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48"/>
  </p:notesMasterIdLst>
  <p:handoutMasterIdLst>
    <p:handoutMasterId r:id="rId49"/>
  </p:handoutMasterIdLst>
  <p:sldIdLst>
    <p:sldId id="257" r:id="rId2"/>
    <p:sldId id="259" r:id="rId3"/>
    <p:sldId id="354" r:id="rId4"/>
    <p:sldId id="355" r:id="rId5"/>
    <p:sldId id="356" r:id="rId6"/>
    <p:sldId id="357" r:id="rId7"/>
    <p:sldId id="358" r:id="rId8"/>
    <p:sldId id="392" r:id="rId9"/>
    <p:sldId id="359" r:id="rId10"/>
    <p:sldId id="360" r:id="rId11"/>
    <p:sldId id="361" r:id="rId12"/>
    <p:sldId id="362" r:id="rId13"/>
    <p:sldId id="364" r:id="rId14"/>
    <p:sldId id="363" r:id="rId15"/>
    <p:sldId id="365" r:id="rId16"/>
    <p:sldId id="367" r:id="rId17"/>
    <p:sldId id="366" r:id="rId18"/>
    <p:sldId id="393" r:id="rId19"/>
    <p:sldId id="370" r:id="rId20"/>
    <p:sldId id="368" r:id="rId21"/>
    <p:sldId id="372" r:id="rId22"/>
    <p:sldId id="394" r:id="rId23"/>
    <p:sldId id="371" r:id="rId24"/>
    <p:sldId id="395" r:id="rId25"/>
    <p:sldId id="373" r:id="rId26"/>
    <p:sldId id="374" r:id="rId27"/>
    <p:sldId id="375" r:id="rId28"/>
    <p:sldId id="376" r:id="rId29"/>
    <p:sldId id="377" r:id="rId30"/>
    <p:sldId id="378" r:id="rId31"/>
    <p:sldId id="379" r:id="rId32"/>
    <p:sldId id="380" r:id="rId33"/>
    <p:sldId id="381" r:id="rId34"/>
    <p:sldId id="384" r:id="rId35"/>
    <p:sldId id="382" r:id="rId36"/>
    <p:sldId id="383" r:id="rId37"/>
    <p:sldId id="386" r:id="rId38"/>
    <p:sldId id="387" r:id="rId39"/>
    <p:sldId id="388" r:id="rId40"/>
    <p:sldId id="389" r:id="rId41"/>
    <p:sldId id="390" r:id="rId42"/>
    <p:sldId id="349" r:id="rId43"/>
    <p:sldId id="350" r:id="rId44"/>
    <p:sldId id="351" r:id="rId45"/>
    <p:sldId id="352" r:id="rId46"/>
    <p:sldId id="391" r:id="rId47"/>
  </p:sldIdLst>
  <p:sldSz cx="9144000" cy="5143500" type="screen16x9"/>
  <p:notesSz cx="6858000" cy="9144000"/>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865">
          <p15:clr>
            <a:srgbClr val="A4A3A4"/>
          </p15:clr>
        </p15:guide>
        <p15:guide id="2" pos="5479">
          <p15:clr>
            <a:srgbClr val="A4A3A4"/>
          </p15:clr>
        </p15:guide>
        <p15:guide id="3" orient="horz" pos="6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otherAlto" initials="A" lastIdx="1" clrIdx="0"/>
  <p:cmAuthor id="1" name="Kelly Hegedus" initials="KH"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40"/>
    <a:srgbClr val="A5D028"/>
    <a:srgbClr val="5BD078"/>
    <a:srgbClr val="E6BA07"/>
    <a:srgbClr val="62883B"/>
    <a:srgbClr val="BAE18F"/>
    <a:srgbClr val="99CE04"/>
    <a:srgbClr val="ADD787"/>
    <a:srgbClr val="0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7" autoAdjust="0"/>
    <p:restoredTop sz="93606" autoAdjust="0"/>
  </p:normalViewPr>
  <p:slideViewPr>
    <p:cSldViewPr snapToGrid="0">
      <p:cViewPr varScale="1">
        <p:scale>
          <a:sx n="85" d="100"/>
          <a:sy n="85" d="100"/>
        </p:scale>
        <p:origin x="816" y="72"/>
      </p:cViewPr>
      <p:guideLst>
        <p:guide orient="horz" pos="865"/>
        <p:guide pos="5479"/>
        <p:guide orient="horz" pos="64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24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1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defTabSz="911322">
              <a:defRPr sz="1200">
                <a:latin typeface="Arial" pitchFamily="34" charset="0"/>
              </a:defRPr>
            </a:lvl1pPr>
          </a:lstStyle>
          <a:p>
            <a:pPr>
              <a:defRPr/>
            </a:pPr>
            <a:r>
              <a:rPr lang="en-US" dirty="0"/>
              <a:t>Internet and Computing Core Certification Guide Module A Computing Fundamentals</a:t>
            </a:r>
          </a:p>
        </p:txBody>
      </p:sp>
      <p:sp>
        <p:nvSpPr>
          <p:cNvPr id="9717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algn="r" defTabSz="911322">
              <a:defRPr sz="1200">
                <a:latin typeface="Arial" charset="0"/>
              </a:defRPr>
            </a:lvl1pPr>
          </a:lstStyle>
          <a:p>
            <a:pPr>
              <a:defRPr/>
            </a:pPr>
            <a:endParaRPr lang="en-US" dirty="0"/>
          </a:p>
        </p:txBody>
      </p:sp>
      <p:sp>
        <p:nvSpPr>
          <p:cNvPr id="9717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defTabSz="911322">
              <a:defRPr sz="1200">
                <a:latin typeface="Arial" charset="0"/>
              </a:defRPr>
            </a:lvl1pPr>
          </a:lstStyle>
          <a:p>
            <a:pPr>
              <a:defRPr/>
            </a:pPr>
            <a:endParaRPr lang="en-US" dirty="0"/>
          </a:p>
        </p:txBody>
      </p:sp>
      <p:sp>
        <p:nvSpPr>
          <p:cNvPr id="9717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r" defTabSz="911322">
              <a:defRPr sz="1200">
                <a:latin typeface="Arial" charset="0"/>
              </a:defRPr>
            </a:lvl1pPr>
          </a:lstStyle>
          <a:p>
            <a:pPr>
              <a:defRPr/>
            </a:pPr>
            <a:fld id="{5C88637F-DDEC-44B1-B222-F6613425A130}" type="slidenum">
              <a:rPr lang="en-US"/>
              <a:pPr>
                <a:defRPr/>
              </a:pPr>
              <a:t>‹#›</a:t>
            </a:fld>
            <a:endParaRPr lang="en-US" dirty="0"/>
          </a:p>
        </p:txBody>
      </p:sp>
    </p:spTree>
    <p:extLst>
      <p:ext uri="{BB962C8B-B14F-4D97-AF65-F5344CB8AC3E}">
        <p14:creationId xmlns:p14="http://schemas.microsoft.com/office/powerpoint/2010/main" val="172333510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66688"/>
            <a:ext cx="6858000" cy="322262"/>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marL="230556" indent="0" defTabSz="911322">
              <a:tabLst>
                <a:tab pos="6281105" algn="r"/>
              </a:tabLst>
              <a:defRPr sz="1100" b="1">
                <a:latin typeface="Arial" pitchFamily="34" charset="0"/>
                <a:cs typeface="Arial" pitchFamily="34" charset="0"/>
              </a:defRPr>
            </a:lvl1pPr>
          </a:lstStyle>
          <a:p>
            <a:pPr>
              <a:defRPr/>
            </a:pPr>
            <a:r>
              <a:rPr lang="en-US" dirty="0"/>
              <a:t>Internet and Computing Core Certification Guide 	Module A Computing Fundamentals</a:t>
            </a:r>
            <a:endParaRPr lang="en-CA" dirty="0"/>
          </a:p>
        </p:txBody>
      </p:sp>
      <p:sp>
        <p:nvSpPr>
          <p:cNvPr id="97283" name="Rectangle 4"/>
          <p:cNvSpPr>
            <a:spLocks noGrp="1" noRot="1" noChangeAspect="1" noChangeArrowheads="1" noTextEdit="1"/>
          </p:cNvSpPr>
          <p:nvPr>
            <p:ph type="sldImg" idx="2"/>
          </p:nvPr>
        </p:nvSpPr>
        <p:spPr bwMode="auto">
          <a:xfrm>
            <a:off x="384175" y="687388"/>
            <a:ext cx="6091238" cy="342741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5963" y="4343400"/>
            <a:ext cx="5584825" cy="4113213"/>
          </a:xfrm>
          <a:prstGeom prst="rect">
            <a:avLst/>
          </a:prstGeom>
          <a:noFill/>
          <a:ln w="9525">
            <a:noFill/>
            <a:miter lim="800000"/>
            <a:headEnd/>
            <a:tailEnd/>
          </a:ln>
          <a:effectLst/>
        </p:spPr>
        <p:txBody>
          <a:bodyPr vert="horz" wrap="square" lIns="9112" tIns="45561" rIns="9112" bIns="455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p:cNvSpPr>
            <a:spLocks noGrp="1" noChangeArrowheads="1"/>
          </p:cNvSpPr>
          <p:nvPr>
            <p:ph type="ftr" sz="quarter" idx="4"/>
          </p:nvPr>
        </p:nvSpPr>
        <p:spPr bwMode="auto">
          <a:xfrm>
            <a:off x="166688" y="8680450"/>
            <a:ext cx="2971800" cy="36036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marL="230556" defTabSz="911322">
              <a:defRPr sz="800">
                <a:latin typeface="Arial" pitchFamily="34" charset="0"/>
                <a:cs typeface="Arial" pitchFamily="34" charset="0"/>
              </a:defRPr>
            </a:lvl1pPr>
          </a:lstStyle>
          <a:p>
            <a:pPr>
              <a:defRPr/>
            </a:pPr>
            <a:r>
              <a:rPr lang="en-CA" dirty="0"/>
              <a:t>© CCI Learning Solutions Inc.</a:t>
            </a:r>
          </a:p>
        </p:txBody>
      </p:sp>
      <p:sp>
        <p:nvSpPr>
          <p:cNvPr id="11271" name="Rectangle 7"/>
          <p:cNvSpPr>
            <a:spLocks noGrp="1" noChangeArrowheads="1"/>
          </p:cNvSpPr>
          <p:nvPr>
            <p:ph type="sldNum" sz="quarter" idx="5"/>
          </p:nvPr>
        </p:nvSpPr>
        <p:spPr bwMode="auto">
          <a:xfrm>
            <a:off x="4000500" y="8763000"/>
            <a:ext cx="2703513" cy="27781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l" defTabSz="911322">
              <a:tabLst>
                <a:tab pos="2243252" algn="r"/>
              </a:tabLst>
              <a:defRPr sz="1000">
                <a:latin typeface="Arial" pitchFamily="34" charset="0"/>
                <a:cs typeface="Arial" pitchFamily="34" charset="0"/>
              </a:defRPr>
            </a:lvl1pPr>
          </a:lstStyle>
          <a:p>
            <a:pPr>
              <a:defRPr/>
            </a:pPr>
            <a:r>
              <a:rPr lang="en-CA" dirty="0"/>
              <a:t>	</a:t>
            </a:r>
            <a:fld id="{F04A01C5-19D3-4B4B-9DC1-665A64C6CD2F}" type="slidenum">
              <a:rPr lang="en-CA"/>
              <a:pPr>
                <a:defRPr/>
              </a:pPr>
              <a:t>‹#›</a:t>
            </a:fld>
            <a:endParaRPr lang="en-US" dirty="0"/>
          </a:p>
        </p:txBody>
      </p:sp>
    </p:spTree>
    <p:extLst>
      <p:ext uri="{BB962C8B-B14F-4D97-AF65-F5344CB8AC3E}">
        <p14:creationId xmlns:p14="http://schemas.microsoft.com/office/powerpoint/2010/main" val="1748034369"/>
      </p:ext>
    </p:extLst>
  </p:cSld>
  <p:clrMap bg1="lt1" tx1="dk1" bg2="lt2" tx2="dk2" accent1="accent1" accent2="accent2" accent3="accent3" accent4="accent4" accent5="accent5" accent6="accent6" hlink="hlink" folHlink="folHlink"/>
  <p:hf/>
  <p:notesStyle>
    <a:lvl1pPr marL="114300" indent="-114300" algn="l" rtl="0" eaLnBrk="0" fontAlgn="base" hangingPunct="0">
      <a:spcBef>
        <a:spcPct val="30000"/>
      </a:spcBef>
      <a:spcAft>
        <a:spcPct val="0"/>
      </a:spcAft>
      <a:buClr>
        <a:srgbClr val="035174"/>
      </a:buClr>
      <a:buFont typeface="Wingdings" pitchFamily="2" charset="2"/>
      <a:buChar char="§"/>
      <a:defRPr sz="9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buFont typeface="Verdana" pitchFamily="34" charset="0"/>
      <a:defRPr sz="9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a:t>
            </a:fld>
            <a:endParaRPr lang="en-US" dirty="0"/>
          </a:p>
        </p:txBody>
      </p:sp>
    </p:spTree>
    <p:extLst>
      <p:ext uri="{BB962C8B-B14F-4D97-AF65-F5344CB8AC3E}">
        <p14:creationId xmlns:p14="http://schemas.microsoft.com/office/powerpoint/2010/main" val="617915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148</a:t>
            </a:r>
          </a:p>
          <a:p>
            <a:r>
              <a:rPr lang="en-US" dirty="0"/>
              <a:t>Objective 4.2, 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10</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148-149</a:t>
            </a:r>
          </a:p>
          <a:p>
            <a:r>
              <a:rPr lang="en-US" dirty="0"/>
              <a:t>Objective 4.2, 4.3</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11</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149</a:t>
            </a:r>
          </a:p>
          <a:p>
            <a:r>
              <a:rPr lang="en-US" dirty="0"/>
              <a:t>Objective 4.4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12</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150</a:t>
            </a:r>
          </a:p>
          <a:p>
            <a:r>
              <a:rPr lang="en-US" dirty="0"/>
              <a:t>Objective 4.4</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13</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150</a:t>
            </a:r>
          </a:p>
          <a:p>
            <a:r>
              <a:rPr lang="en-US" dirty="0"/>
              <a:t>Objective 4.4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14</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150-151</a:t>
            </a:r>
          </a:p>
          <a:p>
            <a:r>
              <a:rPr lang="en-US" dirty="0"/>
              <a:t>Objective 4.4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15</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151-152</a:t>
            </a:r>
          </a:p>
          <a:p>
            <a:r>
              <a:rPr lang="en-US" dirty="0"/>
              <a:t>Objective 4.4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16</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159</a:t>
            </a:r>
          </a:p>
          <a:p>
            <a:r>
              <a:rPr lang="en-US" dirty="0"/>
              <a:t>Objective 3.4, 4.1,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17</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159</a:t>
            </a:r>
          </a:p>
          <a:p>
            <a:r>
              <a:rPr lang="en-US" dirty="0"/>
              <a:t>Objective 3.4, 4.1,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18</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159-160</a:t>
            </a:r>
          </a:p>
          <a:p>
            <a:r>
              <a:rPr lang="en-US" dirty="0"/>
              <a:t>Objective 3.4, 4.1, 4.3</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19</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145</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a:t>
            </a:fld>
            <a:endParaRPr lang="en-US" dirty="0"/>
          </a:p>
        </p:txBody>
      </p:sp>
    </p:spTree>
    <p:extLst>
      <p:ext uri="{BB962C8B-B14F-4D97-AF65-F5344CB8AC3E}">
        <p14:creationId xmlns:p14="http://schemas.microsoft.com/office/powerpoint/2010/main" val="33630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160</a:t>
            </a:r>
          </a:p>
          <a:p>
            <a:r>
              <a:rPr lang="en-US" dirty="0"/>
              <a:t>Objective 3.4, 4.1,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20</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161</a:t>
            </a:r>
          </a:p>
          <a:p>
            <a:r>
              <a:rPr lang="en-US" dirty="0"/>
              <a:t>Objective 3.4, 4.1, 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21</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161</a:t>
            </a:r>
          </a:p>
          <a:p>
            <a:r>
              <a:rPr lang="en-US" dirty="0"/>
              <a:t>Objective 3.4, 4.1,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22</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161</a:t>
            </a:r>
          </a:p>
          <a:p>
            <a:r>
              <a:rPr lang="en-US" dirty="0"/>
              <a:t>Objective 3.4, 4.1,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23</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162</a:t>
            </a:r>
          </a:p>
          <a:p>
            <a:r>
              <a:rPr lang="en-US" dirty="0"/>
              <a:t>Objective 3.4, 4.1, 4.3</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24</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162</a:t>
            </a:r>
          </a:p>
          <a:p>
            <a:r>
              <a:rPr lang="en-US" dirty="0"/>
              <a:t>Objective 3.4, 4.1, 4.3</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25</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162</a:t>
            </a:r>
          </a:p>
          <a:p>
            <a:r>
              <a:rPr lang="en-US" dirty="0"/>
              <a:t>Objective 3.4, 4.1, 4.3</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26</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163</a:t>
            </a:r>
          </a:p>
          <a:p>
            <a:r>
              <a:rPr lang="en-US" dirty="0"/>
              <a:t>Objective 3.4, 4.1,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27</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169-170</a:t>
            </a:r>
          </a:p>
          <a:p>
            <a:r>
              <a:rPr lang="en-US" dirty="0"/>
              <a:t>Objective 3.4, 4.1,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28</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170</a:t>
            </a:r>
          </a:p>
          <a:p>
            <a:r>
              <a:rPr lang="en-US" dirty="0"/>
              <a:t>Objective 3.4, 4.1,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29</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145</a:t>
            </a:r>
          </a:p>
          <a:p>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a:t>
            </a:fld>
            <a:endParaRPr lang="en-US" dirty="0"/>
          </a:p>
        </p:txBody>
      </p:sp>
    </p:spTree>
    <p:extLst>
      <p:ext uri="{BB962C8B-B14F-4D97-AF65-F5344CB8AC3E}">
        <p14:creationId xmlns:p14="http://schemas.microsoft.com/office/powerpoint/2010/main" val="2902054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179-171</a:t>
            </a:r>
          </a:p>
          <a:p>
            <a:r>
              <a:rPr lang="en-US" dirty="0"/>
              <a:t>Objective 3.4, 4.1,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30</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171</a:t>
            </a:r>
          </a:p>
          <a:p>
            <a:r>
              <a:rPr lang="en-US" dirty="0"/>
              <a:t>Objective 4.1</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31</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171</a:t>
            </a:r>
          </a:p>
          <a:p>
            <a:r>
              <a:rPr lang="en-US" dirty="0"/>
              <a:t>Objective 4.1</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32</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172</a:t>
            </a:r>
          </a:p>
          <a:p>
            <a:r>
              <a:rPr lang="en-US" dirty="0"/>
              <a:t>Objective 4.1</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33</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172-173</a:t>
            </a:r>
          </a:p>
          <a:p>
            <a:r>
              <a:rPr lang="en-US" dirty="0"/>
              <a:t>Objective 4.1</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34</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173</a:t>
            </a:r>
          </a:p>
          <a:p>
            <a:r>
              <a:rPr lang="en-US" dirty="0"/>
              <a:t>Objective 4.1</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35</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173-174</a:t>
            </a:r>
          </a:p>
          <a:p>
            <a:r>
              <a:rPr lang="en-US" dirty="0"/>
              <a:t>Objective 4.1</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36</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175-176</a:t>
            </a:r>
          </a:p>
          <a:p>
            <a:r>
              <a:rPr lang="en-US" dirty="0"/>
              <a:t>Objective 4.1</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37</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177</a:t>
            </a:r>
          </a:p>
          <a:p>
            <a:r>
              <a:rPr lang="en-US" dirty="0"/>
              <a:t>Objective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38</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177</a:t>
            </a:r>
          </a:p>
          <a:p>
            <a:pPr marL="114300" marR="0" indent="-114300" algn="l" defTabSz="914400" rtl="0" eaLnBrk="0" fontAlgn="base" latinLnBrk="0" hangingPunct="0">
              <a:lnSpc>
                <a:spcPct val="100000"/>
              </a:lnSpc>
              <a:spcBef>
                <a:spcPct val="30000"/>
              </a:spcBef>
              <a:spcAft>
                <a:spcPct val="0"/>
              </a:spcAft>
              <a:buClr>
                <a:srgbClr val="035174"/>
              </a:buClr>
              <a:buSzTx/>
              <a:buFont typeface="Wingdings" pitchFamily="2" charset="2"/>
              <a:buChar char="§"/>
              <a:tabLst/>
              <a:defRPr/>
            </a:pPr>
            <a:r>
              <a:rPr lang="en-US" dirty="0"/>
              <a:t>Objective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39</a:t>
            </a:fld>
            <a:endParaRPr lang="en-US" dirty="0"/>
          </a:p>
        </p:txBody>
      </p:sp>
    </p:spTree>
    <p:extLst>
      <p:ext uri="{BB962C8B-B14F-4D97-AF65-F5344CB8AC3E}">
        <p14:creationId xmlns:p14="http://schemas.microsoft.com/office/powerpoint/2010/main" val="260443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146</a:t>
            </a:r>
          </a:p>
          <a:p>
            <a:r>
              <a:rPr lang="en-US" dirty="0"/>
              <a:t>Objective 4.2, 4.3</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177</a:t>
            </a:r>
          </a:p>
          <a:p>
            <a:pPr marL="114300" marR="0" indent="-114300" algn="l" defTabSz="914400" rtl="0" eaLnBrk="0" fontAlgn="base" latinLnBrk="0" hangingPunct="0">
              <a:lnSpc>
                <a:spcPct val="100000"/>
              </a:lnSpc>
              <a:spcBef>
                <a:spcPct val="30000"/>
              </a:spcBef>
              <a:spcAft>
                <a:spcPct val="0"/>
              </a:spcAft>
              <a:buClr>
                <a:srgbClr val="035174"/>
              </a:buClr>
              <a:buSzTx/>
              <a:buFont typeface="Wingdings" pitchFamily="2" charset="2"/>
              <a:buChar char="§"/>
              <a:tabLst/>
              <a:defRPr/>
            </a:pPr>
            <a:r>
              <a:rPr lang="en-US" dirty="0"/>
              <a:t>Objective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40</a:t>
            </a:fld>
            <a:endParaRPr lang="en-US" dirty="0"/>
          </a:p>
        </p:txBody>
      </p:sp>
    </p:spTree>
    <p:extLst>
      <p:ext uri="{BB962C8B-B14F-4D97-AF65-F5344CB8AC3E}">
        <p14:creationId xmlns:p14="http://schemas.microsoft.com/office/powerpoint/2010/main" val="2604438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178</a:t>
            </a:r>
          </a:p>
          <a:p>
            <a:pPr marL="114300" marR="0" indent="-114300" algn="l" defTabSz="914400" rtl="0" eaLnBrk="0" fontAlgn="base" latinLnBrk="0" hangingPunct="0">
              <a:lnSpc>
                <a:spcPct val="100000"/>
              </a:lnSpc>
              <a:spcBef>
                <a:spcPct val="30000"/>
              </a:spcBef>
              <a:spcAft>
                <a:spcPct val="0"/>
              </a:spcAft>
              <a:buClr>
                <a:srgbClr val="035174"/>
              </a:buClr>
              <a:buSzTx/>
              <a:buFont typeface="Wingdings" pitchFamily="2" charset="2"/>
              <a:buChar char="§"/>
              <a:tabLst/>
              <a:defRPr/>
            </a:pPr>
            <a:r>
              <a:rPr lang="en-US" dirty="0"/>
              <a:t>Objective 4.1</a:t>
            </a:r>
          </a:p>
          <a:p>
            <a:pPr>
              <a:defRPr/>
            </a:pP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41</a:t>
            </a:fld>
            <a:endParaRPr lang="en-US" dirty="0"/>
          </a:p>
        </p:txBody>
      </p:sp>
    </p:spTree>
    <p:extLst>
      <p:ext uri="{BB962C8B-B14F-4D97-AF65-F5344CB8AC3E}">
        <p14:creationId xmlns:p14="http://schemas.microsoft.com/office/powerpoint/2010/main" val="2604438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179</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42</a:t>
            </a:fld>
            <a:endParaRPr lang="en-US" dirty="0"/>
          </a:p>
        </p:txBody>
      </p:sp>
    </p:spTree>
    <p:extLst>
      <p:ext uri="{BB962C8B-B14F-4D97-AF65-F5344CB8AC3E}">
        <p14:creationId xmlns:p14="http://schemas.microsoft.com/office/powerpoint/2010/main" val="336300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179</a:t>
            </a:r>
          </a:p>
        </p:txBody>
      </p:sp>
      <p:sp>
        <p:nvSpPr>
          <p:cNvPr id="4" name="Slide Number Placeholder 3"/>
          <p:cNvSpPr>
            <a:spLocks noGrp="1"/>
          </p:cNvSpPr>
          <p:nvPr>
            <p:ph type="sldNum" sz="quarter" idx="10"/>
          </p:nvPr>
        </p:nvSpPr>
        <p:spPr/>
        <p:txBody>
          <a:bodyPr/>
          <a:lstStyle/>
          <a:p>
            <a:fld id="{8C1B23D2-AEFA-4669-8D14-C57A190566F4}" type="slidenum">
              <a:rPr lang="en-US" smtClean="0"/>
              <a:t>43</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179-180</a:t>
            </a:r>
          </a:p>
        </p:txBody>
      </p:sp>
      <p:sp>
        <p:nvSpPr>
          <p:cNvPr id="4" name="Slide Number Placeholder 3"/>
          <p:cNvSpPr>
            <a:spLocks noGrp="1"/>
          </p:cNvSpPr>
          <p:nvPr>
            <p:ph type="sldNum" sz="quarter" idx="10"/>
          </p:nvPr>
        </p:nvSpPr>
        <p:spPr/>
        <p:txBody>
          <a:bodyPr/>
          <a:lstStyle/>
          <a:p>
            <a:fld id="{8C1B23D2-AEFA-4669-8D14-C57A190566F4}" type="slidenum">
              <a:rPr lang="en-US" smtClean="0"/>
              <a:t>44</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180</a:t>
            </a:r>
          </a:p>
        </p:txBody>
      </p:sp>
      <p:sp>
        <p:nvSpPr>
          <p:cNvPr id="4" name="Slide Number Placeholder 3"/>
          <p:cNvSpPr>
            <a:spLocks noGrp="1"/>
          </p:cNvSpPr>
          <p:nvPr>
            <p:ph type="sldNum" sz="quarter" idx="10"/>
          </p:nvPr>
        </p:nvSpPr>
        <p:spPr/>
        <p:txBody>
          <a:bodyPr/>
          <a:lstStyle/>
          <a:p>
            <a:fld id="{8C1B23D2-AEFA-4669-8D14-C57A190566F4}" type="slidenum">
              <a:rPr lang="en-US" smtClean="0"/>
              <a:t>45</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a:t> 180</a:t>
            </a:r>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46</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146</a:t>
            </a:r>
          </a:p>
          <a:p>
            <a:r>
              <a:rPr lang="en-US" dirty="0"/>
              <a:t>Objective 4.2, 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146</a:t>
            </a:r>
          </a:p>
          <a:p>
            <a:r>
              <a:rPr lang="en-US" dirty="0"/>
              <a:t>Objective 4.2, 4.3</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147</a:t>
            </a:r>
          </a:p>
          <a:p>
            <a:r>
              <a:rPr lang="en-US" dirty="0"/>
              <a:t>Objective 4.2, 4.3</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147</a:t>
            </a:r>
          </a:p>
          <a:p>
            <a:r>
              <a:rPr lang="en-US" dirty="0"/>
              <a:t>Objective 4.2, 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8</a:t>
            </a:fld>
            <a:endParaRPr lang="en-US" dirty="0"/>
          </a:p>
        </p:txBody>
      </p:sp>
    </p:spTree>
    <p:extLst>
      <p:ext uri="{BB962C8B-B14F-4D97-AF65-F5344CB8AC3E}">
        <p14:creationId xmlns:p14="http://schemas.microsoft.com/office/powerpoint/2010/main" val="213685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147-148</a:t>
            </a:r>
          </a:p>
          <a:p>
            <a:r>
              <a:rPr lang="en-US" dirty="0"/>
              <a:t>Objective 4.2, 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9</a:t>
            </a:fld>
            <a:endParaRPr lang="en-US" dirty="0"/>
          </a:p>
        </p:txBody>
      </p:sp>
    </p:spTree>
    <p:extLst>
      <p:ext uri="{BB962C8B-B14F-4D97-AF65-F5344CB8AC3E}">
        <p14:creationId xmlns:p14="http://schemas.microsoft.com/office/powerpoint/2010/main" val="2136852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49492"/>
            <a:ext cx="5791200" cy="594066"/>
          </a:xfrm>
        </p:spPr>
        <p:txBody>
          <a:bodyPr/>
          <a:lstStyle>
            <a:lvl1pPr algn="ctr">
              <a:defRPr>
                <a:solidFill>
                  <a:schemeClr val="bg1"/>
                </a:solidFill>
              </a:defRPr>
            </a:lvl1pPr>
          </a:lstStyle>
          <a:p>
            <a:r>
              <a:rPr lang="en-US" dirty="0"/>
              <a:t>CLICK TO EDIT TITLE</a:t>
            </a:r>
          </a:p>
        </p:txBody>
      </p:sp>
      <p:sp>
        <p:nvSpPr>
          <p:cNvPr id="3" name="Content Placeholder 2"/>
          <p:cNvSpPr>
            <a:spLocks noGrp="1"/>
          </p:cNvSpPr>
          <p:nvPr>
            <p:ph idx="1" hasCustomPrompt="1"/>
          </p:nvPr>
        </p:nvSpPr>
        <p:spPr/>
        <p:txBody>
          <a:bodyPr>
            <a:normAutofit/>
          </a:bodyPr>
          <a:lstStyle>
            <a:lvl1pPr marL="338138" indent="-338138">
              <a:buFont typeface="Wingdings" panose="05000000000000000000" pitchFamily="2" charset="2"/>
              <a:buChar char="v"/>
              <a:defRPr sz="2400" baseline="0">
                <a:latin typeface="Times New Roman" pitchFamily="18" charset="0"/>
                <a:cs typeface="Times New Roman" pitchFamily="18" charset="0"/>
              </a:defRPr>
            </a:lvl1pPr>
            <a:lvl2pPr marL="688975" indent="-350838">
              <a:buSzPct val="70000"/>
              <a:buFont typeface="Wingdings" panose="05000000000000000000" pitchFamily="2" charset="2"/>
              <a:buChar char="q"/>
              <a:defRPr sz="2200">
                <a:latin typeface="Times New Roman" pitchFamily="18" charset="0"/>
                <a:cs typeface="Times New Roman" pitchFamily="18" charset="0"/>
              </a:defRPr>
            </a:lvl2pPr>
            <a:lvl3pPr marL="1027113" indent="-338138">
              <a:buFont typeface="Wingdings" pitchFamily="2" charset="2"/>
              <a:buChar char="§"/>
              <a:defRPr sz="2000" baseline="0">
                <a:latin typeface="Times New Roman" pitchFamily="18" charset="0"/>
                <a:cs typeface="Times New Roman" pitchFamily="18" charset="0"/>
              </a:defRPr>
            </a:lvl3pPr>
            <a:lvl4pPr marL="1377950" indent="-350838">
              <a:buFont typeface="Times New Roman" pitchFamily="18" charset="0"/>
              <a:buChar char="-"/>
              <a:defRPr sz="1800">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3AF28FE4-EFC2-4092-A2C8-7D9F1EE6E442}"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1991960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 IIG Vietnam.</a:t>
            </a:r>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a:p>
        </p:txBody>
      </p:sp>
      <p:sp>
        <p:nvSpPr>
          <p:cNvPr id="7" name="Title 1"/>
          <p:cNvSpPr txBox="1">
            <a:spLocks/>
          </p:cNvSpPr>
          <p:nvPr userDrawn="1"/>
        </p:nvSpPr>
        <p:spPr>
          <a:xfrm>
            <a:off x="1524000" y="249492"/>
            <a:ext cx="5791200" cy="594066"/>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stStyle>
          <a:p>
            <a:r>
              <a:rPr lang="en-US"/>
              <a:t>CLICK TO EDIT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4084410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49492"/>
            <a:ext cx="5791200" cy="594066"/>
          </a:xfrm>
          <a:prstGeom prst="rect">
            <a:avLst/>
          </a:prstGeom>
          <a:solidFill>
            <a:srgbClr val="0070C0"/>
          </a:solidFill>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0" y="951570"/>
            <a:ext cx="8534400" cy="3726414"/>
          </a:xfrm>
          <a:prstGeom prst="rect">
            <a:avLst/>
          </a:prstGeom>
        </p:spPr>
        <p:txBody>
          <a:bodyPr vert="horz" lIns="91440" tIns="45720" rIns="91440" bIns="45720" rtlCol="0">
            <a:normAutofit/>
          </a:bodyPr>
          <a:lstStyle/>
          <a:p>
            <a:pPr marL="0" lvl="0" indent="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fld id="{F465DAAB-CF63-4EE8-A19A-7515F23BCA85}" type="datetime1">
              <a:rPr lang="en-US" smtClean="0"/>
              <a:t>9/8/2016</a:t>
            </a:fld>
            <a:endParaRPr lang="en-US" dirty="0"/>
          </a:p>
        </p:txBody>
      </p:sp>
      <p:sp>
        <p:nvSpPr>
          <p:cNvPr id="5" name="Footer Placeholder 4"/>
          <p:cNvSpPr>
            <a:spLocks noGrp="1"/>
          </p:cNvSpPr>
          <p:nvPr>
            <p:ph type="ftr" sz="quarter" idx="3"/>
          </p:nvPr>
        </p:nvSpPr>
        <p:spPr>
          <a:xfrm>
            <a:off x="3124200" y="4743450"/>
            <a:ext cx="2895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r>
              <a:rPr lang="en-US"/>
              <a:t>© IIG Vietnam.</a:t>
            </a:r>
            <a:endParaRPr lang="en-US" dirty="0"/>
          </a:p>
        </p:txBody>
      </p:sp>
      <p:sp>
        <p:nvSpPr>
          <p:cNvPr id="6" name="Slide Number Placeholder 5"/>
          <p:cNvSpPr>
            <a:spLocks noGrp="1"/>
          </p:cNvSpPr>
          <p:nvPr>
            <p:ph type="sldNum" sz="quarter" idx="4"/>
          </p:nvPr>
        </p:nvSpPr>
        <p:spPr>
          <a:xfrm>
            <a:off x="64008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fld id="{32C7E6D7-D697-4F57-BB64-AF588BE1D64B}" type="slidenum">
              <a:rPr lang="en-US" smtClean="0"/>
              <a:pPr>
                <a:defRPr/>
              </a:pPr>
              <a:t>‹#›</a:t>
            </a:fld>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935979641"/>
      </p:ext>
    </p:extLst>
  </p:cSld>
  <p:clrMap bg1="lt1" tx1="dk1" bg2="lt2" tx2="dk2" accent1="accent1" accent2="accent2" accent3="accent3" accent4="accent4" accent5="accent5" accent6="accent6" hlink="hlink" folHlink="folHlink"/>
  <p:sldLayoutIdLst>
    <p:sldLayoutId id="2147483919" r:id="rId1"/>
    <p:sldLayoutId id="2147483934"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463550" indent="0" algn="l" defTabSz="914400" rtl="0" eaLnBrk="1" latinLnBrk="0" hangingPunct="1">
        <a:spcBef>
          <a:spcPct val="20000"/>
        </a:spcBef>
        <a:buClr>
          <a:srgbClr val="002060"/>
        </a:buClr>
        <a:buSzPct val="80000"/>
        <a:buFont typeface="Wingdings" panose="05000000000000000000" pitchFamily="2" charset="2"/>
        <a:buChar char="v"/>
        <a:defRPr lang="en-US" sz="2400" kern="1200" baseline="0" dirty="0" smtClean="0">
          <a:solidFill>
            <a:schemeClr val="tx1"/>
          </a:solidFill>
          <a:latin typeface="Times New Roman" pitchFamily="18" charset="0"/>
          <a:ea typeface="+mn-ea"/>
          <a:cs typeface="Times New Roman" pitchFamily="18" charset="0"/>
        </a:defRPr>
      </a:lvl1pPr>
      <a:lvl2pPr marL="688975" indent="-350838" algn="l" defTabSz="914400" rtl="0" eaLnBrk="1" latinLnBrk="0" hangingPunct="1">
        <a:spcBef>
          <a:spcPct val="20000"/>
        </a:spcBef>
        <a:buClr>
          <a:srgbClr val="002060"/>
        </a:buClr>
        <a:buSzPct val="70000"/>
        <a:buFont typeface="Wingdings" panose="05000000000000000000" pitchFamily="2" charset="2"/>
        <a:buChar char="q"/>
        <a:defRPr lang="en-US" sz="2200" kern="1200" dirty="0" smtClean="0">
          <a:solidFill>
            <a:schemeClr val="tx1"/>
          </a:solidFill>
          <a:latin typeface="Times New Roman" pitchFamily="18" charset="0"/>
          <a:ea typeface="+mn-ea"/>
          <a:cs typeface="Times New Roman" pitchFamily="18" charset="0"/>
        </a:defRPr>
      </a:lvl2pPr>
      <a:lvl3pPr marL="1027113" indent="-338138" algn="l" defTabSz="914400" rtl="0" eaLnBrk="1" latinLnBrk="0" hangingPunct="1">
        <a:spcBef>
          <a:spcPct val="20000"/>
        </a:spcBef>
        <a:buClr>
          <a:srgbClr val="002060"/>
        </a:buClr>
        <a:buFont typeface="Wingdings" pitchFamily="2" charset="2"/>
        <a:buChar char="§"/>
        <a:defRPr lang="en-US" sz="2000" kern="1200" baseline="0" dirty="0" smtClean="0">
          <a:solidFill>
            <a:schemeClr val="tx1"/>
          </a:solidFill>
          <a:latin typeface="Times New Roman" pitchFamily="18" charset="0"/>
          <a:ea typeface="+mn-ea"/>
          <a:cs typeface="Times New Roman" pitchFamily="18" charset="0"/>
        </a:defRPr>
      </a:lvl3pPr>
      <a:lvl4pPr marL="1377950" indent="-350838" algn="l" defTabSz="914400" rtl="0" eaLnBrk="1" latinLnBrk="0" hangingPunct="1">
        <a:spcBef>
          <a:spcPct val="20000"/>
        </a:spcBef>
        <a:buClr>
          <a:srgbClr val="002060"/>
        </a:buClr>
        <a:buFont typeface="Times New Roman" pitchFamily="18" charset="0"/>
        <a:buChar char="-"/>
        <a:defRPr lang="en-US" sz="1800" kern="1200" dirty="0" smtClean="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0313" y="4044731"/>
            <a:ext cx="6400800" cy="631178"/>
          </a:xfrm>
          <a:solidFill>
            <a:srgbClr val="0070C0"/>
          </a:solidFill>
        </p:spPr>
        <p:txBody>
          <a:bodyPr>
            <a:normAutofit fontScale="92500" lnSpcReduction="10000"/>
          </a:bodyPr>
          <a:lstStyle/>
          <a:p>
            <a:r>
              <a:rPr lang="en-US" sz="4000" b="1">
                <a:solidFill>
                  <a:schemeClr val="bg1"/>
                </a:solidFill>
              </a:rPr>
              <a:t>Bài 6: Xử lý sự cố</a:t>
            </a:r>
            <a:endParaRPr lang="en-US" sz="4000" b="1" dirty="0">
              <a:solidFill>
                <a:schemeClr val="bg1"/>
              </a:solidFill>
            </a:endParaRPr>
          </a:p>
        </p:txBody>
      </p:sp>
      <p:sp>
        <p:nvSpPr>
          <p:cNvPr id="9" name="Footer Placeholder 8"/>
          <p:cNvSpPr>
            <a:spLocks noGrp="1"/>
          </p:cNvSpPr>
          <p:nvPr>
            <p:ph type="ftr" sz="quarter" idx="11"/>
          </p:nvPr>
        </p:nvSpPr>
        <p:spPr/>
        <p:txBody>
          <a:bodyPr/>
          <a:lstStyle/>
          <a:p>
            <a:r>
              <a:rPr lang="en-US"/>
              <a:t>© IIG Vietnam.</a:t>
            </a:r>
            <a:endParaRPr lang="en-US" dirty="0"/>
          </a:p>
        </p:txBody>
      </p:sp>
      <p:sp>
        <p:nvSpPr>
          <p:cNvPr id="10" name="Slide Number Placeholder 9"/>
          <p:cNvSpPr>
            <a:spLocks noGrp="1"/>
          </p:cNvSpPr>
          <p:nvPr>
            <p:ph type="sldNum" sz="quarter" idx="12"/>
          </p:nvPr>
        </p:nvSpPr>
        <p:spPr/>
        <p:txBody>
          <a:bodyPr/>
          <a:lstStyle/>
          <a:p>
            <a:fld id="{45FB6C65-6715-49C2-A781-2C0369051A11}" type="slidenum">
              <a:rPr lang="en-US" smtClean="0"/>
              <a:t>1</a:t>
            </a:fld>
            <a:endParaRPr lang="en-US"/>
          </a:p>
        </p:txBody>
      </p:sp>
      <p:sp>
        <p:nvSpPr>
          <p:cNvPr id="4" name="Title 5"/>
          <p:cNvSpPr txBox="1">
            <a:spLocks/>
          </p:cNvSpPr>
          <p:nvPr/>
        </p:nvSpPr>
        <p:spPr>
          <a:xfrm>
            <a:off x="1524000" y="176669"/>
            <a:ext cx="5823857" cy="685800"/>
          </a:xfrm>
          <a:prstGeom prst="rect">
            <a:avLst/>
          </a:prstGeom>
          <a:solidFill>
            <a:srgbClr val="0070C0"/>
          </a:solidFill>
        </p:spPr>
        <p:txBody>
          <a:bodyPr/>
          <a:lstStyle>
            <a:lvl1pPr marL="2511425" indent="-2511425" algn="l" rtl="0" eaLnBrk="0" fontAlgn="base" hangingPunct="0">
              <a:spcBef>
                <a:spcPct val="0"/>
              </a:spcBef>
              <a:spcAft>
                <a:spcPct val="0"/>
              </a:spcAft>
              <a:defRPr sz="4000" b="1" baseline="0">
                <a:solidFill>
                  <a:schemeClr val="bg1"/>
                </a:solidFill>
                <a:latin typeface="Zurich BT" pitchFamily="34" charset="0"/>
                <a:ea typeface="+mj-ea"/>
                <a:cs typeface="+mj-cs"/>
              </a:defRPr>
            </a:lvl1pPr>
            <a:lvl2pPr marL="2511425" indent="-2511425" algn="l" rtl="0" eaLnBrk="0" fontAlgn="base" hangingPunct="0">
              <a:spcBef>
                <a:spcPct val="0"/>
              </a:spcBef>
              <a:spcAft>
                <a:spcPct val="0"/>
              </a:spcAft>
              <a:defRPr sz="3600" b="1">
                <a:solidFill>
                  <a:schemeClr val="bg1"/>
                </a:solidFill>
                <a:latin typeface="Calibri" pitchFamily="34" charset="0"/>
              </a:defRPr>
            </a:lvl2pPr>
            <a:lvl3pPr marL="2511425" indent="-2511425" algn="l" rtl="0" eaLnBrk="0" fontAlgn="base" hangingPunct="0">
              <a:spcBef>
                <a:spcPct val="0"/>
              </a:spcBef>
              <a:spcAft>
                <a:spcPct val="0"/>
              </a:spcAft>
              <a:defRPr sz="3600" b="1">
                <a:solidFill>
                  <a:schemeClr val="bg1"/>
                </a:solidFill>
                <a:latin typeface="Calibri" pitchFamily="34" charset="0"/>
              </a:defRPr>
            </a:lvl3pPr>
            <a:lvl4pPr marL="2511425" indent="-2511425" algn="l" rtl="0" eaLnBrk="0" fontAlgn="base" hangingPunct="0">
              <a:spcBef>
                <a:spcPct val="0"/>
              </a:spcBef>
              <a:spcAft>
                <a:spcPct val="0"/>
              </a:spcAft>
              <a:defRPr sz="3600" b="1">
                <a:solidFill>
                  <a:schemeClr val="bg1"/>
                </a:solidFill>
                <a:latin typeface="Calibri" pitchFamily="34" charset="0"/>
              </a:defRPr>
            </a:lvl4pPr>
            <a:lvl5pPr marL="2511425" indent="-2511425" algn="l" rtl="0" eaLnBrk="0" fontAlgn="base" hangingPunct="0">
              <a:spcBef>
                <a:spcPct val="0"/>
              </a:spcBef>
              <a:spcAft>
                <a:spcPct val="0"/>
              </a:spcAft>
              <a:defRPr sz="3600" b="1">
                <a:solidFill>
                  <a:schemeClr val="bg1"/>
                </a:solidFill>
                <a:latin typeface="Calibri" pitchFamily="34" charset="0"/>
              </a:defRPr>
            </a:lvl5pPr>
            <a:lvl6pPr marL="2968625" indent="-2511425" algn="l" rtl="0" fontAlgn="base">
              <a:spcBef>
                <a:spcPct val="0"/>
              </a:spcBef>
              <a:spcAft>
                <a:spcPct val="0"/>
              </a:spcAft>
              <a:defRPr sz="3600" b="1">
                <a:solidFill>
                  <a:srgbClr val="035174"/>
                </a:solidFill>
                <a:latin typeface="Verdana" pitchFamily="34" charset="0"/>
              </a:defRPr>
            </a:lvl6pPr>
            <a:lvl7pPr marL="3425825" indent="-2511425" algn="l" rtl="0" fontAlgn="base">
              <a:spcBef>
                <a:spcPct val="0"/>
              </a:spcBef>
              <a:spcAft>
                <a:spcPct val="0"/>
              </a:spcAft>
              <a:defRPr sz="3600" b="1">
                <a:solidFill>
                  <a:srgbClr val="035174"/>
                </a:solidFill>
                <a:latin typeface="Verdana" pitchFamily="34" charset="0"/>
              </a:defRPr>
            </a:lvl7pPr>
            <a:lvl8pPr marL="3883025" indent="-2511425" algn="l" rtl="0" fontAlgn="base">
              <a:spcBef>
                <a:spcPct val="0"/>
              </a:spcBef>
              <a:spcAft>
                <a:spcPct val="0"/>
              </a:spcAft>
              <a:defRPr sz="3600" b="1">
                <a:solidFill>
                  <a:srgbClr val="035174"/>
                </a:solidFill>
                <a:latin typeface="Verdana" pitchFamily="34" charset="0"/>
              </a:defRPr>
            </a:lvl8pPr>
            <a:lvl9pPr marL="4340225" indent="-2511425" algn="l" rtl="0" fontAlgn="base">
              <a:spcBef>
                <a:spcPct val="0"/>
              </a:spcBef>
              <a:spcAft>
                <a:spcPct val="0"/>
              </a:spcAft>
              <a:defRPr sz="3600" b="1">
                <a:solidFill>
                  <a:srgbClr val="035174"/>
                </a:solidFill>
                <a:latin typeface="Verdana" pitchFamily="34" charset="0"/>
              </a:defRPr>
            </a:lvl9pPr>
          </a:lstStyle>
          <a:p>
            <a:pPr marL="0" indent="0" algn="ctr"/>
            <a:r>
              <a:rPr lang="en-US" sz="2200" dirty="0">
                <a:latin typeface="Times New Roman" pitchFamily="18" charset="0"/>
                <a:cs typeface="Times New Roman" pitchFamily="18" charset="0"/>
              </a:rPr>
              <a:t>IC</a:t>
            </a:r>
            <a:r>
              <a:rPr lang="en-US" sz="2200" baseline="30000" dirty="0">
                <a:latin typeface="Times New Roman" pitchFamily="18" charset="0"/>
                <a:cs typeface="Times New Roman" pitchFamily="18" charset="0"/>
              </a:rPr>
              <a:t>3 </a:t>
            </a:r>
            <a:r>
              <a:rPr lang="en-US" sz="2200" spc="-150" dirty="0">
                <a:latin typeface="Times New Roman" pitchFamily="18" charset="0"/>
                <a:cs typeface="Times New Roman" pitchFamily="18" charset="0"/>
              </a:rPr>
              <a:t>Internet and Computing Core Certification Guide</a:t>
            </a:r>
            <a:br>
              <a:rPr lang="en-US" sz="2200" baseline="30000" dirty="0">
                <a:latin typeface="Times New Roman" pitchFamily="18" charset="0"/>
                <a:cs typeface="Times New Roman" pitchFamily="18" charset="0"/>
              </a:rPr>
            </a:br>
            <a:r>
              <a:rPr lang="en-US" sz="2200" dirty="0">
                <a:latin typeface="Times New Roman" pitchFamily="18" charset="0"/>
                <a:cs typeface="Times New Roman" pitchFamily="18" charset="0"/>
              </a:rPr>
              <a:t>Global Standard 4</a:t>
            </a:r>
            <a:br>
              <a:rPr lang="en-US"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sp>
        <p:nvSpPr>
          <p:cNvPr id="7" name="Oval 6"/>
          <p:cNvSpPr/>
          <p:nvPr/>
        </p:nvSpPr>
        <p:spPr bwMode="auto">
          <a:xfrm>
            <a:off x="-617517" y="3535878"/>
            <a:ext cx="2137559" cy="114003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8" name="Oval 7"/>
          <p:cNvSpPr/>
          <p:nvPr/>
        </p:nvSpPr>
        <p:spPr bwMode="auto">
          <a:xfrm>
            <a:off x="3111076" y="1060920"/>
            <a:ext cx="2743200" cy="2743200"/>
          </a:xfrm>
          <a:prstGeom prst="ellipse">
            <a:avLst/>
          </a:prstGeom>
          <a:solidFill>
            <a:srgbClr val="0070C0"/>
          </a:solidFill>
          <a:ln w="381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a:r>
              <a:rPr lang="en-US" sz="3600" b="1">
                <a:solidFill>
                  <a:schemeClr val="bg1"/>
                </a:solidFill>
                <a:latin typeface="Times New Roman" pitchFamily="18" charset="0"/>
                <a:cs typeface="Times New Roman" pitchFamily="18" charset="0"/>
              </a:rPr>
              <a:t>Máy tính</a:t>
            </a:r>
            <a:br>
              <a:rPr lang="en-US" sz="3600" b="1">
                <a:solidFill>
                  <a:schemeClr val="bg1"/>
                </a:solidFill>
                <a:latin typeface="Times New Roman" pitchFamily="18" charset="0"/>
                <a:cs typeface="Times New Roman" pitchFamily="18" charset="0"/>
              </a:rPr>
            </a:br>
            <a:r>
              <a:rPr lang="en-US" sz="3600" b="1">
                <a:solidFill>
                  <a:schemeClr val="bg1"/>
                </a:solidFill>
                <a:latin typeface="Times New Roman" pitchFamily="18" charset="0"/>
                <a:cs typeface="Times New Roman" pitchFamily="18" charset="0"/>
              </a:rPr>
              <a:t>căn bản</a:t>
            </a:r>
            <a:endParaRPr kumimoji="0" lang="en-US" sz="3600" b="1" i="0" u="none" strike="noStrike" cap="none" normalizeH="0" baseline="0">
              <a:ln>
                <a:noFill/>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0096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cứng</a:t>
            </a:r>
            <a:endParaRPr lang="en-US" dirty="0"/>
          </a:p>
        </p:txBody>
      </p:sp>
      <p:sp>
        <p:nvSpPr>
          <p:cNvPr id="3" name="Content Placeholder 2"/>
          <p:cNvSpPr>
            <a:spLocks noGrp="1"/>
          </p:cNvSpPr>
          <p:nvPr>
            <p:ph idx="1"/>
          </p:nvPr>
        </p:nvSpPr>
        <p:spPr>
          <a:xfrm>
            <a:off x="0" y="951569"/>
            <a:ext cx="8534400" cy="3903459"/>
          </a:xfrm>
        </p:spPr>
        <p:txBody>
          <a:bodyPr>
            <a:normAutofit fontScale="92500"/>
          </a:bodyPr>
          <a:lstStyle/>
          <a:p>
            <a:r>
              <a:rPr lang="vi-VN" sz="2400" b="1"/>
              <a:t>Cập nhật hệ điều hành</a:t>
            </a:r>
            <a:endParaRPr lang="en-US" sz="2400" b="1" dirty="0"/>
          </a:p>
          <a:p>
            <a:pPr lvl="1"/>
            <a:r>
              <a:rPr lang="vi-VN" sz="2000"/>
              <a:t>Một thiết bị phần cứng không còn hoạt động, điều này thường là kết quả của xung đột giữa khi một tập tin được sử dụng bởi hệ điều hành hoặc các thiết bị</a:t>
            </a:r>
          </a:p>
          <a:p>
            <a:pPr lvl="1"/>
            <a:r>
              <a:rPr lang="vi-VN" sz="2000"/>
              <a:t>Một chương trình phần mềm không còn hoạt động như trước, điều này có thể là kết quả của xung đột khi một tập tin được sử dụng bởi hệ điều hành và các chương trình ứng dụng</a:t>
            </a:r>
          </a:p>
          <a:p>
            <a:pPr lvl="1"/>
            <a:r>
              <a:rPr lang="vi-VN" sz="2000"/>
              <a:t>Một chương trình phần mềm không còn hoạt động như trước, điều này có thể là kết quả của xung đột khi một tập tin được sử dụng bởi hệ điều hành và các chương trình ứng dụng</a:t>
            </a:r>
          </a:p>
          <a:p>
            <a:pPr lvl="1"/>
            <a:r>
              <a:rPr lang="vi-VN" sz="2000"/>
              <a:t>Bạn được yêu cầu nhập khóa sản phẩm hoặc mã kích hoạt cho Windows, khi bạn mua một máy tính, các phiên bản của Windows trên máy tính sẽ được đăng ký hoặc kích hoạt trong quá trình cài đặt</a:t>
            </a:r>
            <a:endParaRPr lang="en-US"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10</a:t>
            </a:fld>
            <a:endParaRPr lang="en-US" dirty="0"/>
          </a:p>
        </p:txBody>
      </p:sp>
    </p:spTree>
    <p:extLst>
      <p:ext uri="{BB962C8B-B14F-4D97-AF65-F5344CB8AC3E}">
        <p14:creationId xmlns:p14="http://schemas.microsoft.com/office/powerpoint/2010/main" val="24828714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cứng</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spcBef>
                <a:spcPts val="600"/>
              </a:spcBef>
            </a:pPr>
            <a:r>
              <a:rPr lang="vi-VN" sz="2400" b="1"/>
              <a:t>Xử lý các vấn đề phần cứng khác</a:t>
            </a:r>
          </a:p>
          <a:p>
            <a:pPr lvl="1">
              <a:lnSpc>
                <a:spcPct val="110000"/>
              </a:lnSpc>
              <a:spcBef>
                <a:spcPts val="600"/>
              </a:spcBef>
            </a:pPr>
            <a:r>
              <a:rPr lang="vi-VN" sz="2000"/>
              <a:t>Nếu bạn không thể đọc các tập tin từ đĩa CD hoặc DVD, hãy kiểm tra đĩa xem có các vết trầy xước hoặc bụi bẩn không</a:t>
            </a:r>
          </a:p>
          <a:p>
            <a:pPr lvl="1">
              <a:lnSpc>
                <a:spcPct val="110000"/>
              </a:lnSpc>
              <a:spcBef>
                <a:spcPts val="600"/>
              </a:spcBef>
            </a:pPr>
            <a:r>
              <a:rPr lang="vi-VN" sz="2000"/>
              <a:t>Nếu bạn không thể in, đảm bảo rằng các máy in được kết nối và bật</a:t>
            </a:r>
          </a:p>
          <a:p>
            <a:pPr lvl="1">
              <a:lnSpc>
                <a:spcPct val="110000"/>
              </a:lnSpc>
              <a:spcBef>
                <a:spcPts val="600"/>
              </a:spcBef>
            </a:pPr>
            <a:r>
              <a:rPr lang="vi-VN" sz="2000"/>
              <a:t>Nếu kết nối hoạt động nhưng máy in không in, kiểm tra máy in cho các thông báo lỗi</a:t>
            </a:r>
          </a:p>
          <a:p>
            <a:pPr lvl="1">
              <a:lnSpc>
                <a:spcPct val="110000"/>
              </a:lnSpc>
              <a:spcBef>
                <a:spcPts val="600"/>
              </a:spcBef>
            </a:pPr>
            <a:r>
              <a:rPr lang="vi-VN" sz="2000"/>
              <a:t>Thỉnh thoảng, bạn có thể cần phải làm sạch máy tính hoặc máy in do bụi hoặc hạt giấy. </a:t>
            </a:r>
          </a:p>
          <a:p>
            <a:pPr lvl="1">
              <a:lnSpc>
                <a:spcPct val="110000"/>
              </a:lnSpc>
              <a:spcBef>
                <a:spcPts val="600"/>
              </a:spcBef>
            </a:pPr>
            <a:r>
              <a:rPr lang="vi-VN" sz="2000"/>
              <a:t>Nếu bạn đang sử dụng một con chuột quang và nó không đáp ứng khi bạn di chuyển hoặc bấm vào nó, kiểm tra xem chuột có phát sáng không</a:t>
            </a:r>
          </a:p>
          <a:p>
            <a:pPr lvl="1">
              <a:lnSpc>
                <a:spcPct val="110000"/>
              </a:lnSpc>
              <a:spcBef>
                <a:spcPts val="600"/>
              </a:spcBef>
            </a:pPr>
            <a:r>
              <a:rPr lang="vi-VN" sz="2000"/>
              <a:t>Nếu một phím trên bàn phím, hoặc một nút trên con chuột, không hoạt động, hãy thử làm sạch thiết bị. </a:t>
            </a:r>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11</a:t>
            </a:fld>
            <a:endParaRPr lang="en-US" dirty="0"/>
          </a:p>
        </p:txBody>
      </p:sp>
    </p:spTree>
    <p:extLst>
      <p:ext uri="{BB962C8B-B14F-4D97-AF65-F5344CB8AC3E}">
        <p14:creationId xmlns:p14="http://schemas.microsoft.com/office/powerpoint/2010/main" val="2772395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Giữ bản sao dữ liệu của bạn</a:t>
            </a:r>
            <a:endParaRPr lang="en-US" dirty="0"/>
          </a:p>
        </p:txBody>
      </p:sp>
      <p:sp>
        <p:nvSpPr>
          <p:cNvPr id="3" name="Content Placeholder 2"/>
          <p:cNvSpPr>
            <a:spLocks noGrp="1"/>
          </p:cNvSpPr>
          <p:nvPr>
            <p:ph idx="1"/>
          </p:nvPr>
        </p:nvSpPr>
        <p:spPr>
          <a:xfrm>
            <a:off x="0" y="951570"/>
            <a:ext cx="8534400" cy="3859916"/>
          </a:xfrm>
        </p:spPr>
        <p:txBody>
          <a:bodyPr>
            <a:normAutofit fontScale="92500" lnSpcReduction="10000"/>
          </a:bodyPr>
          <a:lstStyle/>
          <a:p>
            <a:pPr>
              <a:lnSpc>
                <a:spcPct val="110000"/>
              </a:lnSpc>
              <a:spcBef>
                <a:spcPts val="600"/>
              </a:spcBef>
            </a:pPr>
            <a:r>
              <a:rPr lang="vi-VN" sz="2000"/>
              <a:t>Một hệ thống chỉ có ích nếu các dữ liệu nó chứa là hợp lệ và có thể truy cập được</a:t>
            </a:r>
          </a:p>
          <a:p>
            <a:pPr>
              <a:lnSpc>
                <a:spcPct val="110000"/>
              </a:lnSpc>
              <a:spcBef>
                <a:spcPts val="600"/>
              </a:spcBef>
            </a:pPr>
            <a:r>
              <a:rPr lang="en-CA" sz="2000"/>
              <a:t>Một bản sao lưu là một bản sao của tập tin và thư mục</a:t>
            </a:r>
            <a:endParaRPr lang="vi-VN" sz="2000"/>
          </a:p>
          <a:p>
            <a:pPr lvl="1">
              <a:lnSpc>
                <a:spcPct val="110000"/>
              </a:lnSpc>
              <a:spcBef>
                <a:spcPts val="600"/>
              </a:spcBef>
            </a:pPr>
            <a:r>
              <a:rPr lang="vi-VN" sz="1800"/>
              <a:t>L</a:t>
            </a:r>
            <a:r>
              <a:rPr lang="en-CA" sz="1800"/>
              <a:t>ưu trữ một bản sao của các tập tin trên một máy tính khác trên mạng hoặc trên một thiết bị lưu trữ bên ngoài</a:t>
            </a:r>
            <a:endParaRPr lang="vi-VN" sz="1800"/>
          </a:p>
          <a:p>
            <a:pPr lvl="1">
              <a:lnSpc>
                <a:spcPct val="110000"/>
              </a:lnSpc>
              <a:spcBef>
                <a:spcPts val="600"/>
              </a:spcBef>
            </a:pPr>
            <a:r>
              <a:rPr lang="vi-VN" sz="1800"/>
              <a:t>S</a:t>
            </a:r>
            <a:r>
              <a:rPr lang="en-CA" sz="1800"/>
              <a:t>ử dụng phần mềm chuyên dụng để xử lý sao lưu</a:t>
            </a:r>
            <a:endParaRPr lang="vi-VN" sz="1800"/>
          </a:p>
          <a:p>
            <a:pPr>
              <a:lnSpc>
                <a:spcPct val="110000"/>
              </a:lnSpc>
              <a:spcBef>
                <a:spcPts val="600"/>
              </a:spcBef>
            </a:pPr>
            <a:r>
              <a:rPr lang="vi-VN" sz="2000" b="1"/>
              <a:t>Đầy đủ</a:t>
            </a:r>
            <a:r>
              <a:rPr lang="en-US" sz="2000" b="1"/>
              <a:t> (Full)</a:t>
            </a:r>
            <a:r>
              <a:rPr lang="vi-VN" sz="2000"/>
              <a:t>: </a:t>
            </a:r>
            <a:r>
              <a:rPr lang="en-CA" sz="2000"/>
              <a:t>Bản sao tất cả các tập tin được lựa chọn trên hệ thống</a:t>
            </a:r>
            <a:r>
              <a:rPr lang="vi-VN" sz="2000"/>
              <a:t>,</a:t>
            </a:r>
            <a:r>
              <a:rPr lang="en-CA" sz="2000"/>
              <a:t> đòi hỏi không gian lưu trữ nhiều nhất và nhiều thời gian để thực hiện</a:t>
            </a:r>
            <a:endParaRPr lang="vi-VN" sz="2000"/>
          </a:p>
          <a:p>
            <a:pPr>
              <a:lnSpc>
                <a:spcPct val="110000"/>
              </a:lnSpc>
              <a:spcBef>
                <a:spcPts val="600"/>
              </a:spcBef>
            </a:pPr>
            <a:r>
              <a:rPr lang="vi-VN" sz="2000" b="1"/>
              <a:t>Khác biệt</a:t>
            </a:r>
            <a:r>
              <a:rPr lang="en-US" sz="2000" b="1"/>
              <a:t> (Differential)</a:t>
            </a:r>
            <a:r>
              <a:rPr lang="vi-VN" sz="2000"/>
              <a:t>: </a:t>
            </a:r>
            <a:r>
              <a:rPr lang="en-CA" sz="2000"/>
              <a:t>Bản sao tất cả các tập tin đã thay đổi kể từ lần cuối cùng chương trình thực hiện một sao lưu đầy đủ</a:t>
            </a:r>
            <a:endParaRPr lang="vi-VN" sz="2000"/>
          </a:p>
          <a:p>
            <a:pPr>
              <a:lnSpc>
                <a:spcPct val="110000"/>
              </a:lnSpc>
              <a:spcBef>
                <a:spcPts val="600"/>
              </a:spcBef>
            </a:pPr>
            <a:r>
              <a:rPr lang="vi-VN" sz="2000" b="1"/>
              <a:t>Gia tăng</a:t>
            </a:r>
            <a:r>
              <a:rPr lang="en-US" sz="2000" b="1"/>
              <a:t> (Incremental)</a:t>
            </a:r>
            <a:r>
              <a:rPr lang="vi-VN" sz="2000"/>
              <a:t>: </a:t>
            </a:r>
            <a:r>
              <a:rPr lang="en-CA" sz="2000"/>
              <a:t>Sao chép chỉ các tập tin đã thay đổi kể từ khi lần sao lưu cuối cùng. </a:t>
            </a:r>
            <a:endParaRPr lang="en-US"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12</a:t>
            </a:fld>
            <a:endParaRPr lang="en-US" dirty="0"/>
          </a:p>
        </p:txBody>
      </p:sp>
    </p:spTree>
    <p:extLst>
      <p:ext uri="{BB962C8B-B14F-4D97-AF65-F5344CB8AC3E}">
        <p14:creationId xmlns:p14="http://schemas.microsoft.com/office/powerpoint/2010/main" val="6534543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Giữ bản sao dữ liệu của bạn</a:t>
            </a:r>
            <a:endParaRPr lang="en-US" dirty="0"/>
          </a:p>
        </p:txBody>
      </p:sp>
      <p:sp>
        <p:nvSpPr>
          <p:cNvPr id="3" name="Content Placeholder 2"/>
          <p:cNvSpPr>
            <a:spLocks noGrp="1"/>
          </p:cNvSpPr>
          <p:nvPr>
            <p:ph idx="1"/>
          </p:nvPr>
        </p:nvSpPr>
        <p:spPr>
          <a:xfrm>
            <a:off x="76200" y="951570"/>
            <a:ext cx="8458200" cy="3903459"/>
          </a:xfrm>
        </p:spPr>
        <p:txBody>
          <a:bodyPr>
            <a:normAutofit fontScale="85000" lnSpcReduction="10000"/>
          </a:bodyPr>
          <a:lstStyle/>
          <a:p>
            <a:pPr>
              <a:lnSpc>
                <a:spcPct val="110000"/>
              </a:lnSpc>
              <a:spcBef>
                <a:spcPts val="600"/>
              </a:spcBef>
            </a:pPr>
            <a:r>
              <a:rPr lang="en-US" sz="2400"/>
              <a:t>Trong một chiến lược Full kết hợp với Incremental, sao lưu xảy ra như sau</a:t>
            </a:r>
            <a:r>
              <a:rPr lang="vi-VN" sz="2400"/>
              <a:t>:</a:t>
            </a:r>
          </a:p>
          <a:p>
            <a:pPr marL="796925" lvl="1" indent="-457200">
              <a:lnSpc>
                <a:spcPct val="110000"/>
              </a:lnSpc>
              <a:spcBef>
                <a:spcPts val="600"/>
              </a:spcBef>
              <a:buFont typeface="+mj-lt"/>
              <a:buAutoNum type="arabicPeriod"/>
            </a:pPr>
            <a:r>
              <a:rPr lang="en-US" sz="2000"/>
              <a:t>Một bản sao lưu đầy đủ xảy ra vào tối Thứ Sáu lúc 2:00 sáng để lưu lại tất cả các dữ liệu</a:t>
            </a:r>
            <a:r>
              <a:rPr lang="vi-VN" sz="2000"/>
              <a:t>.</a:t>
            </a:r>
          </a:p>
          <a:p>
            <a:pPr marL="796925" lvl="1" indent="-457200">
              <a:lnSpc>
                <a:spcPct val="110000"/>
              </a:lnSpc>
              <a:spcBef>
                <a:spcPts val="600"/>
              </a:spcBef>
              <a:buFont typeface="+mj-lt"/>
              <a:buAutoNum type="arabicPeriod"/>
            </a:pPr>
            <a:r>
              <a:rPr lang="en-US" sz="2000"/>
              <a:t>Sao lưu gia tăng được thực hiện mỗi đêm từ Thứ Hai đến thứ Năm lúc 2:00 để lưu lại những thay đổi mỗi ngày trên phương tiện sao lưu riêng biệt</a:t>
            </a:r>
            <a:r>
              <a:rPr lang="vi-VN" sz="2000"/>
              <a:t>.</a:t>
            </a:r>
          </a:p>
          <a:p>
            <a:pPr marL="796925" lvl="1" indent="-457200">
              <a:lnSpc>
                <a:spcPct val="110000"/>
              </a:lnSpc>
              <a:spcBef>
                <a:spcPts val="600"/>
              </a:spcBef>
              <a:buFont typeface="+mj-lt"/>
              <a:buAutoNum type="arabicPeriod"/>
            </a:pPr>
            <a:r>
              <a:rPr lang="en-US" sz="2000"/>
              <a:t>Vào Thứ Sáu, một bản sao lưu đầy đủ xảy ra vào lúc 2:00 sáng để nắm bắt tất cả các dữ liệu hiện tại của công ty, bao gồm các thay đổi sau khi sao lưu gia tăng hôm Thứ Năm</a:t>
            </a:r>
            <a:endParaRPr lang="vi-VN" sz="2000"/>
          </a:p>
          <a:p>
            <a:pPr marL="339725" lvl="1" indent="0">
              <a:lnSpc>
                <a:spcPct val="110000"/>
              </a:lnSpc>
              <a:spcBef>
                <a:spcPts val="600"/>
              </a:spcBef>
              <a:buNone/>
            </a:pPr>
            <a:r>
              <a:rPr lang="en-CA" sz="2000"/>
              <a:t>Phương pháp này đòi hỏi ít thời gian để sao lưu hơn so với phương pháp đầy đủ và khác biệt, nhưng nhiều thời gian hơn để phục hồi.</a:t>
            </a:r>
            <a:endParaRPr lang="vi-VN" sz="2000"/>
          </a:p>
          <a:p>
            <a:pPr>
              <a:lnSpc>
                <a:spcPct val="110000"/>
              </a:lnSpc>
              <a:spcBef>
                <a:spcPts val="600"/>
              </a:spcBef>
            </a:pPr>
            <a:r>
              <a:rPr lang="en-CA" sz="2400"/>
              <a:t>Vì sao lưu gia tăng phải được phục hồi trong thứ tự thời gian</a:t>
            </a:r>
            <a:endParaRPr lang="vi-VN" sz="2400"/>
          </a:p>
          <a:p>
            <a:pPr lvl="1">
              <a:lnSpc>
                <a:spcPct val="110000"/>
              </a:lnSpc>
              <a:spcBef>
                <a:spcPts val="600"/>
              </a:spcBef>
            </a:pPr>
            <a:r>
              <a:rPr lang="vi-VN" sz="2000"/>
              <a:t>Đ</a:t>
            </a:r>
            <a:r>
              <a:rPr lang="en-CA" sz="2000"/>
              <a:t>ảm bảo rằng chúng được xác định đầy đủ và chính xác</a:t>
            </a:r>
            <a:endParaRPr lang="en-US"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13</a:t>
            </a:fld>
            <a:endParaRPr lang="en-US" dirty="0"/>
          </a:p>
        </p:txBody>
      </p:sp>
    </p:spTree>
    <p:extLst>
      <p:ext uri="{BB962C8B-B14F-4D97-AF65-F5344CB8AC3E}">
        <p14:creationId xmlns:p14="http://schemas.microsoft.com/office/powerpoint/2010/main" val="3453657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Giữ bản sao dữ liệu của bạn</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spcBef>
                <a:spcPts val="600"/>
              </a:spcBef>
            </a:pPr>
            <a:r>
              <a:rPr lang="vi-VN" sz="2400"/>
              <a:t>Trong chiến lược đầy đủ và gia tăng, sao lưu xảy ra khi:</a:t>
            </a:r>
          </a:p>
          <a:p>
            <a:pPr marL="914400" lvl="1" indent="-514350">
              <a:lnSpc>
                <a:spcPct val="100000"/>
              </a:lnSpc>
              <a:spcBef>
                <a:spcPts val="600"/>
              </a:spcBef>
              <a:buFont typeface="+mj-lt"/>
              <a:buAutoNum type="arabicPeriod"/>
            </a:pPr>
            <a:r>
              <a:rPr lang="vi-VN" sz="2200"/>
              <a:t>sao lưu Đầy đủ xảy ra đêm thứ sáu lúc 2:00 sáng để nắm bắt tất cả các dữ liệu.</a:t>
            </a:r>
          </a:p>
          <a:p>
            <a:pPr marL="914400" lvl="1" indent="-514350">
              <a:lnSpc>
                <a:spcPct val="100000"/>
              </a:lnSpc>
              <a:spcBef>
                <a:spcPts val="600"/>
              </a:spcBef>
              <a:buFont typeface="+mj-lt"/>
              <a:buAutoNum type="arabicPeriod"/>
            </a:pPr>
            <a:r>
              <a:rPr lang="vi-VN" sz="2200"/>
              <a:t>Sao lưu gia tăng xảy ra mỗi đêm từ thứ hai đến thứ Năm lúc 2:00 sáng để nắm bắt những thay đổi mỗi ngày trên phương tiện sao lưu riêng biệt.</a:t>
            </a:r>
          </a:p>
          <a:p>
            <a:pPr marL="914400" lvl="1" indent="-514350">
              <a:lnSpc>
                <a:spcPct val="100000"/>
              </a:lnSpc>
              <a:spcBef>
                <a:spcPts val="600"/>
              </a:spcBef>
              <a:buFont typeface="+mj-lt"/>
              <a:buAutoNum type="arabicPeriod"/>
            </a:pPr>
            <a:r>
              <a:rPr lang="vi-VN" sz="2200"/>
              <a:t>Thứ Sáu, sao lưu đầy đủ xảy ra vào lúc 2:00 sáng để nắm bắt tất cả các dữ liệu hiện tại, bao gồm cả thay đổi sau khi sao lưu gia tăng hôm Thứ Năm.</a:t>
            </a:r>
          </a:p>
          <a:p>
            <a:pPr>
              <a:lnSpc>
                <a:spcPct val="100000"/>
              </a:lnSpc>
              <a:spcBef>
                <a:spcPts val="600"/>
              </a:spcBef>
            </a:pPr>
            <a:r>
              <a:rPr lang="vi-VN" sz="2400"/>
              <a:t>Đòi hỏi ít thời gian để sao lưu nhưng </a:t>
            </a:r>
            <a:r>
              <a:rPr lang="en-US" sz="2400"/>
              <a:t>cần </a:t>
            </a:r>
            <a:r>
              <a:rPr lang="vi-VN" sz="2400"/>
              <a:t>nhiều thời gian để phục hồi</a:t>
            </a:r>
          </a:p>
          <a:p>
            <a:pPr lvl="1">
              <a:lnSpc>
                <a:spcPct val="100000"/>
              </a:lnSpc>
              <a:spcBef>
                <a:spcPts val="600"/>
              </a:spcBef>
            </a:pPr>
            <a:r>
              <a:rPr lang="vi-VN" sz="2000"/>
              <a:t>Sao lưu gia tăng phải được phục hồi trong thứ tự thời gian</a:t>
            </a:r>
          </a:p>
          <a:p>
            <a:pPr lvl="1">
              <a:lnSpc>
                <a:spcPct val="100000"/>
              </a:lnSpc>
              <a:spcBef>
                <a:spcPts val="600"/>
              </a:spcBef>
            </a:pPr>
            <a:r>
              <a:rPr lang="vi-VN" sz="2000"/>
              <a:t>Đảm bảo phương tiện được xác định rõ ràng, đầy đủ và chính xác</a:t>
            </a:r>
            <a:endParaRPr lang="en-US"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14</a:t>
            </a:fld>
            <a:endParaRPr lang="en-US" dirty="0"/>
          </a:p>
        </p:txBody>
      </p:sp>
    </p:spTree>
    <p:extLst>
      <p:ext uri="{BB962C8B-B14F-4D97-AF65-F5344CB8AC3E}">
        <p14:creationId xmlns:p14="http://schemas.microsoft.com/office/powerpoint/2010/main" val="2447735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Giữ bản sao dữ liệu của bạn</a:t>
            </a:r>
            <a:endParaRPr lang="en-US" dirty="0"/>
          </a:p>
        </p:txBody>
      </p:sp>
      <p:sp>
        <p:nvSpPr>
          <p:cNvPr id="3" name="Content Placeholder 2"/>
          <p:cNvSpPr>
            <a:spLocks noGrp="1"/>
          </p:cNvSpPr>
          <p:nvPr>
            <p:ph idx="1"/>
          </p:nvPr>
        </p:nvSpPr>
        <p:spPr/>
        <p:txBody>
          <a:bodyPr/>
          <a:lstStyle/>
          <a:p>
            <a:r>
              <a:rPr lang="vi-VN"/>
              <a:t>Phương tiện sao lưu có thể trở nên đắt đỏ và cồng kềnh</a:t>
            </a:r>
          </a:p>
          <a:p>
            <a:pPr lvl="1"/>
            <a:r>
              <a:rPr lang="vi-VN"/>
              <a:t>Phụ thuộc vào số lượng dữ liệu được tạo ra và tần suất </a:t>
            </a:r>
            <a:br>
              <a:rPr lang="en-US"/>
            </a:br>
            <a:r>
              <a:rPr lang="vi-VN"/>
              <a:t>dự phòng</a:t>
            </a:r>
          </a:p>
          <a:p>
            <a:r>
              <a:rPr lang="en-CA"/>
              <a:t>Băng, đĩa CD có thể được tái sử dụng</a:t>
            </a:r>
            <a:endParaRPr lang="vi-VN"/>
          </a:p>
          <a:p>
            <a:pPr lvl="1"/>
            <a:r>
              <a:rPr lang="vi-VN"/>
              <a:t>G</a:t>
            </a:r>
            <a:r>
              <a:rPr lang="en-CA"/>
              <a:t>iảm chi phí và làm giảm lượng không gian cần thiết để lưu trữ các phương tiện sao lưu</a:t>
            </a:r>
            <a:endParaRPr lang="vi-VN"/>
          </a:p>
          <a:p>
            <a:r>
              <a:rPr lang="en-CA"/>
              <a:t>Lưu trữ phương tiện sao lưu off-site là chìa khóa trong việc lập kế hoạch khắc phục thảm họa</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15</a:t>
            </a:fld>
            <a:endParaRPr lang="en-US" dirty="0"/>
          </a:p>
        </p:txBody>
      </p:sp>
    </p:spTree>
    <p:extLst>
      <p:ext uri="{BB962C8B-B14F-4D97-AF65-F5344CB8AC3E}">
        <p14:creationId xmlns:p14="http://schemas.microsoft.com/office/powerpoint/2010/main" val="1599114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Giữ bản sao dữ liệu của bạn</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spcBef>
                <a:spcPts val="600"/>
              </a:spcBef>
            </a:pPr>
            <a:r>
              <a:rPr lang="vi-VN" b="1"/>
              <a:t>Lưu trữ những bản sao</a:t>
            </a:r>
          </a:p>
          <a:p>
            <a:pPr lvl="1">
              <a:lnSpc>
                <a:spcPct val="110000"/>
              </a:lnSpc>
              <a:spcBef>
                <a:spcPts val="600"/>
              </a:spcBef>
            </a:pPr>
            <a:r>
              <a:rPr lang="vi-VN" b="1"/>
              <a:t>Sao lưu</a:t>
            </a:r>
            <a:r>
              <a:rPr lang="en-US" b="1"/>
              <a:t> b</a:t>
            </a:r>
            <a:r>
              <a:rPr lang="vi-VN" b="1"/>
              <a:t>ên ngoài (hoặc độc lập) </a:t>
            </a:r>
          </a:p>
          <a:p>
            <a:pPr lvl="2">
              <a:lnSpc>
                <a:spcPct val="110000"/>
              </a:lnSpc>
              <a:spcBef>
                <a:spcPts val="600"/>
              </a:spcBef>
            </a:pPr>
            <a:r>
              <a:rPr lang="vi-VN"/>
              <a:t>Lưu trữ ổ đĩa cứng gắn ngoài hoặc phương tiện ở vị trí cách xa </a:t>
            </a:r>
            <a:br>
              <a:rPr lang="en-US"/>
            </a:br>
            <a:r>
              <a:rPr lang="vi-VN"/>
              <a:t>máy tính</a:t>
            </a:r>
          </a:p>
          <a:p>
            <a:pPr lvl="1">
              <a:lnSpc>
                <a:spcPct val="110000"/>
              </a:lnSpc>
              <a:spcBef>
                <a:spcPts val="600"/>
              </a:spcBef>
            </a:pPr>
            <a:r>
              <a:rPr lang="vi-VN" b="1"/>
              <a:t>Sao lưu</a:t>
            </a:r>
            <a:r>
              <a:rPr lang="en-US" b="1"/>
              <a:t> n</a:t>
            </a:r>
            <a:r>
              <a:rPr lang="vi-VN" b="1"/>
              <a:t>goại vi (hoặc trực tuyến) </a:t>
            </a:r>
          </a:p>
          <a:p>
            <a:pPr lvl="2">
              <a:lnSpc>
                <a:spcPct val="110000"/>
              </a:lnSpc>
              <a:spcBef>
                <a:spcPts val="600"/>
              </a:spcBef>
            </a:pPr>
            <a:r>
              <a:rPr lang="vi-VN"/>
              <a:t>L</a:t>
            </a:r>
            <a:r>
              <a:rPr lang="en-CA"/>
              <a:t>ưu trữ vào một vị trí từ xa trên mạng, hoặc lưu trữ vào máy chủ hoặc các vị trí lưu trữ được cung cấp thông qua một nhà cung cấp dịch vụ sao lưu dựa trên Internet</a:t>
            </a:r>
            <a:endParaRPr lang="vi-VN"/>
          </a:p>
          <a:p>
            <a:pPr lvl="1">
              <a:lnSpc>
                <a:spcPct val="110000"/>
              </a:lnSpc>
              <a:spcBef>
                <a:spcPts val="600"/>
              </a:spcBef>
            </a:pPr>
            <a:r>
              <a:rPr lang="vi-VN" b="1"/>
              <a:t>Sao lưu</a:t>
            </a:r>
            <a:r>
              <a:rPr lang="en-US" b="1"/>
              <a:t> </a:t>
            </a:r>
            <a:r>
              <a:rPr lang="vi-VN" b="1"/>
              <a:t>đám mây </a:t>
            </a:r>
          </a:p>
          <a:p>
            <a:pPr lvl="2">
              <a:lnSpc>
                <a:spcPct val="110000"/>
              </a:lnSpc>
              <a:spcBef>
                <a:spcPts val="600"/>
              </a:spcBef>
            </a:pPr>
            <a:r>
              <a:rPr lang="en-CA"/>
              <a:t>là một biến thể của một sao lưu trực tuyến trong đó dữ liệu được lưu vào một vị trí đám mây như Microsoft SkyDrive</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16</a:t>
            </a:fld>
            <a:endParaRPr lang="en-US" dirty="0"/>
          </a:p>
        </p:txBody>
      </p:sp>
    </p:spTree>
    <p:extLst>
      <p:ext uri="{BB962C8B-B14F-4D97-AF65-F5344CB8AC3E}">
        <p14:creationId xmlns:p14="http://schemas.microsoft.com/office/powerpoint/2010/main" val="4083593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mềm</a:t>
            </a:r>
            <a:endParaRPr lang="en-US" dirty="0"/>
          </a:p>
        </p:txBody>
      </p:sp>
      <p:sp>
        <p:nvSpPr>
          <p:cNvPr id="3" name="Content Placeholder 2"/>
          <p:cNvSpPr>
            <a:spLocks noGrp="1"/>
          </p:cNvSpPr>
          <p:nvPr>
            <p:ph idx="1"/>
          </p:nvPr>
        </p:nvSpPr>
        <p:spPr/>
        <p:txBody>
          <a:bodyPr>
            <a:normAutofit lnSpcReduction="10000"/>
          </a:bodyPr>
          <a:lstStyle/>
          <a:p>
            <a:r>
              <a:rPr lang="vi-VN" sz="2400" b="1"/>
              <a:t>Cập nhật các phần mềm</a:t>
            </a:r>
          </a:p>
          <a:p>
            <a:pPr lvl="1"/>
            <a:r>
              <a:rPr lang="en-CA" sz="2000"/>
              <a:t>Có rất nhiều lí do để phát hành các bản cập nhật phần mềm ứng dụng</a:t>
            </a:r>
            <a:endParaRPr lang="vi-VN" sz="2000"/>
          </a:p>
          <a:p>
            <a:pPr lvl="1"/>
            <a:r>
              <a:rPr lang="en-CA" sz="2000"/>
              <a:t>Khi được thông báo rằng một bản cập nhật khả dụng, hãy chắc chắn bạn hiểu được mục đích của bản cập nhật và sau đó quyết định xem bạn cần phải cài đặt nó hay không</a:t>
            </a:r>
            <a:endParaRPr lang="vi-VN" sz="2000"/>
          </a:p>
          <a:p>
            <a:pPr lvl="2"/>
            <a:r>
              <a:rPr lang="en-CA" sz="1800"/>
              <a:t>Nếu có bản cập nhật một gói dịch vụ, nó thường</a:t>
            </a:r>
            <a:br>
              <a:rPr lang="vi-VN" sz="1800"/>
            </a:br>
            <a:r>
              <a:rPr lang="en-CA" sz="1800"/>
              <a:t>chứa một sự kết hợp các bản sửa lỗi và các tính </a:t>
            </a:r>
            <a:br>
              <a:rPr lang="vi-VN" sz="1800"/>
            </a:br>
            <a:r>
              <a:rPr lang="en-CA" sz="1800"/>
              <a:t>năng bổ sung, và nên được cài đặt nếu bạn đang gặp bất kỳ vấn đề với phần mềm.</a:t>
            </a:r>
            <a:endParaRPr lang="vi-VN" sz="1800"/>
          </a:p>
          <a:p>
            <a:pPr lvl="1"/>
            <a:r>
              <a:rPr lang="en-CA" sz="2000"/>
              <a:t>Các thông báo cập nhật có thể xuất hiện trong một email, một thông báo xuất hiện trên Desktop, hoặc có thể trong một mạng xã hội như bài trên Twitter</a:t>
            </a:r>
            <a:endParaRPr lang="en-US"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17</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034609" y="2494706"/>
            <a:ext cx="1855628" cy="469748"/>
          </a:xfrm>
          <a:prstGeom prst="rect">
            <a:avLst/>
          </a:prstGeom>
        </p:spPr>
      </p:pic>
    </p:spTree>
    <p:extLst>
      <p:ext uri="{BB962C8B-B14F-4D97-AF65-F5344CB8AC3E}">
        <p14:creationId xmlns:p14="http://schemas.microsoft.com/office/powerpoint/2010/main" val="2524800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mềm</a:t>
            </a:r>
            <a:endParaRPr lang="en-US" dirty="0"/>
          </a:p>
        </p:txBody>
      </p:sp>
      <p:sp>
        <p:nvSpPr>
          <p:cNvPr id="3" name="Content Placeholder 2"/>
          <p:cNvSpPr>
            <a:spLocks noGrp="1"/>
          </p:cNvSpPr>
          <p:nvPr>
            <p:ph idx="1"/>
          </p:nvPr>
        </p:nvSpPr>
        <p:spPr>
          <a:xfrm>
            <a:off x="0" y="951570"/>
            <a:ext cx="8534400" cy="3925230"/>
          </a:xfrm>
        </p:spPr>
        <p:txBody>
          <a:bodyPr>
            <a:normAutofit fontScale="85000" lnSpcReduction="10000"/>
          </a:bodyPr>
          <a:lstStyle/>
          <a:p>
            <a:pPr lvl="1">
              <a:lnSpc>
                <a:spcPct val="110000"/>
              </a:lnSpc>
              <a:spcBef>
                <a:spcPts val="600"/>
              </a:spcBef>
            </a:pPr>
            <a:r>
              <a:rPr lang="en-CA" sz="2800"/>
              <a:t>Nếu bạn cài đặt bản cập nhật và gặp các vấn đề với phần mềm, hãy xem xét thực hiện các bước tương tự như sau</a:t>
            </a:r>
            <a:r>
              <a:rPr lang="vi-VN" sz="2800"/>
              <a:t>:</a:t>
            </a:r>
          </a:p>
          <a:p>
            <a:pPr lvl="2">
              <a:lnSpc>
                <a:spcPct val="110000"/>
              </a:lnSpc>
              <a:spcBef>
                <a:spcPts val="600"/>
              </a:spcBef>
            </a:pPr>
            <a:r>
              <a:rPr lang="en-US"/>
              <a:t>Gỡ cài đặt bản cập nhật để trở về phiên bản trước của phần mềm</a:t>
            </a:r>
            <a:endParaRPr lang="vi-VN"/>
          </a:p>
          <a:p>
            <a:pPr lvl="3">
              <a:lnSpc>
                <a:spcPct val="110000"/>
              </a:lnSpc>
              <a:spcBef>
                <a:spcPts val="600"/>
              </a:spcBef>
            </a:pPr>
            <a:r>
              <a:rPr lang="en-US" sz="2000"/>
              <a:t>đó có thể làm cho những vấn đề trước đây còn tồn tại nhưng bạn sẽ có một phiên bản làm việc của phần mềm</a:t>
            </a:r>
            <a:endParaRPr lang="vi-VN" sz="2000"/>
          </a:p>
          <a:p>
            <a:pPr lvl="2">
              <a:lnSpc>
                <a:spcPct val="110000"/>
              </a:lnSpc>
              <a:spcBef>
                <a:spcPts val="600"/>
              </a:spcBef>
            </a:pPr>
            <a:r>
              <a:rPr lang="en-US"/>
              <a:t>Đóng tất cả các ứng dụng khác trước khi cài đặt các bản cập nhật một lần nữa</a:t>
            </a:r>
            <a:endParaRPr lang="vi-VN"/>
          </a:p>
          <a:p>
            <a:pPr lvl="3">
              <a:lnSpc>
                <a:spcPct val="110000"/>
              </a:lnSpc>
              <a:spcBef>
                <a:spcPts val="600"/>
              </a:spcBef>
            </a:pPr>
            <a:r>
              <a:rPr lang="en-US" sz="2000"/>
              <a:t>đảm bảo không có tập tin chung được sử dụng tại thời điểm bạn bắt đầu cập nhật</a:t>
            </a:r>
            <a:endParaRPr lang="vi-VN" sz="2000"/>
          </a:p>
          <a:p>
            <a:pPr lvl="2">
              <a:lnSpc>
                <a:spcPct val="110000"/>
              </a:lnSpc>
              <a:spcBef>
                <a:spcPts val="600"/>
              </a:spcBef>
            </a:pPr>
            <a:r>
              <a:rPr lang="en-US"/>
              <a:t>Khởi động lại máy tính và cố gắng sử dụng các chương trình phần mềm một lần nữa</a:t>
            </a:r>
            <a:endParaRPr lang="vi-VN"/>
          </a:p>
          <a:p>
            <a:pPr lvl="3">
              <a:lnSpc>
                <a:spcPct val="110000"/>
              </a:lnSpc>
              <a:spcBef>
                <a:spcPts val="600"/>
              </a:spcBef>
            </a:pPr>
            <a:r>
              <a:rPr lang="en-US" sz="2000"/>
              <a:t>các cập nhật có thể không hoạt động cho đến khi bạn khởi động lại máy tính</a:t>
            </a:r>
            <a:endParaRPr lang="en-US"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pPr/>
              <a:t>18</a:t>
            </a:fld>
            <a:endParaRPr lang="en-US" dirty="0"/>
          </a:p>
        </p:txBody>
      </p:sp>
    </p:spTree>
    <p:extLst>
      <p:ext uri="{BB962C8B-B14F-4D97-AF65-F5344CB8AC3E}">
        <p14:creationId xmlns:p14="http://schemas.microsoft.com/office/powerpoint/2010/main" val="2642676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Quản lý phần mềm</a:t>
            </a:r>
            <a:endParaRPr lang="en-US" dirty="0"/>
          </a:p>
        </p:txBody>
      </p:sp>
      <p:sp>
        <p:nvSpPr>
          <p:cNvPr id="3" name="Content Placeholder 2"/>
          <p:cNvSpPr>
            <a:spLocks noGrp="1"/>
          </p:cNvSpPr>
          <p:nvPr>
            <p:ph idx="1"/>
          </p:nvPr>
        </p:nvSpPr>
        <p:spPr>
          <a:xfrm>
            <a:off x="0" y="951570"/>
            <a:ext cx="8534400" cy="3859916"/>
          </a:xfrm>
        </p:spPr>
        <p:txBody>
          <a:bodyPr>
            <a:normAutofit fontScale="92500" lnSpcReduction="10000"/>
          </a:bodyPr>
          <a:lstStyle/>
          <a:p>
            <a:pPr>
              <a:lnSpc>
                <a:spcPct val="100000"/>
              </a:lnSpc>
              <a:spcBef>
                <a:spcPts val="600"/>
              </a:spcBef>
            </a:pPr>
            <a:r>
              <a:rPr lang="vi-VN" b="1"/>
              <a:t>Nâng cấp hệ điều hành</a:t>
            </a:r>
            <a:endParaRPr lang="en-US" b="1" dirty="0"/>
          </a:p>
          <a:p>
            <a:pPr lvl="1">
              <a:lnSpc>
                <a:spcPct val="100000"/>
              </a:lnSpc>
              <a:spcBef>
                <a:spcPts val="600"/>
              </a:spcBef>
            </a:pPr>
            <a:r>
              <a:rPr lang="vi-VN"/>
              <a:t>Nhiều lý do để nâng cấp hoặc thay đổi phiên bản</a:t>
            </a:r>
          </a:p>
          <a:p>
            <a:pPr lvl="1">
              <a:lnSpc>
                <a:spcPct val="100000"/>
              </a:lnSpc>
              <a:spcBef>
                <a:spcPts val="600"/>
              </a:spcBef>
            </a:pPr>
            <a:r>
              <a:rPr lang="vi-VN"/>
              <a:t>C</a:t>
            </a:r>
            <a:r>
              <a:rPr lang="en-CA"/>
              <a:t>ác phiên bản phổ biến nhất của hệ điều hành Windows là</a:t>
            </a:r>
            <a:r>
              <a:rPr lang="vi-VN"/>
              <a:t>:</a:t>
            </a:r>
            <a:endParaRPr lang="en-US"/>
          </a:p>
          <a:p>
            <a:pPr lvl="1">
              <a:lnSpc>
                <a:spcPct val="100000"/>
              </a:lnSpc>
              <a:spcBef>
                <a:spcPts val="600"/>
              </a:spcBef>
            </a:pPr>
            <a:endParaRPr lang="vi-VN"/>
          </a:p>
          <a:p>
            <a:pPr lvl="1">
              <a:lnSpc>
                <a:spcPct val="100000"/>
              </a:lnSpc>
              <a:spcBef>
                <a:spcPts val="600"/>
              </a:spcBef>
            </a:pPr>
            <a:endParaRPr lang="vi-VN"/>
          </a:p>
          <a:p>
            <a:pPr lvl="1">
              <a:lnSpc>
                <a:spcPct val="100000"/>
              </a:lnSpc>
              <a:spcBef>
                <a:spcPts val="600"/>
              </a:spcBef>
            </a:pPr>
            <a:endParaRPr lang="vi-VN"/>
          </a:p>
          <a:p>
            <a:pPr lvl="1">
              <a:lnSpc>
                <a:spcPct val="100000"/>
              </a:lnSpc>
              <a:spcBef>
                <a:spcPts val="600"/>
              </a:spcBef>
            </a:pPr>
            <a:endParaRPr lang="vi-VN"/>
          </a:p>
          <a:p>
            <a:pPr lvl="1">
              <a:lnSpc>
                <a:spcPct val="100000"/>
              </a:lnSpc>
              <a:spcBef>
                <a:spcPts val="600"/>
              </a:spcBef>
            </a:pPr>
            <a:r>
              <a:rPr lang="vi-VN"/>
              <a:t>Sự khác biệt giữa nâng cấp và cập nhật:</a:t>
            </a:r>
          </a:p>
          <a:p>
            <a:pPr lvl="2">
              <a:lnSpc>
                <a:spcPct val="100000"/>
              </a:lnSpc>
              <a:spcBef>
                <a:spcPts val="600"/>
              </a:spcBef>
            </a:pPr>
            <a:r>
              <a:rPr lang="vi-VN"/>
              <a:t>Nâng cấp: </a:t>
            </a:r>
            <a:r>
              <a:rPr lang="en-CA"/>
              <a:t>Khi bạn mua và cài đặt một phiên bản của hệ điều hành, </a:t>
            </a:r>
            <a:r>
              <a:rPr lang="vi-VN"/>
              <a:t>Cập nhật: </a:t>
            </a:r>
            <a:r>
              <a:rPr lang="en-CA"/>
              <a:t>cài đặt các bản sửa lỗi hoặc cải tiến sản phẩm cho hệ điều hành hiện có</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31936785"/>
              </p:ext>
            </p:extLst>
          </p:nvPr>
        </p:nvGraphicFramePr>
        <p:xfrm>
          <a:off x="1376054" y="2073678"/>
          <a:ext cx="6284223" cy="1342052"/>
        </p:xfrm>
        <a:graphic>
          <a:graphicData uri="http://schemas.openxmlformats.org/drawingml/2006/table">
            <a:tbl>
              <a:tblPr firstRow="1" firstCol="1" bandRow="1">
                <a:tableStyleId>{2D5ABB26-0587-4C30-8999-92F81FD0307C}</a:tableStyleId>
              </a:tblPr>
              <a:tblGrid>
                <a:gridCol w="1814957">
                  <a:extLst>
                    <a:ext uri="{9D8B030D-6E8A-4147-A177-3AD203B41FA5}">
                      <a16:colId xmlns:a16="http://schemas.microsoft.com/office/drawing/2014/main" val="20000"/>
                    </a:ext>
                  </a:extLst>
                </a:gridCol>
                <a:gridCol w="1410689">
                  <a:extLst>
                    <a:ext uri="{9D8B030D-6E8A-4147-A177-3AD203B41FA5}">
                      <a16:colId xmlns:a16="http://schemas.microsoft.com/office/drawing/2014/main" val="20001"/>
                    </a:ext>
                  </a:extLst>
                </a:gridCol>
                <a:gridCol w="1647888">
                  <a:extLst>
                    <a:ext uri="{9D8B030D-6E8A-4147-A177-3AD203B41FA5}">
                      <a16:colId xmlns:a16="http://schemas.microsoft.com/office/drawing/2014/main" val="20002"/>
                    </a:ext>
                  </a:extLst>
                </a:gridCol>
                <a:gridCol w="1410689">
                  <a:extLst>
                    <a:ext uri="{9D8B030D-6E8A-4147-A177-3AD203B41FA5}">
                      <a16:colId xmlns:a16="http://schemas.microsoft.com/office/drawing/2014/main" val="20003"/>
                    </a:ext>
                  </a:extLst>
                </a:gridCol>
              </a:tblGrid>
              <a:tr h="290492">
                <a:tc>
                  <a:txBody>
                    <a:bodyPr/>
                    <a:lstStyle/>
                    <a:p>
                      <a:pPr algn="ctr">
                        <a:lnSpc>
                          <a:spcPct val="115000"/>
                        </a:lnSpc>
                        <a:spcBef>
                          <a:spcPts val="100"/>
                        </a:spcBef>
                        <a:spcAft>
                          <a:spcPts val="0"/>
                        </a:spcAft>
                        <a:tabLst>
                          <a:tab pos="228600" algn="l"/>
                        </a:tabLst>
                      </a:pPr>
                      <a:r>
                        <a:rPr lang="en-US" sz="1500" b="1" dirty="0">
                          <a:effectLst/>
                          <a:latin typeface="Cambria" panose="02040503050406030204" pitchFamily="18" charset="0"/>
                        </a:rPr>
                        <a:t> Version</a:t>
                      </a:r>
                      <a:endParaRPr lang="en-US" sz="1500" b="1" dirty="0">
                        <a:effectLst/>
                        <a:latin typeface="Cambria" panose="02040503050406030204" pitchFamily="18" charset="0"/>
                        <a:ea typeface="Times New Roman"/>
                        <a:cs typeface="Calibri"/>
                      </a:endParaRPr>
                    </a:p>
                  </a:txBody>
                  <a:tcPr marL="68580" marR="68580" marT="0" marB="0"/>
                </a:tc>
                <a:tc>
                  <a:txBody>
                    <a:bodyPr/>
                    <a:lstStyle/>
                    <a:p>
                      <a:pPr algn="ctr">
                        <a:lnSpc>
                          <a:spcPct val="115000"/>
                        </a:lnSpc>
                        <a:spcBef>
                          <a:spcPts val="100"/>
                        </a:spcBef>
                        <a:spcAft>
                          <a:spcPts val="0"/>
                        </a:spcAft>
                        <a:tabLst>
                          <a:tab pos="228600" algn="l"/>
                        </a:tabLst>
                      </a:pPr>
                      <a:r>
                        <a:rPr lang="en-US" sz="1500" b="1" dirty="0">
                          <a:effectLst/>
                          <a:latin typeface="Cambria" panose="02040503050406030204" pitchFamily="18" charset="0"/>
                        </a:rPr>
                        <a:t>Home</a:t>
                      </a:r>
                    </a:p>
                  </a:txBody>
                  <a:tcPr marL="68580" marR="68580" marT="0" marB="0"/>
                </a:tc>
                <a:tc>
                  <a:txBody>
                    <a:bodyPr/>
                    <a:lstStyle/>
                    <a:p>
                      <a:pPr algn="ctr">
                        <a:lnSpc>
                          <a:spcPct val="115000"/>
                        </a:lnSpc>
                        <a:spcBef>
                          <a:spcPts val="100"/>
                        </a:spcBef>
                        <a:spcAft>
                          <a:spcPts val="0"/>
                        </a:spcAft>
                        <a:tabLst>
                          <a:tab pos="228600" algn="l"/>
                        </a:tabLst>
                      </a:pPr>
                      <a:r>
                        <a:rPr lang="en-US" sz="1500" b="1" dirty="0">
                          <a:effectLst/>
                          <a:latin typeface="Cambria" panose="02040503050406030204" pitchFamily="18" charset="0"/>
                        </a:rPr>
                        <a:t>Professional</a:t>
                      </a:r>
                    </a:p>
                  </a:txBody>
                  <a:tcPr marL="68580" marR="68580" marT="0" marB="0"/>
                </a:tc>
                <a:tc>
                  <a:txBody>
                    <a:bodyPr/>
                    <a:lstStyle/>
                    <a:p>
                      <a:pPr algn="ctr">
                        <a:lnSpc>
                          <a:spcPct val="115000"/>
                        </a:lnSpc>
                        <a:spcBef>
                          <a:spcPts val="100"/>
                        </a:spcBef>
                        <a:spcAft>
                          <a:spcPts val="0"/>
                        </a:spcAft>
                        <a:tabLst>
                          <a:tab pos="228600" algn="l"/>
                        </a:tabLst>
                      </a:pPr>
                      <a:r>
                        <a:rPr lang="en-US" sz="1500" b="1" dirty="0">
                          <a:effectLst/>
                          <a:latin typeface="Cambria" panose="02040503050406030204" pitchFamily="18" charset="0"/>
                        </a:rPr>
                        <a:t>Ultimate</a:t>
                      </a:r>
                    </a:p>
                  </a:txBody>
                  <a:tcPr marL="68580" marR="68580" marT="0" marB="0"/>
                </a:tc>
                <a:extLst>
                  <a:ext uri="{0D108BD9-81ED-4DB2-BD59-A6C34878D82A}">
                    <a16:rowId xmlns:a16="http://schemas.microsoft.com/office/drawing/2014/main" val="10000"/>
                  </a:ext>
                </a:extLst>
              </a:tr>
              <a:tr h="262890">
                <a:tc>
                  <a:txBody>
                    <a:bodyPr/>
                    <a:lstStyle/>
                    <a:p>
                      <a:pPr marL="0" algn="just">
                        <a:lnSpc>
                          <a:spcPct val="115000"/>
                        </a:lnSpc>
                        <a:spcBef>
                          <a:spcPts val="100"/>
                        </a:spcBef>
                        <a:spcAft>
                          <a:spcPts val="0"/>
                        </a:spcAft>
                        <a:tabLst>
                          <a:tab pos="228600" algn="l"/>
                        </a:tabLst>
                      </a:pPr>
                      <a:r>
                        <a:rPr lang="en-US" sz="1500">
                          <a:effectLst/>
                          <a:latin typeface="Cambria" panose="02040503050406030204" pitchFamily="18" charset="0"/>
                        </a:rPr>
                        <a:t>Windows XP</a:t>
                      </a:r>
                      <a:endParaRPr lang="en-US" sz="150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a:effectLst/>
                          <a:latin typeface="Cambria" panose="02040503050406030204" pitchFamily="18" charset="0"/>
                          <a:sym typeface="Wingdings"/>
                        </a:rPr>
                        <a:t></a:t>
                      </a:r>
                      <a:endParaRPr lang="en-US" sz="150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dirty="0">
                          <a:effectLst/>
                          <a:latin typeface="Cambria" panose="02040503050406030204" pitchFamily="18" charset="0"/>
                          <a:sym typeface="Wingdings"/>
                        </a:rPr>
                        <a:t></a:t>
                      </a:r>
                      <a:endParaRPr lang="en-US" sz="1500" dirty="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dirty="0">
                          <a:effectLst/>
                          <a:latin typeface="Cambria" panose="02040503050406030204" pitchFamily="18" charset="0"/>
                        </a:rPr>
                        <a:t> </a:t>
                      </a:r>
                      <a:endParaRPr lang="en-US" sz="1500" dirty="0">
                        <a:effectLst/>
                        <a:latin typeface="Cambria" panose="02040503050406030204" pitchFamily="18" charset="0"/>
                        <a:ea typeface="Times New Roman"/>
                        <a:cs typeface="Calibri"/>
                      </a:endParaRPr>
                    </a:p>
                  </a:txBody>
                  <a:tcPr marL="68580" marR="68580" marT="0" marB="0"/>
                </a:tc>
                <a:extLst>
                  <a:ext uri="{0D108BD9-81ED-4DB2-BD59-A6C34878D82A}">
                    <a16:rowId xmlns:a16="http://schemas.microsoft.com/office/drawing/2014/main" val="10001"/>
                  </a:ext>
                </a:extLst>
              </a:tr>
              <a:tr h="262890">
                <a:tc>
                  <a:txBody>
                    <a:bodyPr/>
                    <a:lstStyle/>
                    <a:p>
                      <a:pPr marL="0" algn="just">
                        <a:lnSpc>
                          <a:spcPct val="115000"/>
                        </a:lnSpc>
                        <a:spcBef>
                          <a:spcPts val="100"/>
                        </a:spcBef>
                        <a:spcAft>
                          <a:spcPts val="0"/>
                        </a:spcAft>
                        <a:tabLst>
                          <a:tab pos="228600" algn="l"/>
                        </a:tabLst>
                      </a:pPr>
                      <a:r>
                        <a:rPr lang="en-US" sz="1500">
                          <a:effectLst/>
                          <a:latin typeface="Cambria" panose="02040503050406030204" pitchFamily="18" charset="0"/>
                        </a:rPr>
                        <a:t>Windows Vista</a:t>
                      </a:r>
                      <a:endParaRPr lang="en-US" sz="150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dirty="0">
                          <a:effectLst/>
                          <a:latin typeface="Cambria" panose="02040503050406030204" pitchFamily="18" charset="0"/>
                          <a:sym typeface="Wingdings"/>
                        </a:rPr>
                        <a:t></a:t>
                      </a:r>
                      <a:endParaRPr lang="en-US" sz="1500" dirty="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a:effectLst/>
                          <a:latin typeface="Cambria" panose="02040503050406030204" pitchFamily="18" charset="0"/>
                          <a:sym typeface="Wingdings"/>
                        </a:rPr>
                        <a:t></a:t>
                      </a:r>
                      <a:endParaRPr lang="en-US" sz="150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dirty="0">
                          <a:effectLst/>
                          <a:latin typeface="Cambria" panose="02040503050406030204" pitchFamily="18" charset="0"/>
                          <a:sym typeface="Wingdings"/>
                        </a:rPr>
                        <a:t></a:t>
                      </a:r>
                      <a:endParaRPr lang="en-US" sz="1500" dirty="0">
                        <a:effectLst/>
                        <a:latin typeface="Cambria" panose="02040503050406030204" pitchFamily="18" charset="0"/>
                        <a:ea typeface="Times New Roman"/>
                        <a:cs typeface="Calibri"/>
                      </a:endParaRPr>
                    </a:p>
                  </a:txBody>
                  <a:tcPr marL="68580" marR="68580" marT="0" marB="0"/>
                </a:tc>
                <a:extLst>
                  <a:ext uri="{0D108BD9-81ED-4DB2-BD59-A6C34878D82A}">
                    <a16:rowId xmlns:a16="http://schemas.microsoft.com/office/drawing/2014/main" val="10002"/>
                  </a:ext>
                </a:extLst>
              </a:tr>
              <a:tr h="262890">
                <a:tc>
                  <a:txBody>
                    <a:bodyPr/>
                    <a:lstStyle/>
                    <a:p>
                      <a:pPr marL="0" algn="just">
                        <a:lnSpc>
                          <a:spcPct val="115000"/>
                        </a:lnSpc>
                        <a:spcBef>
                          <a:spcPts val="100"/>
                        </a:spcBef>
                        <a:spcAft>
                          <a:spcPts val="0"/>
                        </a:spcAft>
                        <a:tabLst>
                          <a:tab pos="228600" algn="l"/>
                        </a:tabLst>
                      </a:pPr>
                      <a:r>
                        <a:rPr lang="en-US" sz="1500">
                          <a:effectLst/>
                          <a:latin typeface="Cambria" panose="02040503050406030204" pitchFamily="18" charset="0"/>
                        </a:rPr>
                        <a:t>Windows 7</a:t>
                      </a:r>
                      <a:endParaRPr lang="en-US" sz="150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a:effectLst/>
                          <a:latin typeface="Cambria" panose="02040503050406030204" pitchFamily="18" charset="0"/>
                          <a:sym typeface="Wingdings"/>
                        </a:rPr>
                        <a:t></a:t>
                      </a:r>
                      <a:endParaRPr lang="en-US" sz="150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a:effectLst/>
                          <a:latin typeface="Cambria" panose="02040503050406030204" pitchFamily="18" charset="0"/>
                          <a:sym typeface="Wingdings"/>
                        </a:rPr>
                        <a:t></a:t>
                      </a:r>
                      <a:endParaRPr lang="en-US" sz="150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dirty="0">
                          <a:effectLst/>
                          <a:latin typeface="Cambria" panose="02040503050406030204" pitchFamily="18" charset="0"/>
                          <a:sym typeface="Wingdings"/>
                        </a:rPr>
                        <a:t></a:t>
                      </a:r>
                      <a:endParaRPr lang="en-US" sz="1500" dirty="0">
                        <a:effectLst/>
                        <a:latin typeface="Cambria" panose="02040503050406030204" pitchFamily="18" charset="0"/>
                        <a:ea typeface="Times New Roman"/>
                        <a:cs typeface="Calibri"/>
                      </a:endParaRPr>
                    </a:p>
                  </a:txBody>
                  <a:tcPr marL="68580" marR="68580" marT="0" marB="0"/>
                </a:tc>
                <a:extLst>
                  <a:ext uri="{0D108BD9-81ED-4DB2-BD59-A6C34878D82A}">
                    <a16:rowId xmlns:a16="http://schemas.microsoft.com/office/drawing/2014/main" val="10003"/>
                  </a:ext>
                </a:extLst>
              </a:tr>
              <a:tr h="262890">
                <a:tc>
                  <a:txBody>
                    <a:bodyPr/>
                    <a:lstStyle/>
                    <a:p>
                      <a:pPr marL="0" algn="just">
                        <a:lnSpc>
                          <a:spcPct val="115000"/>
                        </a:lnSpc>
                        <a:spcBef>
                          <a:spcPts val="100"/>
                        </a:spcBef>
                        <a:spcAft>
                          <a:spcPts val="0"/>
                        </a:spcAft>
                        <a:tabLst>
                          <a:tab pos="228600" algn="l"/>
                        </a:tabLst>
                      </a:pPr>
                      <a:r>
                        <a:rPr lang="en-US" sz="1500" dirty="0">
                          <a:effectLst/>
                          <a:latin typeface="Cambria" panose="02040503050406030204" pitchFamily="18" charset="0"/>
                        </a:rPr>
                        <a:t>Windows 8</a:t>
                      </a:r>
                      <a:endParaRPr lang="en-US" sz="1500" dirty="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a:effectLst/>
                          <a:latin typeface="Cambria" panose="02040503050406030204" pitchFamily="18" charset="0"/>
                          <a:sym typeface="Wingdings"/>
                        </a:rPr>
                        <a:t></a:t>
                      </a:r>
                      <a:endParaRPr lang="en-US" sz="150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r>
                        <a:rPr lang="en-US" sz="1500">
                          <a:effectLst/>
                          <a:latin typeface="Cambria" panose="02040503050406030204" pitchFamily="18" charset="0"/>
                          <a:sym typeface="Wingdings"/>
                        </a:rPr>
                        <a:t></a:t>
                      </a:r>
                      <a:endParaRPr lang="en-US" sz="1500">
                        <a:effectLst/>
                        <a:latin typeface="Cambria" panose="02040503050406030204" pitchFamily="18" charset="0"/>
                        <a:ea typeface="Times New Roman"/>
                        <a:cs typeface="Calibri"/>
                      </a:endParaRPr>
                    </a:p>
                  </a:txBody>
                  <a:tcPr marL="68580" marR="68580" marT="0" marB="0"/>
                </a:tc>
                <a:tc>
                  <a:txBody>
                    <a:bodyPr/>
                    <a:lstStyle/>
                    <a:p>
                      <a:pPr marL="0" algn="ctr">
                        <a:lnSpc>
                          <a:spcPct val="115000"/>
                        </a:lnSpc>
                        <a:spcBef>
                          <a:spcPts val="100"/>
                        </a:spcBef>
                        <a:spcAft>
                          <a:spcPts val="0"/>
                        </a:spcAft>
                        <a:tabLst>
                          <a:tab pos="228600" algn="l"/>
                        </a:tabLst>
                      </a:pPr>
                      <a:endParaRPr lang="en-US" sz="1500" strike="sngStrike" dirty="0">
                        <a:effectLst/>
                        <a:latin typeface="Cambria" panose="02040503050406030204" pitchFamily="18" charset="0"/>
                        <a:ea typeface="Times New Roman"/>
                        <a:cs typeface="Calibri"/>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698197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Mục tiêu bài học</a:t>
            </a:r>
            <a:endParaRPr lang="en-US" dirty="0"/>
          </a:p>
        </p:txBody>
      </p:sp>
      <p:sp>
        <p:nvSpPr>
          <p:cNvPr id="3" name="Content Placeholder 2"/>
          <p:cNvSpPr>
            <a:spLocks noGrp="1"/>
          </p:cNvSpPr>
          <p:nvPr>
            <p:ph idx="1"/>
          </p:nvPr>
        </p:nvSpPr>
        <p:spPr>
          <a:xfrm>
            <a:off x="108856" y="951570"/>
            <a:ext cx="8425543" cy="3726414"/>
          </a:xfrm>
        </p:spPr>
        <p:txBody>
          <a:bodyPr>
            <a:normAutofit/>
          </a:bodyPr>
          <a:lstStyle/>
          <a:p>
            <a:pPr lvl="0"/>
            <a:r>
              <a:rPr lang="en-US"/>
              <a:t>Xử lý sự cố có nghĩa là gì</a:t>
            </a:r>
            <a:endParaRPr lang="vi-VN"/>
          </a:p>
          <a:p>
            <a:pPr lvl="0"/>
            <a:r>
              <a:rPr lang="en-US"/>
              <a:t>Cách xác định một vấn đề để có giải pháp</a:t>
            </a:r>
            <a:endParaRPr lang="vi-VN"/>
          </a:p>
          <a:p>
            <a:r>
              <a:rPr lang="en-CA"/>
              <a:t>Xem xét cách bạn có thể quản lý phần cứng</a:t>
            </a:r>
            <a:endParaRPr lang="vi-VN"/>
          </a:p>
          <a:p>
            <a:pPr lvl="0"/>
            <a:r>
              <a:rPr lang="en-US"/>
              <a:t>Nhận biết các vấn đề phần mềm có thể gây ra là gì</a:t>
            </a:r>
            <a:endParaRPr lang="vi-VN"/>
          </a:p>
          <a:p>
            <a:pPr lvl="0"/>
            <a:r>
              <a:rPr lang="en-US"/>
              <a:t>Xác định các giải pháp tiềm năng cho các vấn đề phần mềm</a:t>
            </a:r>
            <a:endParaRPr lang="vi-VN"/>
          </a:p>
          <a:p>
            <a:r>
              <a:rPr lang="en-CA"/>
              <a:t>Cách tìm và sử dụng các nguồn tài nguyên trợ giúp</a:t>
            </a:r>
            <a:endParaRPr lang="vi-VN"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a:t>
            </a:fld>
            <a:endParaRPr lang="en-US" dirty="0"/>
          </a:p>
        </p:txBody>
      </p:sp>
    </p:spTree>
    <p:extLst>
      <p:ext uri="{BB962C8B-B14F-4D97-AF65-F5344CB8AC3E}">
        <p14:creationId xmlns:p14="http://schemas.microsoft.com/office/powerpoint/2010/main" val="1918678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Quản lý phần mềm</a:t>
            </a:r>
            <a:endParaRPr lang="en-US" dirty="0"/>
          </a:p>
        </p:txBody>
      </p:sp>
      <p:sp>
        <p:nvSpPr>
          <p:cNvPr id="3" name="Content Placeholder 2"/>
          <p:cNvSpPr>
            <a:spLocks noGrp="1"/>
          </p:cNvSpPr>
          <p:nvPr>
            <p:ph idx="1"/>
          </p:nvPr>
        </p:nvSpPr>
        <p:spPr/>
        <p:txBody>
          <a:bodyPr>
            <a:normAutofit fontScale="92500" lnSpcReduction="10000"/>
          </a:bodyPr>
          <a:lstStyle/>
          <a:p>
            <a:pPr lvl="1"/>
            <a:r>
              <a:rPr lang="en-CA" sz="2600"/>
              <a:t>Mỗi phiên bản hệ điều hành được thiết kế để làm việc với phần cứng cụ thể.</a:t>
            </a:r>
            <a:endParaRPr lang="vi-VN" sz="2600"/>
          </a:p>
          <a:p>
            <a:pPr lvl="2"/>
            <a:r>
              <a:rPr lang="en-CA" sz="2200"/>
              <a:t>kiểm tra kỹ các yêu cầu hệ thống tối thiểu trước khi mua</a:t>
            </a:r>
            <a:endParaRPr lang="vi-VN" sz="2200"/>
          </a:p>
          <a:p>
            <a:pPr lvl="2"/>
            <a:r>
              <a:rPr lang="vi-VN" sz="2200"/>
              <a:t>Một số phiên bản cũ của phần mềm không tương thích </a:t>
            </a:r>
            <a:br>
              <a:rPr lang="en-US" sz="2200"/>
            </a:br>
            <a:r>
              <a:rPr lang="vi-VN" sz="2200"/>
              <a:t>với nâng cấp</a:t>
            </a:r>
          </a:p>
          <a:p>
            <a:pPr lvl="1"/>
            <a:r>
              <a:rPr lang="vi-VN" sz="2600"/>
              <a:t>Nâng cấp có thể gây ra vấn đề:</a:t>
            </a:r>
          </a:p>
          <a:p>
            <a:pPr lvl="2"/>
            <a:r>
              <a:rPr lang="vi-VN" sz="2200"/>
              <a:t>Quên kích hoạt</a:t>
            </a:r>
          </a:p>
          <a:p>
            <a:pPr lvl="2"/>
            <a:r>
              <a:rPr lang="en-CA" sz="2200"/>
              <a:t>Sai ấn bản hệ điều hành</a:t>
            </a:r>
            <a:endParaRPr lang="vi-VN" sz="2200"/>
          </a:p>
          <a:p>
            <a:pPr lvl="2"/>
            <a:r>
              <a:rPr lang="vi-VN" sz="2200"/>
              <a:t>Xung đột với các ứng dụng</a:t>
            </a:r>
          </a:p>
          <a:p>
            <a:pPr lvl="1"/>
            <a:r>
              <a:rPr lang="vi-VN" sz="2600"/>
              <a:t>Tham khảo chuyên gia kỹ thuật để được hỗ trợ</a:t>
            </a:r>
            <a:endParaRPr lang="en-US" sz="26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20</a:t>
            </a:fld>
            <a:endParaRPr lang="en-US" dirty="0"/>
          </a:p>
        </p:txBody>
      </p:sp>
    </p:spTree>
    <p:extLst>
      <p:ext uri="{BB962C8B-B14F-4D97-AF65-F5344CB8AC3E}">
        <p14:creationId xmlns:p14="http://schemas.microsoft.com/office/powerpoint/2010/main" val="1607518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800" spc="-150"/>
              <a:t>Đối phó với virus hoặc phần mềm độc hại</a:t>
            </a:r>
            <a:endParaRPr lang="en-US" sz="2800" spc="-150" dirty="0"/>
          </a:p>
        </p:txBody>
      </p:sp>
      <p:sp>
        <p:nvSpPr>
          <p:cNvPr id="3" name="Content Placeholder 2"/>
          <p:cNvSpPr>
            <a:spLocks noGrp="1"/>
          </p:cNvSpPr>
          <p:nvPr>
            <p:ph idx="1"/>
          </p:nvPr>
        </p:nvSpPr>
        <p:spPr/>
        <p:txBody>
          <a:bodyPr>
            <a:normAutofit fontScale="92500" lnSpcReduction="10000"/>
          </a:bodyPr>
          <a:lstStyle/>
          <a:p>
            <a:pPr>
              <a:lnSpc>
                <a:spcPct val="100000"/>
              </a:lnSpc>
              <a:spcBef>
                <a:spcPts val="600"/>
              </a:spcBef>
            </a:pPr>
            <a:r>
              <a:rPr lang="vi-VN"/>
              <a:t>Phần mềm độc hại </a:t>
            </a:r>
            <a:r>
              <a:rPr lang="en-US"/>
              <a:t>(</a:t>
            </a:r>
            <a:r>
              <a:rPr lang="en-US" i="1"/>
              <a:t>malware</a:t>
            </a:r>
            <a:r>
              <a:rPr lang="en-US"/>
              <a:t>) </a:t>
            </a:r>
            <a:r>
              <a:rPr lang="vi-VN"/>
              <a:t>là các chương trình hoặc tập tin gây tổn hại cho máy tính</a:t>
            </a:r>
          </a:p>
          <a:p>
            <a:pPr lvl="1">
              <a:lnSpc>
                <a:spcPct val="100000"/>
              </a:lnSpc>
              <a:spcBef>
                <a:spcPts val="600"/>
              </a:spcBef>
            </a:pPr>
            <a:r>
              <a:rPr lang="vi-VN" i="1"/>
              <a:t>Virus</a:t>
            </a:r>
            <a:r>
              <a:rPr lang="vi-VN"/>
              <a:t> phá hủy các tập tin và dữ liệu</a:t>
            </a:r>
          </a:p>
          <a:p>
            <a:pPr lvl="1">
              <a:lnSpc>
                <a:spcPct val="100000"/>
              </a:lnSpc>
              <a:spcBef>
                <a:spcPts val="600"/>
              </a:spcBef>
            </a:pPr>
            <a:r>
              <a:rPr lang="en-US" i="1"/>
              <a:t>Worm</a:t>
            </a:r>
            <a:r>
              <a:rPr lang="vi-VN"/>
              <a:t> tiêu hao tài nguyên hệ thống</a:t>
            </a:r>
          </a:p>
          <a:p>
            <a:pPr lvl="1">
              <a:lnSpc>
                <a:spcPct val="100000"/>
              </a:lnSpc>
              <a:spcBef>
                <a:spcPts val="600"/>
              </a:spcBef>
            </a:pPr>
            <a:r>
              <a:rPr lang="vi-VN" i="1"/>
              <a:t>Trojan</a:t>
            </a:r>
            <a:r>
              <a:rPr lang="vi-VN"/>
              <a:t> cho người sử dụng trái phép truy cập bất hợp pháp</a:t>
            </a:r>
          </a:p>
          <a:p>
            <a:pPr>
              <a:lnSpc>
                <a:spcPct val="100000"/>
              </a:lnSpc>
              <a:spcBef>
                <a:spcPts val="600"/>
              </a:spcBef>
            </a:pPr>
            <a:r>
              <a:rPr lang="vi-VN"/>
              <a:t>Phần mềm gián điệp</a:t>
            </a:r>
            <a:r>
              <a:rPr lang="en-US"/>
              <a:t> (</a:t>
            </a:r>
            <a:r>
              <a:rPr lang="en-US" i="1"/>
              <a:t>spyware</a:t>
            </a:r>
            <a:r>
              <a:rPr lang="en-US"/>
              <a:t>)</a:t>
            </a:r>
            <a:endParaRPr lang="vi-VN"/>
          </a:p>
          <a:p>
            <a:pPr lvl="1">
              <a:lnSpc>
                <a:spcPct val="100000"/>
              </a:lnSpc>
              <a:spcBef>
                <a:spcPts val="600"/>
              </a:spcBef>
            </a:pPr>
            <a:r>
              <a:rPr lang="en-CA"/>
              <a:t>phần mềm được bí mật đặt trên hệ thống của bạn và tập hợp thông tin cá nhân hay riêng tư mà không có sự đồng ý hay hiểu biết của bạn</a:t>
            </a:r>
            <a:endParaRPr lang="vi-VN"/>
          </a:p>
          <a:p>
            <a:pPr>
              <a:lnSpc>
                <a:spcPct val="100000"/>
              </a:lnSpc>
              <a:spcBef>
                <a:spcPts val="600"/>
              </a:spcBef>
            </a:pPr>
            <a:r>
              <a:rPr lang="en-CA"/>
              <a:t>Quét thường xuyên theo lịch trình đối với phần mềm độc hại phải được cấu hình trên máy tính</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21</a:t>
            </a:fld>
            <a:endParaRPr lang="en-US" dirty="0"/>
          </a:p>
        </p:txBody>
      </p:sp>
    </p:spTree>
    <p:extLst>
      <p:ext uri="{BB962C8B-B14F-4D97-AF65-F5344CB8AC3E}">
        <p14:creationId xmlns:p14="http://schemas.microsoft.com/office/powerpoint/2010/main" val="3715155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800" spc="-150"/>
              <a:t>Đối phó với virus hoặc phần mềm độc hại</a:t>
            </a:r>
            <a:endParaRPr lang="en-US" sz="2800" spc="-150" dirty="0"/>
          </a:p>
        </p:txBody>
      </p:sp>
      <p:sp>
        <p:nvSpPr>
          <p:cNvPr id="3" name="Content Placeholder 2"/>
          <p:cNvSpPr>
            <a:spLocks noGrp="1"/>
          </p:cNvSpPr>
          <p:nvPr>
            <p:ph idx="1"/>
          </p:nvPr>
        </p:nvSpPr>
        <p:spPr/>
        <p:txBody>
          <a:bodyPr>
            <a:normAutofit lnSpcReduction="10000"/>
          </a:bodyPr>
          <a:lstStyle/>
          <a:p>
            <a:r>
              <a:rPr lang="vi-VN" sz="2400"/>
              <a:t>Các nhân viên IT thỉnh thoảng sẽ:</a:t>
            </a:r>
          </a:p>
          <a:p>
            <a:pPr lvl="1"/>
            <a:r>
              <a:rPr lang="vi-VN" sz="2000"/>
              <a:t>Xem các tập tin cách ly trên hệ thống của công ty</a:t>
            </a:r>
          </a:p>
          <a:p>
            <a:pPr lvl="1"/>
            <a:r>
              <a:rPr lang="vi-VN" sz="2000"/>
              <a:t>Yêu cầu các nhân viên mang máy tính xách tay đến bảo trì thường xuyên</a:t>
            </a:r>
          </a:p>
          <a:p>
            <a:r>
              <a:rPr lang="vi-VN" sz="2400"/>
              <a:t>Cài đặt phần mềm chống virus càng sớm càng tốt, và quét máy tính để tìm virus có thể  thường trú</a:t>
            </a:r>
          </a:p>
          <a:p>
            <a:r>
              <a:rPr lang="vi-VN" sz="2400"/>
              <a:t>G</a:t>
            </a:r>
            <a:r>
              <a:rPr lang="en-CA" sz="2400"/>
              <a:t>iữ cho phần mềm chống virus của bạn được cập nhật và cấu hình để tự động tải về các bản cập nhật</a:t>
            </a:r>
            <a:endParaRPr lang="vi-VN" sz="2400"/>
          </a:p>
          <a:p>
            <a:r>
              <a:rPr lang="en-CA" sz="2400"/>
              <a:t>Quét hệ thống thường xuyên được khuyến nghị, và chúng có thể được lên lịch thực hiện. Bạn cũng có thể tự bắt đầu quét bất cứ lúc nào</a:t>
            </a:r>
            <a:endParaRPr lang="en-US" sz="24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22</a:t>
            </a:fld>
            <a:endParaRPr lang="en-US" dirty="0"/>
          </a:p>
        </p:txBody>
      </p:sp>
    </p:spTree>
    <p:extLst>
      <p:ext uri="{BB962C8B-B14F-4D97-AF65-F5344CB8AC3E}">
        <p14:creationId xmlns:p14="http://schemas.microsoft.com/office/powerpoint/2010/main" val="852414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800" spc="-150"/>
              <a:t>Đối phó với virus hoặc phần mềm độc hại</a:t>
            </a:r>
            <a:endParaRPr lang="en-US" sz="2800" spc="-150" dirty="0"/>
          </a:p>
        </p:txBody>
      </p:sp>
      <p:sp>
        <p:nvSpPr>
          <p:cNvPr id="3" name="Content Placeholder 2"/>
          <p:cNvSpPr>
            <a:spLocks noGrp="1"/>
          </p:cNvSpPr>
          <p:nvPr>
            <p:ph idx="1"/>
          </p:nvPr>
        </p:nvSpPr>
        <p:spPr/>
        <p:txBody>
          <a:bodyPr>
            <a:normAutofit lnSpcReduction="10000"/>
          </a:bodyPr>
          <a:lstStyle/>
          <a:p>
            <a:r>
              <a:rPr lang="vi-VN"/>
              <a:t>Nếu phần mềm chống virus luôn cập nhật:</a:t>
            </a:r>
          </a:p>
          <a:p>
            <a:pPr lvl="1"/>
            <a:r>
              <a:rPr lang="vi-VN"/>
              <a:t>Cập nhật mẫu các loại virus mới nhất</a:t>
            </a:r>
          </a:p>
          <a:p>
            <a:pPr lvl="1"/>
            <a:r>
              <a:rPr lang="en-CA"/>
              <a:t>quét các tập tin hoặc chương trình bị nhiễm cho các mẫu virus được biết đến</a:t>
            </a:r>
            <a:endParaRPr lang="vi-VN"/>
          </a:p>
          <a:p>
            <a:pPr lvl="1"/>
            <a:r>
              <a:rPr lang="en-CA"/>
              <a:t>Nếu virus được tìm thấy, ổ cứng của bạn thường có thể được làm sạch ngay lập tức</a:t>
            </a:r>
            <a:endParaRPr lang="vi-VN"/>
          </a:p>
          <a:p>
            <a:pPr>
              <a:lnSpc>
                <a:spcPct val="110000"/>
              </a:lnSpc>
              <a:spcBef>
                <a:spcPts val="600"/>
              </a:spcBef>
            </a:pPr>
            <a:r>
              <a:rPr lang="en-CA"/>
              <a:t>Việc giữ cho phần mềm chống virus của bạn được cập nhật và cấu hình để tự động tải về các bản cập nhật là rất quan trọng</a:t>
            </a:r>
            <a:endParaRPr lang="vi-VN"/>
          </a:p>
          <a:p>
            <a:r>
              <a:rPr lang="en-CA"/>
              <a:t>Việc giữ cho phần mềm quét email và các ứng dụng đang hoạt động cũng quan trọng không kém</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23</a:t>
            </a:fld>
            <a:endParaRPr lang="en-US" dirty="0"/>
          </a:p>
        </p:txBody>
      </p:sp>
    </p:spTree>
    <p:extLst>
      <p:ext uri="{BB962C8B-B14F-4D97-AF65-F5344CB8AC3E}">
        <p14:creationId xmlns:p14="http://schemas.microsoft.com/office/powerpoint/2010/main" val="200694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800" spc="-150"/>
              <a:t>Đối phó với virus hoặc phần mềm độc hại</a:t>
            </a:r>
            <a:endParaRPr lang="en-US" sz="2800" spc="-150" dirty="0"/>
          </a:p>
        </p:txBody>
      </p:sp>
      <p:sp>
        <p:nvSpPr>
          <p:cNvPr id="3" name="Content Placeholder 2"/>
          <p:cNvSpPr>
            <a:spLocks noGrp="1"/>
          </p:cNvSpPr>
          <p:nvPr>
            <p:ph idx="1"/>
          </p:nvPr>
        </p:nvSpPr>
        <p:spPr/>
        <p:txBody>
          <a:bodyPr>
            <a:normAutofit fontScale="92500" lnSpcReduction="20000"/>
          </a:bodyPr>
          <a:lstStyle/>
          <a:p>
            <a:pPr>
              <a:lnSpc>
                <a:spcPct val="110000"/>
              </a:lnSpc>
              <a:spcBef>
                <a:spcPts val="600"/>
              </a:spcBef>
            </a:pPr>
            <a:r>
              <a:rPr lang="vi-VN" b="1"/>
              <a:t>Tránh virus hoặc phần mềm độc hại</a:t>
            </a:r>
            <a:endParaRPr lang="en-US" b="1" dirty="0"/>
          </a:p>
          <a:p>
            <a:pPr lvl="1">
              <a:lnSpc>
                <a:spcPct val="110000"/>
              </a:lnSpc>
              <a:spcBef>
                <a:spcPts val="600"/>
              </a:spcBef>
            </a:pPr>
            <a:r>
              <a:rPr lang="vi-VN"/>
              <a:t>Lưu tất cả các tập tin tải về vào thư mục khác với thư mục dữ liệu và quét trước khi mở chúng</a:t>
            </a:r>
          </a:p>
          <a:p>
            <a:pPr lvl="1">
              <a:lnSpc>
                <a:spcPct val="110000"/>
              </a:lnSpc>
              <a:spcBef>
                <a:spcPts val="600"/>
              </a:spcBef>
            </a:pPr>
            <a:r>
              <a:rPr lang="en-CA"/>
              <a:t>Quét bất kỳ phương tiện di động trước khi sao chép hoặc mở tập tin chứa trên các phương tiện này</a:t>
            </a:r>
            <a:endParaRPr lang="vi-VN"/>
          </a:p>
          <a:p>
            <a:pPr lvl="1">
              <a:lnSpc>
                <a:spcPct val="110000"/>
              </a:lnSpc>
              <a:spcBef>
                <a:spcPts val="600"/>
              </a:spcBef>
            </a:pPr>
            <a:r>
              <a:rPr lang="en-CA"/>
              <a:t>Nếu bạn chia sẻ tập tin với người khác</a:t>
            </a:r>
            <a:r>
              <a:rPr lang="vi-VN"/>
              <a:t>,</a:t>
            </a:r>
            <a:r>
              <a:rPr lang="en-CA"/>
              <a:t> quét tập tin </a:t>
            </a:r>
            <a:r>
              <a:rPr lang="vi-VN"/>
              <a:t>trướng khi gửi </a:t>
            </a:r>
            <a:r>
              <a:rPr lang="en-CA"/>
              <a:t>để đảm bảo bạn không vô tình truyền virus cho họ</a:t>
            </a:r>
            <a:endParaRPr lang="vi-VN"/>
          </a:p>
          <a:p>
            <a:pPr lvl="1">
              <a:lnSpc>
                <a:spcPct val="110000"/>
              </a:lnSpc>
              <a:spcBef>
                <a:spcPts val="600"/>
              </a:spcBef>
            </a:pPr>
            <a:r>
              <a:rPr lang="vi-VN"/>
              <a:t>L</a:t>
            </a:r>
            <a:r>
              <a:rPr lang="en-CA"/>
              <a:t>uôn luôn đặt chương trình chống virus của bạn tự động quét tất cả các thư đến và đi.</a:t>
            </a:r>
            <a:endParaRPr lang="vi-VN"/>
          </a:p>
          <a:p>
            <a:pPr lvl="1">
              <a:lnSpc>
                <a:spcPct val="110000"/>
              </a:lnSpc>
              <a:spcBef>
                <a:spcPts val="600"/>
              </a:spcBef>
            </a:pPr>
            <a:r>
              <a:rPr lang="en-CA"/>
              <a:t>Luôn luôn quét tập tin đính kèm email trước khi mở chúng, ngay cả khi chúng đến từ một người bạn biết</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24</a:t>
            </a:fld>
            <a:endParaRPr lang="en-US" dirty="0"/>
          </a:p>
        </p:txBody>
      </p:sp>
    </p:spTree>
    <p:extLst>
      <p:ext uri="{BB962C8B-B14F-4D97-AF65-F5344CB8AC3E}">
        <p14:creationId xmlns:p14="http://schemas.microsoft.com/office/powerpoint/2010/main" val="410171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800" spc="-150"/>
              <a:t>Đối phó với virus hoặc phần mềm độc hại</a:t>
            </a:r>
            <a:endParaRPr lang="en-US" sz="2800" spc="-150" dirty="0"/>
          </a:p>
        </p:txBody>
      </p:sp>
      <p:sp>
        <p:nvSpPr>
          <p:cNvPr id="3" name="Content Placeholder 2"/>
          <p:cNvSpPr>
            <a:spLocks noGrp="1"/>
          </p:cNvSpPr>
          <p:nvPr>
            <p:ph idx="1"/>
          </p:nvPr>
        </p:nvSpPr>
        <p:spPr>
          <a:xfrm>
            <a:off x="0" y="951570"/>
            <a:ext cx="8534400" cy="3859916"/>
          </a:xfrm>
        </p:spPr>
        <p:txBody>
          <a:bodyPr/>
          <a:lstStyle/>
          <a:p>
            <a:pPr lvl="1"/>
            <a:r>
              <a:rPr lang="en-CA"/>
              <a:t>Hãy nghi ngờ bất kỳ tập tin đính kèm nào bạn bất ngờ nhận được qua email hay </a:t>
            </a:r>
            <a:r>
              <a:rPr lang="vi-VN"/>
              <a:t>IM</a:t>
            </a:r>
            <a:endParaRPr lang="vi-VN" sz="2000"/>
          </a:p>
          <a:p>
            <a:pPr lvl="2"/>
            <a:r>
              <a:rPr lang="vi-VN" sz="1800"/>
              <a:t>Không mở tập tin đính kèm</a:t>
            </a:r>
          </a:p>
          <a:p>
            <a:pPr lvl="2"/>
            <a:r>
              <a:rPr lang="vi-VN" sz="1800"/>
              <a:t>Cố gắng liên hệ với người gửi và xác định tập tin đính kèm hợp pháp</a:t>
            </a:r>
          </a:p>
          <a:p>
            <a:pPr lvl="2"/>
            <a:r>
              <a:rPr lang="en-CA"/>
              <a:t>Nếu bạn không thể liên hệ với người gửi hoặc người gửi là không biết về tập tin đính kèm, xóa ngay các tập tin đính kèm từ thông điệp hoặc xóa toàn bộ thông điệp từ chương trình email</a:t>
            </a:r>
            <a:endParaRPr lang="vi-VN" sz="1800"/>
          </a:p>
          <a:p>
            <a:pPr lvl="1"/>
            <a:r>
              <a:rPr lang="en-CA"/>
              <a:t>Phòng hơn chống</a:t>
            </a:r>
            <a:endParaRPr lang="vi-VN" sz="2000"/>
          </a:p>
          <a:p>
            <a:pPr lvl="2"/>
            <a:r>
              <a:rPr lang="en-CA"/>
              <a:t>hầu hết các virus có thể được loại bỏ mà không ảnh hưởng vĩnh viễn cho hệ thống của bạn.</a:t>
            </a:r>
            <a:endParaRPr lang="en-US" sz="18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25</a:t>
            </a:fld>
            <a:endParaRPr lang="en-US" dirty="0"/>
          </a:p>
        </p:txBody>
      </p:sp>
    </p:spTree>
    <p:extLst>
      <p:ext uri="{BB962C8B-B14F-4D97-AF65-F5344CB8AC3E}">
        <p14:creationId xmlns:p14="http://schemas.microsoft.com/office/powerpoint/2010/main" val="2536782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800" spc="-150"/>
              <a:t>Đối phó với virus hoặc phần mềm độc hại</a:t>
            </a:r>
            <a:endParaRPr lang="en-US" sz="2800" spc="-150" dirty="0"/>
          </a:p>
        </p:txBody>
      </p:sp>
      <p:sp>
        <p:nvSpPr>
          <p:cNvPr id="3" name="Content Placeholder 2"/>
          <p:cNvSpPr>
            <a:spLocks noGrp="1"/>
          </p:cNvSpPr>
          <p:nvPr>
            <p:ph idx="1"/>
          </p:nvPr>
        </p:nvSpPr>
        <p:spPr/>
        <p:txBody>
          <a:bodyPr>
            <a:normAutofit fontScale="92500"/>
          </a:bodyPr>
          <a:lstStyle/>
          <a:p>
            <a:pPr lvl="1"/>
            <a:r>
              <a:rPr lang="vi-VN" sz="2800"/>
              <a:t>Có thể bị nhiễm </a:t>
            </a:r>
            <a:r>
              <a:rPr lang="en-US" sz="2800"/>
              <a:t>n</a:t>
            </a:r>
            <a:r>
              <a:rPr lang="vi-VN" sz="2800"/>
              <a:t>ếu:</a:t>
            </a:r>
          </a:p>
          <a:p>
            <a:pPr lvl="2"/>
            <a:r>
              <a:rPr lang="en-US" sz="2400"/>
              <a:t>Bạn thấy thông báo hoặc nhắc nhở bạn chưa bao giờ thấy trước đây</a:t>
            </a:r>
            <a:endParaRPr lang="vi-VN" sz="2400"/>
          </a:p>
          <a:p>
            <a:pPr lvl="2"/>
            <a:r>
              <a:rPr lang="en-US" sz="2400"/>
              <a:t>Bạn nhận thấy máy tính dường như chạy chậm hoặc bạn đột nhiên gặp vấn đề với phần mềm</a:t>
            </a:r>
            <a:endParaRPr lang="vi-VN" sz="2400"/>
          </a:p>
          <a:p>
            <a:pPr lvl="2"/>
            <a:r>
              <a:rPr lang="en-US" sz="2400"/>
              <a:t>Một số ứng dụng phần mềm không còn làm việc.</a:t>
            </a:r>
            <a:endParaRPr lang="vi-VN" sz="2400"/>
          </a:p>
          <a:p>
            <a:pPr lvl="2"/>
            <a:r>
              <a:rPr lang="en-US" sz="2400"/>
              <a:t>Bạn thấy các tập tin của bạn trong ổ cứng không được nhận diện</a:t>
            </a:r>
            <a:endParaRPr lang="vi-VN" sz="2400"/>
          </a:p>
          <a:p>
            <a:pPr lvl="2"/>
            <a:r>
              <a:rPr lang="en-US" sz="2400"/>
              <a:t>Bạn thấy thông báo lỗi chỉ ra rằng một tập nào đó mất tích, thường là một tập tin chương trình.</a:t>
            </a:r>
            <a:endParaRPr lang="en-US" sz="24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26</a:t>
            </a:fld>
            <a:endParaRPr lang="en-US" dirty="0"/>
          </a:p>
        </p:txBody>
      </p:sp>
    </p:spTree>
    <p:extLst>
      <p:ext uri="{BB962C8B-B14F-4D97-AF65-F5344CB8AC3E}">
        <p14:creationId xmlns:p14="http://schemas.microsoft.com/office/powerpoint/2010/main" val="3268944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800" spc="-150"/>
              <a:t>Đối phó với virus hoặc phần mềm độc hại</a:t>
            </a:r>
            <a:endParaRPr lang="en-US" sz="2800" spc="-150" dirty="0"/>
          </a:p>
        </p:txBody>
      </p:sp>
      <p:sp>
        <p:nvSpPr>
          <p:cNvPr id="3" name="Content Placeholder 2"/>
          <p:cNvSpPr>
            <a:spLocks noGrp="1"/>
          </p:cNvSpPr>
          <p:nvPr>
            <p:ph idx="1"/>
          </p:nvPr>
        </p:nvSpPr>
        <p:spPr>
          <a:xfrm>
            <a:off x="0" y="951570"/>
            <a:ext cx="8534400" cy="3838144"/>
          </a:xfrm>
        </p:spPr>
        <p:txBody>
          <a:bodyPr>
            <a:normAutofit fontScale="92500" lnSpcReduction="10000"/>
          </a:bodyPr>
          <a:lstStyle/>
          <a:p>
            <a:pPr lvl="1">
              <a:lnSpc>
                <a:spcPct val="110000"/>
              </a:lnSpc>
              <a:spcBef>
                <a:spcPts val="600"/>
              </a:spcBef>
            </a:pPr>
            <a:r>
              <a:rPr lang="vi-VN"/>
              <a:t>Thực hiện quét hệ thống và nếu vi-rút được tìm thấy:</a:t>
            </a:r>
          </a:p>
          <a:p>
            <a:pPr lvl="2">
              <a:lnSpc>
                <a:spcPct val="110000"/>
              </a:lnSpc>
              <a:spcBef>
                <a:spcPts val="600"/>
              </a:spcBef>
            </a:pPr>
            <a:r>
              <a:rPr lang="vi-VN"/>
              <a:t>Kiểm tra các khu vực bị cô lập, hoặc xóa hoàn toàn virus</a:t>
            </a:r>
          </a:p>
          <a:p>
            <a:pPr lvl="2">
              <a:lnSpc>
                <a:spcPct val="110000"/>
              </a:lnSpc>
              <a:spcBef>
                <a:spcPts val="600"/>
              </a:spcBef>
            </a:pPr>
            <a:r>
              <a:rPr lang="vi-VN"/>
              <a:t>Nếu trong bộ nhớ hoạt động và không thể khởi động phần mềm chống virus, gọi IT</a:t>
            </a:r>
          </a:p>
          <a:p>
            <a:pPr lvl="2">
              <a:lnSpc>
                <a:spcPct val="110000"/>
              </a:lnSpc>
              <a:spcBef>
                <a:spcPts val="600"/>
              </a:spcBef>
            </a:pPr>
            <a:r>
              <a:rPr lang="vi-VN"/>
              <a:t>Nếu không thể xóa, cách ly</a:t>
            </a:r>
            <a:r>
              <a:rPr lang="en-US"/>
              <a:t> </a:t>
            </a:r>
            <a:r>
              <a:rPr lang="vi-VN"/>
              <a:t>virus </a:t>
            </a:r>
          </a:p>
          <a:p>
            <a:pPr lvl="3">
              <a:lnSpc>
                <a:spcPct val="110000"/>
              </a:lnSpc>
              <a:spcBef>
                <a:spcPts val="600"/>
              </a:spcBef>
            </a:pPr>
            <a:r>
              <a:rPr lang="vi-VN" sz="2000"/>
              <a:t>Lưu ý tên của virus và đi đến trang web của chương trình chống virus để có được công cụ loại bỏ</a:t>
            </a:r>
          </a:p>
          <a:p>
            <a:pPr lvl="1">
              <a:lnSpc>
                <a:spcPct val="110000"/>
              </a:lnSpc>
              <a:spcBef>
                <a:spcPts val="600"/>
              </a:spcBef>
            </a:pPr>
            <a:r>
              <a:rPr lang="vi-VN"/>
              <a:t>Rà soát tất cả các ổ đĩa và các tập tin sao lưu với phần mềm chống virus</a:t>
            </a:r>
          </a:p>
          <a:p>
            <a:pPr lvl="2">
              <a:lnSpc>
                <a:spcPct val="110000"/>
              </a:lnSpc>
              <a:spcBef>
                <a:spcPts val="600"/>
              </a:spcBef>
            </a:pPr>
            <a:r>
              <a:rPr lang="vi-VN"/>
              <a:t>Thay thế bất kỳ tập tin hoặc chương trình bị hư hỏng với các bản sao lưu</a:t>
            </a:r>
          </a:p>
          <a:p>
            <a:pPr lvl="2">
              <a:lnSpc>
                <a:spcPct val="110000"/>
              </a:lnSpc>
              <a:spcBef>
                <a:spcPts val="600"/>
              </a:spcBef>
            </a:pPr>
            <a:r>
              <a:rPr lang="vi-VN"/>
              <a:t>Cài đặt lại các chương trình từ phương tiện cài đặt ban đầu</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27</a:t>
            </a:fld>
            <a:endParaRPr lang="en-US" dirty="0"/>
          </a:p>
        </p:txBody>
      </p:sp>
    </p:spTree>
    <p:extLst>
      <p:ext uri="{BB962C8B-B14F-4D97-AF65-F5344CB8AC3E}">
        <p14:creationId xmlns:p14="http://schemas.microsoft.com/office/powerpoint/2010/main" val="592064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Safe Mode</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spcBef>
                <a:spcPts val="600"/>
              </a:spcBef>
            </a:pPr>
            <a:r>
              <a:rPr lang="en-CA" sz="2400"/>
              <a:t>Nếu máy tính của bạn không khởi động đúng cách hoặc không khởi động</a:t>
            </a:r>
            <a:endParaRPr lang="vi-VN" sz="2600"/>
          </a:p>
          <a:p>
            <a:pPr lvl="1">
              <a:lnSpc>
                <a:spcPct val="110000"/>
              </a:lnSpc>
              <a:spcBef>
                <a:spcPts val="600"/>
              </a:spcBef>
            </a:pPr>
            <a:r>
              <a:rPr lang="en-US" sz="2300"/>
              <a:t>T</a:t>
            </a:r>
            <a:r>
              <a:rPr lang="vi-VN" sz="2300"/>
              <a:t>ải </a:t>
            </a:r>
            <a:r>
              <a:rPr lang="en-US" sz="2300"/>
              <a:t>c</a:t>
            </a:r>
            <a:r>
              <a:rPr lang="vi-VN" sz="2300"/>
              <a:t>ác dịch vụ cốt lõi cho hệ điều hành để chẩn đoán vấn đề</a:t>
            </a:r>
          </a:p>
          <a:p>
            <a:pPr>
              <a:lnSpc>
                <a:spcPct val="110000"/>
              </a:lnSpc>
              <a:spcBef>
                <a:spcPts val="600"/>
              </a:spcBef>
            </a:pPr>
            <a:r>
              <a:rPr lang="vi-VN" sz="2600"/>
              <a:t>Có thể được yêu cầu hoặc có thể xuất hiện trong quá trình khởi động khi:</a:t>
            </a:r>
          </a:p>
          <a:p>
            <a:pPr lvl="1">
              <a:lnSpc>
                <a:spcPct val="110000"/>
              </a:lnSpc>
              <a:spcBef>
                <a:spcPts val="600"/>
              </a:spcBef>
            </a:pPr>
            <a:r>
              <a:rPr lang="en-CA" sz="2000"/>
              <a:t>Windows không được tắt đúng cách</a:t>
            </a:r>
            <a:endParaRPr lang="vi-VN" sz="2300"/>
          </a:p>
          <a:p>
            <a:pPr lvl="1">
              <a:lnSpc>
                <a:spcPct val="110000"/>
              </a:lnSpc>
              <a:spcBef>
                <a:spcPts val="600"/>
              </a:spcBef>
            </a:pPr>
            <a:r>
              <a:rPr lang="en-CA" sz="2000"/>
              <a:t>Windows hiển thị desktop nhưng sau đó bị treo máy, không hoạt động</a:t>
            </a:r>
            <a:endParaRPr lang="vi-VN" sz="2300"/>
          </a:p>
          <a:p>
            <a:pPr lvl="1">
              <a:lnSpc>
                <a:spcPct val="110000"/>
              </a:lnSpc>
              <a:spcBef>
                <a:spcPts val="600"/>
              </a:spcBef>
            </a:pPr>
            <a:r>
              <a:rPr lang="en-CA" sz="2000"/>
              <a:t>Bạn không thể khởi động phần mềm chống virus của bạn, bạn nghi ngờ rằng có thể có một loại virus và cần phải quét hệ thống.</a:t>
            </a:r>
            <a:endParaRPr lang="vi-VN" sz="2300"/>
          </a:p>
          <a:p>
            <a:pPr lvl="1">
              <a:lnSpc>
                <a:spcPct val="110000"/>
              </a:lnSpc>
              <a:spcBef>
                <a:spcPts val="600"/>
              </a:spcBef>
            </a:pPr>
            <a:r>
              <a:rPr lang="en-CA" sz="2000"/>
              <a:t>Một thiết bị đầu vào hoặc đầu ra ngừng hoạt động khi Windows khởi động và bạn muốn thử xem có phải trình điều khiển thiết bị gây ra xung đột hay không</a:t>
            </a:r>
            <a:endParaRPr lang="en-US" sz="23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28</a:t>
            </a:fld>
            <a:endParaRPr lang="en-US" dirty="0"/>
          </a:p>
        </p:txBody>
      </p:sp>
    </p:spTree>
    <p:extLst>
      <p:ext uri="{BB962C8B-B14F-4D97-AF65-F5344CB8AC3E}">
        <p14:creationId xmlns:p14="http://schemas.microsoft.com/office/powerpoint/2010/main" val="1118377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Safe Mode</a:t>
            </a:r>
            <a:endParaRPr lang="en-US" dirty="0"/>
          </a:p>
        </p:txBody>
      </p:sp>
      <p:sp>
        <p:nvSpPr>
          <p:cNvPr id="3" name="Content Placeholder 2"/>
          <p:cNvSpPr>
            <a:spLocks noGrp="1"/>
          </p:cNvSpPr>
          <p:nvPr>
            <p:ph idx="1"/>
          </p:nvPr>
        </p:nvSpPr>
        <p:spPr/>
        <p:txBody>
          <a:bodyPr>
            <a:normAutofit fontScale="92500" lnSpcReduction="10000"/>
          </a:bodyPr>
          <a:lstStyle/>
          <a:p>
            <a:r>
              <a:rPr lang="en-US" sz="2400" b="1" dirty="0"/>
              <a:t>Safe Mode</a:t>
            </a:r>
            <a:r>
              <a:rPr lang="en-US" sz="2400" b="1"/>
              <a:t>: </a:t>
            </a:r>
            <a:r>
              <a:rPr lang="en-CA" sz="2400"/>
              <a:t>sử dụng số lượng </a:t>
            </a:r>
            <a:br>
              <a:rPr lang="vi-VN" sz="2400"/>
            </a:br>
            <a:r>
              <a:rPr lang="en-CA" sz="2400"/>
              <a:t>tối thiểu các trình điều khiển </a:t>
            </a:r>
            <a:br>
              <a:rPr lang="vi-VN" sz="2400"/>
            </a:br>
            <a:r>
              <a:rPr lang="en-CA" sz="2400"/>
              <a:t>và dịch vụ có thể. Không sử </a:t>
            </a:r>
            <a:br>
              <a:rPr lang="vi-VN" sz="2400"/>
            </a:br>
            <a:r>
              <a:rPr lang="en-CA" sz="2400"/>
              <a:t>dụng được mạng</a:t>
            </a:r>
            <a:endParaRPr lang="en-US" sz="2400" dirty="0"/>
          </a:p>
          <a:p>
            <a:r>
              <a:rPr lang="en-US" sz="2400" b="1" dirty="0"/>
              <a:t>Safe Mode with Networking: </a:t>
            </a:r>
            <a:br>
              <a:rPr lang="en-US" sz="2400" b="1"/>
            </a:br>
            <a:r>
              <a:rPr lang="en-CA" sz="2400"/>
              <a:t>gồm các trình điều khiển mạng</a:t>
            </a:r>
            <a:br>
              <a:rPr lang="vi-VN" sz="2400"/>
            </a:br>
            <a:r>
              <a:rPr lang="en-CA" sz="2400"/>
              <a:t>và dịch vụ cần thiết để truy cập</a:t>
            </a:r>
            <a:br>
              <a:rPr lang="vi-VN" sz="2400"/>
            </a:br>
            <a:r>
              <a:rPr lang="en-CA" sz="2400"/>
              <a:t>vào Internet hoặc một máy tính </a:t>
            </a:r>
            <a:br>
              <a:rPr lang="vi-VN" sz="2400"/>
            </a:br>
            <a:r>
              <a:rPr lang="en-CA" sz="2400"/>
              <a:t>khác trên mạng.</a:t>
            </a:r>
            <a:endParaRPr lang="en-US" sz="2400" dirty="0"/>
          </a:p>
          <a:p>
            <a:r>
              <a:rPr lang="en-US" sz="2400" b="1" dirty="0"/>
              <a:t>Start Windows Normally</a:t>
            </a:r>
            <a:r>
              <a:rPr lang="en-US" sz="2400" b="1"/>
              <a:t>: </a:t>
            </a:r>
            <a:r>
              <a:rPr lang="en-CA" sz="2400"/>
              <a:t>Khởi động Windows bình thường, sử dụng tất cả các trình điều khiển và dịch vụ</a:t>
            </a:r>
            <a:endParaRPr lang="en-US" sz="2400" dirty="0"/>
          </a:p>
          <a:p>
            <a:pPr lvl="1"/>
            <a:endParaRPr lang="en-US" sz="28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29</a:t>
            </a:fld>
            <a:endParaRPr lang="en-US" dirty="0"/>
          </a:p>
        </p:txBody>
      </p:sp>
      <p:pic>
        <p:nvPicPr>
          <p:cNvPr id="6" name="Picture 5" descr="C:\Users\AnotherAlto\Downloads\safe-mode-windows-7-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615" y="1344385"/>
            <a:ext cx="3520973" cy="2050026"/>
          </a:xfrm>
          <a:prstGeom prst="rect">
            <a:avLst/>
          </a:prstGeom>
          <a:noFill/>
          <a:ln>
            <a:noFill/>
          </a:ln>
        </p:spPr>
      </p:pic>
    </p:spTree>
    <p:extLst>
      <p:ext uri="{BB962C8B-B14F-4D97-AF65-F5344CB8AC3E}">
        <p14:creationId xmlns:p14="http://schemas.microsoft.com/office/powerpoint/2010/main" val="8102674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Xử lý sự cố  là gì?</a:t>
            </a:r>
            <a:endParaRPr lang="en-US" dirty="0"/>
          </a:p>
        </p:txBody>
      </p:sp>
      <p:sp>
        <p:nvSpPr>
          <p:cNvPr id="3" name="Content Placeholder 2"/>
          <p:cNvSpPr>
            <a:spLocks noGrp="1"/>
          </p:cNvSpPr>
          <p:nvPr>
            <p:ph idx="1"/>
          </p:nvPr>
        </p:nvSpPr>
        <p:spPr/>
        <p:txBody>
          <a:bodyPr>
            <a:normAutofit lnSpcReduction="10000"/>
          </a:bodyPr>
          <a:lstStyle/>
          <a:p>
            <a:r>
              <a:rPr lang="fr-FR" sz="2400"/>
              <a:t>Hai cách đơn giản để giữ cho các hệ thống an toàn</a:t>
            </a:r>
            <a:r>
              <a:rPr lang="vi-VN" sz="2600"/>
              <a:t>:</a:t>
            </a:r>
          </a:p>
          <a:p>
            <a:pPr lvl="1"/>
            <a:r>
              <a:rPr lang="vi-VN" sz="2000"/>
              <a:t>L</a:t>
            </a:r>
            <a:r>
              <a:rPr lang="fr-FR" sz="2000"/>
              <a:t>ên lịch trình bảo trì thường xuyên</a:t>
            </a:r>
            <a:endParaRPr lang="vi-VN" sz="2300"/>
          </a:p>
          <a:p>
            <a:pPr lvl="1"/>
            <a:r>
              <a:rPr lang="vi-VN" sz="2000"/>
              <a:t>Đ</a:t>
            </a:r>
            <a:r>
              <a:rPr lang="fr-FR" sz="2000"/>
              <a:t>ảm bảo rằng các bản cập nhật các ứng dụng và hệ điều hành được cài đặt đúng cách</a:t>
            </a:r>
            <a:endParaRPr lang="vi-VN" sz="2300"/>
          </a:p>
          <a:p>
            <a:r>
              <a:rPr lang="vi-VN" sz="2600"/>
              <a:t>Sử dụng lịch sử hoạt động của hệ thống để  kiểm tra thông tin chi tiết về mỗi hệ thống và giữ luôn cập nhật</a:t>
            </a:r>
          </a:p>
          <a:p>
            <a:pPr lvl="1"/>
            <a:r>
              <a:rPr lang="fr-FR" sz="2000"/>
              <a:t>Tùy thuộc vào vấn đề và cách giải quyết nó, bạn có thể đánh giá xem bạn có thể tự giải quyết hay cần trợ giúp</a:t>
            </a:r>
            <a:endParaRPr lang="vi-VN" sz="2300"/>
          </a:p>
          <a:p>
            <a:pPr lvl="1"/>
            <a:r>
              <a:rPr lang="fr-FR" sz="2000"/>
              <a:t>Luôn luôn đọc phần mô tả của các bản phát hành và đảm bảo rằng các bản cập nhật sẽ tương thích với phần cứng và phần mềm hiện tại của bạn</a:t>
            </a:r>
            <a:endParaRPr lang="en-US" sz="23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a:t>
            </a:fld>
            <a:endParaRPr lang="en-US" dirty="0"/>
          </a:p>
        </p:txBody>
      </p:sp>
    </p:spTree>
    <p:extLst>
      <p:ext uri="{BB962C8B-B14F-4D97-AF65-F5344CB8AC3E}">
        <p14:creationId xmlns:p14="http://schemas.microsoft.com/office/powerpoint/2010/main" val="3510970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Safe Mode</a:t>
            </a:r>
            <a:endParaRPr lang="en-US" dirty="0"/>
          </a:p>
        </p:txBody>
      </p:sp>
      <p:sp>
        <p:nvSpPr>
          <p:cNvPr id="3" name="Content Placeholder 2"/>
          <p:cNvSpPr>
            <a:spLocks noGrp="1"/>
          </p:cNvSpPr>
          <p:nvPr>
            <p:ph idx="1"/>
          </p:nvPr>
        </p:nvSpPr>
        <p:spPr/>
        <p:txBody>
          <a:bodyPr>
            <a:normAutofit lnSpcReduction="10000"/>
          </a:bodyPr>
          <a:lstStyle/>
          <a:p>
            <a:r>
              <a:rPr lang="vi-VN" sz="2000"/>
              <a:t>Để sử dụng chế độ Safe Mode:</a:t>
            </a:r>
          </a:p>
          <a:p>
            <a:pPr marL="914400" lvl="1" indent="-514350">
              <a:buFont typeface="+mj-lt"/>
              <a:buAutoNum type="arabicPeriod"/>
            </a:pPr>
            <a:r>
              <a:rPr lang="en-US" sz="1800"/>
              <a:t>Kh</a:t>
            </a:r>
            <a:r>
              <a:rPr lang="vi-VN" sz="1800"/>
              <a:t>ởi động máy tính.</a:t>
            </a:r>
          </a:p>
          <a:p>
            <a:pPr marL="914400" lvl="1" indent="-514350">
              <a:buFont typeface="+mj-lt"/>
              <a:buAutoNum type="arabicPeriod"/>
            </a:pPr>
            <a:r>
              <a:rPr lang="en-CA" sz="1800"/>
              <a:t>Ngay sau khi máy tính khởi động, bấm và giữ</a:t>
            </a:r>
            <a:r>
              <a:rPr lang="vi-VN" sz="1800"/>
              <a:t> F8 </a:t>
            </a:r>
            <a:r>
              <a:rPr lang="en-CA" sz="1800"/>
              <a:t>cho đến khi bạn thấy được trình đơn của chế độ khởi động.</a:t>
            </a:r>
            <a:endParaRPr lang="vi-VN" sz="1800"/>
          </a:p>
          <a:p>
            <a:pPr marL="914400" lvl="1" indent="-514350">
              <a:buFont typeface="+mj-lt"/>
              <a:buAutoNum type="arabicPeriod"/>
            </a:pPr>
            <a:r>
              <a:rPr lang="en-CA" sz="1800"/>
              <a:t>Sử dụng phím mũi tên để di chuyển xuống chế độ Safe Mode bạn muốn sử dụng và sau đó nhấn</a:t>
            </a:r>
            <a:r>
              <a:rPr lang="vi-VN" sz="1800"/>
              <a:t> Enter.</a:t>
            </a:r>
          </a:p>
          <a:p>
            <a:pPr marL="914400" lvl="1" indent="-514350">
              <a:buFont typeface="+mj-lt"/>
              <a:buAutoNum type="arabicPeriod"/>
            </a:pPr>
            <a:r>
              <a:rPr lang="vi-VN" sz="1800"/>
              <a:t>M</a:t>
            </a:r>
            <a:r>
              <a:rPr lang="en-CA" sz="1800"/>
              <a:t>àn hình desktop Windows xuất hiện và </a:t>
            </a:r>
            <a:r>
              <a:rPr lang="en-US" sz="1800"/>
              <a:t>dòng chữ</a:t>
            </a:r>
            <a:r>
              <a:rPr lang="en-CA" sz="1800"/>
              <a:t> Safe Mode xuất hiện trên bốn góc của màn hình</a:t>
            </a:r>
            <a:r>
              <a:rPr lang="vi-VN" sz="1800"/>
              <a:t>.</a:t>
            </a:r>
          </a:p>
          <a:p>
            <a:pPr marL="914400" lvl="1" indent="-514350">
              <a:buFont typeface="+mj-lt"/>
              <a:buAutoNum type="arabicPeriod"/>
            </a:pPr>
            <a:r>
              <a:rPr lang="vi-VN" sz="1800"/>
              <a:t>S</a:t>
            </a:r>
            <a:r>
              <a:rPr lang="en-CA" sz="1800"/>
              <a:t>ử dụng các nguồn lực bạn có sẵn để giải quyết những vấn đề bạn đang gặp với máy tính</a:t>
            </a:r>
            <a:endParaRPr lang="vi-VN" sz="1800"/>
          </a:p>
          <a:p>
            <a:pPr marL="914400" lvl="1" indent="-514350">
              <a:buFont typeface="+mj-lt"/>
              <a:buAutoNum type="arabicPeriod"/>
            </a:pPr>
            <a:r>
              <a:rPr lang="vi-VN" sz="1800"/>
              <a:t>K</a:t>
            </a:r>
            <a:r>
              <a:rPr lang="en-CA" sz="1800"/>
              <a:t>hi xác định </a:t>
            </a:r>
            <a:r>
              <a:rPr lang="vi-VN" sz="1800"/>
              <a:t>sự cố</a:t>
            </a:r>
            <a:r>
              <a:rPr lang="en-CA" sz="1800"/>
              <a:t>, bạn có thể khắc phục sự cố và sau đó khởi động lại máy tính</a:t>
            </a:r>
            <a:endParaRPr lang="vi-VN" sz="1800"/>
          </a:p>
          <a:p>
            <a:r>
              <a:rPr lang="en-US" sz="2000"/>
              <a:t>Nếu vấn đề vẫn tồn tại, cần có được sự hỗ trợ từ một chuyên gia kỹ thuật.</a:t>
            </a:r>
            <a:endParaRPr lang="vi-VN" sz="200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30</a:t>
            </a:fld>
            <a:endParaRPr lang="en-US" dirty="0"/>
          </a:p>
        </p:txBody>
      </p:sp>
    </p:spTree>
    <p:extLst>
      <p:ext uri="{BB962C8B-B14F-4D97-AF65-F5344CB8AC3E}">
        <p14:creationId xmlns:p14="http://schemas.microsoft.com/office/powerpoint/2010/main" val="2053672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150"/>
              <a:t>Khai thác Windows Help and Support</a:t>
            </a:r>
            <a:endParaRPr lang="en-US" sz="3600" spc="-150" dirty="0"/>
          </a:p>
        </p:txBody>
      </p:sp>
      <p:sp>
        <p:nvSpPr>
          <p:cNvPr id="3" name="Content Placeholder 2"/>
          <p:cNvSpPr>
            <a:spLocks noGrp="1"/>
          </p:cNvSpPr>
          <p:nvPr>
            <p:ph idx="1"/>
          </p:nvPr>
        </p:nvSpPr>
        <p:spPr/>
        <p:txBody>
          <a:bodyPr/>
          <a:lstStyle/>
          <a:p>
            <a:r>
              <a:rPr lang="en-US"/>
              <a:t>Để kích hoạt Help</a:t>
            </a:r>
            <a:r>
              <a:rPr lang="en-US" dirty="0"/>
              <a:t>:</a:t>
            </a:r>
          </a:p>
          <a:p>
            <a:pPr lvl="1"/>
            <a:r>
              <a:rPr lang="en-US"/>
              <a:t>chọn </a:t>
            </a:r>
            <a:r>
              <a:rPr lang="en-US" b="1"/>
              <a:t>Help and Support </a:t>
            </a:r>
            <a:r>
              <a:rPr lang="en-US"/>
              <a:t>từ trình đơn Start, hoặc </a:t>
            </a:r>
            <a:endParaRPr lang="en-US" dirty="0"/>
          </a:p>
          <a:p>
            <a:pPr lvl="1"/>
            <a:r>
              <a:rPr lang="en-US"/>
              <a:t>nhấn </a:t>
            </a:r>
            <a:r>
              <a:rPr lang="en-US" dirty="0"/>
              <a:t>F1</a:t>
            </a:r>
            <a:r>
              <a:rPr lang="en-US"/>
              <a:t>, hoặc</a:t>
            </a:r>
            <a:endParaRPr lang="en-US" dirty="0"/>
          </a:p>
          <a:p>
            <a:pPr lvl="1"/>
            <a:r>
              <a:rPr lang="en-US"/>
              <a:t>nhấn nút     </a:t>
            </a:r>
            <a:r>
              <a:rPr lang="en-US" dirty="0"/>
              <a:t>(</a:t>
            </a:r>
            <a:r>
              <a:rPr lang="en-US" b="1" dirty="0"/>
              <a:t>Help</a:t>
            </a:r>
            <a:r>
              <a:rPr lang="en-US"/>
              <a:t>) trong bất kì hộp thoại</a:t>
            </a:r>
            <a:endParaRPr lang="en-US" dirty="0"/>
          </a:p>
          <a:p>
            <a:r>
              <a:rPr lang="en-US"/>
              <a:t>Cửa sổ Windows </a:t>
            </a:r>
            <a:r>
              <a:rPr lang="en-US" dirty="0"/>
              <a:t>Help and Support </a:t>
            </a:r>
            <a:r>
              <a:rPr lang="en-US"/>
              <a:t>window chứa:</a:t>
            </a:r>
            <a:endParaRPr lang="en-US" dirty="0"/>
          </a:p>
          <a:p>
            <a:pPr lvl="1"/>
            <a:r>
              <a:rPr lang="en-CA"/>
              <a:t>các nút điều hướng và tìm kiếm</a:t>
            </a:r>
            <a:endParaRPr lang="vi-VN"/>
          </a:p>
          <a:p>
            <a:pPr lvl="1"/>
            <a:r>
              <a:rPr lang="en-CA"/>
              <a:t>như liên kết đến một loạt các nguồn tài nguyên</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31</a:t>
            </a:fld>
            <a:endParaRPr lang="en-US" dirty="0"/>
          </a:p>
        </p:txBody>
      </p:sp>
      <p:pic>
        <p:nvPicPr>
          <p:cNvPr id="6" name="Picture 5" descr="Description: u2-025"/>
          <p:cNvPicPr/>
          <p:nvPr/>
        </p:nvPicPr>
        <p:blipFill>
          <a:blip r:embed="rId3">
            <a:extLst>
              <a:ext uri="{28A0092B-C50C-407E-A947-70E740481C1C}">
                <a14:useLocalDpi xmlns:a14="http://schemas.microsoft.com/office/drawing/2010/main" val="0"/>
              </a:ext>
            </a:extLst>
          </a:blip>
          <a:srcRect/>
          <a:stretch>
            <a:fillRect/>
          </a:stretch>
        </p:blipFill>
        <p:spPr bwMode="auto">
          <a:xfrm>
            <a:off x="1822297" y="2364875"/>
            <a:ext cx="230551" cy="150161"/>
          </a:xfrm>
          <a:prstGeom prst="rect">
            <a:avLst/>
          </a:prstGeom>
          <a:noFill/>
          <a:ln>
            <a:noFill/>
          </a:ln>
        </p:spPr>
      </p:pic>
    </p:spTree>
    <p:extLst>
      <p:ext uri="{BB962C8B-B14F-4D97-AF65-F5344CB8AC3E}">
        <p14:creationId xmlns:p14="http://schemas.microsoft.com/office/powerpoint/2010/main" val="3559632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fontScale="90000"/>
          </a:bodyPr>
          <a:lstStyle/>
          <a:p>
            <a:r>
              <a:rPr lang="en-US" spc="-150"/>
              <a:t>Khai thác Windows Help and Support</a:t>
            </a:r>
            <a:endParaRPr lang="en-US" spc="-15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27414893"/>
              </p:ext>
            </p:extLst>
          </p:nvPr>
        </p:nvGraphicFramePr>
        <p:xfrm>
          <a:off x="5060950" y="1303628"/>
          <a:ext cx="3714750" cy="3154680"/>
        </p:xfrm>
        <a:graphic>
          <a:graphicData uri="http://schemas.openxmlformats.org/drawingml/2006/table">
            <a:tbl>
              <a:tblPr firstRow="1" firstCol="1" bandRow="1">
                <a:tableStyleId>{2D5ABB26-0587-4C30-8999-92F81FD0307C}</a:tableStyleId>
              </a:tblPr>
              <a:tblGrid>
                <a:gridCol w="332566">
                  <a:extLst>
                    <a:ext uri="{9D8B030D-6E8A-4147-A177-3AD203B41FA5}">
                      <a16:colId xmlns:a16="http://schemas.microsoft.com/office/drawing/2014/main" val="20000"/>
                    </a:ext>
                  </a:extLst>
                </a:gridCol>
                <a:gridCol w="3382184">
                  <a:extLst>
                    <a:ext uri="{9D8B030D-6E8A-4147-A177-3AD203B41FA5}">
                      <a16:colId xmlns:a16="http://schemas.microsoft.com/office/drawing/2014/main" val="20001"/>
                    </a:ext>
                  </a:extLst>
                </a:gridCol>
              </a:tblGrid>
              <a:tr h="262890">
                <a:tc>
                  <a:txBody>
                    <a:bodyPr/>
                    <a:lstStyle/>
                    <a:p>
                      <a:pPr marL="0" marR="0" algn="ctr">
                        <a:lnSpc>
                          <a:spcPct val="115000"/>
                        </a:lnSpc>
                        <a:spcBef>
                          <a:spcPts val="200"/>
                        </a:spcBef>
                        <a:spcAft>
                          <a:spcPts val="0"/>
                        </a:spcAft>
                      </a:pPr>
                      <a:r>
                        <a:rPr lang="en-CA" sz="1500" dirty="0">
                          <a:effectLst/>
                          <a:latin typeface="Cambria" panose="02040503050406030204" pitchFamily="18" charset="0"/>
                        </a:rPr>
                        <a:t>1</a:t>
                      </a:r>
                      <a:endParaRPr lang="en-US" sz="1500" b="1" dirty="0">
                        <a:effectLst/>
                        <a:latin typeface="Cambria" panose="02040503050406030204" pitchFamily="18" charset="0"/>
                        <a:ea typeface="Times New Roman"/>
                        <a:cs typeface="Arial"/>
                      </a:endParaRPr>
                    </a:p>
                  </a:txBody>
                  <a:tcPr marL="68580" marR="68580" marT="0" marB="0">
                    <a:solidFill>
                      <a:srgbClr val="FFC000"/>
                    </a:solidFill>
                  </a:tcPr>
                </a:tc>
                <a:tc>
                  <a:txBody>
                    <a:bodyPr/>
                    <a:lstStyle/>
                    <a:p>
                      <a:pPr marL="0" marR="0">
                        <a:lnSpc>
                          <a:spcPct val="115000"/>
                        </a:lnSpc>
                        <a:spcBef>
                          <a:spcPts val="200"/>
                        </a:spcBef>
                        <a:spcAft>
                          <a:spcPts val="0"/>
                        </a:spcAft>
                      </a:pPr>
                      <a:r>
                        <a:rPr lang="en-CA" sz="1500">
                          <a:effectLst/>
                          <a:latin typeface="Cambria" panose="02040503050406030204" pitchFamily="18" charset="0"/>
                        </a:rPr>
                        <a:t>Thanh công cụ</a:t>
                      </a:r>
                      <a:endParaRPr lang="en-US" sz="1500" b="1" dirty="0">
                        <a:effectLst/>
                        <a:latin typeface="Cambria" panose="02040503050406030204" pitchFamily="18" charset="0"/>
                        <a:ea typeface="Times New Roman"/>
                        <a:cs typeface="Arial"/>
                      </a:endParaRPr>
                    </a:p>
                  </a:txBody>
                  <a:tcPr marL="68580" marR="68580" marT="0" marB="0"/>
                </a:tc>
                <a:extLst>
                  <a:ext uri="{0D108BD9-81ED-4DB2-BD59-A6C34878D82A}">
                    <a16:rowId xmlns:a16="http://schemas.microsoft.com/office/drawing/2014/main" val="10000"/>
                  </a:ext>
                </a:extLst>
              </a:tr>
              <a:tr h="262890">
                <a:tc>
                  <a:txBody>
                    <a:bodyPr/>
                    <a:lstStyle/>
                    <a:p>
                      <a:pPr marL="0" marR="0" algn="ctr">
                        <a:lnSpc>
                          <a:spcPct val="115000"/>
                        </a:lnSpc>
                        <a:spcBef>
                          <a:spcPts val="200"/>
                        </a:spcBef>
                        <a:spcAft>
                          <a:spcPts val="0"/>
                        </a:spcAft>
                      </a:pPr>
                      <a:r>
                        <a:rPr lang="en-CA" sz="1500"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68580" marR="68580" marT="0" marB="0"/>
                </a:tc>
                <a:tc>
                  <a:txBody>
                    <a:bodyPr/>
                    <a:lstStyle/>
                    <a:p>
                      <a:pPr marL="0" marR="0">
                        <a:lnSpc>
                          <a:spcPts val="600"/>
                        </a:lnSpc>
                        <a:spcBef>
                          <a:spcPts val="200"/>
                        </a:spcBef>
                        <a:spcAft>
                          <a:spcPts val="0"/>
                        </a:spcAft>
                      </a:pPr>
                      <a:r>
                        <a:rPr lang="en-CA" sz="1500"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68580" marR="68580" marT="0" marB="0"/>
                </a:tc>
                <a:extLst>
                  <a:ext uri="{0D108BD9-81ED-4DB2-BD59-A6C34878D82A}">
                    <a16:rowId xmlns:a16="http://schemas.microsoft.com/office/drawing/2014/main" val="10001"/>
                  </a:ext>
                </a:extLst>
              </a:tr>
              <a:tr h="262890">
                <a:tc>
                  <a:txBody>
                    <a:bodyPr/>
                    <a:lstStyle/>
                    <a:p>
                      <a:pPr marL="0" marR="0" algn="ctr">
                        <a:lnSpc>
                          <a:spcPct val="115000"/>
                        </a:lnSpc>
                        <a:spcBef>
                          <a:spcPts val="200"/>
                        </a:spcBef>
                        <a:spcAft>
                          <a:spcPts val="0"/>
                        </a:spcAft>
                      </a:pPr>
                      <a:r>
                        <a:rPr lang="en-CA" sz="1500" dirty="0">
                          <a:effectLst/>
                          <a:latin typeface="Cambria" panose="02040503050406030204" pitchFamily="18" charset="0"/>
                        </a:rPr>
                        <a:t>2</a:t>
                      </a:r>
                      <a:endParaRPr lang="en-US" sz="1500" b="1" dirty="0">
                        <a:effectLst/>
                        <a:latin typeface="Cambria" panose="02040503050406030204" pitchFamily="18" charset="0"/>
                        <a:ea typeface="Times New Roman"/>
                        <a:cs typeface="Arial"/>
                      </a:endParaRPr>
                    </a:p>
                  </a:txBody>
                  <a:tcPr marL="68580" marR="68580" marT="0" marB="0">
                    <a:solidFill>
                      <a:srgbClr val="FFC000"/>
                    </a:solidFill>
                  </a:tcPr>
                </a:tc>
                <a:tc rowSpan="2">
                  <a:txBody>
                    <a:bodyPr/>
                    <a:lstStyle/>
                    <a:p>
                      <a:pPr marL="0" marR="0">
                        <a:lnSpc>
                          <a:spcPct val="115000"/>
                        </a:lnSpc>
                        <a:spcBef>
                          <a:spcPts val="200"/>
                        </a:spcBef>
                        <a:spcAft>
                          <a:spcPts val="600"/>
                        </a:spcAft>
                      </a:pPr>
                      <a:r>
                        <a:rPr lang="vi-VN" sz="1500">
                          <a:effectLst/>
                          <a:latin typeface="Cambria" panose="02040503050406030204" pitchFamily="18" charset="0"/>
                        </a:rPr>
                        <a:t>Các liên kết để điều hướng Help định vị câu trà lời cho chính bạn</a:t>
                      </a:r>
                      <a:endParaRPr lang="en-US" sz="1500" b="1">
                        <a:effectLst/>
                        <a:latin typeface="Cambria" panose="02040503050406030204" pitchFamily="18" charset="0"/>
                        <a:ea typeface="Times New Roman"/>
                        <a:cs typeface="Arial"/>
                      </a:endParaRPr>
                    </a:p>
                  </a:txBody>
                  <a:tcPr marL="68580" marR="68580" marT="0" marB="0"/>
                </a:tc>
                <a:extLst>
                  <a:ext uri="{0D108BD9-81ED-4DB2-BD59-A6C34878D82A}">
                    <a16:rowId xmlns:a16="http://schemas.microsoft.com/office/drawing/2014/main" val="10002"/>
                  </a:ext>
                </a:extLst>
              </a:tr>
              <a:tr h="525780">
                <a:tc>
                  <a:txBody>
                    <a:bodyPr/>
                    <a:lstStyle/>
                    <a:p>
                      <a:pPr marL="0" marR="0" algn="ctr">
                        <a:lnSpc>
                          <a:spcPct val="115000"/>
                        </a:lnSpc>
                        <a:spcBef>
                          <a:spcPts val="200"/>
                        </a:spcBef>
                        <a:spcAft>
                          <a:spcPts val="0"/>
                        </a:spcAft>
                      </a:pPr>
                      <a:r>
                        <a:rPr lang="en-CA" sz="1500">
                          <a:effectLst/>
                          <a:latin typeface="Cambria" panose="02040503050406030204" pitchFamily="18" charset="0"/>
                        </a:rPr>
                        <a:t> </a:t>
                      </a:r>
                      <a:endParaRPr lang="en-US" sz="1500" b="1">
                        <a:effectLst/>
                        <a:latin typeface="Cambria" panose="02040503050406030204" pitchFamily="18" charset="0"/>
                        <a:ea typeface="Times New Roman"/>
                        <a:cs typeface="Arial"/>
                      </a:endParaRPr>
                    </a:p>
                  </a:txBody>
                  <a:tcPr marL="68580" marR="68580" marT="0" marB="0"/>
                </a:tc>
                <a:tc vMerge="1">
                  <a:txBody>
                    <a:bodyPr/>
                    <a:lstStyle/>
                    <a:p>
                      <a:endParaRPr lang="en-US"/>
                    </a:p>
                  </a:txBody>
                  <a:tcPr/>
                </a:tc>
                <a:extLst>
                  <a:ext uri="{0D108BD9-81ED-4DB2-BD59-A6C34878D82A}">
                    <a16:rowId xmlns:a16="http://schemas.microsoft.com/office/drawing/2014/main" val="10003"/>
                  </a:ext>
                </a:extLst>
              </a:tr>
              <a:tr h="262890">
                <a:tc>
                  <a:txBody>
                    <a:bodyPr/>
                    <a:lstStyle/>
                    <a:p>
                      <a:pPr marL="0" marR="0" algn="ctr">
                        <a:lnSpc>
                          <a:spcPct val="115000"/>
                        </a:lnSpc>
                        <a:spcBef>
                          <a:spcPts val="200"/>
                        </a:spcBef>
                        <a:spcAft>
                          <a:spcPts val="0"/>
                        </a:spcAft>
                      </a:pPr>
                      <a:r>
                        <a:rPr lang="en-CA" sz="1500" dirty="0">
                          <a:effectLst/>
                          <a:latin typeface="Cambria" panose="02040503050406030204" pitchFamily="18" charset="0"/>
                        </a:rPr>
                        <a:t>3</a:t>
                      </a:r>
                      <a:endParaRPr lang="en-US" sz="1500" b="1" dirty="0">
                        <a:effectLst/>
                        <a:latin typeface="Cambria" panose="02040503050406030204" pitchFamily="18" charset="0"/>
                        <a:ea typeface="Times New Roman"/>
                        <a:cs typeface="Arial"/>
                      </a:endParaRPr>
                    </a:p>
                  </a:txBody>
                  <a:tcPr marL="68580" marR="68580" marT="0" marB="0">
                    <a:solidFill>
                      <a:srgbClr val="FFC000"/>
                    </a:solidFill>
                  </a:tcPr>
                </a:tc>
                <a:tc rowSpan="2">
                  <a:txBody>
                    <a:bodyPr/>
                    <a:lstStyle/>
                    <a:p>
                      <a:pPr marL="0" marR="0">
                        <a:lnSpc>
                          <a:spcPct val="115000"/>
                        </a:lnSpc>
                        <a:spcBef>
                          <a:spcPts val="200"/>
                        </a:spcBef>
                        <a:spcAft>
                          <a:spcPts val="600"/>
                        </a:spcAft>
                      </a:pPr>
                      <a:r>
                        <a:rPr lang="vi-VN" sz="1500">
                          <a:effectLst/>
                          <a:latin typeface="Cambria" panose="02040503050406030204" pitchFamily="18" charset="0"/>
                        </a:rPr>
                        <a:t>Các liên kết để truy cập các thông tin bồ sung từ Microsoft</a:t>
                      </a:r>
                      <a:endParaRPr lang="en-US" sz="1500" b="1" dirty="0">
                        <a:effectLst/>
                        <a:latin typeface="Cambria" panose="02040503050406030204" pitchFamily="18" charset="0"/>
                        <a:ea typeface="Times New Roman"/>
                        <a:cs typeface="Arial"/>
                      </a:endParaRPr>
                    </a:p>
                  </a:txBody>
                  <a:tcPr marL="68580" marR="68580" marT="0" marB="0"/>
                </a:tc>
                <a:extLst>
                  <a:ext uri="{0D108BD9-81ED-4DB2-BD59-A6C34878D82A}">
                    <a16:rowId xmlns:a16="http://schemas.microsoft.com/office/drawing/2014/main" val="10004"/>
                  </a:ext>
                </a:extLst>
              </a:tr>
              <a:tr h="525780">
                <a:tc>
                  <a:txBody>
                    <a:bodyPr/>
                    <a:lstStyle/>
                    <a:p>
                      <a:pPr marL="0" marR="0" algn="ctr">
                        <a:lnSpc>
                          <a:spcPct val="115000"/>
                        </a:lnSpc>
                        <a:spcBef>
                          <a:spcPts val="200"/>
                        </a:spcBef>
                        <a:spcAft>
                          <a:spcPts val="0"/>
                        </a:spcAft>
                      </a:pPr>
                      <a:r>
                        <a:rPr lang="en-CA" sz="1500">
                          <a:effectLst/>
                          <a:latin typeface="Cambria" panose="02040503050406030204" pitchFamily="18" charset="0"/>
                        </a:rPr>
                        <a:t> </a:t>
                      </a:r>
                      <a:endParaRPr lang="en-US" sz="1500" b="1">
                        <a:effectLst/>
                        <a:latin typeface="Cambria" panose="02040503050406030204" pitchFamily="18" charset="0"/>
                        <a:ea typeface="Times New Roman"/>
                        <a:cs typeface="Arial"/>
                      </a:endParaRPr>
                    </a:p>
                  </a:txBody>
                  <a:tcPr marL="68580" marR="68580" marT="0" marB="0"/>
                </a:tc>
                <a:tc vMerge="1">
                  <a:txBody>
                    <a:bodyPr/>
                    <a:lstStyle/>
                    <a:p>
                      <a:endParaRPr lang="en-US"/>
                    </a:p>
                  </a:txBody>
                  <a:tcPr/>
                </a:tc>
                <a:extLst>
                  <a:ext uri="{0D108BD9-81ED-4DB2-BD59-A6C34878D82A}">
                    <a16:rowId xmlns:a16="http://schemas.microsoft.com/office/drawing/2014/main" val="10005"/>
                  </a:ext>
                </a:extLst>
              </a:tr>
              <a:tr h="262890">
                <a:tc>
                  <a:txBody>
                    <a:bodyPr/>
                    <a:lstStyle/>
                    <a:p>
                      <a:pPr marL="0" marR="0" algn="ctr">
                        <a:lnSpc>
                          <a:spcPct val="115000"/>
                        </a:lnSpc>
                        <a:spcBef>
                          <a:spcPts val="200"/>
                        </a:spcBef>
                        <a:spcAft>
                          <a:spcPts val="0"/>
                        </a:spcAft>
                      </a:pPr>
                      <a:r>
                        <a:rPr lang="en-CA" sz="1500" dirty="0">
                          <a:effectLst/>
                          <a:latin typeface="Cambria" panose="02040503050406030204" pitchFamily="18" charset="0"/>
                        </a:rPr>
                        <a:t>4</a:t>
                      </a:r>
                      <a:endParaRPr lang="en-US" sz="1500" b="1" dirty="0">
                        <a:effectLst/>
                        <a:latin typeface="Cambria" panose="02040503050406030204" pitchFamily="18" charset="0"/>
                        <a:ea typeface="Times New Roman"/>
                        <a:cs typeface="Arial"/>
                      </a:endParaRPr>
                    </a:p>
                  </a:txBody>
                  <a:tcPr marL="68580" marR="68580" marT="0" marB="0">
                    <a:solidFill>
                      <a:srgbClr val="FFC000"/>
                    </a:solidFill>
                  </a:tcPr>
                </a:tc>
                <a:tc rowSpan="2">
                  <a:txBody>
                    <a:bodyPr/>
                    <a:lstStyle/>
                    <a:p>
                      <a:pPr marL="0" marR="0">
                        <a:lnSpc>
                          <a:spcPct val="115000"/>
                        </a:lnSpc>
                        <a:spcBef>
                          <a:spcPts val="200"/>
                        </a:spcBef>
                        <a:spcAft>
                          <a:spcPts val="600"/>
                        </a:spcAft>
                      </a:pPr>
                      <a:r>
                        <a:rPr lang="en-CA" sz="1500">
                          <a:effectLst/>
                          <a:latin typeface="Cambria" panose="02040503050406030204" pitchFamily="18" charset="0"/>
                        </a:rPr>
                        <a:t>Các tài nguyên trợ giúp khác</a:t>
                      </a:r>
                      <a:endParaRPr lang="en-US" sz="1500" b="1" dirty="0">
                        <a:effectLst/>
                        <a:latin typeface="Cambria" panose="02040503050406030204" pitchFamily="18" charset="0"/>
                        <a:ea typeface="Times New Roman"/>
                        <a:cs typeface="Arial"/>
                      </a:endParaRPr>
                    </a:p>
                  </a:txBody>
                  <a:tcPr marL="68580" marR="68580" marT="0" marB="0"/>
                </a:tc>
                <a:extLst>
                  <a:ext uri="{0D108BD9-81ED-4DB2-BD59-A6C34878D82A}">
                    <a16:rowId xmlns:a16="http://schemas.microsoft.com/office/drawing/2014/main" val="10006"/>
                  </a:ext>
                </a:extLst>
              </a:tr>
              <a:tr h="262890">
                <a:tc>
                  <a:txBody>
                    <a:bodyPr/>
                    <a:lstStyle/>
                    <a:p>
                      <a:pPr marL="0" marR="0" algn="ctr">
                        <a:lnSpc>
                          <a:spcPct val="115000"/>
                        </a:lnSpc>
                        <a:spcBef>
                          <a:spcPts val="200"/>
                        </a:spcBef>
                        <a:spcAft>
                          <a:spcPts val="0"/>
                        </a:spcAft>
                      </a:pPr>
                      <a:r>
                        <a:rPr lang="en-CA" sz="1500"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68580" marR="68580" marT="0" marB="0"/>
                </a:tc>
                <a:tc vMerge="1">
                  <a:txBody>
                    <a:bodyPr/>
                    <a:lstStyle/>
                    <a:p>
                      <a:endParaRPr lang="en-US"/>
                    </a:p>
                  </a:txBody>
                  <a:tcPr/>
                </a:tc>
                <a:extLst>
                  <a:ext uri="{0D108BD9-81ED-4DB2-BD59-A6C34878D82A}">
                    <a16:rowId xmlns:a16="http://schemas.microsoft.com/office/drawing/2014/main" val="10007"/>
                  </a:ext>
                </a:extLst>
              </a:tr>
              <a:tr h="525780">
                <a:tc>
                  <a:txBody>
                    <a:bodyPr/>
                    <a:lstStyle/>
                    <a:p>
                      <a:pPr marL="0" marR="0" algn="ctr">
                        <a:lnSpc>
                          <a:spcPct val="115000"/>
                        </a:lnSpc>
                        <a:spcBef>
                          <a:spcPts val="200"/>
                        </a:spcBef>
                        <a:spcAft>
                          <a:spcPts val="0"/>
                        </a:spcAft>
                      </a:pPr>
                      <a:r>
                        <a:rPr lang="en-CA" sz="1500" dirty="0">
                          <a:effectLst/>
                          <a:latin typeface="Cambria" panose="02040503050406030204" pitchFamily="18" charset="0"/>
                        </a:rPr>
                        <a:t>5</a:t>
                      </a:r>
                      <a:endParaRPr lang="en-US" sz="1500" b="1" dirty="0">
                        <a:effectLst/>
                        <a:latin typeface="Cambria" panose="02040503050406030204" pitchFamily="18" charset="0"/>
                        <a:ea typeface="Times New Roman"/>
                        <a:cs typeface="Arial"/>
                      </a:endParaRPr>
                    </a:p>
                  </a:txBody>
                  <a:tcPr marL="68580" marR="68580" marT="0" marB="0">
                    <a:solidFill>
                      <a:srgbClr val="FFC000"/>
                    </a:solidFill>
                  </a:tcPr>
                </a:tc>
                <a:tc>
                  <a:txBody>
                    <a:bodyPr/>
                    <a:lstStyle/>
                    <a:p>
                      <a:pPr marL="0" marR="0">
                        <a:lnSpc>
                          <a:spcPct val="115000"/>
                        </a:lnSpc>
                        <a:spcBef>
                          <a:spcPts val="200"/>
                        </a:spcBef>
                        <a:spcAft>
                          <a:spcPts val="0"/>
                        </a:spcAft>
                      </a:pPr>
                      <a:r>
                        <a:rPr lang="vi-VN" sz="1500">
                          <a:effectLst/>
                          <a:latin typeface="Cambria" panose="02040503050406030204" pitchFamily="18" charset="0"/>
                        </a:rPr>
                        <a:t>Các cài đặt cho việc tìm kiếm Offline hoặc Online</a:t>
                      </a:r>
                      <a:endParaRPr lang="en-US" sz="1500" dirty="0">
                        <a:effectLst/>
                        <a:latin typeface="Cambria" panose="02040503050406030204" pitchFamily="18" charset="0"/>
                        <a:ea typeface="Times New Roman"/>
                        <a:cs typeface="Calibri"/>
                      </a:endParaRPr>
                    </a:p>
                  </a:txBody>
                  <a:tcPr marL="68580" marR="68580" marT="0" marB="0"/>
                </a:tc>
                <a:extLst>
                  <a:ext uri="{0D108BD9-81ED-4DB2-BD59-A6C34878D82A}">
                    <a16:rowId xmlns:a16="http://schemas.microsoft.com/office/drawing/2014/main" val="10008"/>
                  </a:ext>
                </a:extLst>
              </a:tr>
            </a:tbl>
          </a:graphicData>
        </a:graphic>
      </p:graphicFrame>
      <p:grpSp>
        <p:nvGrpSpPr>
          <p:cNvPr id="17" name="Group 16"/>
          <p:cNvGrpSpPr/>
          <p:nvPr/>
        </p:nvGrpSpPr>
        <p:grpSpPr>
          <a:xfrm>
            <a:off x="651328" y="1148443"/>
            <a:ext cx="4149028" cy="3390900"/>
            <a:chOff x="943428" y="1531257"/>
            <a:chExt cx="4149028" cy="4521200"/>
          </a:xfrm>
        </p:grpSpPr>
        <p:pic>
          <p:nvPicPr>
            <p:cNvPr id="2049"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28" y="1531257"/>
              <a:ext cx="4149028" cy="45212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93862" y="1959430"/>
              <a:ext cx="2360983" cy="3833856"/>
              <a:chOff x="1024369" y="335296"/>
              <a:chExt cx="1641384" cy="2664949"/>
            </a:xfrm>
          </p:grpSpPr>
          <p:sp>
            <p:nvSpPr>
              <p:cNvPr id="10" name="Text Box 1458"/>
              <p:cNvSpPr txBox="1">
                <a:spLocks noChangeArrowheads="1"/>
              </p:cNvSpPr>
              <p:nvPr/>
            </p:nvSpPr>
            <p:spPr bwMode="auto">
              <a:xfrm>
                <a:off x="2250312" y="832761"/>
                <a:ext cx="194458" cy="165615"/>
              </a:xfrm>
              <a:prstGeom prst="rect">
                <a:avLst/>
              </a:prstGeom>
              <a:solidFill>
                <a:srgbClr val="FFC000"/>
              </a:solidFill>
              <a:ln>
                <a:noFill/>
              </a:ln>
              <a:extLst/>
            </p:spPr>
            <p:txBody>
              <a:bodyPr rot="0" vert="horz" wrap="square" lIns="0" tIns="25400" rIns="0" bIns="0" anchor="t" anchorCtr="0" upright="1">
                <a:noAutofit/>
              </a:bodyPr>
              <a:lstStyle/>
              <a:p>
                <a:pPr marL="0" marR="0" algn="ctr">
                  <a:spcBef>
                    <a:spcPts val="0"/>
                  </a:spcBef>
                  <a:spcAft>
                    <a:spcPts val="0"/>
                  </a:spcAft>
                </a:pPr>
                <a:r>
                  <a:rPr lang="en-US" sz="800" b="1">
                    <a:effectLst/>
                    <a:latin typeface="Zurich BT"/>
                    <a:ea typeface="Times New Roman"/>
                    <a:cs typeface="Arial"/>
                  </a:rPr>
                  <a:t>2</a:t>
                </a:r>
              </a:p>
            </p:txBody>
          </p:sp>
          <p:sp>
            <p:nvSpPr>
              <p:cNvPr id="11" name="Text Box 1460"/>
              <p:cNvSpPr txBox="1">
                <a:spLocks noChangeArrowheads="1"/>
              </p:cNvSpPr>
              <p:nvPr/>
            </p:nvSpPr>
            <p:spPr bwMode="auto">
              <a:xfrm>
                <a:off x="2007249" y="1673579"/>
                <a:ext cx="194458" cy="165615"/>
              </a:xfrm>
              <a:prstGeom prst="rect">
                <a:avLst/>
              </a:prstGeom>
              <a:solidFill>
                <a:srgbClr val="FFC000"/>
              </a:solidFill>
              <a:ln>
                <a:noFill/>
              </a:ln>
              <a:extLst/>
            </p:spPr>
            <p:txBody>
              <a:bodyPr rot="0" vert="horz" wrap="square" lIns="0" tIns="25400" rIns="0" bIns="0" anchor="t" anchorCtr="0" upright="1">
                <a:noAutofit/>
              </a:bodyPr>
              <a:lstStyle/>
              <a:p>
                <a:pPr marL="0" marR="0" algn="ctr">
                  <a:spcBef>
                    <a:spcPts val="0"/>
                  </a:spcBef>
                  <a:spcAft>
                    <a:spcPts val="0"/>
                  </a:spcAft>
                </a:pPr>
                <a:r>
                  <a:rPr lang="en-US" sz="800" b="1">
                    <a:effectLst/>
                    <a:latin typeface="Zurich BT"/>
                    <a:ea typeface="Times New Roman"/>
                    <a:cs typeface="Arial"/>
                  </a:rPr>
                  <a:t>3</a:t>
                </a:r>
              </a:p>
            </p:txBody>
          </p:sp>
          <p:sp>
            <p:nvSpPr>
              <p:cNvPr id="12" name="Text Box 1461"/>
              <p:cNvSpPr txBox="1">
                <a:spLocks noChangeArrowheads="1"/>
              </p:cNvSpPr>
              <p:nvPr/>
            </p:nvSpPr>
            <p:spPr bwMode="auto">
              <a:xfrm>
                <a:off x="1024369" y="2834630"/>
                <a:ext cx="194458" cy="165615"/>
              </a:xfrm>
              <a:prstGeom prst="rect">
                <a:avLst/>
              </a:prstGeom>
              <a:solidFill>
                <a:srgbClr val="FFC000"/>
              </a:solidFill>
              <a:ln>
                <a:noFill/>
              </a:ln>
              <a:extLst/>
            </p:spPr>
            <p:txBody>
              <a:bodyPr rot="0" vert="horz" wrap="square" lIns="0" tIns="25400" rIns="0" bIns="0" anchor="t" anchorCtr="0" upright="1">
                <a:noAutofit/>
              </a:bodyPr>
              <a:lstStyle/>
              <a:p>
                <a:pPr marL="0" marR="0" algn="ctr">
                  <a:spcBef>
                    <a:spcPts val="0"/>
                  </a:spcBef>
                  <a:spcAft>
                    <a:spcPts val="0"/>
                  </a:spcAft>
                </a:pPr>
                <a:r>
                  <a:rPr lang="en-US" sz="800" b="1">
                    <a:effectLst/>
                    <a:latin typeface="Zurich BT"/>
                    <a:ea typeface="Times New Roman"/>
                    <a:cs typeface="Arial"/>
                  </a:rPr>
                  <a:t>4</a:t>
                </a:r>
              </a:p>
            </p:txBody>
          </p:sp>
          <p:sp>
            <p:nvSpPr>
              <p:cNvPr id="13" name="Text Box 1462"/>
              <p:cNvSpPr txBox="1">
                <a:spLocks noChangeArrowheads="1"/>
              </p:cNvSpPr>
              <p:nvPr/>
            </p:nvSpPr>
            <p:spPr bwMode="auto">
              <a:xfrm>
                <a:off x="2471295" y="2827037"/>
                <a:ext cx="194458" cy="165615"/>
              </a:xfrm>
              <a:prstGeom prst="rect">
                <a:avLst/>
              </a:prstGeom>
              <a:solidFill>
                <a:srgbClr val="FFC000"/>
              </a:solidFill>
              <a:ln>
                <a:noFill/>
              </a:ln>
              <a:extLst/>
            </p:spPr>
            <p:txBody>
              <a:bodyPr rot="0" vert="horz" wrap="square" lIns="0" tIns="25400" rIns="0" bIns="0" anchor="t" anchorCtr="0" upright="1">
                <a:noAutofit/>
              </a:bodyPr>
              <a:lstStyle/>
              <a:p>
                <a:pPr marL="0" marR="0" algn="ctr">
                  <a:spcBef>
                    <a:spcPts val="0"/>
                  </a:spcBef>
                  <a:spcAft>
                    <a:spcPts val="0"/>
                  </a:spcAft>
                </a:pPr>
                <a:r>
                  <a:rPr lang="en-US" sz="800" b="1">
                    <a:effectLst/>
                    <a:latin typeface="Zurich BT"/>
                    <a:ea typeface="Times New Roman"/>
                    <a:cs typeface="Arial"/>
                  </a:rPr>
                  <a:t>5</a:t>
                </a:r>
              </a:p>
            </p:txBody>
          </p:sp>
          <p:sp>
            <p:nvSpPr>
              <p:cNvPr id="14" name="Text Box 1451"/>
              <p:cNvSpPr txBox="1">
                <a:spLocks noChangeArrowheads="1"/>
              </p:cNvSpPr>
              <p:nvPr/>
            </p:nvSpPr>
            <p:spPr bwMode="auto">
              <a:xfrm>
                <a:off x="1412485" y="335296"/>
                <a:ext cx="194458" cy="165615"/>
              </a:xfrm>
              <a:prstGeom prst="rect">
                <a:avLst/>
              </a:prstGeom>
              <a:solidFill>
                <a:srgbClr val="FFC000"/>
              </a:solidFill>
              <a:ln>
                <a:noFill/>
              </a:ln>
              <a:extLst/>
            </p:spPr>
            <p:txBody>
              <a:bodyPr rot="0" vert="horz" wrap="square" lIns="0" tIns="25400" rIns="0" bIns="0" anchor="t" anchorCtr="0" upright="1">
                <a:noAutofit/>
              </a:bodyPr>
              <a:lstStyle/>
              <a:p>
                <a:pPr marL="0" marR="0" algn="ctr">
                  <a:spcBef>
                    <a:spcPts val="0"/>
                  </a:spcBef>
                  <a:spcAft>
                    <a:spcPts val="0"/>
                  </a:spcAft>
                </a:pPr>
                <a:r>
                  <a:rPr lang="en-US" sz="800" b="1">
                    <a:effectLst/>
                    <a:latin typeface="Zurich BT"/>
                    <a:ea typeface="Times New Roman"/>
                    <a:cs typeface="Arial"/>
                  </a:rPr>
                  <a:t>1</a:t>
                </a:r>
              </a:p>
            </p:txBody>
          </p:sp>
        </p:grpSp>
      </p:grpSp>
      <p:sp>
        <p:nvSpPr>
          <p:cNvPr id="8" name="Rectangle 8"/>
          <p:cNvSpPr>
            <a:spLocks noChangeArrowheads="1"/>
          </p:cNvSpPr>
          <p:nvPr/>
        </p:nvSpPr>
        <p:spPr bwMode="auto">
          <a:xfrm>
            <a:off x="0" y="1756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0" y="198537"/>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a:spLocks noChangeArrowheads="1"/>
          </p:cNvSpPr>
          <p:nvPr/>
        </p:nvSpPr>
        <p:spPr bwMode="auto">
          <a:xfrm>
            <a:off x="0" y="2510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3400" algn="l"/>
                <a:tab pos="11430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7186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fontScale="90000"/>
          </a:bodyPr>
          <a:lstStyle/>
          <a:p>
            <a:r>
              <a:rPr lang="en-US" spc="-150"/>
              <a:t>Khai thác Windows Help and Support</a:t>
            </a:r>
            <a:endParaRPr lang="en-US" spc="-15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3855182"/>
              </p:ext>
            </p:extLst>
          </p:nvPr>
        </p:nvGraphicFramePr>
        <p:xfrm>
          <a:off x="234796" y="1984218"/>
          <a:ext cx="8223250" cy="2454098"/>
        </p:xfrm>
        <a:graphic>
          <a:graphicData uri="http://schemas.openxmlformats.org/drawingml/2006/table">
            <a:tbl>
              <a:tblPr firstRow="1" firstCol="1" bandRow="1">
                <a:tableStyleId>{2D5ABB26-0587-4C30-8999-92F81FD0307C}</a:tableStyleId>
              </a:tblPr>
              <a:tblGrid>
                <a:gridCol w="31115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30200">
                  <a:extLst>
                    <a:ext uri="{9D8B030D-6E8A-4147-A177-3AD203B41FA5}">
                      <a16:colId xmlns:a16="http://schemas.microsoft.com/office/drawing/2014/main" val="20002"/>
                    </a:ext>
                  </a:extLst>
                </a:gridCol>
                <a:gridCol w="4229100">
                  <a:extLst>
                    <a:ext uri="{9D8B030D-6E8A-4147-A177-3AD203B41FA5}">
                      <a16:colId xmlns:a16="http://schemas.microsoft.com/office/drawing/2014/main" val="20003"/>
                    </a:ext>
                  </a:extLst>
                </a:gridCol>
              </a:tblGrid>
              <a:tr h="262890">
                <a:tc>
                  <a:txBody>
                    <a:bodyPr/>
                    <a:lstStyle/>
                    <a:p>
                      <a:pPr marL="0" marR="0" algn="ctr">
                        <a:lnSpc>
                          <a:spcPct val="115000"/>
                        </a:lnSpc>
                        <a:spcBef>
                          <a:spcPts val="200"/>
                        </a:spcBef>
                        <a:spcAft>
                          <a:spcPts val="100"/>
                        </a:spcAft>
                      </a:pPr>
                      <a:r>
                        <a:rPr lang="en-US" sz="1500" b="1" dirty="0">
                          <a:effectLst/>
                          <a:latin typeface="Cambria" panose="02040503050406030204" pitchFamily="18" charset="0"/>
                        </a:rPr>
                        <a:t>1</a:t>
                      </a:r>
                      <a:endParaRPr lang="en-US" sz="1500" b="1" dirty="0">
                        <a:effectLst/>
                        <a:latin typeface="Cambria" panose="02040503050406030204" pitchFamily="18" charset="0"/>
                        <a:ea typeface="Times New Roman"/>
                        <a:cs typeface="Arial"/>
                      </a:endParaRPr>
                    </a:p>
                  </a:txBody>
                  <a:tcPr marL="0" marR="0" marT="0" marB="0">
                    <a:solidFill>
                      <a:srgbClr val="FFC000"/>
                    </a:solidFill>
                  </a:tcPr>
                </a:tc>
                <a:tc rowSpan="2">
                  <a:txBody>
                    <a:bodyPr/>
                    <a:lstStyle/>
                    <a:p>
                      <a:pPr marL="0" marR="0">
                        <a:lnSpc>
                          <a:spcPct val="115000"/>
                        </a:lnSpc>
                        <a:spcBef>
                          <a:spcPts val="200"/>
                        </a:spcBef>
                        <a:spcAft>
                          <a:spcPts val="0"/>
                        </a:spcAft>
                      </a:pPr>
                      <a:r>
                        <a:rPr lang="vi-VN" sz="1500" b="1">
                          <a:effectLst/>
                          <a:latin typeface="Cambria" panose="02040503050406030204" pitchFamily="18" charset="0"/>
                        </a:rPr>
                        <a:t>Arrows </a:t>
                      </a:r>
                      <a:r>
                        <a:rPr lang="vi-VN" sz="1500" b="0">
                          <a:effectLst/>
                          <a:latin typeface="Cambria" panose="02040503050406030204" pitchFamily="18" charset="0"/>
                        </a:rPr>
                        <a:t>–</a:t>
                      </a:r>
                      <a:r>
                        <a:rPr lang="vi-VN" sz="1500" b="1">
                          <a:effectLst/>
                          <a:latin typeface="Cambria" panose="02040503050406030204" pitchFamily="18" charset="0"/>
                        </a:rPr>
                        <a:t> </a:t>
                      </a:r>
                      <a:r>
                        <a:rPr lang="vi-VN" sz="1500" b="0">
                          <a:effectLst/>
                          <a:latin typeface="Cambria" panose="02040503050406030204" pitchFamily="18" charset="0"/>
                        </a:rPr>
                        <a:t>Cho phép bạn đến lại các bước thông qua hệ thống Help.</a:t>
                      </a:r>
                      <a:endParaRPr lang="en-US" sz="1500" b="0" dirty="0">
                        <a:effectLst/>
                        <a:latin typeface="Cambria" panose="02040503050406030204" pitchFamily="18" charset="0"/>
                        <a:ea typeface="Times New Roman"/>
                        <a:cs typeface="Arial"/>
                      </a:endParaRPr>
                    </a:p>
                  </a:txBody>
                  <a:tcPr marL="68580" marR="68580" marT="0" marB="0"/>
                </a:tc>
                <a:tc>
                  <a:txBody>
                    <a:bodyPr/>
                    <a:lstStyle/>
                    <a:p>
                      <a:pPr marL="0" marR="0" algn="ctr">
                        <a:lnSpc>
                          <a:spcPct val="115000"/>
                        </a:lnSpc>
                        <a:spcBef>
                          <a:spcPts val="200"/>
                        </a:spcBef>
                        <a:spcAft>
                          <a:spcPts val="100"/>
                        </a:spcAft>
                      </a:pPr>
                      <a:r>
                        <a:rPr lang="en-US" sz="1500" b="1" dirty="0">
                          <a:effectLst/>
                          <a:latin typeface="Cambria" panose="02040503050406030204" pitchFamily="18" charset="0"/>
                        </a:rPr>
                        <a:t>4</a:t>
                      </a:r>
                      <a:endParaRPr lang="en-US" sz="1500" b="1" dirty="0">
                        <a:effectLst/>
                        <a:latin typeface="Cambria" panose="02040503050406030204" pitchFamily="18" charset="0"/>
                        <a:ea typeface="Times New Roman"/>
                        <a:cs typeface="Arial"/>
                      </a:endParaRPr>
                    </a:p>
                  </a:txBody>
                  <a:tcPr marL="0" marR="0" marT="0" marB="0">
                    <a:solidFill>
                      <a:srgbClr val="FFC000"/>
                    </a:solidFill>
                  </a:tcPr>
                </a:tc>
                <a:tc rowSpan="2">
                  <a:txBody>
                    <a:bodyPr/>
                    <a:lstStyle/>
                    <a:p>
                      <a:pPr marL="0" marR="0">
                        <a:lnSpc>
                          <a:spcPct val="115000"/>
                        </a:lnSpc>
                        <a:spcBef>
                          <a:spcPts val="200"/>
                        </a:spcBef>
                        <a:spcAft>
                          <a:spcPts val="0"/>
                        </a:spcAft>
                      </a:pPr>
                      <a:r>
                        <a:rPr lang="en-US" sz="1500" b="1">
                          <a:effectLst/>
                          <a:latin typeface="Cambria" panose="02040503050406030204" pitchFamily="18" charset="0"/>
                        </a:rPr>
                        <a:t>Browse Help </a:t>
                      </a:r>
                      <a:r>
                        <a:rPr lang="en-US" sz="1500" b="0">
                          <a:effectLst/>
                          <a:latin typeface="Cambria" panose="02040503050406030204" pitchFamily="18" charset="0"/>
                        </a:rPr>
                        <a:t>– Hiển thị vị trí hiện tại trong mục lục.</a:t>
                      </a:r>
                      <a:endParaRPr lang="en-US" sz="1500" b="0" dirty="0">
                        <a:effectLst/>
                        <a:latin typeface="Cambria" panose="02040503050406030204" pitchFamily="18" charset="0"/>
                        <a:ea typeface="Times New Roman"/>
                        <a:cs typeface="Arial"/>
                      </a:endParaRPr>
                    </a:p>
                  </a:txBody>
                  <a:tcPr marL="68580" marR="68580" marT="0" marB="0"/>
                </a:tc>
                <a:extLst>
                  <a:ext uri="{0D108BD9-81ED-4DB2-BD59-A6C34878D82A}">
                    <a16:rowId xmlns:a16="http://schemas.microsoft.com/office/drawing/2014/main" val="10000"/>
                  </a:ext>
                </a:extLst>
              </a:tr>
              <a:tr h="354579">
                <a:tc>
                  <a:txBody>
                    <a:bodyPr/>
                    <a:lstStyle/>
                    <a:p>
                      <a:pPr marL="0" marR="0" algn="ctr">
                        <a:lnSpc>
                          <a:spcPts val="600"/>
                        </a:lnSpc>
                        <a:spcBef>
                          <a:spcPts val="200"/>
                        </a:spcBef>
                        <a:spcAft>
                          <a:spcPts val="0"/>
                        </a:spcAft>
                      </a:pPr>
                      <a:r>
                        <a:rPr lang="en-US" sz="1500" b="1"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0" marR="0" marT="0" marB="0"/>
                </a:tc>
                <a:tc vMerge="1">
                  <a:txBody>
                    <a:bodyPr/>
                    <a:lstStyle/>
                    <a:p>
                      <a:endParaRPr lang="en-US"/>
                    </a:p>
                  </a:txBody>
                  <a:tcPr/>
                </a:tc>
                <a:tc>
                  <a:txBody>
                    <a:bodyPr/>
                    <a:lstStyle/>
                    <a:p>
                      <a:pPr marL="0" marR="0" algn="ctr">
                        <a:lnSpc>
                          <a:spcPts val="600"/>
                        </a:lnSpc>
                        <a:spcBef>
                          <a:spcPts val="200"/>
                        </a:spcBef>
                        <a:spcAft>
                          <a:spcPts val="0"/>
                        </a:spcAft>
                      </a:pPr>
                      <a:r>
                        <a:rPr lang="en-US" sz="1500" b="1"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0" marR="0" marT="0" marB="0"/>
                </a:tc>
                <a:tc vMerge="1">
                  <a:txBody>
                    <a:bodyPr/>
                    <a:lstStyle/>
                    <a:p>
                      <a:endParaRPr lang="en-US"/>
                    </a:p>
                  </a:txBody>
                  <a:tcPr/>
                </a:tc>
                <a:extLst>
                  <a:ext uri="{0D108BD9-81ED-4DB2-BD59-A6C34878D82A}">
                    <a16:rowId xmlns:a16="http://schemas.microsoft.com/office/drawing/2014/main" val="10001"/>
                  </a:ext>
                </a:extLst>
              </a:tr>
              <a:tr h="89171">
                <a:tc>
                  <a:txBody>
                    <a:bodyPr/>
                    <a:lstStyle/>
                    <a:p>
                      <a:pPr marL="0" marR="0" algn="ctr">
                        <a:lnSpc>
                          <a:spcPts val="300"/>
                        </a:lnSpc>
                        <a:spcBef>
                          <a:spcPts val="200"/>
                        </a:spcBef>
                        <a:spcAft>
                          <a:spcPts val="0"/>
                        </a:spcAft>
                      </a:pPr>
                      <a:r>
                        <a:rPr lang="en-US" sz="1500" b="1">
                          <a:effectLst/>
                          <a:latin typeface="Cambria" panose="02040503050406030204" pitchFamily="18" charset="0"/>
                        </a:rPr>
                        <a:t> </a:t>
                      </a:r>
                      <a:endParaRPr lang="en-US" sz="1500" b="1">
                        <a:effectLst/>
                        <a:latin typeface="Cambria" panose="02040503050406030204" pitchFamily="18" charset="0"/>
                        <a:ea typeface="Times New Roman"/>
                        <a:cs typeface="Arial"/>
                      </a:endParaRPr>
                    </a:p>
                  </a:txBody>
                  <a:tcPr marL="0" marR="0" marT="0" marB="0"/>
                </a:tc>
                <a:tc>
                  <a:txBody>
                    <a:bodyPr/>
                    <a:lstStyle/>
                    <a:p>
                      <a:pPr marL="0" marR="0">
                        <a:lnSpc>
                          <a:spcPts val="300"/>
                        </a:lnSpc>
                        <a:spcBef>
                          <a:spcPts val="200"/>
                        </a:spcBef>
                        <a:spcAft>
                          <a:spcPts val="0"/>
                        </a:spcAft>
                      </a:pPr>
                      <a:r>
                        <a:rPr lang="en-US" sz="1500"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1500" b="1">
                          <a:effectLst/>
                          <a:latin typeface="Cambria" panose="02040503050406030204" pitchFamily="18" charset="0"/>
                        </a:rPr>
                        <a:t> </a:t>
                      </a:r>
                      <a:endParaRPr lang="en-US" sz="1500" b="1">
                        <a:effectLst/>
                        <a:latin typeface="Cambria" panose="02040503050406030204" pitchFamily="18" charset="0"/>
                        <a:ea typeface="Times New Roman"/>
                        <a:cs typeface="Arial"/>
                      </a:endParaRPr>
                    </a:p>
                  </a:txBody>
                  <a:tcPr marL="0" marR="0" marT="0" marB="0"/>
                </a:tc>
                <a:tc>
                  <a:txBody>
                    <a:bodyPr/>
                    <a:lstStyle/>
                    <a:p>
                      <a:pPr marL="0" marR="0" algn="l">
                        <a:lnSpc>
                          <a:spcPts val="300"/>
                        </a:lnSpc>
                        <a:spcBef>
                          <a:spcPts val="200"/>
                        </a:spcBef>
                        <a:spcAft>
                          <a:spcPts val="0"/>
                        </a:spcAft>
                      </a:pPr>
                      <a:r>
                        <a:rPr lang="en-US" sz="1500"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68580" marR="68580" marT="0" marB="0"/>
                </a:tc>
                <a:extLst>
                  <a:ext uri="{0D108BD9-81ED-4DB2-BD59-A6C34878D82A}">
                    <a16:rowId xmlns:a16="http://schemas.microsoft.com/office/drawing/2014/main" val="10002"/>
                  </a:ext>
                </a:extLst>
              </a:tr>
              <a:tr h="262890">
                <a:tc>
                  <a:txBody>
                    <a:bodyPr/>
                    <a:lstStyle/>
                    <a:p>
                      <a:pPr marL="0" marR="0" algn="ctr">
                        <a:lnSpc>
                          <a:spcPct val="115000"/>
                        </a:lnSpc>
                        <a:spcBef>
                          <a:spcPts val="200"/>
                        </a:spcBef>
                        <a:spcAft>
                          <a:spcPts val="100"/>
                        </a:spcAft>
                      </a:pPr>
                      <a:r>
                        <a:rPr lang="en-US" sz="1500" b="1" dirty="0">
                          <a:effectLst/>
                          <a:latin typeface="Cambria" panose="02040503050406030204" pitchFamily="18" charset="0"/>
                        </a:rPr>
                        <a:t>2</a:t>
                      </a:r>
                      <a:endParaRPr lang="en-US" sz="1500" b="1" dirty="0">
                        <a:effectLst/>
                        <a:latin typeface="Cambria" panose="02040503050406030204" pitchFamily="18" charset="0"/>
                        <a:ea typeface="Times New Roman"/>
                        <a:cs typeface="Arial"/>
                      </a:endParaRPr>
                    </a:p>
                  </a:txBody>
                  <a:tcPr marL="0" marR="0" marT="0" marB="0">
                    <a:solidFill>
                      <a:srgbClr val="FFC000"/>
                    </a:solidFill>
                  </a:tcPr>
                </a:tc>
                <a:tc rowSpan="2">
                  <a:txBody>
                    <a:bodyPr/>
                    <a:lstStyle/>
                    <a:p>
                      <a:pPr marL="0" marR="0">
                        <a:lnSpc>
                          <a:spcPct val="115000"/>
                        </a:lnSpc>
                        <a:spcBef>
                          <a:spcPts val="100"/>
                        </a:spcBef>
                        <a:spcAft>
                          <a:spcPts val="100"/>
                        </a:spcAft>
                      </a:pPr>
                      <a:r>
                        <a:rPr lang="en-US" sz="1500" b="1" dirty="0">
                          <a:effectLst/>
                          <a:latin typeface="Cambria" panose="02040503050406030204" pitchFamily="18" charset="0"/>
                        </a:rPr>
                        <a:t>Help and Support home </a:t>
                      </a:r>
                      <a:r>
                        <a:rPr lang="en-US" sz="1500">
                          <a:effectLst/>
                          <a:latin typeface="Cambria" panose="02040503050406030204" pitchFamily="18" charset="0"/>
                        </a:rPr>
                        <a:t>– Trả bạn về trang chủ Help and Support.</a:t>
                      </a:r>
                      <a:endParaRPr lang="en-US" sz="1500" b="1" dirty="0">
                        <a:effectLst/>
                        <a:latin typeface="Cambria" panose="02040503050406030204" pitchFamily="18" charset="0"/>
                        <a:ea typeface="Times New Roman"/>
                        <a:cs typeface="Arial"/>
                      </a:endParaRPr>
                    </a:p>
                  </a:txBody>
                  <a:tcPr marL="68580" marR="68580" marT="0" marB="0"/>
                </a:tc>
                <a:tc>
                  <a:txBody>
                    <a:bodyPr/>
                    <a:lstStyle/>
                    <a:p>
                      <a:pPr marL="0" marR="0" algn="ctr">
                        <a:lnSpc>
                          <a:spcPct val="115000"/>
                        </a:lnSpc>
                        <a:spcBef>
                          <a:spcPts val="200"/>
                        </a:spcBef>
                        <a:spcAft>
                          <a:spcPts val="100"/>
                        </a:spcAft>
                      </a:pPr>
                      <a:r>
                        <a:rPr lang="en-US" sz="1500" b="1" dirty="0">
                          <a:effectLst/>
                          <a:latin typeface="Cambria" panose="02040503050406030204" pitchFamily="18" charset="0"/>
                        </a:rPr>
                        <a:t>5</a:t>
                      </a:r>
                      <a:endParaRPr lang="en-US" sz="1500" b="1" dirty="0">
                        <a:effectLst/>
                        <a:latin typeface="Cambria" panose="02040503050406030204" pitchFamily="18" charset="0"/>
                        <a:ea typeface="Times New Roman"/>
                        <a:cs typeface="Arial"/>
                      </a:endParaRPr>
                    </a:p>
                  </a:txBody>
                  <a:tcPr marL="0" marR="0" marT="0" marB="0">
                    <a:solidFill>
                      <a:srgbClr val="FFC000"/>
                    </a:solidFill>
                  </a:tcPr>
                </a:tc>
                <a:tc rowSpan="2">
                  <a:txBody>
                    <a:bodyPr/>
                    <a:lstStyle/>
                    <a:p>
                      <a:pPr marL="0" marR="0">
                        <a:lnSpc>
                          <a:spcPct val="115000"/>
                        </a:lnSpc>
                        <a:spcBef>
                          <a:spcPts val="200"/>
                        </a:spcBef>
                        <a:spcAft>
                          <a:spcPts val="0"/>
                        </a:spcAft>
                      </a:pPr>
                      <a:r>
                        <a:rPr lang="en-CA" sz="1500" b="1" dirty="0">
                          <a:effectLst/>
                          <a:latin typeface="Cambria" panose="02040503050406030204" pitchFamily="18" charset="0"/>
                        </a:rPr>
                        <a:t>Learn about other support options </a:t>
                      </a:r>
                      <a:r>
                        <a:rPr lang="en-CA" sz="1500">
                          <a:effectLst/>
                          <a:latin typeface="Cambria" panose="02040503050406030204" pitchFamily="18" charset="0"/>
                        </a:rPr>
                        <a:t>– </a:t>
                      </a:r>
                      <a:r>
                        <a:rPr lang="vi-VN" sz="1500">
                          <a:effectLst/>
                          <a:latin typeface="Cambria" panose="02040503050406030204" pitchFamily="18" charset="0"/>
                        </a:rPr>
                        <a:t>Đi đến trang với các liên kết đến các nguồn lực khác, hoặc vào trang web Microsoft cụ thể để được hỗ trợ nhiều hơn nữa.</a:t>
                      </a:r>
                      <a:endParaRPr lang="en-US" sz="1500" b="1" dirty="0">
                        <a:effectLst/>
                        <a:latin typeface="Cambria" panose="02040503050406030204" pitchFamily="18" charset="0"/>
                        <a:ea typeface="Times New Roman"/>
                        <a:cs typeface="Arial"/>
                      </a:endParaRPr>
                    </a:p>
                  </a:txBody>
                  <a:tcPr marL="68580" marR="68580" marT="0" marB="0"/>
                </a:tc>
                <a:extLst>
                  <a:ext uri="{0D108BD9-81ED-4DB2-BD59-A6C34878D82A}">
                    <a16:rowId xmlns:a16="http://schemas.microsoft.com/office/drawing/2014/main" val="10003"/>
                  </a:ext>
                </a:extLst>
              </a:tr>
              <a:tr h="815680">
                <a:tc>
                  <a:txBody>
                    <a:bodyPr/>
                    <a:lstStyle/>
                    <a:p>
                      <a:pPr marL="0" marR="0" algn="ctr">
                        <a:lnSpc>
                          <a:spcPct val="115000"/>
                        </a:lnSpc>
                        <a:spcBef>
                          <a:spcPts val="200"/>
                        </a:spcBef>
                        <a:spcAft>
                          <a:spcPts val="100"/>
                        </a:spcAft>
                      </a:pPr>
                      <a:r>
                        <a:rPr lang="en-US" sz="1500" b="1"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0" marR="0" marT="0" marB="0"/>
                </a:tc>
                <a:tc vMerge="1">
                  <a:txBody>
                    <a:bodyPr/>
                    <a:lstStyle/>
                    <a:p>
                      <a:endParaRPr lang="en-US"/>
                    </a:p>
                  </a:txBody>
                  <a:tcPr/>
                </a:tc>
                <a:tc>
                  <a:txBody>
                    <a:bodyPr/>
                    <a:lstStyle/>
                    <a:p>
                      <a:pPr marL="0" marR="0" algn="ctr">
                        <a:lnSpc>
                          <a:spcPct val="115000"/>
                        </a:lnSpc>
                        <a:spcBef>
                          <a:spcPts val="200"/>
                        </a:spcBef>
                        <a:spcAft>
                          <a:spcPts val="100"/>
                        </a:spcAft>
                      </a:pPr>
                      <a:r>
                        <a:rPr lang="en-US" sz="1500" b="1"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0" marR="0" marT="0" marB="0"/>
                </a:tc>
                <a:tc vMerge="1">
                  <a:txBody>
                    <a:bodyPr/>
                    <a:lstStyle/>
                    <a:p>
                      <a:endParaRPr lang="en-US"/>
                    </a:p>
                  </a:txBody>
                  <a:tcPr/>
                </a:tc>
                <a:extLst>
                  <a:ext uri="{0D108BD9-81ED-4DB2-BD59-A6C34878D82A}">
                    <a16:rowId xmlns:a16="http://schemas.microsoft.com/office/drawing/2014/main" val="10004"/>
                  </a:ext>
                </a:extLst>
              </a:tr>
              <a:tr h="76432">
                <a:tc>
                  <a:txBody>
                    <a:bodyPr/>
                    <a:lstStyle/>
                    <a:p>
                      <a:pPr marL="0" marR="0" algn="ctr">
                        <a:lnSpc>
                          <a:spcPts val="300"/>
                        </a:lnSpc>
                        <a:spcBef>
                          <a:spcPts val="200"/>
                        </a:spcBef>
                        <a:spcAft>
                          <a:spcPts val="0"/>
                        </a:spcAft>
                      </a:pPr>
                      <a:r>
                        <a:rPr lang="en-US" sz="1500" b="1">
                          <a:effectLst/>
                          <a:latin typeface="Cambria" panose="02040503050406030204" pitchFamily="18" charset="0"/>
                        </a:rPr>
                        <a:t> </a:t>
                      </a:r>
                      <a:endParaRPr lang="en-US" sz="1500" b="1">
                        <a:effectLst/>
                        <a:latin typeface="Cambria" panose="02040503050406030204" pitchFamily="18" charset="0"/>
                        <a:ea typeface="Times New Roman"/>
                        <a:cs typeface="Arial"/>
                      </a:endParaRPr>
                    </a:p>
                  </a:txBody>
                  <a:tcPr marL="0" marR="0" marT="0" marB="0"/>
                </a:tc>
                <a:tc>
                  <a:txBody>
                    <a:bodyPr/>
                    <a:lstStyle/>
                    <a:p>
                      <a:pPr marL="0" marR="0">
                        <a:lnSpc>
                          <a:spcPts val="300"/>
                        </a:lnSpc>
                        <a:spcBef>
                          <a:spcPts val="200"/>
                        </a:spcBef>
                        <a:spcAft>
                          <a:spcPts val="0"/>
                        </a:spcAft>
                      </a:pPr>
                      <a:r>
                        <a:rPr lang="en-US" sz="1500"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1500" b="1">
                          <a:effectLst/>
                          <a:latin typeface="Cambria" panose="02040503050406030204" pitchFamily="18" charset="0"/>
                        </a:rPr>
                        <a:t> </a:t>
                      </a:r>
                      <a:endParaRPr lang="en-US" sz="1500" b="1">
                        <a:effectLst/>
                        <a:latin typeface="Cambria" panose="02040503050406030204" pitchFamily="18" charset="0"/>
                        <a:ea typeface="Times New Roman"/>
                        <a:cs typeface="Arial"/>
                      </a:endParaRPr>
                    </a:p>
                  </a:txBody>
                  <a:tcPr marL="0" marR="0" marT="0" marB="0"/>
                </a:tc>
                <a:tc>
                  <a:txBody>
                    <a:bodyPr/>
                    <a:lstStyle/>
                    <a:p>
                      <a:pPr marL="0" marR="0">
                        <a:lnSpc>
                          <a:spcPts val="300"/>
                        </a:lnSpc>
                        <a:spcBef>
                          <a:spcPts val="200"/>
                        </a:spcBef>
                        <a:spcAft>
                          <a:spcPts val="0"/>
                        </a:spcAft>
                      </a:pPr>
                      <a:r>
                        <a:rPr lang="en-US" sz="1500"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68580" marR="68580" marT="0" marB="0"/>
                </a:tc>
                <a:extLst>
                  <a:ext uri="{0D108BD9-81ED-4DB2-BD59-A6C34878D82A}">
                    <a16:rowId xmlns:a16="http://schemas.microsoft.com/office/drawing/2014/main" val="10005"/>
                  </a:ext>
                </a:extLst>
              </a:tr>
              <a:tr h="270851">
                <a:tc>
                  <a:txBody>
                    <a:bodyPr/>
                    <a:lstStyle/>
                    <a:p>
                      <a:pPr marL="0" marR="0" algn="ctr">
                        <a:lnSpc>
                          <a:spcPct val="115000"/>
                        </a:lnSpc>
                        <a:spcBef>
                          <a:spcPts val="200"/>
                        </a:spcBef>
                        <a:spcAft>
                          <a:spcPts val="100"/>
                        </a:spcAft>
                      </a:pPr>
                      <a:r>
                        <a:rPr lang="en-US" sz="1500" b="1" dirty="0">
                          <a:effectLst/>
                          <a:latin typeface="Cambria" panose="02040503050406030204" pitchFamily="18" charset="0"/>
                        </a:rPr>
                        <a:t>3</a:t>
                      </a:r>
                      <a:endParaRPr lang="en-US" sz="1500" b="1" dirty="0">
                        <a:effectLst/>
                        <a:latin typeface="Cambria" panose="02040503050406030204" pitchFamily="18" charset="0"/>
                        <a:ea typeface="Times New Roman"/>
                        <a:cs typeface="Arial"/>
                      </a:endParaRPr>
                    </a:p>
                  </a:txBody>
                  <a:tcPr marL="0" marR="0" marT="0" marB="0">
                    <a:solidFill>
                      <a:srgbClr val="FFC000"/>
                    </a:solidFill>
                  </a:tcPr>
                </a:tc>
                <a:tc rowSpan="2">
                  <a:txBody>
                    <a:bodyPr/>
                    <a:lstStyle/>
                    <a:p>
                      <a:pPr marL="0" marR="0">
                        <a:lnSpc>
                          <a:spcPct val="115000"/>
                        </a:lnSpc>
                        <a:spcBef>
                          <a:spcPts val="100"/>
                        </a:spcBef>
                        <a:spcAft>
                          <a:spcPts val="600"/>
                        </a:spcAft>
                      </a:pPr>
                      <a:r>
                        <a:rPr lang="vi-VN" sz="1500" b="1">
                          <a:effectLst/>
                          <a:latin typeface="Cambria" panose="02040503050406030204" pitchFamily="18" charset="0"/>
                        </a:rPr>
                        <a:t>Print </a:t>
                      </a:r>
                      <a:r>
                        <a:rPr lang="vi-VN" sz="1500" b="0">
                          <a:effectLst/>
                          <a:latin typeface="Cambria" panose="02040503050406030204" pitchFamily="18" charset="0"/>
                        </a:rPr>
                        <a:t>– In các chủ đề </a:t>
                      </a:r>
                    </a:p>
                    <a:p>
                      <a:pPr marL="0" marR="0">
                        <a:lnSpc>
                          <a:spcPct val="115000"/>
                        </a:lnSpc>
                        <a:spcBef>
                          <a:spcPts val="100"/>
                        </a:spcBef>
                        <a:spcAft>
                          <a:spcPts val="600"/>
                        </a:spcAft>
                      </a:pPr>
                      <a:r>
                        <a:rPr lang="vi-VN" sz="1500" b="0">
                          <a:effectLst/>
                          <a:latin typeface="Cambria" panose="02040503050406030204" pitchFamily="18" charset="0"/>
                        </a:rPr>
                        <a:t>đang hiển thị.</a:t>
                      </a:r>
                      <a:endParaRPr lang="vi-VN" sz="1500" b="0" dirty="0">
                        <a:effectLst/>
                        <a:latin typeface="Cambria" panose="02040503050406030204" pitchFamily="18" charset="0"/>
                      </a:endParaRPr>
                    </a:p>
                  </a:txBody>
                  <a:tcPr marL="68580" marR="68580" marT="0" marB="0"/>
                </a:tc>
                <a:tc>
                  <a:txBody>
                    <a:bodyPr/>
                    <a:lstStyle/>
                    <a:p>
                      <a:pPr marL="0" marR="0" algn="ctr">
                        <a:lnSpc>
                          <a:spcPct val="115000"/>
                        </a:lnSpc>
                        <a:spcBef>
                          <a:spcPts val="200"/>
                        </a:spcBef>
                        <a:spcAft>
                          <a:spcPts val="100"/>
                        </a:spcAft>
                      </a:pPr>
                      <a:r>
                        <a:rPr lang="en-US" sz="1500" b="1" dirty="0">
                          <a:effectLst/>
                          <a:latin typeface="Cambria" panose="02040503050406030204" pitchFamily="18" charset="0"/>
                        </a:rPr>
                        <a:t>6</a:t>
                      </a:r>
                      <a:endParaRPr lang="en-US" sz="1500" b="1" dirty="0">
                        <a:effectLst/>
                        <a:latin typeface="Cambria" panose="02040503050406030204" pitchFamily="18" charset="0"/>
                        <a:ea typeface="Times New Roman"/>
                        <a:cs typeface="Arial"/>
                      </a:endParaRPr>
                    </a:p>
                  </a:txBody>
                  <a:tcPr marL="0" marR="0" marT="0" marB="0">
                    <a:solidFill>
                      <a:srgbClr val="FFC000"/>
                    </a:solidFill>
                  </a:tcPr>
                </a:tc>
                <a:tc rowSpan="2">
                  <a:txBody>
                    <a:bodyPr/>
                    <a:lstStyle/>
                    <a:p>
                      <a:pPr marL="0" marR="0">
                        <a:lnSpc>
                          <a:spcPct val="115000"/>
                        </a:lnSpc>
                        <a:spcBef>
                          <a:spcPts val="200"/>
                        </a:spcBef>
                        <a:spcAft>
                          <a:spcPts val="600"/>
                        </a:spcAft>
                      </a:pPr>
                      <a:r>
                        <a:rPr lang="en-CA" sz="1500" b="1" dirty="0">
                          <a:effectLst/>
                          <a:latin typeface="Cambria" panose="02040503050406030204" pitchFamily="18" charset="0"/>
                        </a:rPr>
                        <a:t>Options</a:t>
                      </a:r>
                      <a:r>
                        <a:rPr lang="en-CA" sz="1500" dirty="0">
                          <a:effectLst/>
                          <a:latin typeface="Cambria" panose="02040503050406030204" pitchFamily="18" charset="0"/>
                        </a:rPr>
                        <a:t> </a:t>
                      </a:r>
                      <a:r>
                        <a:rPr lang="en-CA" sz="1500">
                          <a:effectLst/>
                          <a:latin typeface="Cambria" panose="02040503050406030204" pitchFamily="18" charset="0"/>
                        </a:rPr>
                        <a:t>– Cung cấp các lệnh bổ sung .</a:t>
                      </a:r>
                      <a:endParaRPr lang="en-US" sz="1500" b="1" dirty="0">
                        <a:effectLst/>
                        <a:latin typeface="Cambria" panose="02040503050406030204" pitchFamily="18" charset="0"/>
                        <a:ea typeface="Times New Roman"/>
                        <a:cs typeface="Arial"/>
                      </a:endParaRPr>
                    </a:p>
                  </a:txBody>
                  <a:tcPr marL="68580" marR="68580" marT="0" marB="0"/>
                </a:tc>
                <a:extLst>
                  <a:ext uri="{0D108BD9-81ED-4DB2-BD59-A6C34878D82A}">
                    <a16:rowId xmlns:a16="http://schemas.microsoft.com/office/drawing/2014/main" val="10006"/>
                  </a:ext>
                </a:extLst>
              </a:tr>
              <a:tr h="321605">
                <a:tc>
                  <a:txBody>
                    <a:bodyPr/>
                    <a:lstStyle/>
                    <a:p>
                      <a:pPr marL="0" marR="0" algn="ctr">
                        <a:lnSpc>
                          <a:spcPct val="115000"/>
                        </a:lnSpc>
                        <a:spcBef>
                          <a:spcPts val="100"/>
                        </a:spcBef>
                        <a:spcAft>
                          <a:spcPts val="100"/>
                        </a:spcAft>
                      </a:pPr>
                      <a:r>
                        <a:rPr lang="en-US" sz="1500" b="1"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0" marR="0" marT="0" marB="0"/>
                </a:tc>
                <a:tc vMerge="1">
                  <a:txBody>
                    <a:bodyPr/>
                    <a:lstStyle/>
                    <a:p>
                      <a:endParaRPr lang="en-US"/>
                    </a:p>
                  </a:txBody>
                  <a:tcPr/>
                </a:tc>
                <a:tc>
                  <a:txBody>
                    <a:bodyPr/>
                    <a:lstStyle/>
                    <a:p>
                      <a:pPr marL="0" marR="0" algn="ctr">
                        <a:lnSpc>
                          <a:spcPct val="115000"/>
                        </a:lnSpc>
                        <a:spcBef>
                          <a:spcPts val="100"/>
                        </a:spcBef>
                        <a:spcAft>
                          <a:spcPts val="100"/>
                        </a:spcAft>
                      </a:pPr>
                      <a:r>
                        <a:rPr lang="en-US" sz="1500" b="1" dirty="0">
                          <a:effectLst/>
                          <a:latin typeface="Cambria" panose="02040503050406030204" pitchFamily="18" charset="0"/>
                        </a:rPr>
                        <a:t> </a:t>
                      </a:r>
                      <a:endParaRPr lang="en-US" sz="1500" b="1" dirty="0">
                        <a:effectLst/>
                        <a:latin typeface="Cambria" panose="02040503050406030204" pitchFamily="18" charset="0"/>
                        <a:ea typeface="Times New Roman"/>
                        <a:cs typeface="Arial"/>
                      </a:endParaRPr>
                    </a:p>
                  </a:txBody>
                  <a:tcPr marL="0" marR="0" marT="0" marB="0"/>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33</a:t>
            </a:fld>
            <a:endParaRPr lang="en-US" dirty="0"/>
          </a:p>
        </p:txBody>
      </p:sp>
      <p:grpSp>
        <p:nvGrpSpPr>
          <p:cNvPr id="7" name="Canvas 23"/>
          <p:cNvGrpSpPr/>
          <p:nvPr/>
        </p:nvGrpSpPr>
        <p:grpSpPr>
          <a:xfrm>
            <a:off x="1832429" y="1053195"/>
            <a:ext cx="5242308" cy="700769"/>
            <a:chOff x="0" y="0"/>
            <a:chExt cx="3472815" cy="618974"/>
          </a:xfrm>
        </p:grpSpPr>
        <p:sp>
          <p:nvSpPr>
            <p:cNvPr id="8" name="Rectangle 7"/>
            <p:cNvSpPr/>
            <p:nvPr/>
          </p:nvSpPr>
          <p:spPr>
            <a:xfrm>
              <a:off x="0" y="0"/>
              <a:ext cx="3472180" cy="618490"/>
            </a:xfrm>
            <a:prstGeom prst="rect">
              <a:avLst/>
            </a:prstGeom>
            <a:noFill/>
            <a:ln>
              <a:noFill/>
            </a:ln>
          </p:spPr>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0" y="291314"/>
              <a:ext cx="3472815" cy="327660"/>
            </a:xfrm>
            <a:prstGeom prst="rect">
              <a:avLst/>
            </a:prstGeom>
          </p:spPr>
        </p:pic>
        <p:cxnSp>
          <p:nvCxnSpPr>
            <p:cNvPr id="10" name="AutoShape 1443"/>
            <p:cNvCxnSpPr>
              <a:cxnSpLocks noChangeShapeType="1"/>
            </p:cNvCxnSpPr>
            <p:nvPr/>
          </p:nvCxnSpPr>
          <p:spPr bwMode="auto">
            <a:xfrm rot="10800000">
              <a:off x="2704155" y="157480"/>
              <a:ext cx="1270" cy="201930"/>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11" name="AutoShape 1446"/>
            <p:cNvCxnSpPr>
              <a:cxnSpLocks noChangeShapeType="1"/>
            </p:cNvCxnSpPr>
            <p:nvPr/>
          </p:nvCxnSpPr>
          <p:spPr bwMode="auto">
            <a:xfrm rot="10800000">
              <a:off x="3204610" y="157706"/>
              <a:ext cx="1270" cy="201930"/>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12" name="AutoShape 1437"/>
            <p:cNvCxnSpPr>
              <a:cxnSpLocks noChangeShapeType="1"/>
            </p:cNvCxnSpPr>
            <p:nvPr/>
          </p:nvCxnSpPr>
          <p:spPr bwMode="auto">
            <a:xfrm rot="10800000">
              <a:off x="1910926" y="157480"/>
              <a:ext cx="1270" cy="201930"/>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13" name="AutoShape 1440"/>
            <p:cNvCxnSpPr>
              <a:cxnSpLocks noChangeShapeType="1"/>
            </p:cNvCxnSpPr>
            <p:nvPr/>
          </p:nvCxnSpPr>
          <p:spPr bwMode="auto">
            <a:xfrm rot="10800000">
              <a:off x="2235839" y="157480"/>
              <a:ext cx="1270" cy="201930"/>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14" name="AutoShape 1434"/>
            <p:cNvCxnSpPr>
              <a:cxnSpLocks noChangeShapeType="1"/>
            </p:cNvCxnSpPr>
            <p:nvPr/>
          </p:nvCxnSpPr>
          <p:spPr bwMode="auto">
            <a:xfrm rot="10800000">
              <a:off x="1558864" y="157265"/>
              <a:ext cx="1265" cy="201573"/>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sp>
          <p:nvSpPr>
            <p:cNvPr id="15" name="Text Box 2022"/>
            <p:cNvSpPr txBox="1"/>
            <p:nvPr/>
          </p:nvSpPr>
          <p:spPr>
            <a:xfrm>
              <a:off x="1471017" y="11719"/>
              <a:ext cx="194400" cy="165600"/>
            </a:xfrm>
            <a:prstGeom prst="rect">
              <a:avLst/>
            </a:prstGeom>
            <a:solidFill>
              <a:srgbClr val="FFC00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400" tIns="25400" rIns="25400" bIns="25400" numCol="1" spcCol="0" rtlCol="0" fromWordArt="0" anchor="t" anchorCtr="0" forceAA="0" compatLnSpc="1">
              <a:prstTxWarp prst="textNoShape">
                <a:avLst/>
              </a:prstTxWarp>
              <a:noAutofit/>
            </a:bodyPr>
            <a:lstStyle/>
            <a:p>
              <a:pPr marL="0" marR="0" algn="ctr">
                <a:spcBef>
                  <a:spcPts val="0"/>
                </a:spcBef>
                <a:spcAft>
                  <a:spcPts val="0"/>
                </a:spcAft>
              </a:pPr>
              <a:r>
                <a:rPr lang="en-CA" b="1" dirty="0">
                  <a:effectLst/>
                  <a:latin typeface="Zurich BT"/>
                  <a:ea typeface="Times New Roman"/>
                  <a:cs typeface="Arial"/>
                </a:rPr>
                <a:t>2</a:t>
              </a:r>
              <a:endParaRPr lang="en-US" b="1" dirty="0">
                <a:effectLst/>
                <a:latin typeface="Zurich BT"/>
                <a:ea typeface="Times New Roman"/>
                <a:cs typeface="Arial"/>
              </a:endParaRPr>
            </a:p>
          </p:txBody>
        </p:sp>
        <p:sp>
          <p:nvSpPr>
            <p:cNvPr id="16" name="Text Box 2022"/>
            <p:cNvSpPr txBox="1"/>
            <p:nvPr/>
          </p:nvSpPr>
          <p:spPr>
            <a:xfrm>
              <a:off x="220331" y="2896"/>
              <a:ext cx="194400" cy="165600"/>
            </a:xfrm>
            <a:prstGeom prst="rect">
              <a:avLst/>
            </a:prstGeom>
            <a:solidFill>
              <a:srgbClr val="FFC00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400" tIns="25400" rIns="25400" bIns="25400" numCol="1" spcCol="0" rtlCol="0" fromWordArt="0" anchor="t" anchorCtr="0" forceAA="0" compatLnSpc="1">
              <a:prstTxWarp prst="textNoShape">
                <a:avLst/>
              </a:prstTxWarp>
              <a:noAutofit/>
            </a:bodyPr>
            <a:lstStyle/>
            <a:p>
              <a:pPr marL="0" marR="0" algn="ctr">
                <a:spcBef>
                  <a:spcPts val="0"/>
                </a:spcBef>
                <a:spcAft>
                  <a:spcPts val="0"/>
                </a:spcAft>
              </a:pPr>
              <a:r>
                <a:rPr lang="en-CA" b="1" dirty="0">
                  <a:effectLst/>
                  <a:latin typeface="Zurich BT"/>
                  <a:ea typeface="Times New Roman"/>
                  <a:cs typeface="Arial"/>
                </a:rPr>
                <a:t>1</a:t>
              </a:r>
              <a:endParaRPr lang="en-US" dirty="0">
                <a:effectLst/>
                <a:latin typeface="Times New Roman"/>
                <a:ea typeface="Times New Roman"/>
              </a:endParaRPr>
            </a:p>
          </p:txBody>
        </p:sp>
        <p:sp>
          <p:nvSpPr>
            <p:cNvPr id="17" name="Text Box 2022"/>
            <p:cNvSpPr txBox="1"/>
            <p:nvPr/>
          </p:nvSpPr>
          <p:spPr>
            <a:xfrm>
              <a:off x="1812900" y="6102"/>
              <a:ext cx="194400" cy="165600"/>
            </a:xfrm>
            <a:prstGeom prst="rect">
              <a:avLst/>
            </a:prstGeom>
            <a:solidFill>
              <a:srgbClr val="FFC00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400" tIns="25400" rIns="25400" bIns="25400" numCol="1" spcCol="0" rtlCol="0" fromWordArt="0" anchor="t" anchorCtr="0" forceAA="0" compatLnSpc="1">
              <a:prstTxWarp prst="textNoShape">
                <a:avLst/>
              </a:prstTxWarp>
              <a:noAutofit/>
            </a:bodyPr>
            <a:lstStyle/>
            <a:p>
              <a:pPr marL="0" marR="0" algn="ctr">
                <a:spcBef>
                  <a:spcPts val="0"/>
                </a:spcBef>
                <a:spcAft>
                  <a:spcPts val="0"/>
                </a:spcAft>
              </a:pPr>
              <a:r>
                <a:rPr lang="en-CA" b="1" dirty="0">
                  <a:effectLst/>
                  <a:latin typeface="Zurich BT"/>
                  <a:ea typeface="Times New Roman"/>
                  <a:cs typeface="Arial"/>
                </a:rPr>
                <a:t>3</a:t>
              </a:r>
              <a:endParaRPr lang="en-US" dirty="0">
                <a:effectLst/>
                <a:latin typeface="Times New Roman"/>
                <a:ea typeface="Times New Roman"/>
              </a:endParaRPr>
            </a:p>
          </p:txBody>
        </p:sp>
        <p:sp>
          <p:nvSpPr>
            <p:cNvPr id="18" name="Text Box 2022"/>
            <p:cNvSpPr txBox="1"/>
            <p:nvPr/>
          </p:nvSpPr>
          <p:spPr>
            <a:xfrm>
              <a:off x="2148799" y="0"/>
              <a:ext cx="194400" cy="165600"/>
            </a:xfrm>
            <a:prstGeom prst="rect">
              <a:avLst/>
            </a:prstGeom>
            <a:solidFill>
              <a:srgbClr val="FFC00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400" tIns="25400" rIns="25400" bIns="25400" numCol="1" spcCol="0" rtlCol="0" fromWordArt="0" anchor="t" anchorCtr="0" forceAA="0" compatLnSpc="1">
              <a:prstTxWarp prst="textNoShape">
                <a:avLst/>
              </a:prstTxWarp>
              <a:noAutofit/>
            </a:bodyPr>
            <a:lstStyle/>
            <a:p>
              <a:pPr marL="0" marR="0" algn="ctr">
                <a:spcBef>
                  <a:spcPts val="0"/>
                </a:spcBef>
                <a:spcAft>
                  <a:spcPts val="0"/>
                </a:spcAft>
              </a:pPr>
              <a:r>
                <a:rPr lang="en-CA" b="1">
                  <a:effectLst/>
                  <a:latin typeface="Zurich BT"/>
                  <a:ea typeface="Times New Roman"/>
                  <a:cs typeface="Arial"/>
                </a:rPr>
                <a:t>4</a:t>
              </a:r>
              <a:endParaRPr lang="en-US">
                <a:effectLst/>
                <a:latin typeface="Times New Roman"/>
                <a:ea typeface="Times New Roman"/>
              </a:endParaRPr>
            </a:p>
          </p:txBody>
        </p:sp>
        <p:sp>
          <p:nvSpPr>
            <p:cNvPr id="19" name="Text Box 2022"/>
            <p:cNvSpPr txBox="1"/>
            <p:nvPr/>
          </p:nvSpPr>
          <p:spPr>
            <a:xfrm>
              <a:off x="2605291" y="4708"/>
              <a:ext cx="194400" cy="165600"/>
            </a:xfrm>
            <a:prstGeom prst="rect">
              <a:avLst/>
            </a:prstGeom>
            <a:solidFill>
              <a:srgbClr val="FFC00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400" tIns="25400" rIns="25400" bIns="25400" numCol="1" spcCol="0" rtlCol="0" fromWordArt="0" anchor="t" anchorCtr="0" forceAA="0" compatLnSpc="1">
              <a:prstTxWarp prst="textNoShape">
                <a:avLst/>
              </a:prstTxWarp>
              <a:noAutofit/>
            </a:bodyPr>
            <a:lstStyle/>
            <a:p>
              <a:pPr marL="0" marR="0" algn="ctr">
                <a:spcBef>
                  <a:spcPts val="0"/>
                </a:spcBef>
                <a:spcAft>
                  <a:spcPts val="0"/>
                </a:spcAft>
              </a:pPr>
              <a:r>
                <a:rPr lang="en-CA" b="1" dirty="0">
                  <a:effectLst/>
                  <a:latin typeface="Zurich BT"/>
                  <a:ea typeface="Times New Roman"/>
                  <a:cs typeface="Arial"/>
                </a:rPr>
                <a:t>5</a:t>
              </a:r>
              <a:endParaRPr lang="en-US" dirty="0">
                <a:effectLst/>
                <a:latin typeface="Times New Roman"/>
                <a:ea typeface="Times New Roman"/>
              </a:endParaRPr>
            </a:p>
          </p:txBody>
        </p:sp>
        <p:sp>
          <p:nvSpPr>
            <p:cNvPr id="20" name="Text Box 2022"/>
            <p:cNvSpPr txBox="1"/>
            <p:nvPr/>
          </p:nvSpPr>
          <p:spPr>
            <a:xfrm>
              <a:off x="3113249" y="6908"/>
              <a:ext cx="194400" cy="165600"/>
            </a:xfrm>
            <a:prstGeom prst="rect">
              <a:avLst/>
            </a:prstGeom>
            <a:solidFill>
              <a:srgbClr val="FFC00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400" tIns="25400" rIns="25400" bIns="25400" numCol="1" spcCol="0" rtlCol="0" fromWordArt="0" anchor="t" anchorCtr="0" forceAA="0" compatLnSpc="1">
              <a:prstTxWarp prst="textNoShape">
                <a:avLst/>
              </a:prstTxWarp>
              <a:noAutofit/>
            </a:bodyPr>
            <a:lstStyle/>
            <a:p>
              <a:pPr marL="0" marR="0" algn="ctr">
                <a:spcBef>
                  <a:spcPts val="0"/>
                </a:spcBef>
                <a:spcAft>
                  <a:spcPts val="0"/>
                </a:spcAft>
              </a:pPr>
              <a:r>
                <a:rPr lang="en-CA" b="1">
                  <a:effectLst/>
                  <a:latin typeface="Zurich BT"/>
                  <a:ea typeface="Times New Roman"/>
                  <a:cs typeface="Arial"/>
                </a:rPr>
                <a:t>6</a:t>
              </a:r>
              <a:endParaRPr lang="en-US">
                <a:effectLst/>
                <a:latin typeface="Times New Roman"/>
                <a:ea typeface="Times New Roman"/>
              </a:endParaRPr>
            </a:p>
          </p:txBody>
        </p:sp>
        <p:cxnSp>
          <p:nvCxnSpPr>
            <p:cNvPr id="21" name="AutoShape 1434"/>
            <p:cNvCxnSpPr>
              <a:cxnSpLocks noChangeShapeType="1"/>
            </p:cNvCxnSpPr>
            <p:nvPr/>
          </p:nvCxnSpPr>
          <p:spPr bwMode="auto">
            <a:xfrm rot="10800000">
              <a:off x="307158" y="180000"/>
              <a:ext cx="635" cy="201295"/>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487640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fontScale="90000"/>
          </a:bodyPr>
          <a:lstStyle/>
          <a:p>
            <a:r>
              <a:rPr lang="en-US" spc="-150"/>
              <a:t>Khai thác Windows Help and Support</a:t>
            </a:r>
            <a:endParaRPr lang="en-US" spc="-150" dirty="0"/>
          </a:p>
        </p:txBody>
      </p:sp>
      <p:sp>
        <p:nvSpPr>
          <p:cNvPr id="3" name="Content Placeholder 2"/>
          <p:cNvSpPr>
            <a:spLocks noGrp="1"/>
          </p:cNvSpPr>
          <p:nvPr>
            <p:ph idx="1"/>
          </p:nvPr>
        </p:nvSpPr>
        <p:spPr>
          <a:xfrm>
            <a:off x="0" y="951569"/>
            <a:ext cx="8534400" cy="3903459"/>
          </a:xfrm>
        </p:spPr>
        <p:txBody>
          <a:bodyPr>
            <a:normAutofit fontScale="85000" lnSpcReduction="20000"/>
          </a:bodyPr>
          <a:lstStyle/>
          <a:p>
            <a:pPr>
              <a:lnSpc>
                <a:spcPct val="110000"/>
              </a:lnSpc>
              <a:spcBef>
                <a:spcPts val="600"/>
              </a:spcBef>
            </a:pPr>
            <a:r>
              <a:rPr lang="en-CA" b="1"/>
              <a:t>S</a:t>
            </a:r>
            <a:r>
              <a:rPr lang="vi-VN" b="1"/>
              <a:t>ử dụng </a:t>
            </a:r>
            <a:r>
              <a:rPr lang="en-CA" b="1"/>
              <a:t>mục lục</a:t>
            </a:r>
            <a:endParaRPr lang="en-US" b="1"/>
          </a:p>
          <a:p>
            <a:pPr lvl="1">
              <a:lnSpc>
                <a:spcPct val="110000"/>
              </a:lnSpc>
              <a:spcBef>
                <a:spcPts val="600"/>
              </a:spcBef>
            </a:pPr>
            <a:r>
              <a:rPr lang="en-US"/>
              <a:t>Để kích hoạt:</a:t>
            </a:r>
          </a:p>
          <a:p>
            <a:pPr lvl="2">
              <a:lnSpc>
                <a:spcPct val="110000"/>
              </a:lnSpc>
              <a:spcBef>
                <a:spcPts val="600"/>
              </a:spcBef>
            </a:pPr>
            <a:r>
              <a:rPr lang="en-US"/>
              <a:t>Trong cửa sổ windows help and </a:t>
            </a:r>
            <a:br>
              <a:rPr lang="en-US"/>
            </a:br>
            <a:r>
              <a:rPr lang="en-US"/>
              <a:t>support, bấm vào liên kết </a:t>
            </a:r>
            <a:r>
              <a:rPr lang="en-US" b="1"/>
              <a:t>browse </a:t>
            </a:r>
            <a:br>
              <a:rPr lang="en-US" b="1"/>
            </a:br>
            <a:r>
              <a:rPr lang="en-US" b="1"/>
              <a:t>help topics</a:t>
            </a:r>
            <a:r>
              <a:rPr lang="en-US"/>
              <a:t>, hoặc</a:t>
            </a:r>
          </a:p>
          <a:p>
            <a:pPr lvl="2">
              <a:lnSpc>
                <a:spcPct val="110000"/>
              </a:lnSpc>
              <a:spcBef>
                <a:spcPts val="600"/>
              </a:spcBef>
            </a:pPr>
            <a:r>
              <a:rPr lang="en-US"/>
              <a:t>Trên thanh công cụ help, chọn      </a:t>
            </a:r>
            <a:br>
              <a:rPr lang="en-US"/>
            </a:br>
            <a:r>
              <a:rPr lang="en-US" b="1"/>
              <a:t>(browse help)</a:t>
            </a:r>
            <a:endParaRPr lang="en-US"/>
          </a:p>
          <a:p>
            <a:pPr lvl="1">
              <a:lnSpc>
                <a:spcPct val="110000"/>
              </a:lnSpc>
              <a:spcBef>
                <a:spcPts val="600"/>
              </a:spcBef>
            </a:pPr>
            <a:r>
              <a:rPr lang="en-CA"/>
              <a:t>Các danh mục này sẽ liên kết bạn </a:t>
            </a:r>
            <a:br>
              <a:rPr lang="vi-VN"/>
            </a:br>
            <a:r>
              <a:rPr lang="en-CA"/>
              <a:t>đến thông tin về các tính năng cụ </a:t>
            </a:r>
            <a:br>
              <a:rPr lang="vi-VN"/>
            </a:br>
            <a:r>
              <a:rPr lang="en-CA"/>
              <a:t>thể hoặc tùy chọn có sẵn</a:t>
            </a:r>
            <a:endParaRPr lang="vi-VN"/>
          </a:p>
          <a:p>
            <a:pPr lvl="2">
              <a:lnSpc>
                <a:spcPct val="110000"/>
              </a:lnSpc>
              <a:spcBef>
                <a:spcPts val="600"/>
              </a:spcBef>
            </a:pPr>
            <a:r>
              <a:rPr lang="en-US"/>
              <a:t> </a:t>
            </a:r>
            <a:r>
              <a:rPr lang="vi-VN"/>
              <a:t>    </a:t>
            </a:r>
            <a:r>
              <a:rPr lang="en-CA"/>
              <a:t>Một liên kết sẽ mở một bài viết với </a:t>
            </a:r>
            <a:br>
              <a:rPr lang="vi-VN"/>
            </a:br>
            <a:r>
              <a:rPr lang="en-CA"/>
              <a:t>thông tin thêm cho chủ đề này</a:t>
            </a:r>
            <a:endParaRPr lang="vi-VN"/>
          </a:p>
          <a:p>
            <a:pPr lvl="2">
              <a:lnSpc>
                <a:spcPct val="110000"/>
              </a:lnSpc>
              <a:spcBef>
                <a:spcPts val="600"/>
              </a:spcBef>
            </a:pPr>
            <a:r>
              <a:rPr lang="en-US"/>
              <a:t> </a:t>
            </a:r>
            <a:r>
              <a:rPr lang="vi-VN"/>
              <a:t>   </a:t>
            </a:r>
            <a:r>
              <a:rPr lang="en-CA"/>
              <a:t>Một liên kết sẽ hiển thị một danh sách các bài cho chủ đề này.</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34</a:t>
            </a:fld>
            <a:endParaRPr lang="en-US" dirty="0"/>
          </a:p>
        </p:txBody>
      </p:sp>
      <p:pic>
        <p:nvPicPr>
          <p:cNvPr id="22" name="Picture 21" descr="Description: u2-056"/>
          <p:cNvPicPr/>
          <p:nvPr/>
        </p:nvPicPr>
        <p:blipFill>
          <a:blip r:embed="rId3">
            <a:extLst>
              <a:ext uri="{28A0092B-C50C-407E-A947-70E740481C1C}">
                <a14:useLocalDpi xmlns:a14="http://schemas.microsoft.com/office/drawing/2010/main" val="0"/>
              </a:ext>
            </a:extLst>
          </a:blip>
          <a:srcRect/>
          <a:stretch>
            <a:fillRect/>
          </a:stretch>
        </p:blipFill>
        <p:spPr bwMode="auto">
          <a:xfrm>
            <a:off x="2388948" y="2742922"/>
            <a:ext cx="236719" cy="145259"/>
          </a:xfrm>
          <a:prstGeom prst="rect">
            <a:avLst/>
          </a:prstGeom>
          <a:noFill/>
          <a:ln>
            <a:noFill/>
          </a:ln>
        </p:spPr>
      </p:pic>
      <p:pic>
        <p:nvPicPr>
          <p:cNvPr id="23" name="Picture 22"/>
          <p:cNvPicPr/>
          <p:nvPr/>
        </p:nvPicPr>
        <p:blipFill>
          <a:blip r:embed="rId4">
            <a:extLst>
              <a:ext uri="{28A0092B-C50C-407E-A947-70E740481C1C}">
                <a14:useLocalDpi xmlns:a14="http://schemas.microsoft.com/office/drawing/2010/main" val="0"/>
              </a:ext>
            </a:extLst>
          </a:blip>
          <a:stretch>
            <a:fillRect/>
          </a:stretch>
        </p:blipFill>
        <p:spPr>
          <a:xfrm>
            <a:off x="5247574" y="1131680"/>
            <a:ext cx="2674066" cy="2978042"/>
          </a:xfrm>
          <a:prstGeom prst="rect">
            <a:avLst/>
          </a:prstGeom>
        </p:spPr>
      </p:pic>
      <p:pic>
        <p:nvPicPr>
          <p:cNvPr id="24" name="Picture 23" descr="Description: u2-051"/>
          <p:cNvPicPr/>
          <p:nvPr/>
        </p:nvPicPr>
        <p:blipFill>
          <a:blip r:embed="rId5">
            <a:extLst>
              <a:ext uri="{28A0092B-C50C-407E-A947-70E740481C1C}">
                <a14:useLocalDpi xmlns:a14="http://schemas.microsoft.com/office/drawing/2010/main" val="0"/>
              </a:ext>
            </a:extLst>
          </a:blip>
          <a:srcRect/>
          <a:stretch>
            <a:fillRect/>
          </a:stretch>
        </p:blipFill>
        <p:spPr bwMode="auto">
          <a:xfrm>
            <a:off x="1065757" y="3879346"/>
            <a:ext cx="187143" cy="168713"/>
          </a:xfrm>
          <a:prstGeom prst="rect">
            <a:avLst/>
          </a:prstGeom>
          <a:noFill/>
          <a:ln>
            <a:noFill/>
          </a:ln>
        </p:spPr>
      </p:pic>
      <p:pic>
        <p:nvPicPr>
          <p:cNvPr id="25" name="Picture 24" descr="Description: u2-050"/>
          <p:cNvPicPr/>
          <p:nvPr/>
        </p:nvPicPr>
        <p:blipFill>
          <a:blip r:embed="rId6">
            <a:extLst>
              <a:ext uri="{28A0092B-C50C-407E-A947-70E740481C1C}">
                <a14:useLocalDpi xmlns:a14="http://schemas.microsoft.com/office/drawing/2010/main" val="0"/>
              </a:ext>
            </a:extLst>
          </a:blip>
          <a:srcRect/>
          <a:stretch>
            <a:fillRect/>
          </a:stretch>
        </p:blipFill>
        <p:spPr bwMode="auto">
          <a:xfrm>
            <a:off x="1089795" y="4398106"/>
            <a:ext cx="171722" cy="154810"/>
          </a:xfrm>
          <a:prstGeom prst="rect">
            <a:avLst/>
          </a:prstGeom>
          <a:noFill/>
          <a:ln>
            <a:noFill/>
          </a:ln>
        </p:spPr>
      </p:pic>
    </p:spTree>
    <p:extLst>
      <p:ext uri="{BB962C8B-B14F-4D97-AF65-F5344CB8AC3E}">
        <p14:creationId xmlns:p14="http://schemas.microsoft.com/office/powerpoint/2010/main" val="1862950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fontScale="90000"/>
          </a:bodyPr>
          <a:lstStyle/>
          <a:p>
            <a:r>
              <a:rPr lang="en-US" spc="-150"/>
              <a:t>Khai thác Windows Help and Support</a:t>
            </a:r>
            <a:endParaRPr lang="en-US" spc="-150" dirty="0"/>
          </a:p>
        </p:txBody>
      </p:sp>
      <p:sp>
        <p:nvSpPr>
          <p:cNvPr id="3" name="Content Placeholder 2"/>
          <p:cNvSpPr>
            <a:spLocks noGrp="1"/>
          </p:cNvSpPr>
          <p:nvPr>
            <p:ph idx="1"/>
          </p:nvPr>
        </p:nvSpPr>
        <p:spPr/>
        <p:txBody>
          <a:bodyPr>
            <a:normAutofit lnSpcReduction="10000"/>
          </a:bodyPr>
          <a:lstStyle/>
          <a:p>
            <a:r>
              <a:rPr lang="en-US" b="1"/>
              <a:t>Khai thác hỗ trợ kỹ thuật bổ sung  </a:t>
            </a:r>
            <a:endParaRPr lang="en-US" b="1" dirty="0"/>
          </a:p>
          <a:p>
            <a:pPr lvl="1"/>
            <a:r>
              <a:rPr lang="en-US"/>
              <a:t>Liên lạc với Microsoft</a:t>
            </a:r>
            <a:endParaRPr lang="vi-VN"/>
          </a:p>
          <a:p>
            <a:pPr lvl="1"/>
            <a:r>
              <a:rPr lang="en-US"/>
              <a:t>Đến một cửa hàng có cung cấp hỗ trợ kỹ thuật</a:t>
            </a:r>
            <a:endParaRPr lang="vi-VN"/>
          </a:p>
          <a:p>
            <a:pPr lvl="1"/>
            <a:r>
              <a:rPr lang="en-US"/>
              <a:t>Thuê một nhà chuyên gia có thể đến địa điểm của bạn để sửa chữa máy tính hoặc chỉ dẫn cho bạn cách giải quyết vấn đề</a:t>
            </a:r>
            <a:endParaRPr lang="vi-VN"/>
          </a:p>
          <a:p>
            <a:pPr lvl="1"/>
            <a:r>
              <a:rPr lang="en-US"/>
              <a:t>Tham dự các khóa đào tạo bổ sung trên Windows để học các kỹ năng nâng cao và các kỹ thuật xử lý sự cố.</a:t>
            </a:r>
            <a:endParaRPr lang="vi-VN"/>
          </a:p>
          <a:p>
            <a:pPr lvl="1"/>
            <a:r>
              <a:rPr lang="en-US"/>
              <a:t>Tìm kiếm trên Internet các nhóm chuyên gia về Windows hoặc các khu vực cộng đồng như một blog hoặc diễn đàn nơi họ chia sẻ thông tin với nhau</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35</a:t>
            </a:fld>
            <a:endParaRPr lang="en-US" dirty="0"/>
          </a:p>
        </p:txBody>
      </p:sp>
    </p:spTree>
    <p:extLst>
      <p:ext uri="{BB962C8B-B14F-4D97-AF65-F5344CB8AC3E}">
        <p14:creationId xmlns:p14="http://schemas.microsoft.com/office/powerpoint/2010/main" val="3623869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fontScale="90000"/>
          </a:bodyPr>
          <a:lstStyle/>
          <a:p>
            <a:r>
              <a:rPr lang="en-US" spc="-150"/>
              <a:t>Khai thác Windows Help and Support</a:t>
            </a:r>
            <a:endParaRPr lang="en-US" spc="-150" dirty="0"/>
          </a:p>
        </p:txBody>
      </p:sp>
      <p:sp>
        <p:nvSpPr>
          <p:cNvPr id="3" name="Content Placeholder 2"/>
          <p:cNvSpPr>
            <a:spLocks noGrp="1"/>
          </p:cNvSpPr>
          <p:nvPr>
            <p:ph idx="1"/>
          </p:nvPr>
        </p:nvSpPr>
        <p:spPr>
          <a:xfrm>
            <a:off x="76200" y="1008529"/>
            <a:ext cx="8806543" cy="3684914"/>
          </a:xfrm>
        </p:spPr>
        <p:txBody>
          <a:bodyPr/>
          <a:lstStyle/>
          <a:p>
            <a:pPr lvl="1"/>
            <a:r>
              <a:rPr lang="en-US"/>
              <a:t>Để hiển thị phiên bản của Windows cho hỗ trợ kỹ thuật:</a:t>
            </a:r>
          </a:p>
          <a:p>
            <a:pPr lvl="2"/>
            <a:r>
              <a:rPr lang="en-US"/>
              <a:t>nhấp vào nút </a:t>
            </a:r>
            <a:r>
              <a:rPr lang="en-US" b="1"/>
              <a:t>Start</a:t>
            </a:r>
            <a:r>
              <a:rPr lang="en-US"/>
              <a:t> và chọn </a:t>
            </a:r>
            <a:r>
              <a:rPr lang="en-US" b="1"/>
              <a:t>Control Panel</a:t>
            </a:r>
            <a:r>
              <a:rPr lang="en-US"/>
              <a:t>. Trong cửa sổ Control Panel, nhấp vào </a:t>
            </a:r>
            <a:r>
              <a:rPr lang="en-US" b="1"/>
              <a:t>System and Security</a:t>
            </a:r>
            <a:r>
              <a:rPr lang="en-US"/>
              <a:t>, và sau đó nhấp vào </a:t>
            </a:r>
            <a:r>
              <a:rPr lang="en-US" b="1"/>
              <a:t>System</a:t>
            </a:r>
            <a:r>
              <a:rPr lang="en-US"/>
              <a:t>, hoặc</a:t>
            </a:r>
            <a:endParaRPr lang="vi-VN"/>
          </a:p>
          <a:p>
            <a:pPr lvl="2"/>
            <a:r>
              <a:rPr lang="en-US"/>
              <a:t>nhấp vào nút </a:t>
            </a:r>
            <a:r>
              <a:rPr lang="en-US" b="1"/>
              <a:t>Start</a:t>
            </a:r>
            <a:r>
              <a:rPr lang="en-US"/>
              <a:t>, nhấp chuột phải vào </a:t>
            </a:r>
            <a:r>
              <a:rPr lang="en-US" b="1"/>
              <a:t>Computer</a:t>
            </a:r>
            <a:r>
              <a:rPr lang="en-US"/>
              <a:t> và chọn </a:t>
            </a:r>
            <a:r>
              <a:rPr lang="en-US" b="1"/>
              <a:t>Properties</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36</a:t>
            </a:fld>
            <a:endParaRPr lang="en-US" dirty="0"/>
          </a:p>
        </p:txBody>
      </p:sp>
      <p:pic>
        <p:nvPicPr>
          <p:cNvPr id="6" name="Picture 5" descr="C:\Users\swong\Documents\Manuals\IC3 GS4\7314 IC3 GS4\Screens\L6\l6-033.png"/>
          <p:cNvPicPr/>
          <p:nvPr/>
        </p:nvPicPr>
        <p:blipFill>
          <a:blip r:embed="rId3">
            <a:extLst>
              <a:ext uri="{28A0092B-C50C-407E-A947-70E740481C1C}">
                <a14:useLocalDpi xmlns:a14="http://schemas.microsoft.com/office/drawing/2010/main" val="0"/>
              </a:ext>
            </a:extLst>
          </a:blip>
          <a:srcRect/>
          <a:stretch>
            <a:fillRect/>
          </a:stretch>
        </p:blipFill>
        <p:spPr bwMode="auto">
          <a:xfrm>
            <a:off x="2523314" y="2628753"/>
            <a:ext cx="3931214" cy="2028753"/>
          </a:xfrm>
          <a:prstGeom prst="rect">
            <a:avLst/>
          </a:prstGeom>
          <a:solidFill>
            <a:srgbClr val="0070C0"/>
          </a:solidFill>
        </p:spPr>
      </p:pic>
    </p:spTree>
    <p:extLst>
      <p:ext uri="{BB962C8B-B14F-4D97-AF65-F5344CB8AC3E}">
        <p14:creationId xmlns:p14="http://schemas.microsoft.com/office/powerpoint/2010/main" val="2607813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fontScale="90000"/>
          </a:bodyPr>
          <a:lstStyle/>
          <a:p>
            <a:r>
              <a:rPr lang="en-US" spc="-150"/>
              <a:t>Khai thác Windows Help and Support</a:t>
            </a:r>
            <a:endParaRPr lang="en-US" spc="-150" dirty="0"/>
          </a:p>
        </p:txBody>
      </p:sp>
      <p:sp>
        <p:nvSpPr>
          <p:cNvPr id="3" name="Content Placeholder 2"/>
          <p:cNvSpPr>
            <a:spLocks noGrp="1"/>
          </p:cNvSpPr>
          <p:nvPr>
            <p:ph idx="1"/>
          </p:nvPr>
        </p:nvSpPr>
        <p:spPr>
          <a:xfrm>
            <a:off x="0" y="951569"/>
            <a:ext cx="8534400" cy="3827259"/>
          </a:xfrm>
        </p:spPr>
        <p:txBody>
          <a:bodyPr>
            <a:normAutofit fontScale="92500" lnSpcReduction="10000"/>
          </a:bodyPr>
          <a:lstStyle/>
          <a:p>
            <a:pPr>
              <a:spcBef>
                <a:spcPts val="600"/>
              </a:spcBef>
            </a:pPr>
            <a:r>
              <a:rPr lang="en-CA" b="1"/>
              <a:t>Sử dụng các cơ sở kiến thức của Windows</a:t>
            </a:r>
            <a:endParaRPr lang="en-US" b="1" dirty="0"/>
          </a:p>
          <a:p>
            <a:pPr marL="623888" lvl="1" indent="-344488">
              <a:spcBef>
                <a:spcPts val="600"/>
              </a:spcBef>
              <a:buAutoNum type="arabicPeriod"/>
            </a:pPr>
            <a:r>
              <a:rPr lang="vi-VN"/>
              <a:t>Điều hướng đến: </a:t>
            </a:r>
            <a:br>
              <a:rPr lang="en-US"/>
            </a:br>
            <a:r>
              <a:rPr lang="vi-VN"/>
              <a:t>support.microsoft.com/kb</a:t>
            </a:r>
          </a:p>
          <a:p>
            <a:pPr marL="623888" lvl="1" indent="-344488">
              <a:spcBef>
                <a:spcPts val="600"/>
              </a:spcBef>
              <a:buAutoNum type="arabicPeriod"/>
            </a:pPr>
            <a:r>
              <a:rPr lang="vi-VN"/>
              <a:t>Nhập văn bản tìm kiếm, </a:t>
            </a:r>
            <a:br>
              <a:rPr lang="en-US"/>
            </a:br>
            <a:r>
              <a:rPr lang="vi-VN"/>
              <a:t>nhấn Enter.</a:t>
            </a:r>
          </a:p>
          <a:p>
            <a:pPr marL="623888" lvl="1" indent="-344488">
              <a:spcBef>
                <a:spcPts val="600"/>
              </a:spcBef>
              <a:buAutoNum type="arabicPeriod"/>
            </a:pPr>
            <a:r>
              <a:rPr lang="vi-VN"/>
              <a:t>Nhấp vào liên kết cho kết </a:t>
            </a:r>
            <a:br>
              <a:rPr lang="en-US"/>
            </a:br>
            <a:r>
              <a:rPr lang="vi-VN"/>
              <a:t>quả để đọc.</a:t>
            </a:r>
          </a:p>
          <a:p>
            <a:pPr marL="623888" lvl="1" indent="-344488">
              <a:spcBef>
                <a:spcPts val="600"/>
              </a:spcBef>
              <a:buAutoNum type="arabicPeriod"/>
            </a:pPr>
            <a:r>
              <a:rPr lang="vi-VN"/>
              <a:t>Xem xét nội dung, tiếp tục </a:t>
            </a:r>
            <a:br>
              <a:rPr lang="en-US"/>
            </a:br>
            <a:r>
              <a:rPr lang="vi-VN"/>
              <a:t>tìm kiếm, </a:t>
            </a:r>
            <a:r>
              <a:rPr lang="en-US"/>
              <a:t>chọn</a:t>
            </a:r>
            <a:r>
              <a:rPr lang="vi-VN"/>
              <a:t> hành động </a:t>
            </a:r>
            <a:br>
              <a:rPr lang="en-US"/>
            </a:br>
            <a:r>
              <a:rPr lang="vi-VN"/>
              <a:t>phản hồi, hoặc nhấp </a:t>
            </a:r>
            <a:r>
              <a:rPr lang="vi-VN" b="1"/>
              <a:t>Back</a:t>
            </a:r>
            <a:r>
              <a:rPr lang="vi-VN"/>
              <a:t>.</a:t>
            </a:r>
          </a:p>
          <a:p>
            <a:pPr marL="623888" lvl="1" indent="-344488">
              <a:spcBef>
                <a:spcPts val="600"/>
              </a:spcBef>
              <a:buAutoNum type="arabicPeriod"/>
            </a:pPr>
            <a:r>
              <a:rPr lang="vi-VN"/>
              <a:t>Tiếp tục tìm kiếm hoặc đóng trình duyệt web.</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37</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814523" y="1480282"/>
            <a:ext cx="3059360" cy="2643648"/>
          </a:xfrm>
          <a:prstGeom prst="rect">
            <a:avLst/>
          </a:prstGeom>
        </p:spPr>
      </p:pic>
    </p:spTree>
    <p:extLst>
      <p:ext uri="{BB962C8B-B14F-4D97-AF65-F5344CB8AC3E}">
        <p14:creationId xmlns:p14="http://schemas.microsoft.com/office/powerpoint/2010/main" val="3254983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Sử dụng Task </a:t>
            </a:r>
            <a:r>
              <a:rPr lang="en-US" sz="3600" dirty="0"/>
              <a:t>Manager</a:t>
            </a:r>
          </a:p>
        </p:txBody>
      </p:sp>
      <p:sp>
        <p:nvSpPr>
          <p:cNvPr id="3" name="Content Placeholder 2"/>
          <p:cNvSpPr>
            <a:spLocks noGrp="1"/>
          </p:cNvSpPr>
          <p:nvPr>
            <p:ph idx="1"/>
          </p:nvPr>
        </p:nvSpPr>
        <p:spPr/>
        <p:txBody>
          <a:bodyPr>
            <a:normAutofit lnSpcReduction="10000"/>
          </a:bodyPr>
          <a:lstStyle/>
          <a:p>
            <a:r>
              <a:rPr lang="en-US"/>
              <a:t>Để hiển thị Task </a:t>
            </a:r>
            <a:r>
              <a:rPr lang="en-US" dirty="0"/>
              <a:t>Manager:</a:t>
            </a:r>
          </a:p>
          <a:p>
            <a:pPr lvl="1"/>
            <a:r>
              <a:rPr lang="en-US"/>
              <a:t>nhấn </a:t>
            </a:r>
            <a:r>
              <a:rPr lang="en-US" dirty="0"/>
              <a:t>CTRL + ALT + </a:t>
            </a:r>
            <a:r>
              <a:rPr lang="en-US"/>
              <a:t>DELETE để hiển thị </a:t>
            </a:r>
            <a:br>
              <a:rPr lang="en-US"/>
            </a:br>
            <a:r>
              <a:rPr lang="en-US"/>
              <a:t>các tùy chọn; chọn </a:t>
            </a:r>
            <a:r>
              <a:rPr lang="en-US" b="1" dirty="0"/>
              <a:t>Start Task Manager</a:t>
            </a:r>
            <a:r>
              <a:rPr lang="en-US"/>
              <a:t>, </a:t>
            </a:r>
            <a:br>
              <a:rPr lang="en-US"/>
            </a:br>
            <a:r>
              <a:rPr lang="en-US"/>
              <a:t>hoặc</a:t>
            </a:r>
            <a:endParaRPr lang="en-US" dirty="0"/>
          </a:p>
          <a:p>
            <a:pPr lvl="1"/>
            <a:r>
              <a:rPr lang="en-US"/>
              <a:t>nhấn </a:t>
            </a:r>
            <a:r>
              <a:rPr lang="en-US" dirty="0"/>
              <a:t>CTRL + SHIFT + ESC</a:t>
            </a:r>
            <a:r>
              <a:rPr lang="en-US"/>
              <a:t>, hoặc</a:t>
            </a:r>
            <a:endParaRPr lang="en-US" dirty="0"/>
          </a:p>
          <a:p>
            <a:pPr lvl="1"/>
            <a:r>
              <a:rPr lang="en-US"/>
              <a:t>nhấp chuột phải vào thanh tác vụ và </a:t>
            </a:r>
            <a:br>
              <a:rPr lang="en-US"/>
            </a:br>
            <a:r>
              <a:rPr lang="en-US"/>
              <a:t>chọn </a:t>
            </a:r>
            <a:r>
              <a:rPr lang="en-US" b="1" dirty="0"/>
              <a:t>Start </a:t>
            </a:r>
            <a:r>
              <a:rPr lang="en-US" b="1"/>
              <a:t>Task Manager</a:t>
            </a:r>
            <a:endParaRPr lang="en-US" dirty="0"/>
          </a:p>
          <a:p>
            <a:r>
              <a:rPr lang="en-CA"/>
              <a:t>Khi quản lý các tác vụ trên máy tính, bạn có thể sẽ sử dụng một trong ba thẻ đầu tiên để xác định những gì có thể xảy ra trên máy tính và những hành động cần làm tiếp theo</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38</a:t>
            </a:fld>
            <a:endParaRPr lang="en-US" dirty="0"/>
          </a:p>
        </p:txBody>
      </p:sp>
      <p:pic>
        <p:nvPicPr>
          <p:cNvPr id="6" name="Picture 5" descr="C:\Users\swong\Documents\Manuals\IC3 GS4\7314 IC3 GS4\l6 tm01.png&#10;L6 tm01 (copied from techrepublic.com/blog/window-on-windows/reap-the-benefits-of-windows-7s-task-manager/2576)" title="Start Task Manager"/>
          <p:cNvPicPr/>
          <p:nvPr/>
        </p:nvPicPr>
        <p:blipFill rotWithShape="1">
          <a:blip r:embed="rId3">
            <a:extLst>
              <a:ext uri="{28A0092B-C50C-407E-A947-70E740481C1C}">
                <a14:useLocalDpi xmlns:a14="http://schemas.microsoft.com/office/drawing/2010/main" val="0"/>
              </a:ext>
            </a:extLst>
          </a:blip>
          <a:srcRect l="10368" t="8812" r="6160"/>
          <a:stretch/>
        </p:blipFill>
        <p:spPr bwMode="auto">
          <a:xfrm>
            <a:off x="5838454" y="1062294"/>
            <a:ext cx="1933596" cy="19574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9667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Task </a:t>
            </a:r>
            <a:r>
              <a:rPr lang="en-US" dirty="0"/>
              <a:t>Manager</a:t>
            </a:r>
          </a:p>
        </p:txBody>
      </p:sp>
      <p:sp>
        <p:nvSpPr>
          <p:cNvPr id="3" name="Content Placeholder 2"/>
          <p:cNvSpPr>
            <a:spLocks noGrp="1"/>
          </p:cNvSpPr>
          <p:nvPr>
            <p:ph idx="1"/>
          </p:nvPr>
        </p:nvSpPr>
        <p:spPr/>
        <p:txBody>
          <a:bodyPr>
            <a:normAutofit fontScale="92500"/>
          </a:bodyPr>
          <a:lstStyle/>
          <a:p>
            <a:r>
              <a:rPr lang="en-US" b="1"/>
              <a:t>Các ứng dụng (Applications)</a:t>
            </a:r>
            <a:endParaRPr lang="en-US" dirty="0"/>
          </a:p>
          <a:p>
            <a:pPr lvl="1"/>
            <a:r>
              <a:rPr lang="en-CA"/>
              <a:t>Hiển thị một danh sách các chương trình đang mở và tình trạng của chúng</a:t>
            </a:r>
            <a:endParaRPr lang="vi-VN"/>
          </a:p>
          <a:p>
            <a:pPr lvl="1"/>
            <a:r>
              <a:rPr lang="en-CA"/>
              <a:t>nhấp chuột phải vào tác vụ </a:t>
            </a:r>
            <a:br>
              <a:rPr lang="vi-VN"/>
            </a:br>
            <a:r>
              <a:rPr lang="en-CA"/>
              <a:t>chương trình để lựa chọn một </a:t>
            </a:r>
            <a:br>
              <a:rPr lang="vi-VN"/>
            </a:br>
            <a:r>
              <a:rPr lang="en-CA"/>
              <a:t>trong những hành động</a:t>
            </a:r>
            <a:endParaRPr lang="vi-VN"/>
          </a:p>
          <a:p>
            <a:pPr lvl="1"/>
            <a:r>
              <a:rPr lang="en-CA"/>
              <a:t>có thể sắp xếp danh sách bằng </a:t>
            </a:r>
            <a:br>
              <a:rPr lang="vi-VN"/>
            </a:br>
            <a:r>
              <a:rPr lang="en-CA"/>
              <a:t>cách nhấn vào tiêu đề cột</a:t>
            </a:r>
            <a:endParaRPr lang="vi-VN"/>
          </a:p>
          <a:p>
            <a:pPr lvl="1"/>
            <a:r>
              <a:rPr lang="en-CA"/>
              <a:t>Khi bạn chọn để kết thúc một </a:t>
            </a:r>
            <a:br>
              <a:rPr lang="vi-VN"/>
            </a:br>
            <a:r>
              <a:rPr lang="en-CA"/>
              <a:t>tác vụ ở đây, Windows đóng </a:t>
            </a:r>
            <a:br>
              <a:rPr lang="vi-VN"/>
            </a:br>
            <a:r>
              <a:rPr lang="en-CA"/>
              <a:t>toàn bộ ứng dụng, bao gồm cả tài liệu cuối cùng mà bạn đang làm việc trước khi kích hoạt Task Manager</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39</a:t>
            </a:fld>
            <a:endParaRPr lang="en-US" dirty="0"/>
          </a:p>
        </p:txBody>
      </p:sp>
      <p:pic>
        <p:nvPicPr>
          <p:cNvPr id="6" name="Picture 5" descr="C:\Users\swong\Documents\Manuals\IC3 GS4\7314 IC3 GS4\l6 tm02.png"/>
          <p:cNvPicPr/>
          <p:nvPr/>
        </p:nvPicPr>
        <p:blipFill>
          <a:blip r:embed="rId3">
            <a:extLst>
              <a:ext uri="{28A0092B-C50C-407E-A947-70E740481C1C}">
                <a14:useLocalDpi xmlns:a14="http://schemas.microsoft.com/office/drawing/2010/main" val="0"/>
              </a:ext>
            </a:extLst>
          </a:blip>
          <a:srcRect/>
          <a:stretch>
            <a:fillRect/>
          </a:stretch>
        </p:blipFill>
        <p:spPr bwMode="auto">
          <a:xfrm>
            <a:off x="4906608" y="1760132"/>
            <a:ext cx="2391386" cy="2242124"/>
          </a:xfrm>
          <a:prstGeom prst="rect">
            <a:avLst/>
          </a:prstGeom>
          <a:noFill/>
          <a:ln>
            <a:noFill/>
          </a:ln>
        </p:spPr>
      </p:pic>
    </p:spTree>
    <p:extLst>
      <p:ext uri="{BB962C8B-B14F-4D97-AF65-F5344CB8AC3E}">
        <p14:creationId xmlns:p14="http://schemas.microsoft.com/office/powerpoint/2010/main" val="8063550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cứng</a:t>
            </a:r>
            <a:endParaRPr lang="en-US" dirty="0"/>
          </a:p>
        </p:txBody>
      </p:sp>
      <p:sp>
        <p:nvSpPr>
          <p:cNvPr id="3" name="Content Placeholder 2"/>
          <p:cNvSpPr>
            <a:spLocks noGrp="1"/>
          </p:cNvSpPr>
          <p:nvPr>
            <p:ph idx="1"/>
          </p:nvPr>
        </p:nvSpPr>
        <p:spPr/>
        <p:txBody>
          <a:bodyPr/>
          <a:lstStyle/>
          <a:p>
            <a:r>
              <a:rPr lang="en-US" b="1"/>
              <a:t>Thay thế phần cứng</a:t>
            </a:r>
            <a:endParaRPr lang="en-US" b="1" dirty="0"/>
          </a:p>
          <a:p>
            <a:pPr lvl="1"/>
            <a:r>
              <a:rPr lang="vi-VN" sz="2800"/>
              <a:t>T</a:t>
            </a:r>
            <a:r>
              <a:rPr lang="en-CA" sz="2800"/>
              <a:t>hiết bị phần cứng có một vòng đời riêng và sẽ phát sinh các trục trặc theo thời gian và cách sử dụng</a:t>
            </a:r>
            <a:endParaRPr lang="vi-VN" sz="2800"/>
          </a:p>
          <a:p>
            <a:pPr lvl="1"/>
            <a:r>
              <a:rPr lang="vi-VN" sz="2800"/>
              <a:t>C</a:t>
            </a:r>
            <a:r>
              <a:rPr lang="en-CA" sz="2800"/>
              <a:t>ó một số quy định bảo hành về việc sử dụng sản phẩm đó</a:t>
            </a:r>
            <a:r>
              <a:rPr lang="vi-VN" sz="2800"/>
              <a:t> </a:t>
            </a:r>
            <a:r>
              <a:rPr lang="en-CA" sz="2800"/>
              <a:t>tùy thuộc vào sản phẩm</a:t>
            </a:r>
            <a:endParaRPr lang="vi-VN" sz="2800"/>
          </a:p>
          <a:p>
            <a:pPr lvl="2"/>
            <a:r>
              <a:rPr lang="en-CA" sz="2400"/>
              <a:t>mua một hợp đồng dịch vụ hoặc bảo hành mở rộng</a:t>
            </a:r>
            <a:endParaRPr lang="en-US" sz="24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a:t>
            </a:fld>
            <a:endParaRPr lang="en-US" dirty="0"/>
          </a:p>
        </p:txBody>
      </p:sp>
    </p:spTree>
    <p:extLst>
      <p:ext uri="{BB962C8B-B14F-4D97-AF65-F5344CB8AC3E}">
        <p14:creationId xmlns:p14="http://schemas.microsoft.com/office/powerpoint/2010/main" val="354106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Task </a:t>
            </a:r>
            <a:r>
              <a:rPr lang="en-US" dirty="0"/>
              <a:t>Manager</a:t>
            </a:r>
          </a:p>
        </p:txBody>
      </p:sp>
      <p:sp>
        <p:nvSpPr>
          <p:cNvPr id="3" name="Content Placeholder 2"/>
          <p:cNvSpPr>
            <a:spLocks noGrp="1"/>
          </p:cNvSpPr>
          <p:nvPr>
            <p:ph idx="1"/>
          </p:nvPr>
        </p:nvSpPr>
        <p:spPr/>
        <p:txBody>
          <a:bodyPr>
            <a:normAutofit fontScale="85000" lnSpcReduction="20000"/>
          </a:bodyPr>
          <a:lstStyle/>
          <a:p>
            <a:pPr>
              <a:lnSpc>
                <a:spcPct val="110000"/>
              </a:lnSpc>
              <a:spcBef>
                <a:spcPts val="600"/>
              </a:spcBef>
            </a:pPr>
            <a:r>
              <a:rPr lang="en-US" b="1"/>
              <a:t>Các tiến trình (Processes)</a:t>
            </a:r>
            <a:endParaRPr lang="en-US" dirty="0"/>
          </a:p>
          <a:p>
            <a:pPr lvl="1">
              <a:lnSpc>
                <a:spcPct val="110000"/>
              </a:lnSpc>
              <a:spcBef>
                <a:spcPts val="600"/>
              </a:spcBef>
            </a:pPr>
            <a:r>
              <a:rPr lang="en-CA"/>
              <a:t>Hiển thị danh sách của tất cả </a:t>
            </a:r>
            <a:br>
              <a:rPr lang="vi-VN"/>
            </a:br>
            <a:r>
              <a:rPr lang="en-CA"/>
              <a:t>các tiến trình đang chạy trên </a:t>
            </a:r>
            <a:br>
              <a:rPr lang="vi-VN"/>
            </a:br>
            <a:r>
              <a:rPr lang="en-CA"/>
              <a:t>hệ thống</a:t>
            </a:r>
            <a:endParaRPr lang="vi-VN"/>
          </a:p>
          <a:p>
            <a:pPr lvl="1">
              <a:lnSpc>
                <a:spcPct val="110000"/>
              </a:lnSpc>
              <a:spcBef>
                <a:spcPts val="600"/>
              </a:spcBef>
            </a:pPr>
            <a:r>
              <a:rPr lang="en-CA"/>
              <a:t>hữu ích nhất khi khắc phục sự </a:t>
            </a:r>
            <a:br>
              <a:rPr lang="vi-VN"/>
            </a:br>
            <a:r>
              <a:rPr lang="en-CA"/>
              <a:t>cố một vấn đề trên máy tính</a:t>
            </a:r>
            <a:endParaRPr lang="vi-VN"/>
          </a:p>
          <a:p>
            <a:pPr lvl="1">
              <a:lnSpc>
                <a:spcPct val="110000"/>
              </a:lnSpc>
              <a:spcBef>
                <a:spcPts val="600"/>
              </a:spcBef>
            </a:pPr>
            <a:r>
              <a:rPr lang="vi-VN"/>
              <a:t>Nếu kết thúc quá trình, chọn </a:t>
            </a:r>
            <a:br>
              <a:rPr lang="en-US"/>
            </a:br>
            <a:r>
              <a:rPr lang="vi-VN"/>
              <a:t>và nhấp vào </a:t>
            </a:r>
            <a:r>
              <a:rPr lang="vi-VN" b="1"/>
              <a:t>End Process</a:t>
            </a:r>
          </a:p>
          <a:p>
            <a:pPr lvl="1">
              <a:lnSpc>
                <a:spcPct val="110000"/>
              </a:lnSpc>
              <a:spcBef>
                <a:spcPts val="600"/>
              </a:spcBef>
            </a:pPr>
            <a:r>
              <a:rPr lang="vi-VN"/>
              <a:t>Sắp xếp bằng cách nhấn vào </a:t>
            </a:r>
            <a:br>
              <a:rPr lang="en-US"/>
            </a:br>
            <a:r>
              <a:rPr lang="vi-VN"/>
              <a:t>tiêu đề cột</a:t>
            </a:r>
          </a:p>
          <a:p>
            <a:pPr lvl="1">
              <a:lnSpc>
                <a:spcPct val="110000"/>
              </a:lnSpc>
              <a:spcBef>
                <a:spcPts val="600"/>
              </a:spcBef>
            </a:pPr>
            <a:r>
              <a:rPr lang="en-CA"/>
              <a:t>Để xem chi tiết về tiến trình. Cột Description sẽ hiển thị tên hoặc chỉ ra mục đích của tiến trình này</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40</a:t>
            </a:fld>
            <a:endParaRPr lang="en-US" dirty="0"/>
          </a:p>
        </p:txBody>
      </p:sp>
      <p:pic>
        <p:nvPicPr>
          <p:cNvPr id="6" name="Picture 5" descr="C:\Users\swong\Documents\Manuals\IC3 GS4\7314 IC3 GS4\l6 tm03.png"/>
          <p:cNvPicPr/>
          <p:nvPr/>
        </p:nvPicPr>
        <p:blipFill>
          <a:blip r:embed="rId3">
            <a:extLst>
              <a:ext uri="{28A0092B-C50C-407E-A947-70E740481C1C}">
                <a14:useLocalDpi xmlns:a14="http://schemas.microsoft.com/office/drawing/2010/main" val="0"/>
              </a:ext>
            </a:extLst>
          </a:blip>
          <a:srcRect/>
          <a:stretch>
            <a:fillRect/>
          </a:stretch>
        </p:blipFill>
        <p:spPr bwMode="auto">
          <a:xfrm>
            <a:off x="4660677" y="1185019"/>
            <a:ext cx="2765137" cy="2577049"/>
          </a:xfrm>
          <a:prstGeom prst="rect">
            <a:avLst/>
          </a:prstGeom>
          <a:noFill/>
          <a:ln>
            <a:noFill/>
          </a:ln>
        </p:spPr>
      </p:pic>
    </p:spTree>
    <p:extLst>
      <p:ext uri="{BB962C8B-B14F-4D97-AF65-F5344CB8AC3E}">
        <p14:creationId xmlns:p14="http://schemas.microsoft.com/office/powerpoint/2010/main" val="1690578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Task </a:t>
            </a:r>
            <a:r>
              <a:rPr lang="en-US" dirty="0"/>
              <a:t>Manager</a:t>
            </a:r>
          </a:p>
        </p:txBody>
      </p:sp>
      <p:sp>
        <p:nvSpPr>
          <p:cNvPr id="3" name="Content Placeholder 2"/>
          <p:cNvSpPr>
            <a:spLocks noGrp="1"/>
          </p:cNvSpPr>
          <p:nvPr>
            <p:ph idx="1"/>
          </p:nvPr>
        </p:nvSpPr>
        <p:spPr/>
        <p:txBody>
          <a:bodyPr>
            <a:normAutofit lnSpcReduction="10000"/>
          </a:bodyPr>
          <a:lstStyle/>
          <a:p>
            <a:r>
              <a:rPr lang="en-US" b="1"/>
              <a:t>Các dịch vụ (Services)</a:t>
            </a:r>
            <a:endParaRPr lang="en-US" dirty="0"/>
          </a:p>
          <a:p>
            <a:pPr lvl="1"/>
            <a:r>
              <a:rPr lang="en-CA"/>
              <a:t>Hiển thị danh sách các dịch vụ </a:t>
            </a:r>
            <a:br>
              <a:rPr lang="vi-VN"/>
            </a:br>
            <a:r>
              <a:rPr lang="en-CA"/>
              <a:t>đang hoạt động trên hệ thống</a:t>
            </a:r>
            <a:endParaRPr lang="vi-VN"/>
          </a:p>
          <a:p>
            <a:pPr lvl="2"/>
            <a:r>
              <a:rPr lang="en-CA"/>
              <a:t>Một dịch vụ là một chương trình </a:t>
            </a:r>
            <a:br>
              <a:rPr lang="vi-VN"/>
            </a:br>
            <a:r>
              <a:rPr lang="en-CA"/>
              <a:t>thực hiện một chức năng không có</a:t>
            </a:r>
            <a:br>
              <a:rPr lang="vi-VN"/>
            </a:br>
            <a:r>
              <a:rPr lang="en-CA"/>
              <a:t>bất kỳ sự tham gia của người dùng</a:t>
            </a:r>
            <a:endParaRPr lang="vi-VN"/>
          </a:p>
          <a:p>
            <a:pPr lvl="1"/>
            <a:r>
              <a:rPr lang="en-CA"/>
              <a:t>Để tắt hoặc khởi động một tiến </a:t>
            </a:r>
            <a:br>
              <a:rPr lang="vi-VN"/>
            </a:br>
            <a:r>
              <a:rPr lang="en-CA"/>
              <a:t>trình, nhấp chuột phải vào tiến </a:t>
            </a:r>
            <a:br>
              <a:rPr lang="vi-VN"/>
            </a:br>
            <a:r>
              <a:rPr lang="en-CA"/>
              <a:t>trình và nhấp vào lệnh thích hợp</a:t>
            </a:r>
            <a:r>
              <a:rPr lang="vi-VN"/>
              <a:t>, hoặc</a:t>
            </a:r>
          </a:p>
          <a:p>
            <a:pPr lvl="1"/>
            <a:r>
              <a:rPr lang="en-CA"/>
              <a:t>Ngoài ra, bạn nhấn nút </a:t>
            </a:r>
            <a:r>
              <a:rPr lang="en-CA" b="1"/>
              <a:t>Services </a:t>
            </a:r>
            <a:r>
              <a:rPr lang="en-CA"/>
              <a:t>để xem giao diện điều khiển quản lý dịch vụ để quản lý các dịch vụ phù hợp</a:t>
            </a:r>
            <a:endParaRPr lang="en-CA"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41</a:t>
            </a:fld>
            <a:endParaRPr lang="en-US" dirty="0"/>
          </a:p>
        </p:txBody>
      </p:sp>
      <p:pic>
        <p:nvPicPr>
          <p:cNvPr id="6" name="Picture 5" descr="C:\Users\swong\Documents\Manuals\IC3 GS4\7314 IC3 GS4\l6 tm04.png"/>
          <p:cNvPicPr/>
          <p:nvPr/>
        </p:nvPicPr>
        <p:blipFill>
          <a:blip r:embed="rId3">
            <a:extLst>
              <a:ext uri="{28A0092B-C50C-407E-A947-70E740481C1C}">
                <a14:useLocalDpi xmlns:a14="http://schemas.microsoft.com/office/drawing/2010/main" val="0"/>
              </a:ext>
            </a:extLst>
          </a:blip>
          <a:srcRect/>
          <a:stretch>
            <a:fillRect/>
          </a:stretch>
        </p:blipFill>
        <p:spPr bwMode="auto">
          <a:xfrm>
            <a:off x="5277284" y="1160929"/>
            <a:ext cx="2609944" cy="2320920"/>
          </a:xfrm>
          <a:prstGeom prst="rect">
            <a:avLst/>
          </a:prstGeom>
          <a:noFill/>
          <a:ln>
            <a:noFill/>
          </a:ln>
        </p:spPr>
      </p:pic>
    </p:spTree>
    <p:extLst>
      <p:ext uri="{BB962C8B-B14F-4D97-AF65-F5344CB8AC3E}">
        <p14:creationId xmlns:p14="http://schemas.microsoft.com/office/powerpoint/2010/main" val="60167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Tóm tắt bài học</a:t>
            </a:r>
            <a:endParaRPr lang="en-US" dirty="0"/>
          </a:p>
        </p:txBody>
      </p:sp>
      <p:sp>
        <p:nvSpPr>
          <p:cNvPr id="3" name="Content Placeholder 2"/>
          <p:cNvSpPr>
            <a:spLocks noGrp="1"/>
          </p:cNvSpPr>
          <p:nvPr>
            <p:ph idx="1"/>
          </p:nvPr>
        </p:nvSpPr>
        <p:spPr>
          <a:xfrm>
            <a:off x="141514" y="951570"/>
            <a:ext cx="8392886" cy="3726414"/>
          </a:xfrm>
        </p:spPr>
        <p:txBody>
          <a:bodyPr>
            <a:normAutofit/>
          </a:bodyPr>
          <a:lstStyle/>
          <a:p>
            <a:pPr lvl="0"/>
            <a:r>
              <a:rPr lang="en-US"/>
              <a:t>xử lý sự cố có nghĩa là gì</a:t>
            </a:r>
            <a:endParaRPr lang="vi-VN"/>
          </a:p>
          <a:p>
            <a:pPr lvl="0"/>
            <a:r>
              <a:rPr lang="en-US"/>
              <a:t>cách xác định một vấn đề để có giải pháp</a:t>
            </a:r>
            <a:endParaRPr lang="vi-VN"/>
          </a:p>
          <a:p>
            <a:r>
              <a:rPr lang="en-CA"/>
              <a:t>xem xét cách bạn có thể quản lý phần cứng</a:t>
            </a:r>
          </a:p>
          <a:p>
            <a:pPr lvl="0"/>
            <a:r>
              <a:rPr lang="en-US"/>
              <a:t>nhận biết các vấn đề phần mềm có thể gây ra là gì</a:t>
            </a:r>
            <a:endParaRPr lang="vi-VN"/>
          </a:p>
          <a:p>
            <a:pPr lvl="0"/>
            <a:r>
              <a:rPr lang="en-US"/>
              <a:t>xác định các giải pháp tiềm năng cho các vấn đề phần mềm</a:t>
            </a:r>
            <a:endParaRPr lang="vi-VN"/>
          </a:p>
          <a:p>
            <a:r>
              <a:rPr lang="en-CA"/>
              <a:t>cách tìm và sử dụng các nguồn tài nguyên Help</a:t>
            </a:r>
            <a:endParaRPr lang="vi-VN"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42</a:t>
            </a:fld>
            <a:endParaRPr lang="en-US" dirty="0"/>
          </a:p>
        </p:txBody>
      </p:sp>
    </p:spTree>
    <p:extLst>
      <p:ext uri="{BB962C8B-B14F-4D97-AF65-F5344CB8AC3E}">
        <p14:creationId xmlns:p14="http://schemas.microsoft.com/office/powerpoint/2010/main" val="2896954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0" y="951570"/>
            <a:ext cx="8534400" cy="4012316"/>
          </a:xfrm>
        </p:spPr>
        <p:txBody>
          <a:bodyPr>
            <a:normAutofit fontScale="85000" lnSpcReduction="20000"/>
          </a:bodyPr>
          <a:lstStyle/>
          <a:p>
            <a:pPr marL="347663" indent="-347663">
              <a:lnSpc>
                <a:spcPct val="120000"/>
              </a:lnSpc>
              <a:buNone/>
              <a:tabLst>
                <a:tab pos="623888" algn="l"/>
                <a:tab pos="914400" algn="l"/>
              </a:tabLst>
            </a:pPr>
            <a:r>
              <a:rPr lang="vi-VN" sz="2200"/>
              <a:t>1.	</a:t>
            </a:r>
            <a:r>
              <a:rPr lang="x-none" sz="2400"/>
              <a:t> John bắt đầu thấy thông điệp liên quan đến việc thiếu không gian trên ổ cứng của mình</a:t>
            </a:r>
            <a:r>
              <a:rPr lang="en-CA" sz="2400"/>
              <a:t> xuất hiện nhiều lần</a:t>
            </a:r>
            <a:r>
              <a:rPr lang="x-none" sz="2400"/>
              <a:t>. Ông nên làm gì tiếp theo</a:t>
            </a:r>
            <a:r>
              <a:rPr lang="vi-VN" sz="2200"/>
              <a:t>?</a:t>
            </a:r>
          </a:p>
          <a:p>
            <a:pPr marL="347663" indent="-347663">
              <a:lnSpc>
                <a:spcPct val="120000"/>
              </a:lnSpc>
              <a:buNone/>
              <a:tabLst>
                <a:tab pos="623888" algn="l"/>
                <a:tab pos="914400" algn="l"/>
              </a:tabLst>
            </a:pPr>
            <a:r>
              <a:rPr lang="en-US" sz="2200"/>
              <a:t>	</a:t>
            </a:r>
            <a:r>
              <a:rPr lang="vi-VN" sz="2200"/>
              <a:t>a. 	Viết ra những các thông báo lỗi hiển thị.</a:t>
            </a:r>
          </a:p>
          <a:p>
            <a:pPr marL="347663" indent="-347663">
              <a:lnSpc>
                <a:spcPct val="120000"/>
              </a:lnSpc>
              <a:buNone/>
              <a:tabLst>
                <a:tab pos="623888" algn="l"/>
                <a:tab pos="914400" algn="l"/>
              </a:tabLst>
            </a:pPr>
            <a:r>
              <a:rPr lang="en-US" sz="2200"/>
              <a:t>	</a:t>
            </a:r>
            <a:r>
              <a:rPr lang="vi-VN" sz="2200"/>
              <a:t>b. 	Gọi hỗ trợ kỹ thuật để khắc phục sự cố.</a:t>
            </a:r>
          </a:p>
          <a:p>
            <a:pPr marL="347663" indent="-347663">
              <a:lnSpc>
                <a:spcPct val="120000"/>
              </a:lnSpc>
              <a:buNone/>
              <a:tabLst>
                <a:tab pos="623888" algn="l"/>
                <a:tab pos="914400" algn="l"/>
              </a:tabLst>
            </a:pPr>
            <a:r>
              <a:rPr lang="en-US" sz="2200"/>
              <a:t>	</a:t>
            </a:r>
            <a:r>
              <a:rPr lang="vi-VN" sz="2200"/>
              <a:t>c. 	Tắt máy tính cho đến khi hỗ trợ kỹ thuật đến.</a:t>
            </a:r>
          </a:p>
          <a:p>
            <a:pPr marL="347663" indent="-347663">
              <a:lnSpc>
                <a:spcPct val="120000"/>
              </a:lnSpc>
              <a:buNone/>
              <a:tabLst>
                <a:tab pos="623888" algn="l"/>
                <a:tab pos="914400" algn="l"/>
              </a:tabLst>
            </a:pPr>
            <a:r>
              <a:rPr lang="en-US" sz="2200"/>
              <a:t>	</a:t>
            </a:r>
            <a:r>
              <a:rPr lang="vi-VN" sz="2200"/>
              <a:t>d. 	Mua một máy tính mới.</a:t>
            </a:r>
          </a:p>
          <a:p>
            <a:pPr marL="347663" indent="-347663">
              <a:lnSpc>
                <a:spcPct val="120000"/>
              </a:lnSpc>
              <a:buNone/>
              <a:tabLst>
                <a:tab pos="623888" algn="l"/>
                <a:tab pos="914400" algn="l"/>
              </a:tabLst>
            </a:pPr>
            <a:r>
              <a:rPr lang="vi-VN" sz="2200"/>
              <a:t>2. 	</a:t>
            </a:r>
            <a:r>
              <a:rPr lang="en-CA" sz="2400"/>
              <a:t> F</a:t>
            </a:r>
            <a:r>
              <a:rPr lang="x-none" sz="2400"/>
              <a:t>irmware đề cập đến</a:t>
            </a:r>
            <a:r>
              <a:rPr lang="en-CA" sz="2400"/>
              <a:t> điều gì</a:t>
            </a:r>
            <a:r>
              <a:rPr lang="vi-VN" sz="2400"/>
              <a:t>?</a:t>
            </a:r>
          </a:p>
          <a:p>
            <a:pPr marL="347663" indent="-347663">
              <a:lnSpc>
                <a:spcPct val="120000"/>
              </a:lnSpc>
              <a:buNone/>
              <a:tabLst>
                <a:tab pos="623888" algn="l"/>
                <a:tab pos="914400" algn="l"/>
              </a:tabLst>
            </a:pPr>
            <a:r>
              <a:rPr lang="en-US" sz="2200"/>
              <a:t>	</a:t>
            </a:r>
            <a:r>
              <a:rPr lang="vi-VN" sz="2200"/>
              <a:t>a. 	Phần mềm tích hợp kiểm soát cách thức một thiết bị hoạt động.</a:t>
            </a:r>
          </a:p>
          <a:p>
            <a:pPr marL="347663" indent="-347663">
              <a:lnSpc>
                <a:spcPct val="120000"/>
              </a:lnSpc>
              <a:buNone/>
              <a:tabLst>
                <a:tab pos="623888" algn="l"/>
                <a:tab pos="914400" algn="l"/>
              </a:tabLst>
            </a:pPr>
            <a:r>
              <a:rPr lang="en-US" sz="2200"/>
              <a:t>	</a:t>
            </a:r>
            <a:r>
              <a:rPr lang="vi-VN" sz="2200"/>
              <a:t>b. 	Phần mềm cho phép một hệ điều hành giao tiếp với một thiết bị.</a:t>
            </a:r>
          </a:p>
          <a:p>
            <a:pPr marL="347663" indent="-347663">
              <a:lnSpc>
                <a:spcPct val="120000"/>
              </a:lnSpc>
              <a:buNone/>
              <a:tabLst>
                <a:tab pos="623888" algn="l"/>
                <a:tab pos="914400" algn="l"/>
              </a:tabLst>
            </a:pPr>
            <a:r>
              <a:rPr lang="en-US" sz="2200"/>
              <a:t>	</a:t>
            </a:r>
            <a:r>
              <a:rPr lang="vi-VN" sz="2200"/>
              <a:t>c. 	Một loại phương tiện lưu trữ.</a:t>
            </a:r>
          </a:p>
          <a:p>
            <a:pPr marL="347663" indent="-347663">
              <a:lnSpc>
                <a:spcPct val="120000"/>
              </a:lnSpc>
              <a:buNone/>
              <a:tabLst>
                <a:tab pos="623888" algn="l"/>
                <a:tab pos="914400" algn="l"/>
              </a:tabLst>
            </a:pPr>
            <a:r>
              <a:rPr lang="en-US" sz="2200"/>
              <a:t>	</a:t>
            </a:r>
            <a:r>
              <a:rPr lang="vi-VN" sz="2200"/>
              <a:t>d. 	Một tiêu chuẩn mà một công ty muốn thực thi trên mỗi máy tính công ty.</a:t>
            </a:r>
            <a:endParaRPr lang="vi-VN" sz="22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43</a:t>
            </a:fld>
            <a:endParaRPr lang="en-US" dirty="0"/>
          </a:p>
        </p:txBody>
      </p:sp>
    </p:spTree>
    <p:extLst>
      <p:ext uri="{BB962C8B-B14F-4D97-AF65-F5344CB8AC3E}">
        <p14:creationId xmlns:p14="http://schemas.microsoft.com/office/powerpoint/2010/main" val="1862844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p:txBody>
          <a:bodyPr>
            <a:noAutofit/>
          </a:bodyPr>
          <a:lstStyle/>
          <a:p>
            <a:pPr marL="347663" indent="-347663">
              <a:lnSpc>
                <a:spcPct val="110000"/>
              </a:lnSpc>
              <a:spcBef>
                <a:spcPts val="0"/>
              </a:spcBef>
              <a:buNone/>
              <a:tabLst>
                <a:tab pos="623888" algn="l"/>
                <a:tab pos="914400" algn="l"/>
              </a:tabLst>
            </a:pPr>
            <a:r>
              <a:rPr lang="vi-VN" sz="1800"/>
              <a:t>3. 	</a:t>
            </a:r>
            <a:r>
              <a:rPr lang="x-none" sz="1800"/>
              <a:t>Điều gì</a:t>
            </a:r>
            <a:r>
              <a:rPr lang="en-CA" sz="1800"/>
              <a:t> xảy </a:t>
            </a:r>
            <a:r>
              <a:rPr lang="x-none" sz="1800"/>
              <a:t>ra</a:t>
            </a:r>
            <a:r>
              <a:rPr lang="en-CA" sz="1800"/>
              <a:t> khi</a:t>
            </a:r>
            <a:r>
              <a:rPr lang="x-none" sz="1800"/>
              <a:t> một bản cập nhật cho hệ điều hành thất bại </a:t>
            </a:r>
            <a:r>
              <a:rPr lang="en-CA" sz="1800"/>
              <a:t>khi quá trình cài đặt bản cập nhật chạy được 75%</a:t>
            </a:r>
            <a:r>
              <a:rPr lang="vi-VN" sz="1800"/>
              <a:t>?</a:t>
            </a:r>
          </a:p>
          <a:p>
            <a:pPr marL="347663" indent="-347663">
              <a:lnSpc>
                <a:spcPct val="110000"/>
              </a:lnSpc>
              <a:spcBef>
                <a:spcPts val="0"/>
              </a:spcBef>
              <a:buNone/>
              <a:tabLst>
                <a:tab pos="623888" algn="l"/>
                <a:tab pos="914400" algn="l"/>
              </a:tabLst>
            </a:pPr>
            <a:r>
              <a:rPr lang="en-US" sz="1800"/>
              <a:t>	</a:t>
            </a:r>
            <a:r>
              <a:rPr lang="vi-VN" sz="1800"/>
              <a:t>a. 	Bạn không còn cho phép tiếp tục cài đặt.</a:t>
            </a:r>
          </a:p>
          <a:p>
            <a:pPr marL="347663" indent="-347663">
              <a:lnSpc>
                <a:spcPct val="110000"/>
              </a:lnSpc>
              <a:spcBef>
                <a:spcPts val="0"/>
              </a:spcBef>
              <a:buNone/>
              <a:tabLst>
                <a:tab pos="623888" algn="l"/>
                <a:tab pos="914400" algn="l"/>
              </a:tabLst>
            </a:pPr>
            <a:r>
              <a:rPr lang="en-US" sz="1800"/>
              <a:t>	</a:t>
            </a:r>
            <a:r>
              <a:rPr lang="vi-VN" sz="1800"/>
              <a:t>b. 	Bạn đã hết thời gian để hoàn thành việc cài đặt đầy đủ.</a:t>
            </a:r>
          </a:p>
          <a:p>
            <a:pPr marL="347663" indent="-347663">
              <a:lnSpc>
                <a:spcPct val="110000"/>
              </a:lnSpc>
              <a:spcBef>
                <a:spcPts val="0"/>
              </a:spcBef>
              <a:buNone/>
              <a:tabLst>
                <a:tab pos="623888" algn="l"/>
                <a:tab pos="914400" algn="l"/>
              </a:tabLst>
            </a:pPr>
            <a:r>
              <a:rPr lang="en-US" sz="1800"/>
              <a:t>	</a:t>
            </a:r>
            <a:r>
              <a:rPr lang="vi-VN" sz="1800"/>
              <a:t>c. 	Bạn không có đủ không gian đĩa cứng để cài đặt tất cả các tập tin.</a:t>
            </a:r>
          </a:p>
          <a:p>
            <a:pPr marL="347663" indent="-347663">
              <a:lnSpc>
                <a:spcPct val="110000"/>
              </a:lnSpc>
              <a:spcBef>
                <a:spcPts val="0"/>
              </a:spcBef>
              <a:buNone/>
              <a:tabLst>
                <a:tab pos="623888" algn="l"/>
                <a:tab pos="914400" algn="l"/>
              </a:tabLst>
            </a:pPr>
            <a:r>
              <a:rPr lang="en-US" sz="1800"/>
              <a:t>	</a:t>
            </a:r>
            <a:r>
              <a:rPr lang="vi-VN" sz="1800"/>
              <a:t>d. 	Bạn nhận ra bạn đã có chương trình cài đặt.</a:t>
            </a:r>
          </a:p>
          <a:p>
            <a:pPr marL="347663" indent="-347663">
              <a:lnSpc>
                <a:spcPct val="110000"/>
              </a:lnSpc>
              <a:spcBef>
                <a:spcPts val="0"/>
              </a:spcBef>
              <a:buNone/>
              <a:tabLst>
                <a:tab pos="623888" algn="l"/>
                <a:tab pos="914400" algn="l"/>
              </a:tabLst>
            </a:pPr>
            <a:r>
              <a:rPr lang="vi-VN" sz="1800"/>
              <a:t>4. 	</a:t>
            </a:r>
            <a:r>
              <a:rPr lang="en-CA" sz="1800"/>
              <a:t>Nếu bạn lưu trữ một bản sao lưu dữ liệu của bạn với Cloud, dữ liệu nằm ở đâu</a:t>
            </a:r>
            <a:r>
              <a:rPr lang="vi-VN" sz="1800"/>
              <a:t>?</a:t>
            </a:r>
          </a:p>
          <a:p>
            <a:pPr marL="347663" indent="-347663">
              <a:lnSpc>
                <a:spcPct val="110000"/>
              </a:lnSpc>
              <a:spcBef>
                <a:spcPts val="0"/>
              </a:spcBef>
              <a:buNone/>
              <a:tabLst>
                <a:tab pos="623888" algn="l"/>
                <a:tab pos="914400" algn="l"/>
              </a:tabLst>
            </a:pPr>
            <a:r>
              <a:rPr lang="en-US" sz="1800"/>
              <a:t>	</a:t>
            </a:r>
            <a:r>
              <a:rPr lang="vi-VN" sz="1800"/>
              <a:t>a. 	Trên một ổ đĩa mạng cục bộ.</a:t>
            </a:r>
          </a:p>
          <a:p>
            <a:pPr marL="347663" indent="-347663">
              <a:lnSpc>
                <a:spcPct val="110000"/>
              </a:lnSpc>
              <a:spcBef>
                <a:spcPts val="0"/>
              </a:spcBef>
              <a:buNone/>
              <a:tabLst>
                <a:tab pos="623888" algn="l"/>
                <a:tab pos="914400" algn="l"/>
              </a:tabLst>
            </a:pPr>
            <a:r>
              <a:rPr lang="en-US" sz="1800"/>
              <a:t>	</a:t>
            </a:r>
            <a:r>
              <a:rPr lang="vi-VN" sz="1800"/>
              <a:t>b. 	Tại một nơi bên ngoài như là nhà của bạn.</a:t>
            </a:r>
          </a:p>
          <a:p>
            <a:pPr marL="347663" indent="-347663">
              <a:lnSpc>
                <a:spcPct val="110000"/>
              </a:lnSpc>
              <a:spcBef>
                <a:spcPts val="0"/>
              </a:spcBef>
              <a:buNone/>
              <a:tabLst>
                <a:tab pos="623888" algn="l"/>
                <a:tab pos="914400" algn="l"/>
              </a:tabLst>
            </a:pPr>
            <a:r>
              <a:rPr lang="en-US" sz="1800"/>
              <a:t>	</a:t>
            </a:r>
            <a:r>
              <a:rPr lang="vi-VN" sz="1800"/>
              <a:t>c. 	Trên ổ cứng của bạn.</a:t>
            </a:r>
          </a:p>
          <a:p>
            <a:pPr marL="347663" indent="-347663">
              <a:lnSpc>
                <a:spcPct val="110000"/>
              </a:lnSpc>
              <a:spcBef>
                <a:spcPts val="0"/>
              </a:spcBef>
              <a:buNone/>
              <a:tabLst>
                <a:tab pos="623888" algn="l"/>
                <a:tab pos="914400" algn="l"/>
              </a:tabLst>
            </a:pPr>
            <a:r>
              <a:rPr lang="en-US" sz="1800"/>
              <a:t>	</a:t>
            </a:r>
            <a:r>
              <a:rPr lang="vi-VN" sz="1800"/>
              <a:t>d. 	Trên máy tính của một nhà cung cấp dịch vụ trong một vị trí ngoại vi, chẳng hạn như là một thư mục SkyDrive.</a:t>
            </a:r>
            <a:endParaRPr lang="vi-VN" sz="18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44</a:t>
            </a:fld>
            <a:endParaRPr lang="en-US" dirty="0"/>
          </a:p>
        </p:txBody>
      </p:sp>
    </p:spTree>
    <p:extLst>
      <p:ext uri="{BB962C8B-B14F-4D97-AF65-F5344CB8AC3E}">
        <p14:creationId xmlns:p14="http://schemas.microsoft.com/office/powerpoint/2010/main" val="4211827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p:txBody>
          <a:bodyPr>
            <a:noAutofit/>
          </a:bodyPr>
          <a:lstStyle/>
          <a:p>
            <a:pPr marL="347663" indent="-347663">
              <a:lnSpc>
                <a:spcPct val="100000"/>
              </a:lnSpc>
              <a:spcBef>
                <a:spcPts val="0"/>
              </a:spcBef>
              <a:buNone/>
              <a:tabLst>
                <a:tab pos="682625" algn="l"/>
                <a:tab pos="1030288" algn="l"/>
              </a:tabLst>
            </a:pPr>
            <a:r>
              <a:rPr lang="vi-VN" sz="1800"/>
              <a:t>5. 	Nếu một bản cập nhật chương trình ứng dụng làm cho chương trình ngừng hoạt động, những bước bạn có thể làm trước khi cố gắng cài đặt lại bản cập nhật?</a:t>
            </a:r>
          </a:p>
          <a:p>
            <a:pPr marL="347663" indent="-347663">
              <a:lnSpc>
                <a:spcPct val="100000"/>
              </a:lnSpc>
              <a:spcBef>
                <a:spcPts val="0"/>
              </a:spcBef>
              <a:buNone/>
              <a:tabLst>
                <a:tab pos="682625" algn="l"/>
                <a:tab pos="1030288" algn="l"/>
              </a:tabLst>
            </a:pPr>
            <a:r>
              <a:rPr lang="en-US" sz="1800"/>
              <a:t>	</a:t>
            </a:r>
            <a:r>
              <a:rPr lang="vi-VN" sz="1800"/>
              <a:t>a. 	Gỡ bỏ cài đặt toàn bộ chương trình ứng dụng.</a:t>
            </a:r>
          </a:p>
          <a:p>
            <a:pPr marL="347663" indent="-347663">
              <a:lnSpc>
                <a:spcPct val="100000"/>
              </a:lnSpc>
              <a:spcBef>
                <a:spcPts val="0"/>
              </a:spcBef>
              <a:buNone/>
              <a:tabLst>
                <a:tab pos="682625" algn="l"/>
                <a:tab pos="1030288" algn="l"/>
              </a:tabLst>
            </a:pPr>
            <a:r>
              <a:rPr lang="en-US" sz="1800"/>
              <a:t>	</a:t>
            </a:r>
            <a:r>
              <a:rPr lang="vi-VN" sz="1800"/>
              <a:t>b. 	Đóng tất cả các ứng dụng đang mở, bao gồm cả chương trình email của bạn, và khởi động lại máy tính.</a:t>
            </a:r>
          </a:p>
          <a:p>
            <a:pPr marL="347663" indent="-347663">
              <a:lnSpc>
                <a:spcPct val="100000"/>
              </a:lnSpc>
              <a:spcBef>
                <a:spcPts val="0"/>
              </a:spcBef>
              <a:buNone/>
              <a:tabLst>
                <a:tab pos="682625" algn="l"/>
                <a:tab pos="1030288" algn="l"/>
              </a:tabLst>
            </a:pPr>
            <a:r>
              <a:rPr lang="en-US" sz="1800"/>
              <a:t>	</a:t>
            </a:r>
            <a:r>
              <a:rPr lang="vi-VN" sz="1800"/>
              <a:t>c. 	Cài đặt lại hệ điều hành.</a:t>
            </a:r>
          </a:p>
          <a:p>
            <a:pPr marL="347663" indent="-347663">
              <a:lnSpc>
                <a:spcPct val="100000"/>
              </a:lnSpc>
              <a:spcBef>
                <a:spcPts val="0"/>
              </a:spcBef>
              <a:buNone/>
              <a:tabLst>
                <a:tab pos="682625" algn="l"/>
                <a:tab pos="1030288" algn="l"/>
              </a:tabLst>
            </a:pPr>
            <a:r>
              <a:rPr lang="en-US" sz="1800"/>
              <a:t>	</a:t>
            </a:r>
            <a:r>
              <a:rPr lang="vi-VN" sz="1800"/>
              <a:t>d. 	Bất kỳ những điều ở trên</a:t>
            </a:r>
          </a:p>
          <a:p>
            <a:pPr marL="347663" indent="-347663">
              <a:lnSpc>
                <a:spcPct val="100000"/>
              </a:lnSpc>
              <a:spcBef>
                <a:spcPts val="0"/>
              </a:spcBef>
              <a:buNone/>
              <a:tabLst>
                <a:tab pos="682625" algn="l"/>
                <a:tab pos="1030288" algn="l"/>
              </a:tabLst>
            </a:pPr>
            <a:r>
              <a:rPr lang="vi-VN" sz="1800"/>
              <a:t>6. 	</a:t>
            </a:r>
            <a:r>
              <a:rPr lang="en-CA" sz="1800"/>
              <a:t>Trong danh sách các bản cập nhật hệ điều hành được liệt kê dưới đây, bản cập nhật nào là quan trọng và cần cài đặt</a:t>
            </a:r>
            <a:r>
              <a:rPr lang="vi-VN" sz="1800"/>
              <a:t>?</a:t>
            </a:r>
          </a:p>
          <a:p>
            <a:pPr marL="347663" indent="-347663">
              <a:lnSpc>
                <a:spcPct val="100000"/>
              </a:lnSpc>
              <a:spcBef>
                <a:spcPts val="0"/>
              </a:spcBef>
              <a:buNone/>
              <a:tabLst>
                <a:tab pos="682625" algn="l"/>
                <a:tab pos="1030288" algn="l"/>
              </a:tabLst>
            </a:pPr>
            <a:r>
              <a:rPr lang="en-US" sz="1800"/>
              <a:t>	</a:t>
            </a:r>
            <a:r>
              <a:rPr lang="vi-VN" sz="1800"/>
              <a:t>a. 	</a:t>
            </a:r>
            <a:r>
              <a:rPr lang="en-CA" sz="1800"/>
              <a:t>Một bản cập nhật sửa chữa một lỗ hổng bảo mật được biết đến</a:t>
            </a:r>
            <a:r>
              <a:rPr lang="vi-VN" sz="1800"/>
              <a:t>.</a:t>
            </a:r>
          </a:p>
          <a:p>
            <a:pPr marL="347663" indent="-347663">
              <a:lnSpc>
                <a:spcPct val="100000"/>
              </a:lnSpc>
              <a:spcBef>
                <a:spcPts val="0"/>
              </a:spcBef>
              <a:buNone/>
              <a:tabLst>
                <a:tab pos="682625" algn="l"/>
                <a:tab pos="1030288" algn="l"/>
              </a:tabLst>
            </a:pPr>
            <a:r>
              <a:rPr lang="en-US" sz="1800"/>
              <a:t>	</a:t>
            </a:r>
            <a:r>
              <a:rPr lang="vi-VN" sz="1800"/>
              <a:t>b. 	</a:t>
            </a:r>
            <a:r>
              <a:rPr lang="en-CA" sz="1800"/>
              <a:t>Một bản cập nhật để nhận các thiết bị Bluetooth mới</a:t>
            </a:r>
            <a:r>
              <a:rPr lang="vi-VN" sz="1800"/>
              <a:t>.</a:t>
            </a:r>
          </a:p>
          <a:p>
            <a:pPr marL="347663" indent="-347663">
              <a:lnSpc>
                <a:spcPct val="100000"/>
              </a:lnSpc>
              <a:spcBef>
                <a:spcPts val="0"/>
              </a:spcBef>
              <a:buNone/>
              <a:tabLst>
                <a:tab pos="682625" algn="l"/>
                <a:tab pos="1030288" algn="l"/>
              </a:tabLst>
            </a:pPr>
            <a:r>
              <a:rPr lang="en-US" sz="1800"/>
              <a:t>	</a:t>
            </a:r>
            <a:r>
              <a:rPr lang="vi-VN" sz="1800"/>
              <a:t>c. 	Một bản cập nhật thử nghiệm (beta) phần mềm.</a:t>
            </a:r>
          </a:p>
          <a:p>
            <a:pPr marL="347663" indent="-347663">
              <a:lnSpc>
                <a:spcPct val="100000"/>
              </a:lnSpc>
              <a:spcBef>
                <a:spcPts val="0"/>
              </a:spcBef>
              <a:buNone/>
              <a:tabLst>
                <a:tab pos="682625" algn="l"/>
                <a:tab pos="1030288" algn="l"/>
              </a:tabLst>
            </a:pPr>
            <a:r>
              <a:rPr lang="en-US" sz="1800"/>
              <a:t>	</a:t>
            </a:r>
            <a:r>
              <a:rPr lang="vi-VN" sz="1800"/>
              <a:t>d. 	Tất cả các bản cập nhật được liệt kê là quan trọng</a:t>
            </a:r>
            <a:endParaRPr lang="vi-VN" sz="18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45</a:t>
            </a:fld>
            <a:endParaRPr lang="en-US" dirty="0"/>
          </a:p>
        </p:txBody>
      </p:sp>
    </p:spTree>
    <p:extLst>
      <p:ext uri="{BB962C8B-B14F-4D97-AF65-F5344CB8AC3E}">
        <p14:creationId xmlns:p14="http://schemas.microsoft.com/office/powerpoint/2010/main" val="2264831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p:txBody>
          <a:bodyPr>
            <a:noAutofit/>
          </a:bodyPr>
          <a:lstStyle/>
          <a:p>
            <a:pPr marL="347663" indent="-347663">
              <a:lnSpc>
                <a:spcPct val="100000"/>
              </a:lnSpc>
              <a:spcBef>
                <a:spcPts val="0"/>
              </a:spcBef>
              <a:buNone/>
              <a:tabLst>
                <a:tab pos="682625" algn="l"/>
                <a:tab pos="1030288" algn="l"/>
              </a:tabLst>
            </a:pPr>
            <a:r>
              <a:rPr lang="vi-VN" sz="1800"/>
              <a:t>7.	</a:t>
            </a:r>
            <a:r>
              <a:rPr lang="en-CA" sz="1800"/>
              <a:t>Bạn có thể làm gì để giảm thiểu khả năng lây nhiễm cho máy tính của bạn với một virus</a:t>
            </a:r>
            <a:r>
              <a:rPr lang="vi-VN" sz="1800"/>
              <a:t>?</a:t>
            </a:r>
          </a:p>
          <a:p>
            <a:pPr marL="347663" indent="-347663">
              <a:lnSpc>
                <a:spcPct val="100000"/>
              </a:lnSpc>
              <a:spcBef>
                <a:spcPts val="0"/>
              </a:spcBef>
              <a:buNone/>
              <a:tabLst>
                <a:tab pos="682625" algn="l"/>
                <a:tab pos="1030288" algn="l"/>
              </a:tabLst>
            </a:pPr>
            <a:r>
              <a:rPr lang="en-US" sz="1800"/>
              <a:t>	</a:t>
            </a:r>
            <a:r>
              <a:rPr lang="vi-VN" sz="1800"/>
              <a:t>a. 	Lưu và quét bất kỳ tập tin đính kèm từ email trước khi mở chúng.</a:t>
            </a:r>
          </a:p>
          <a:p>
            <a:pPr marL="347663" indent="-347663">
              <a:lnSpc>
                <a:spcPct val="100000"/>
              </a:lnSpc>
              <a:spcBef>
                <a:spcPts val="0"/>
              </a:spcBef>
              <a:buNone/>
              <a:tabLst>
                <a:tab pos="682625" algn="l"/>
                <a:tab pos="1030288" algn="l"/>
              </a:tabLst>
            </a:pPr>
            <a:r>
              <a:rPr lang="en-US" sz="1800"/>
              <a:t>	</a:t>
            </a:r>
            <a:r>
              <a:rPr lang="vi-VN" sz="1800"/>
              <a:t>b. 	Không bao giờ mở một tập tin với định dạng tập tin .exe gửi qua email mà không cần nó đầu tiên.</a:t>
            </a:r>
          </a:p>
          <a:p>
            <a:pPr marL="347663" indent="-347663">
              <a:lnSpc>
                <a:spcPct val="100000"/>
              </a:lnSpc>
              <a:spcBef>
                <a:spcPts val="0"/>
              </a:spcBef>
              <a:buNone/>
              <a:tabLst>
                <a:tab pos="682625" algn="l"/>
                <a:tab pos="1030288" algn="l"/>
              </a:tabLst>
            </a:pPr>
            <a:r>
              <a:rPr lang="en-US" sz="1800"/>
              <a:t>	</a:t>
            </a:r>
            <a:r>
              <a:rPr lang="vi-VN" sz="1800"/>
              <a:t>c. 	Nếu tải một tập tin từ Internet, lưu và quét các tập tin trước khi sử dụng </a:t>
            </a:r>
          </a:p>
          <a:p>
            <a:pPr marL="347663" indent="-347663">
              <a:lnSpc>
                <a:spcPct val="100000"/>
              </a:lnSpc>
              <a:spcBef>
                <a:spcPts val="0"/>
              </a:spcBef>
              <a:buNone/>
              <a:tabLst>
                <a:tab pos="682625" algn="l"/>
                <a:tab pos="1030288" algn="l"/>
              </a:tabLst>
            </a:pPr>
            <a:r>
              <a:rPr lang="en-US" sz="1800"/>
              <a:t>	</a:t>
            </a:r>
            <a:r>
              <a:rPr lang="vi-VN" sz="1800"/>
              <a:t>d. 	Bất kỳ những điều ở trên</a:t>
            </a:r>
          </a:p>
          <a:p>
            <a:pPr marL="347663" indent="-347663">
              <a:lnSpc>
                <a:spcPct val="100000"/>
              </a:lnSpc>
              <a:spcBef>
                <a:spcPts val="0"/>
              </a:spcBef>
              <a:buNone/>
              <a:tabLst>
                <a:tab pos="682625" algn="l"/>
                <a:tab pos="1030288" algn="l"/>
              </a:tabLst>
            </a:pPr>
            <a:r>
              <a:rPr lang="en-US" sz="1800"/>
              <a:t>	</a:t>
            </a:r>
            <a:r>
              <a:rPr lang="vi-VN" sz="1800"/>
              <a:t>e. 	a hoặc c</a:t>
            </a:r>
          </a:p>
          <a:p>
            <a:pPr marL="347663" indent="-347663">
              <a:lnSpc>
                <a:spcPct val="100000"/>
              </a:lnSpc>
              <a:spcBef>
                <a:spcPts val="0"/>
              </a:spcBef>
              <a:buNone/>
              <a:tabLst>
                <a:tab pos="682625" algn="l"/>
                <a:tab pos="1030288" algn="l"/>
              </a:tabLst>
            </a:pPr>
            <a:r>
              <a:rPr lang="vi-VN" sz="1800"/>
              <a:t>8. 	Bạn có thể tìm sự giúp đỡ hoặc tư vấn để sửa chữa một vấn đề trên máy tính của bạn ở đâu?</a:t>
            </a:r>
          </a:p>
          <a:p>
            <a:pPr marL="347663" indent="-347663">
              <a:lnSpc>
                <a:spcPct val="100000"/>
              </a:lnSpc>
              <a:spcBef>
                <a:spcPts val="0"/>
              </a:spcBef>
              <a:buNone/>
              <a:tabLst>
                <a:tab pos="682625" algn="l"/>
                <a:tab pos="1030288" algn="l"/>
              </a:tabLst>
            </a:pPr>
            <a:r>
              <a:rPr lang="en-US" sz="1800"/>
              <a:t>	</a:t>
            </a:r>
            <a:r>
              <a:rPr lang="vi-VN" sz="1800"/>
              <a:t>a. 	Bộ phận CNTT</a:t>
            </a:r>
          </a:p>
          <a:p>
            <a:pPr marL="347663" indent="-347663">
              <a:lnSpc>
                <a:spcPct val="100000"/>
              </a:lnSpc>
              <a:spcBef>
                <a:spcPts val="0"/>
              </a:spcBef>
              <a:buNone/>
              <a:tabLst>
                <a:tab pos="682625" algn="l"/>
                <a:tab pos="1030288" algn="l"/>
              </a:tabLst>
            </a:pPr>
            <a:r>
              <a:rPr lang="en-US" sz="1800"/>
              <a:t>	</a:t>
            </a:r>
            <a:r>
              <a:rPr lang="vi-VN" sz="1800"/>
              <a:t>b. 	Các nguồn trực tuyến, chẳng hạn như là một cơ sở kiến thức.</a:t>
            </a:r>
          </a:p>
          <a:p>
            <a:pPr marL="347663" indent="-347663">
              <a:lnSpc>
                <a:spcPct val="100000"/>
              </a:lnSpc>
              <a:spcBef>
                <a:spcPts val="0"/>
              </a:spcBef>
              <a:buNone/>
              <a:tabLst>
                <a:tab pos="682625" algn="l"/>
                <a:tab pos="1030288" algn="l"/>
              </a:tabLst>
            </a:pPr>
            <a:r>
              <a:rPr lang="en-US" sz="1800"/>
              <a:t>	</a:t>
            </a:r>
            <a:r>
              <a:rPr lang="vi-VN" sz="1800"/>
              <a:t>c. 	Nguồn ngoại tuyến, chẳng hạn như thư viện hay sách giáo khoa.</a:t>
            </a:r>
          </a:p>
          <a:p>
            <a:pPr marL="347663" indent="-347663">
              <a:lnSpc>
                <a:spcPct val="100000"/>
              </a:lnSpc>
              <a:spcBef>
                <a:spcPts val="0"/>
              </a:spcBef>
              <a:buNone/>
              <a:tabLst>
                <a:tab pos="682625" algn="l"/>
                <a:tab pos="1030288" algn="l"/>
              </a:tabLst>
            </a:pPr>
            <a:r>
              <a:rPr lang="en-US" sz="1800"/>
              <a:t>	</a:t>
            </a:r>
            <a:r>
              <a:rPr lang="vi-VN" sz="1800"/>
              <a:t>d. 	Bất kỳ những điều ở trên</a:t>
            </a:r>
          </a:p>
          <a:p>
            <a:pPr marL="347663" indent="-347663">
              <a:lnSpc>
                <a:spcPct val="100000"/>
              </a:lnSpc>
              <a:spcBef>
                <a:spcPts val="0"/>
              </a:spcBef>
              <a:buNone/>
              <a:tabLst>
                <a:tab pos="682625" algn="l"/>
                <a:tab pos="1030288" algn="l"/>
              </a:tabLst>
            </a:pPr>
            <a:r>
              <a:rPr lang="en-US" sz="1800"/>
              <a:t>	</a:t>
            </a:r>
            <a:r>
              <a:rPr lang="vi-VN" sz="1800"/>
              <a:t>e. 	a hoặc b</a:t>
            </a:r>
            <a:endParaRPr lang="vi-VN" sz="18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46</a:t>
            </a:fld>
            <a:endParaRPr lang="en-US" dirty="0"/>
          </a:p>
        </p:txBody>
      </p:sp>
    </p:spTree>
    <p:extLst>
      <p:ext uri="{BB962C8B-B14F-4D97-AF65-F5344CB8AC3E}">
        <p14:creationId xmlns:p14="http://schemas.microsoft.com/office/powerpoint/2010/main" val="3820949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cứng</a:t>
            </a:r>
            <a:endParaRPr lang="en-US" dirty="0"/>
          </a:p>
        </p:txBody>
      </p:sp>
      <p:sp>
        <p:nvSpPr>
          <p:cNvPr id="3" name="Content Placeholder 2"/>
          <p:cNvSpPr>
            <a:spLocks noGrp="1"/>
          </p:cNvSpPr>
          <p:nvPr>
            <p:ph idx="1"/>
          </p:nvPr>
        </p:nvSpPr>
        <p:spPr/>
        <p:txBody>
          <a:bodyPr/>
          <a:lstStyle/>
          <a:p>
            <a:r>
              <a:rPr lang="vi-VN" b="1"/>
              <a:t>Kiểm tra các đầu nối hoặc dây cáp</a:t>
            </a:r>
            <a:endParaRPr lang="en-US" b="1" dirty="0"/>
          </a:p>
          <a:p>
            <a:pPr lvl="1"/>
            <a:r>
              <a:rPr lang="vi-VN"/>
              <a:t>K</a:t>
            </a:r>
            <a:r>
              <a:rPr lang="en-CA"/>
              <a:t>iểm tra tất cả các kết nối cho các thiết bị được an toàn và không có gì xảy ra với các dây cáp</a:t>
            </a:r>
            <a:endParaRPr lang="vi-VN"/>
          </a:p>
          <a:p>
            <a:pPr lvl="1"/>
            <a:r>
              <a:rPr lang="en-CA"/>
              <a:t>Dây cáp tạo ra một con đường cho các máy tính và thiết bị ngoại vi gửi tín hiệu với nhau</a:t>
            </a:r>
            <a:endParaRPr lang="vi-VN"/>
          </a:p>
          <a:p>
            <a:pPr lvl="1"/>
            <a:r>
              <a:rPr lang="vi-VN"/>
              <a:t>C</a:t>
            </a:r>
            <a:r>
              <a:rPr lang="en-CA"/>
              <a:t>ó thể cần phải thay thế toàn bộ cáp để kiểm tra xem dây cáp bị hỏng hay phần tiếp xúc cần phải được cố định</a:t>
            </a:r>
            <a:endParaRPr lang="vi-VN"/>
          </a:p>
          <a:p>
            <a:pPr lvl="1"/>
            <a:r>
              <a:rPr lang="en-CA"/>
              <a:t>Kiểm tra xem loại cáp kết nối phù h</a:t>
            </a:r>
            <a:r>
              <a:rPr lang="vi-VN"/>
              <a:t>ợp</a:t>
            </a:r>
            <a:r>
              <a:rPr lang="en-CA"/>
              <a:t> ch</a:t>
            </a:r>
            <a:r>
              <a:rPr lang="vi-VN"/>
              <a:t>ưa</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a:t>
            </a:fld>
            <a:endParaRPr lang="en-US" dirty="0"/>
          </a:p>
        </p:txBody>
      </p:sp>
    </p:spTree>
    <p:extLst>
      <p:ext uri="{BB962C8B-B14F-4D97-AF65-F5344CB8AC3E}">
        <p14:creationId xmlns:p14="http://schemas.microsoft.com/office/powerpoint/2010/main" val="2281105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cứng</a:t>
            </a:r>
            <a:endParaRPr lang="en-US" dirty="0"/>
          </a:p>
        </p:txBody>
      </p:sp>
      <p:sp>
        <p:nvSpPr>
          <p:cNvPr id="3" name="Content Placeholder 2"/>
          <p:cNvSpPr>
            <a:spLocks noGrp="1"/>
          </p:cNvSpPr>
          <p:nvPr>
            <p:ph idx="1"/>
          </p:nvPr>
        </p:nvSpPr>
        <p:spPr>
          <a:xfrm>
            <a:off x="0" y="951569"/>
            <a:ext cx="8534400" cy="3805487"/>
          </a:xfrm>
        </p:spPr>
        <p:txBody>
          <a:bodyPr>
            <a:normAutofit fontScale="92500" lnSpcReduction="20000"/>
          </a:bodyPr>
          <a:lstStyle/>
          <a:p>
            <a:r>
              <a:rPr lang="en-US" b="1"/>
              <a:t>Cập nhật phần cứng</a:t>
            </a:r>
            <a:endParaRPr lang="en-US" b="1" dirty="0"/>
          </a:p>
          <a:p>
            <a:pPr lvl="1"/>
            <a:r>
              <a:rPr lang="vi-VN"/>
              <a:t>Đ</a:t>
            </a:r>
            <a:r>
              <a:rPr lang="en-CA"/>
              <a:t>ôi khi một nhà cung cấp sẽ phát hành một bản cập nhật firmware cho một thiết bị</a:t>
            </a:r>
            <a:endParaRPr lang="vi-VN"/>
          </a:p>
          <a:p>
            <a:pPr lvl="2"/>
            <a:r>
              <a:rPr lang="en-CA"/>
              <a:t>là một chương trình tích hợp (phần mềm) được nhúng vào trong một phần cứng và kiểm soát các chức năng của thiết bị</a:t>
            </a:r>
            <a:endParaRPr lang="vi-VN"/>
          </a:p>
          <a:p>
            <a:pPr lvl="2"/>
            <a:r>
              <a:rPr lang="vi-VN"/>
              <a:t>Đ</a:t>
            </a:r>
            <a:r>
              <a:rPr lang="en-CA"/>
              <a:t>ược phát hành khi có công nghệ điện toán và mạng có những tiêu chuẩn mới</a:t>
            </a:r>
            <a:endParaRPr lang="vi-VN"/>
          </a:p>
          <a:p>
            <a:pPr lvl="2"/>
            <a:r>
              <a:rPr lang="en-CA"/>
              <a:t>firmware không có hệ thống tự động cập nhật như các phần mềm hay hệ điều hành</a:t>
            </a:r>
            <a:endParaRPr lang="vi-VN"/>
          </a:p>
          <a:p>
            <a:pPr lvl="1"/>
            <a:r>
              <a:rPr lang="vi-VN"/>
              <a:t>K</a:t>
            </a:r>
            <a:r>
              <a:rPr lang="en-CA"/>
              <a:t>iểm tra trang web của nhà sản xuất để tìm bản cập nhật firmware phù hợp</a:t>
            </a:r>
            <a:endParaRPr lang="vi-VN"/>
          </a:p>
          <a:p>
            <a:pPr lvl="2"/>
            <a:r>
              <a:rPr lang="en-CA"/>
              <a:t>Bạn có thể được yêu cầu nhập một số seri hoặc mã của thiết bị để thu hẹp tìm kiếm cho bản cập nhật</a:t>
            </a:r>
            <a:endParaRPr lang="vi-VN"/>
          </a:p>
          <a:p>
            <a:pPr lvl="2"/>
            <a:r>
              <a:rPr lang="vi-VN"/>
              <a:t>Đảm bảo chính xác mô hình, loại thiết bị và ngày phát hành</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a:t>
            </a:fld>
            <a:endParaRPr lang="en-US" dirty="0"/>
          </a:p>
        </p:txBody>
      </p:sp>
    </p:spTree>
    <p:extLst>
      <p:ext uri="{BB962C8B-B14F-4D97-AF65-F5344CB8AC3E}">
        <p14:creationId xmlns:p14="http://schemas.microsoft.com/office/powerpoint/2010/main" val="2250922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cứng</a:t>
            </a:r>
            <a:endParaRPr lang="en-US" dirty="0"/>
          </a:p>
        </p:txBody>
      </p:sp>
      <p:sp>
        <p:nvSpPr>
          <p:cNvPr id="3" name="Content Placeholder 2"/>
          <p:cNvSpPr>
            <a:spLocks noGrp="1"/>
          </p:cNvSpPr>
          <p:nvPr>
            <p:ph idx="1"/>
          </p:nvPr>
        </p:nvSpPr>
        <p:spPr>
          <a:xfrm>
            <a:off x="1" y="1008529"/>
            <a:ext cx="8545285" cy="3684914"/>
          </a:xfrm>
        </p:spPr>
        <p:txBody>
          <a:bodyPr/>
          <a:lstStyle/>
          <a:p>
            <a:r>
              <a:rPr lang="vi-VN" b="1"/>
              <a:t>Cập nhật trình điều khiển thiết bị</a:t>
            </a:r>
            <a:endParaRPr lang="en-US" b="1" dirty="0"/>
          </a:p>
          <a:p>
            <a:pPr lvl="1"/>
            <a:r>
              <a:rPr lang="vi-VN"/>
              <a:t>Đ</a:t>
            </a:r>
            <a:r>
              <a:rPr lang="en-CA"/>
              <a:t>ược thiết kế để làm việc với kiến trúc hệ điều hành cụ thể</a:t>
            </a:r>
            <a:endParaRPr lang="vi-VN"/>
          </a:p>
          <a:p>
            <a:pPr lvl="1"/>
            <a:r>
              <a:rPr lang="en-CA"/>
              <a:t>Để kiểm tra xem một thiết bị có bao gồm trình điều khiển 64-bit hay kh</a:t>
            </a:r>
            <a:r>
              <a:rPr lang="vi-VN"/>
              <a:t>ông</a:t>
            </a:r>
            <a:r>
              <a:rPr lang="en-CA"/>
              <a:t>, bạn có thể kiểm tra các tài liệu sản phẩm, hãy truy cập trang web của nhà sản xuất, hoặc truy cập vào trang web kiểm tra tính tương thích với Windows 7 tại </a:t>
            </a:r>
            <a:r>
              <a:rPr lang="vi-VN"/>
              <a:t>: </a:t>
            </a:r>
            <a:r>
              <a:rPr lang="vi-VN" i="1"/>
              <a:t>www.microsoft.com/windows/compatibility/windows-7</a:t>
            </a:r>
          </a:p>
          <a:p>
            <a:pPr lvl="1"/>
            <a:r>
              <a:rPr lang="vi-VN"/>
              <a:t>Kiểm tra trình điều khiển của máy tính</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a:t>
            </a:fld>
            <a:endParaRPr lang="en-US" dirty="0"/>
          </a:p>
        </p:txBody>
      </p:sp>
    </p:spTree>
    <p:extLst>
      <p:ext uri="{BB962C8B-B14F-4D97-AF65-F5344CB8AC3E}">
        <p14:creationId xmlns:p14="http://schemas.microsoft.com/office/powerpoint/2010/main" val="26932140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cứng</a:t>
            </a:r>
            <a:endParaRPr lang="en-US" dirty="0"/>
          </a:p>
        </p:txBody>
      </p:sp>
      <p:sp>
        <p:nvSpPr>
          <p:cNvPr id="3" name="Content Placeholder 2"/>
          <p:cNvSpPr>
            <a:spLocks noGrp="1"/>
          </p:cNvSpPr>
          <p:nvPr>
            <p:ph idx="1"/>
          </p:nvPr>
        </p:nvSpPr>
        <p:spPr>
          <a:xfrm>
            <a:off x="119743" y="1008529"/>
            <a:ext cx="4902200" cy="3684914"/>
          </a:xfrm>
        </p:spPr>
        <p:txBody>
          <a:bodyPr>
            <a:normAutofit fontScale="92500"/>
          </a:bodyPr>
          <a:lstStyle/>
          <a:p>
            <a:pPr lvl="1"/>
            <a:r>
              <a:rPr lang="en-CA" sz="2800"/>
              <a:t>Nếu bạn vừa mới nâng cấp hệ điều hành của bạn hoặc kết nối với phần cứng cũ với một hệ thống mới</a:t>
            </a:r>
            <a:r>
              <a:rPr lang="vi-VN" sz="2800"/>
              <a:t>,</a:t>
            </a:r>
            <a:r>
              <a:rPr lang="en-CA" sz="2800"/>
              <a:t> kiểm tra các trình điều khiển thiết bị</a:t>
            </a:r>
            <a:endParaRPr lang="vi-VN" sz="2600"/>
          </a:p>
          <a:p>
            <a:pPr lvl="2"/>
            <a:r>
              <a:rPr lang="vi-VN" sz="2400"/>
              <a:t>N</a:t>
            </a:r>
            <a:r>
              <a:rPr lang="en-CA" sz="2400"/>
              <a:t>hấ</a:t>
            </a:r>
            <a:r>
              <a:rPr lang="vi-VN" sz="2400"/>
              <a:t>p</a:t>
            </a:r>
            <a:r>
              <a:rPr lang="en-CA" sz="2400"/>
              <a:t> chuột phải vào thiết bị trong cửa sổ Device Manager, chọn </a:t>
            </a:r>
            <a:r>
              <a:rPr lang="en-CA" sz="2400" b="1"/>
              <a:t>Properties</a:t>
            </a:r>
            <a:r>
              <a:rPr lang="en-CA" sz="2400"/>
              <a:t>, sau đó nhấp vào thẻ </a:t>
            </a:r>
            <a:r>
              <a:rPr lang="en-CA" sz="2400" b="1"/>
              <a:t>Driver</a:t>
            </a:r>
            <a:r>
              <a:rPr lang="en-CA" sz="2400"/>
              <a:t>.</a:t>
            </a:r>
            <a:endParaRPr lang="en-US" sz="2300" b="1"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8</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4980022" y="1154485"/>
            <a:ext cx="3485553" cy="3059867"/>
          </a:xfrm>
          <a:prstGeom prst="rect">
            <a:avLst/>
          </a:prstGeom>
          <a:noFill/>
          <a:ln>
            <a:noFill/>
          </a:ln>
        </p:spPr>
      </p:pic>
    </p:spTree>
    <p:extLst>
      <p:ext uri="{BB962C8B-B14F-4D97-AF65-F5344CB8AC3E}">
        <p14:creationId xmlns:p14="http://schemas.microsoft.com/office/powerpoint/2010/main" val="1317328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cứng</a:t>
            </a:r>
            <a:endParaRPr lang="en-US" dirty="0"/>
          </a:p>
        </p:txBody>
      </p:sp>
      <p:sp>
        <p:nvSpPr>
          <p:cNvPr id="3" name="Content Placeholder 2"/>
          <p:cNvSpPr>
            <a:spLocks noGrp="1"/>
          </p:cNvSpPr>
          <p:nvPr>
            <p:ph idx="1"/>
          </p:nvPr>
        </p:nvSpPr>
        <p:spPr/>
        <p:txBody>
          <a:bodyPr>
            <a:normAutofit fontScale="92500" lnSpcReduction="20000"/>
          </a:bodyPr>
          <a:lstStyle/>
          <a:p>
            <a:pPr lvl="0">
              <a:lnSpc>
                <a:spcPct val="110000"/>
              </a:lnSpc>
              <a:spcBef>
                <a:spcPts val="600"/>
              </a:spcBef>
            </a:pPr>
            <a:r>
              <a:rPr lang="vi-VN" sz="2600"/>
              <a:t>Windows bao gồm các trình điều khiển như một phần của hệ điều hành</a:t>
            </a:r>
          </a:p>
          <a:p>
            <a:pPr lvl="1">
              <a:lnSpc>
                <a:spcPct val="110000"/>
              </a:lnSpc>
              <a:spcBef>
                <a:spcPts val="600"/>
              </a:spcBef>
            </a:pPr>
            <a:r>
              <a:rPr lang="en-CA" sz="2300"/>
              <a:t>Các trình điều khiển chung sẽ cung cấp chức năng cơ bản</a:t>
            </a:r>
            <a:endParaRPr lang="vi-VN" sz="2300"/>
          </a:p>
          <a:p>
            <a:pPr lvl="1">
              <a:lnSpc>
                <a:spcPct val="110000"/>
              </a:lnSpc>
              <a:spcBef>
                <a:spcPts val="600"/>
              </a:spcBef>
            </a:pPr>
            <a:r>
              <a:rPr lang="en-CA" sz="2300"/>
              <a:t>Nên cài đặt các trình điều khiển phát hành với thiết bị,</a:t>
            </a:r>
            <a:r>
              <a:rPr lang="vi-VN" sz="2300"/>
              <a:t> nếu có</a:t>
            </a:r>
          </a:p>
          <a:p>
            <a:pPr lvl="0">
              <a:lnSpc>
                <a:spcPct val="110000"/>
              </a:lnSpc>
              <a:spcBef>
                <a:spcPts val="600"/>
              </a:spcBef>
            </a:pPr>
            <a:r>
              <a:rPr lang="en-US" sz="2400"/>
              <a:t>Kiểm tra các trình điều khiển tại trang web của nhà sản xuất đầu tiên</a:t>
            </a:r>
            <a:endParaRPr lang="vi-VN" sz="2600"/>
          </a:p>
          <a:p>
            <a:pPr lvl="1">
              <a:lnSpc>
                <a:spcPct val="110000"/>
              </a:lnSpc>
              <a:spcBef>
                <a:spcPts val="600"/>
              </a:spcBef>
            </a:pPr>
            <a:r>
              <a:rPr lang="en-US" sz="2000"/>
              <a:t>các nhà sản xuất sửa đổi các trình điều khiển để sử dụng với một hệ thống máy tính cụ thể</a:t>
            </a:r>
            <a:endParaRPr lang="vi-VN" sz="2300"/>
          </a:p>
          <a:p>
            <a:pPr lvl="0">
              <a:lnSpc>
                <a:spcPct val="110000"/>
              </a:lnSpc>
              <a:spcBef>
                <a:spcPts val="600"/>
              </a:spcBef>
            </a:pPr>
            <a:r>
              <a:rPr lang="en-US" sz="2400"/>
              <a:t>Có thể cấu hình Windows Update</a:t>
            </a:r>
            <a:endParaRPr lang="vi-VN" sz="2600"/>
          </a:p>
          <a:p>
            <a:pPr lvl="1">
              <a:lnSpc>
                <a:spcPct val="110000"/>
              </a:lnSpc>
              <a:spcBef>
                <a:spcPts val="600"/>
              </a:spcBef>
            </a:pPr>
            <a:r>
              <a:rPr lang="en-US" sz="2000"/>
              <a:t>Tự động tải về trình điều khiển được đề nghị cho phần cứng và các thiết bị của bạn</a:t>
            </a:r>
            <a:endParaRPr lang="en-US" sz="23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9</a:t>
            </a:fld>
            <a:endParaRPr lang="en-US" dirty="0"/>
          </a:p>
        </p:txBody>
      </p:sp>
    </p:spTree>
    <p:extLst>
      <p:ext uri="{BB962C8B-B14F-4D97-AF65-F5344CB8AC3E}">
        <p14:creationId xmlns:p14="http://schemas.microsoft.com/office/powerpoint/2010/main" val="31288106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IIGThem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IIGThemes</Template>
  <TotalTime>6336</TotalTime>
  <Words>4677</Words>
  <Application>Microsoft Office PowerPoint</Application>
  <PresentationFormat>On-screen Show (16:9)</PresentationFormat>
  <Paragraphs>705</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Cambria</vt:lpstr>
      <vt:lpstr>Times New Roman</vt:lpstr>
      <vt:lpstr>Verdana</vt:lpstr>
      <vt:lpstr>Wingdings</vt:lpstr>
      <vt:lpstr>Zurich BT</vt:lpstr>
      <vt:lpstr>IIGThemes</vt:lpstr>
      <vt:lpstr>PowerPoint Presentation</vt:lpstr>
      <vt:lpstr>Mục tiêu bài học</vt:lpstr>
      <vt:lpstr>Xử lý sự cố  là gì?</vt:lpstr>
      <vt:lpstr>Quản lý phần cứng</vt:lpstr>
      <vt:lpstr>Quản lý phần cứng</vt:lpstr>
      <vt:lpstr>Quản lý phần cứng</vt:lpstr>
      <vt:lpstr>Quản lý phần cứng</vt:lpstr>
      <vt:lpstr>Quản lý phần cứng</vt:lpstr>
      <vt:lpstr>Quản lý phần cứng</vt:lpstr>
      <vt:lpstr>Quản lý phần cứng</vt:lpstr>
      <vt:lpstr>Quản lý phần cứng</vt:lpstr>
      <vt:lpstr>Giữ bản sao dữ liệu của bạn</vt:lpstr>
      <vt:lpstr>Giữ bản sao dữ liệu của bạn</vt:lpstr>
      <vt:lpstr>Giữ bản sao dữ liệu của bạn</vt:lpstr>
      <vt:lpstr>Giữ bản sao dữ liệu của bạn</vt:lpstr>
      <vt:lpstr>Giữ bản sao dữ liệu của bạn</vt:lpstr>
      <vt:lpstr>Quản lý phần mềm</vt:lpstr>
      <vt:lpstr>Quản lý phần mềm</vt:lpstr>
      <vt:lpstr>Quản lý phần mềm</vt:lpstr>
      <vt:lpstr>Quản lý phần mềm</vt:lpstr>
      <vt:lpstr>Đối phó với virus hoặc phần mềm độc hại</vt:lpstr>
      <vt:lpstr>Đối phó với virus hoặc phần mềm độc hại</vt:lpstr>
      <vt:lpstr>Đối phó với virus hoặc phần mềm độc hại</vt:lpstr>
      <vt:lpstr>Đối phó với virus hoặc phần mềm độc hại</vt:lpstr>
      <vt:lpstr>Đối phó với virus hoặc phần mềm độc hại</vt:lpstr>
      <vt:lpstr>Đối phó với virus hoặc phần mềm độc hại</vt:lpstr>
      <vt:lpstr>Đối phó với virus hoặc phần mềm độc hại</vt:lpstr>
      <vt:lpstr>Sử dụng Safe Mode</vt:lpstr>
      <vt:lpstr>Sử dụng Safe Mode</vt:lpstr>
      <vt:lpstr>Sử dụng Safe Mode</vt:lpstr>
      <vt:lpstr>Khai thác Windows Help and Support</vt:lpstr>
      <vt:lpstr>Khai thác Windows Help and Support</vt:lpstr>
      <vt:lpstr>Khai thác Windows Help and Support</vt:lpstr>
      <vt:lpstr>Khai thác Windows Help and Support</vt:lpstr>
      <vt:lpstr>Khai thác Windows Help and Support</vt:lpstr>
      <vt:lpstr>Khai thác Windows Help and Support</vt:lpstr>
      <vt:lpstr>Khai thác Windows Help and Support</vt:lpstr>
      <vt:lpstr>Sử dụng Task Manager</vt:lpstr>
      <vt:lpstr>Sử dụng Task Manager</vt:lpstr>
      <vt:lpstr>Sử dụng Task Manager</vt:lpstr>
      <vt:lpstr>Sử dụng Task Manager</vt:lpstr>
      <vt:lpstr>Tóm tắt bài học</vt:lpstr>
      <vt:lpstr>Câu hỏi ôn tập</vt:lpstr>
      <vt:lpstr>Câu hỏi ôn tập</vt:lpstr>
      <vt:lpstr>Câu hỏi ôn tập</vt:lpstr>
      <vt:lpstr>Câu hỏi ôn tập</vt:lpstr>
    </vt:vector>
  </TitlesOfParts>
  <Company>CCI Learning Solutions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CCI Learning Solutions Inc.</dc:creator>
  <cp:lastModifiedBy>Phat Tai Nguyen</cp:lastModifiedBy>
  <cp:revision>854</cp:revision>
  <dcterms:created xsi:type="dcterms:W3CDTF">2007-03-28T02:59:08Z</dcterms:created>
  <dcterms:modified xsi:type="dcterms:W3CDTF">2016-09-08T02:00:03Z</dcterms:modified>
</cp:coreProperties>
</file>