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7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9" r:id="rId3"/>
    <p:sldId id="310" r:id="rId4"/>
    <p:sldId id="311" r:id="rId5"/>
    <p:sldId id="312" r:id="rId6"/>
    <p:sldId id="313" r:id="rId7"/>
    <p:sldId id="354" r:id="rId8"/>
    <p:sldId id="355" r:id="rId9"/>
    <p:sldId id="356" r:id="rId10"/>
    <p:sldId id="357" r:id="rId11"/>
    <p:sldId id="314" r:id="rId12"/>
    <p:sldId id="358" r:id="rId13"/>
    <p:sldId id="315" r:id="rId14"/>
    <p:sldId id="361" r:id="rId15"/>
    <p:sldId id="316" r:id="rId16"/>
    <p:sldId id="362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63" r:id="rId39"/>
    <p:sldId id="364" r:id="rId40"/>
    <p:sldId id="366" r:id="rId41"/>
    <p:sldId id="367" r:id="rId42"/>
    <p:sldId id="368" r:id="rId43"/>
    <p:sldId id="369" r:id="rId44"/>
    <p:sldId id="349" r:id="rId45"/>
    <p:sldId id="350" r:id="rId46"/>
    <p:sldId id="351" r:id="rId47"/>
    <p:sldId id="352" r:id="rId48"/>
    <p:sldId id="353" r:id="rId49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5">
          <p15:clr>
            <a:srgbClr val="A4A3A4"/>
          </p15:clr>
        </p15:guide>
        <p15:guide id="2" pos="5479">
          <p15:clr>
            <a:srgbClr val="A4A3A4"/>
          </p15:clr>
        </p15:guide>
        <p15:guide id="3" orient="horz" pos="6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40"/>
    <a:srgbClr val="A5D028"/>
    <a:srgbClr val="5BD078"/>
    <a:srgbClr val="E6BA07"/>
    <a:srgbClr val="62883B"/>
    <a:srgbClr val="BAE18F"/>
    <a:srgbClr val="99CE04"/>
    <a:srgbClr val="ADD787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88345" autoAdjust="0"/>
  </p:normalViewPr>
  <p:slideViewPr>
    <p:cSldViewPr snapToGrid="0">
      <p:cViewPr varScale="1">
        <p:scale>
          <a:sx n="80" d="100"/>
          <a:sy n="80" d="100"/>
        </p:scale>
        <p:origin x="966" y="72"/>
      </p:cViewPr>
      <p:guideLst>
        <p:guide orient="horz" pos="865"/>
        <p:guide pos="5479"/>
        <p:guide orient="horz" pos="6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t" anchorCtr="0" compatLnSpc="1">
            <a:prstTxWarp prst="textNoShape">
              <a:avLst/>
            </a:prstTxWarp>
          </a:bodyPr>
          <a:lstStyle>
            <a:lvl1pPr defTabSz="91132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Internet and Computing Core Certification Guide Module A Computing Fundamentals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t" anchorCtr="0" compatLnSpc="1">
            <a:prstTxWarp prst="textNoShape">
              <a:avLst/>
            </a:prstTxWarp>
          </a:bodyPr>
          <a:lstStyle>
            <a:lvl1pPr algn="r" defTabSz="91132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1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b" anchorCtr="0" compatLnSpc="1">
            <a:prstTxWarp prst="textNoShape">
              <a:avLst/>
            </a:prstTxWarp>
          </a:bodyPr>
          <a:lstStyle>
            <a:lvl1pPr defTabSz="91132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1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b" anchorCtr="0" compatLnSpc="1">
            <a:prstTxWarp prst="textNoShape">
              <a:avLst/>
            </a:prstTxWarp>
          </a:bodyPr>
          <a:lstStyle>
            <a:lvl1pPr algn="r" defTabSz="911322">
              <a:defRPr sz="1200">
                <a:latin typeface="Arial" charset="0"/>
              </a:defRPr>
            </a:lvl1pPr>
          </a:lstStyle>
          <a:p>
            <a:pPr>
              <a:defRPr/>
            </a:pPr>
            <a:fld id="{5C88637F-DDEC-44B1-B222-F6613425A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510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66688"/>
            <a:ext cx="68580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t" anchorCtr="0" compatLnSpc="1">
            <a:prstTxWarp prst="textNoShape">
              <a:avLst/>
            </a:prstTxWarp>
          </a:bodyPr>
          <a:lstStyle>
            <a:lvl1pPr marL="230556" indent="0" defTabSz="911322">
              <a:tabLst>
                <a:tab pos="6281105" algn="r"/>
              </a:tabLst>
              <a:defRPr sz="11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9728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91238" cy="3427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963" y="4343400"/>
            <a:ext cx="5584825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" tIns="45561" rIns="9112" bIns="45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66688" y="8680450"/>
            <a:ext cx="2971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b" anchorCtr="0" compatLnSpc="1">
            <a:prstTxWarp prst="textNoShape">
              <a:avLst/>
            </a:prstTxWarp>
          </a:bodyPr>
          <a:lstStyle>
            <a:lvl1pPr marL="230556" defTabSz="911322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500" y="8763000"/>
            <a:ext cx="2703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1" tIns="45561" rIns="91121" bIns="45561" numCol="1" anchor="b" anchorCtr="0" compatLnSpc="1">
            <a:prstTxWarp prst="textNoShape">
              <a:avLst/>
            </a:prstTxWarp>
          </a:bodyPr>
          <a:lstStyle>
            <a:lvl1pPr algn="l" defTabSz="911322">
              <a:tabLst>
                <a:tab pos="2243252" algn="r"/>
              </a:tabLs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3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Clr>
        <a:srgbClr val="035174"/>
      </a:buClr>
      <a:buFont typeface="Wingdings" pitchFamily="2" charset="2"/>
      <a:buChar char="§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Verdana" pitchFamily="34" charset="0"/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7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413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413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413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415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417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417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409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419-420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420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421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421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421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423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423</a:t>
            </a:r>
          </a:p>
          <a:p>
            <a:pPr marL="114300" marR="0" indent="-1143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3517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424</a:t>
            </a:r>
          </a:p>
          <a:p>
            <a:r>
              <a:rPr lang="en-US" dirty="0"/>
              <a:t>Objective 1.3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425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425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426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427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427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431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433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434</a:t>
            </a:r>
          </a:p>
          <a:p>
            <a:r>
              <a:rPr lang="en-US" dirty="0"/>
              <a:t>Objective 1.3, 5.1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434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435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435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436</a:t>
            </a:r>
          </a:p>
          <a:p>
            <a:r>
              <a:rPr lang="en-US" dirty="0"/>
              <a:t>Objective 1.3, 5.1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437</a:t>
            </a:r>
          </a:p>
          <a:p>
            <a:r>
              <a:rPr lang="en-US" dirty="0"/>
              <a:t>Objective</a:t>
            </a:r>
            <a:r>
              <a:rPr lang="en-US" baseline="0" dirty="0"/>
              <a:t> 1.3, 5.1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6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438</a:t>
            </a:r>
          </a:p>
          <a:p>
            <a:r>
              <a:rPr lang="en-US" dirty="0"/>
              <a:t>Objective</a:t>
            </a:r>
            <a:r>
              <a:rPr lang="en-US" baseline="0" dirty="0"/>
              <a:t> 1.3, 5.1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61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438</a:t>
            </a:r>
          </a:p>
          <a:p>
            <a:r>
              <a:rPr lang="en-US" dirty="0"/>
              <a:t>Objective</a:t>
            </a:r>
            <a:r>
              <a:rPr lang="en-US" baseline="0" dirty="0"/>
              <a:t> 1.3, 5.1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6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438</a:t>
            </a:r>
          </a:p>
          <a:p>
            <a:r>
              <a:rPr lang="en-US" dirty="0"/>
              <a:t>Objective</a:t>
            </a:r>
            <a:r>
              <a:rPr lang="en-US" baseline="0" dirty="0"/>
              <a:t> 1.3, 5.1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Internet and Computing Core Certification Guide 	Module A Computing Fundamentals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	</a:t>
            </a:r>
            <a:fld id="{F04A01C5-19D3-4B4B-9DC1-665A64C6CD2F}" type="slidenum">
              <a:rPr lang="en-CA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46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441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0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4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43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243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7388"/>
            <a:ext cx="6091238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 411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B23D2-AEFA-4669-8D14-C57A190566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4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49492"/>
            <a:ext cx="5831393" cy="59406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8138" indent="-338138">
              <a:buFont typeface="Wingdings" panose="05000000000000000000" pitchFamily="2" charset="2"/>
              <a:buChar char="v"/>
              <a:defRPr sz="2400" baseline="0">
                <a:latin typeface="Times New Roman" pitchFamily="18" charset="0"/>
                <a:cs typeface="Times New Roman" pitchFamily="18" charset="0"/>
              </a:defRPr>
            </a:lvl1pPr>
            <a:lvl2pPr marL="688975" indent="-350838">
              <a:buSzPct val="70000"/>
              <a:buFont typeface="Wingdings" panose="05000000000000000000" pitchFamily="2" charset="2"/>
              <a:buChar char="q"/>
              <a:defRPr sz="2200">
                <a:latin typeface="Times New Roman" pitchFamily="18" charset="0"/>
                <a:cs typeface="Times New Roman" pitchFamily="18" charset="0"/>
              </a:defRPr>
            </a:lvl2pPr>
            <a:lvl3pPr marL="1027113" indent="-338138">
              <a:buFont typeface="Wingdings" pitchFamily="2" charset="2"/>
              <a:buChar char="§"/>
              <a:defRPr sz="2000" baseline="0">
                <a:latin typeface="Times New Roman" pitchFamily="18" charset="0"/>
                <a:cs typeface="Times New Roman" pitchFamily="18" charset="0"/>
              </a:defRPr>
            </a:lvl3pPr>
            <a:lvl4pPr marL="1377950" indent="-350838">
              <a:buFont typeface="Times New Roman" pitchFamily="18" charset="0"/>
              <a:buChar char="-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FE4-EFC2-4092-A2C8-7D9F1EE6E442}" type="datetime1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CCI Learning Solutions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9" y="1707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249492"/>
            <a:ext cx="5831393" cy="5940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9" y="1707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1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70000"/>
            <a:ext cx="5828044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22386" y="966730"/>
            <a:ext cx="4109310" cy="374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406113" y="965354"/>
            <a:ext cx="4109310" cy="374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CCI Learning Solutions Inc.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439C-1D43-49FE-9ED0-6F1657F62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9" y="170716"/>
            <a:ext cx="731520" cy="73152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999" y="249492"/>
            <a:ext cx="5831393" cy="5940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0"/>
            <a:ext cx="8077200" cy="3726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434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465DAAB-CF63-4EE8-A19A-7515F23BCA85}" type="datetime1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434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CCI Learning Solutions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47434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C7E6D7-D697-4F57-BB64-AF588BE1D6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9" y="1707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34" r:id="rId2"/>
    <p:sldLayoutId id="214748393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63550" indent="0" algn="l" defTabSz="914400" rtl="0" eaLnBrk="1" latinLnBrk="0" hangingPunct="1">
        <a:spcBef>
          <a:spcPct val="20000"/>
        </a:spcBef>
        <a:buClr>
          <a:srgbClr val="002060"/>
        </a:buClr>
        <a:buSzPct val="80000"/>
        <a:buFont typeface="Wingdings" panose="05000000000000000000" pitchFamily="2" charset="2"/>
        <a:buChar char="v"/>
        <a:defRPr lang="en-US" sz="2400" kern="1200" baseline="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8975" indent="-350838" algn="l" defTabSz="914400" rtl="0" eaLnBrk="1" latinLnBrk="0" hangingPunct="1">
        <a:spcBef>
          <a:spcPct val="20000"/>
        </a:spcBef>
        <a:buClr>
          <a:srgbClr val="002060"/>
        </a:buClr>
        <a:buSzPct val="70000"/>
        <a:buFont typeface="Wingdings" panose="05000000000000000000" pitchFamily="2" charset="2"/>
        <a:buChar char="q"/>
        <a:defRPr lang="en-US" sz="2200" kern="12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27113" indent="-338138" algn="l" defTabSz="914400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lang="en-US" sz="2000" kern="1200" baseline="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377950" indent="-350838" algn="l" defTabSz="914400" rtl="0" eaLnBrk="1" latinLnBrk="0" hangingPunct="1">
        <a:spcBef>
          <a:spcPct val="20000"/>
        </a:spcBef>
        <a:buClr>
          <a:srgbClr val="002060"/>
        </a:buClr>
        <a:buFont typeface="Times New Roman" pitchFamily="18" charset="0"/>
        <a:buChar char="-"/>
        <a:defRPr lang="en-US" sz="1800" kern="12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42" y="4041681"/>
            <a:ext cx="6400800" cy="570015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ts val="600"/>
              </a:spcBef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11: Microsoft Access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520043" y="176669"/>
            <a:ext cx="5865496" cy="685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eaLnBrk="1" latinLnBrk="0" hangingPunct="1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200" spc="-150" dirty="0"/>
              <a:t>IC3 Internet and Computing Core Certification Guide</a:t>
            </a:r>
            <a:br>
              <a:rPr lang="en-US" sz="2200" spc="-150" dirty="0"/>
            </a:br>
            <a:r>
              <a:rPr lang="en-US" sz="2200" spc="-150" dirty="0"/>
              <a:t>Global </a:t>
            </a:r>
            <a:r>
              <a:rPr lang="en-US" sz="2200" spc="-150"/>
              <a:t>Standard 4</a:t>
            </a:r>
            <a:endParaRPr lang="en-US" sz="2200" spc="-150" dirty="0"/>
          </a:p>
        </p:txBody>
      </p:sp>
      <p:sp>
        <p:nvSpPr>
          <p:cNvPr id="7" name="Oval 6"/>
          <p:cNvSpPr/>
          <p:nvPr/>
        </p:nvSpPr>
        <p:spPr bwMode="auto">
          <a:xfrm>
            <a:off x="-617517" y="3535878"/>
            <a:ext cx="2137559" cy="1140031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019352" y="1014311"/>
            <a:ext cx="2743200" cy="2743200"/>
          </a:xfrm>
          <a:prstGeom prst="ellipse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Các ứng dụng chủ chốt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6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169" y="137160"/>
            <a:ext cx="5730631" cy="843380"/>
          </a:xfrm>
        </p:spPr>
        <p:txBody>
          <a:bodyPr>
            <a:noAutofit/>
          </a:bodyPr>
          <a:lstStyle/>
          <a:p>
            <a:r>
              <a:rPr lang="vi-VN" sz="3200" b="1" dirty="0"/>
              <a:t>Các đối tượng cơ sở </a:t>
            </a:r>
            <a:r>
              <a:rPr lang="vi-VN" sz="3200" b="1"/>
              <a:t>dữ liệu</a:t>
            </a:r>
            <a:br>
              <a:rPr lang="vi-VN"/>
            </a:br>
            <a:r>
              <a:rPr lang="en-CA" sz="3200"/>
              <a:t>Các </a:t>
            </a:r>
            <a:r>
              <a:rPr lang="en-CA" sz="3200" dirty="0" err="1"/>
              <a:t>cách</a:t>
            </a:r>
            <a:r>
              <a:rPr lang="en-CA" sz="3200" dirty="0"/>
              <a:t> </a:t>
            </a:r>
            <a:r>
              <a:rPr lang="en-CA" sz="3200" dirty="0" err="1"/>
              <a:t>hiển</a:t>
            </a:r>
            <a:r>
              <a:rPr lang="en-CA" sz="3200" dirty="0"/>
              <a:t> thị </a:t>
            </a:r>
            <a:r>
              <a:rPr lang="en-CA" sz="3200" dirty="0" err="1"/>
              <a:t>đối</a:t>
            </a:r>
            <a:r>
              <a:rPr lang="en-CA" sz="3200" dirty="0"/>
              <a:t> </a:t>
            </a:r>
            <a:r>
              <a:rPr lang="en-CA" sz="3200" dirty="0" err="1"/>
              <a:t>tượng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449171"/>
          </a:xfrm>
        </p:spPr>
        <p:txBody>
          <a:bodyPr>
            <a:normAutofit/>
          </a:bodyPr>
          <a:lstStyle/>
          <a:p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rất</a:t>
            </a:r>
            <a:r>
              <a:rPr lang="en-CA" dirty="0"/>
              <a:t> </a:t>
            </a:r>
            <a:r>
              <a:rPr lang="en-CA" dirty="0" err="1"/>
              <a:t>nhiều</a:t>
            </a:r>
            <a:r>
              <a:rPr lang="en-CA" dirty="0"/>
              <a:t> </a:t>
            </a:r>
            <a:r>
              <a:rPr lang="en-CA" dirty="0" err="1"/>
              <a:t>cách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khi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làm</a:t>
            </a:r>
            <a:r>
              <a:rPr lang="en-CA" dirty="0"/>
              <a:t> </a:t>
            </a:r>
            <a:r>
              <a:rPr lang="en-CA" dirty="0" err="1"/>
              <a:t>việc</a:t>
            </a:r>
            <a:r>
              <a:rPr lang="en-CA" dirty="0"/>
              <a:t> </a:t>
            </a:r>
            <a:r>
              <a:rPr lang="en-CA" dirty="0" err="1"/>
              <a:t>với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 descr="C:\Users\AnotherAlto\Documents\CCI_Learning\7314 IC3 GS4\Special_slides\design-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2" y="1765760"/>
            <a:ext cx="4803348" cy="22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otherAlto\Documents\CCI_Learning\7314 IC3 GS4\Special_slides\open-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00" y="3155543"/>
            <a:ext cx="6451101" cy="10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952625"/>
            <a:ext cx="165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4301" y="4230652"/>
            <a:ext cx="1650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view</a:t>
            </a:r>
          </a:p>
        </p:txBody>
      </p:sp>
    </p:spTree>
    <p:extLst>
      <p:ext uri="{BB962C8B-B14F-4D97-AF65-F5344CB8AC3E}">
        <p14:creationId xmlns:p14="http://schemas.microsoft.com/office/powerpoint/2010/main" val="24070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phần</a:t>
            </a:r>
            <a:r>
              <a:rPr lang="en-US" b="1" dirty="0"/>
              <a:t> </a:t>
            </a:r>
            <a:r>
              <a:rPr lang="en-US" b="1" dirty="0" err="1"/>
              <a:t>giao</a:t>
            </a:r>
            <a:r>
              <a:rPr lang="en-US" b="1" dirty="0"/>
              <a:t> </a:t>
            </a:r>
            <a:r>
              <a:rPr lang="en-US" b="1" dirty="0" err="1"/>
              <a:t>diện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Có</a:t>
            </a:r>
            <a:r>
              <a:rPr lang="en-CA" dirty="0"/>
              <a:t> ba </a:t>
            </a:r>
            <a:r>
              <a:rPr lang="en-CA" dirty="0" err="1"/>
              <a:t>thành</a:t>
            </a:r>
            <a:r>
              <a:rPr lang="en-CA" dirty="0"/>
              <a:t> </a:t>
            </a:r>
            <a:r>
              <a:rPr lang="en-CA" dirty="0" err="1"/>
              <a:t>phần</a:t>
            </a:r>
            <a:r>
              <a:rPr lang="en-CA" dirty="0"/>
              <a:t> </a:t>
            </a:r>
            <a:r>
              <a:rPr lang="en-CA" dirty="0" err="1"/>
              <a:t>chính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giao</a:t>
            </a:r>
            <a:r>
              <a:rPr lang="en-CA" dirty="0"/>
              <a:t> </a:t>
            </a:r>
            <a:r>
              <a:rPr lang="en-CA" dirty="0" err="1"/>
              <a:t>diện</a:t>
            </a:r>
            <a:r>
              <a:rPr lang="en-CA" dirty="0"/>
              <a:t> </a:t>
            </a:r>
            <a:r>
              <a:rPr lang="en-CA" dirty="0" err="1"/>
              <a:t>người</a:t>
            </a:r>
            <a:r>
              <a:rPr lang="en-CA" dirty="0"/>
              <a:t> </a:t>
            </a:r>
            <a:r>
              <a:rPr lang="en-CA" dirty="0" err="1"/>
              <a:t>dùng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Access 2010</a:t>
            </a:r>
            <a:r>
              <a:rPr lang="en-US" dirty="0"/>
              <a:t>:</a:t>
            </a:r>
          </a:p>
          <a:p>
            <a:pPr lvl="1"/>
            <a:r>
              <a:rPr lang="en-CA" dirty="0"/>
              <a:t>Ribbon (</a:t>
            </a:r>
            <a:r>
              <a:rPr lang="en-CA" dirty="0" err="1"/>
              <a:t>Dải</a:t>
            </a:r>
            <a:r>
              <a:rPr lang="en-CA" dirty="0"/>
              <a:t> </a:t>
            </a:r>
            <a:r>
              <a:rPr lang="en-CA" dirty="0" err="1"/>
              <a:t>ruy</a:t>
            </a:r>
            <a:r>
              <a:rPr lang="en-CA" dirty="0"/>
              <a:t> </a:t>
            </a:r>
            <a:r>
              <a:rPr lang="en-CA" dirty="0" err="1"/>
              <a:t>băng</a:t>
            </a:r>
            <a:r>
              <a:rPr lang="en-CA" dirty="0"/>
              <a:t>)</a:t>
            </a:r>
            <a:endParaRPr lang="en-US" dirty="0"/>
          </a:p>
          <a:p>
            <a:pPr lvl="1"/>
            <a:r>
              <a:rPr lang="vi-VN" dirty="0"/>
              <a:t>Navigation Pane (Khung điều hướng)</a:t>
            </a:r>
            <a:endParaRPr lang="en-US" dirty="0"/>
          </a:p>
          <a:p>
            <a:pPr lvl="1"/>
            <a:r>
              <a:rPr lang="vi-VN" dirty="0"/>
              <a:t>Backstage view (cách hiển thị Hậu trường)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258277"/>
            <a:ext cx="5828044" cy="685800"/>
          </a:xfrm>
        </p:spPr>
        <p:txBody>
          <a:bodyPr>
            <a:normAutofit/>
          </a:bodyPr>
          <a:lstStyle/>
          <a:p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vi-V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17231" y="955800"/>
            <a:ext cx="8485357" cy="859972"/>
          </a:xfrm>
        </p:spPr>
        <p:txBody>
          <a:bodyPr>
            <a:normAutofit fontScale="85000" lnSpcReduction="10000"/>
          </a:bodyPr>
          <a:lstStyle/>
          <a:p>
            <a:r>
              <a:rPr lang="en-CA" dirty="0" err="1"/>
              <a:t>Nằm</a:t>
            </a:r>
            <a:r>
              <a:rPr lang="en-CA" dirty="0"/>
              <a:t> ở </a:t>
            </a:r>
            <a:r>
              <a:rPr lang="en-CA" dirty="0" err="1"/>
              <a:t>phía</a:t>
            </a:r>
            <a:r>
              <a:rPr lang="en-CA" dirty="0"/>
              <a:t> </a:t>
            </a:r>
            <a:r>
              <a:rPr lang="en-CA" dirty="0" err="1"/>
              <a:t>bên</a:t>
            </a:r>
            <a:r>
              <a:rPr lang="en-CA" dirty="0"/>
              <a:t> </a:t>
            </a:r>
            <a:r>
              <a:rPr lang="en-CA" dirty="0" err="1"/>
              <a:t>trái</a:t>
            </a:r>
            <a:r>
              <a:rPr lang="en-CA" dirty="0"/>
              <a:t> </a:t>
            </a:r>
            <a:r>
              <a:rPr lang="en-CA" dirty="0" err="1"/>
              <a:t>màn</a:t>
            </a:r>
            <a:r>
              <a:rPr lang="en-CA" dirty="0"/>
              <a:t> </a:t>
            </a:r>
            <a:r>
              <a:rPr lang="en-CA" dirty="0" err="1"/>
              <a:t>hình</a:t>
            </a:r>
            <a:r>
              <a:rPr lang="en-CA" dirty="0"/>
              <a:t>, </a:t>
            </a:r>
            <a:r>
              <a:rPr lang="en-CA" dirty="0" err="1"/>
              <a:t>khung</a:t>
            </a:r>
            <a:r>
              <a:rPr lang="en-CA" dirty="0"/>
              <a:t> </a:t>
            </a:r>
            <a:r>
              <a:rPr lang="en-CA" dirty="0" err="1"/>
              <a:t>điều</a:t>
            </a:r>
            <a:r>
              <a:rPr lang="en-CA" dirty="0"/>
              <a:t> </a:t>
            </a:r>
            <a:r>
              <a:rPr lang="en-CA" dirty="0" err="1"/>
              <a:t>hướng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vị</a:t>
            </a:r>
            <a:r>
              <a:rPr lang="en-CA" dirty="0"/>
              <a:t> </a:t>
            </a:r>
            <a:r>
              <a:rPr lang="en-CA" dirty="0" err="1"/>
              <a:t>trí</a:t>
            </a:r>
            <a:r>
              <a:rPr lang="en-CA" dirty="0"/>
              <a:t> </a:t>
            </a:r>
            <a:r>
              <a:rPr lang="en-CA" dirty="0" err="1"/>
              <a:t>trung</a:t>
            </a:r>
            <a:r>
              <a:rPr lang="en-CA" dirty="0"/>
              <a:t> tâm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từ</a:t>
            </a:r>
            <a:r>
              <a:rPr lang="en-CA" dirty="0"/>
              <a:t> </a:t>
            </a:r>
            <a:r>
              <a:rPr lang="en-CA" dirty="0" err="1"/>
              <a:t>đó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bất</a:t>
            </a:r>
            <a:r>
              <a:rPr lang="en-CA" dirty="0"/>
              <a:t> </a:t>
            </a:r>
            <a:r>
              <a:rPr lang="en-CA" dirty="0" err="1"/>
              <a:t>kỳ</a:t>
            </a:r>
            <a:r>
              <a:rPr lang="en-CA" dirty="0"/>
              <a:t> </a:t>
            </a:r>
            <a:r>
              <a:rPr lang="en-CA" dirty="0" err="1"/>
              <a:t>loại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nào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7" y="1923812"/>
            <a:ext cx="463084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89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vi-V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70" y="1831122"/>
            <a:ext cx="4924833" cy="289339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123" y="1000125"/>
            <a:ext cx="8264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thị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314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/>
              <a:t>Quản lý các tệp tin cơ sở dữ liệu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tác</a:t>
            </a:r>
            <a:r>
              <a:rPr lang="en-CA" dirty="0"/>
              <a:t> </a:t>
            </a:r>
            <a:r>
              <a:rPr lang="en-CA" dirty="0" err="1"/>
              <a:t>vụ</a:t>
            </a:r>
            <a:r>
              <a:rPr lang="en-CA" dirty="0"/>
              <a:t> </a:t>
            </a:r>
            <a:r>
              <a:rPr lang="en-CA" dirty="0" err="1"/>
              <a:t>quản</a:t>
            </a:r>
            <a:r>
              <a:rPr lang="en-CA" dirty="0"/>
              <a:t> </a:t>
            </a:r>
            <a:r>
              <a:rPr lang="en-CA" dirty="0" err="1"/>
              <a:t>lý</a:t>
            </a:r>
            <a:r>
              <a:rPr lang="en-CA" dirty="0"/>
              <a:t> </a:t>
            </a:r>
            <a:r>
              <a:rPr lang="en-CA" dirty="0" err="1"/>
              <a:t>tệp</a:t>
            </a:r>
            <a:r>
              <a:rPr lang="en-CA" dirty="0"/>
              <a:t> tin </a:t>
            </a:r>
            <a:r>
              <a:rPr lang="en-CA" dirty="0" err="1"/>
              <a:t>trong</a:t>
            </a:r>
            <a:r>
              <a:rPr lang="en-CA" dirty="0"/>
              <a:t> Access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thực</a:t>
            </a:r>
            <a:r>
              <a:rPr lang="en-CA" dirty="0"/>
              <a:t> </a:t>
            </a:r>
            <a:r>
              <a:rPr lang="en-CA" dirty="0" err="1"/>
              <a:t>hiện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cách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Hậu</a:t>
            </a:r>
            <a:r>
              <a:rPr lang="en-CA" dirty="0"/>
              <a:t> </a:t>
            </a:r>
            <a:r>
              <a:rPr lang="en-CA" dirty="0" err="1"/>
              <a:t>trường</a:t>
            </a:r>
            <a:endParaRPr lang="en-US" dirty="0"/>
          </a:p>
          <a:p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tác</a:t>
            </a:r>
            <a:r>
              <a:rPr lang="en-CA" dirty="0"/>
              <a:t> </a:t>
            </a:r>
            <a:r>
              <a:rPr lang="en-CA" dirty="0" err="1"/>
              <a:t>vụ</a:t>
            </a:r>
            <a:r>
              <a:rPr lang="en-CA" dirty="0"/>
              <a:t> </a:t>
            </a:r>
            <a:r>
              <a:rPr lang="en-CA" dirty="0" err="1"/>
              <a:t>quản</a:t>
            </a:r>
            <a:r>
              <a:rPr lang="en-CA" dirty="0"/>
              <a:t> </a:t>
            </a:r>
            <a:r>
              <a:rPr lang="en-CA" dirty="0" err="1"/>
              <a:t>lý</a:t>
            </a:r>
            <a:r>
              <a:rPr lang="en-CA" dirty="0"/>
              <a:t> </a:t>
            </a:r>
            <a:r>
              <a:rPr lang="en-CA" dirty="0" err="1"/>
              <a:t>tệp</a:t>
            </a:r>
            <a:r>
              <a:rPr lang="en-CA" dirty="0"/>
              <a:t> tin </a:t>
            </a:r>
            <a:r>
              <a:rPr lang="en-CA" dirty="0" err="1"/>
              <a:t>bao</a:t>
            </a:r>
            <a:r>
              <a:rPr lang="en-CA" dirty="0"/>
              <a:t> </a:t>
            </a:r>
            <a:r>
              <a:rPr lang="en-CA" dirty="0" err="1"/>
              <a:t>gồm</a:t>
            </a:r>
            <a:r>
              <a:rPr lang="en-US" dirty="0"/>
              <a:t>:</a:t>
            </a:r>
          </a:p>
          <a:p>
            <a:pPr lvl="1"/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  <a:p>
            <a:pPr lvl="1"/>
            <a:r>
              <a:rPr lang="en-US" dirty="0" err="1"/>
              <a:t>Mở</a:t>
            </a:r>
            <a:r>
              <a:rPr lang="en-US" dirty="0"/>
              <a:t> hay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pPr lvl="1"/>
            <a:r>
              <a:rPr lang="en-US" dirty="0"/>
              <a:t>Lưu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pPr lvl="1"/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 </a:t>
            </a:r>
            <a:r>
              <a:rPr lang="en-US" dirty="0" err="1"/>
              <a:t>nén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pPr lvl="1"/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web</a:t>
            </a:r>
          </a:p>
          <a:p>
            <a:pPr lvl="1"/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4099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vi-V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từ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mẫu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  <a:p>
            <a:r>
              <a:rPr lang="en-CA" dirty="0" err="1"/>
              <a:t>Mẫu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trống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tệp</a:t>
            </a:r>
            <a:r>
              <a:rPr lang="en-CA" dirty="0"/>
              <a:t> tin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rỗng</a:t>
            </a:r>
            <a:r>
              <a:rPr lang="en-CA" dirty="0"/>
              <a:t>; </a:t>
            </a:r>
            <a:r>
              <a:rPr lang="en-CA" dirty="0" err="1"/>
              <a:t>đó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mà</a:t>
            </a:r>
            <a:r>
              <a:rPr lang="en-CA" dirty="0"/>
              <a:t> </a:t>
            </a:r>
            <a:r>
              <a:rPr lang="en-CA" dirty="0" err="1"/>
              <a:t>không</a:t>
            </a:r>
            <a:r>
              <a:rPr lang="en-CA" dirty="0"/>
              <a:t> </a:t>
            </a:r>
            <a:r>
              <a:rPr lang="en-CA" dirty="0" err="1"/>
              <a:t>chứa</a:t>
            </a:r>
            <a:r>
              <a:rPr lang="en-CA" dirty="0"/>
              <a:t> </a:t>
            </a:r>
            <a:r>
              <a:rPr lang="en-CA" dirty="0" err="1"/>
              <a:t>bất</a:t>
            </a:r>
            <a:r>
              <a:rPr lang="en-CA" dirty="0"/>
              <a:t> </a:t>
            </a:r>
            <a:r>
              <a:rPr lang="en-CA" dirty="0" err="1"/>
              <a:t>kỳ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nào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pPr lvl="1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</a:t>
            </a:r>
          </a:p>
          <a:p>
            <a:pPr lvl="1"/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là</a:t>
            </a:r>
            <a:r>
              <a:rPr lang="en-US" dirty="0"/>
              <a:t> 255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(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5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endParaRPr lang="vi-V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" y="1176508"/>
            <a:ext cx="4110037" cy="267074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7265" y="1134838"/>
            <a:ext cx="3898858" cy="3431984"/>
          </a:xfrm>
        </p:spPr>
        <p:txBody>
          <a:bodyPr/>
          <a:lstStyle/>
          <a:p>
            <a:pPr marL="398463" indent="-285750"/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mẫu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mô</a:t>
            </a:r>
            <a:r>
              <a:rPr lang="en-CA" dirty="0"/>
              <a:t> </a:t>
            </a:r>
            <a:r>
              <a:rPr lang="en-CA" dirty="0" err="1"/>
              <a:t>hình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điển</a:t>
            </a:r>
            <a:r>
              <a:rPr lang="en-CA" dirty="0"/>
              <a:t> </a:t>
            </a:r>
            <a:r>
              <a:rPr lang="en-CA" dirty="0" err="1"/>
              <a:t>hình</a:t>
            </a:r>
            <a:r>
              <a:rPr lang="en-CA" dirty="0"/>
              <a:t> </a:t>
            </a:r>
          </a:p>
          <a:p>
            <a:pPr marL="398463" indent="-285750"/>
            <a:r>
              <a:rPr lang="en-US" dirty="0"/>
              <a:t>Bao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CA" dirty="0" err="1"/>
              <a:t>tất</a:t>
            </a:r>
            <a:r>
              <a:rPr lang="en-CA" dirty="0"/>
              <a:t> </a:t>
            </a:r>
            <a:r>
              <a:rPr lang="en-CA" dirty="0" err="1"/>
              <a:t>cả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như</a:t>
            </a:r>
            <a:r>
              <a:rPr lang="en-CA" dirty="0"/>
              <a:t> </a:t>
            </a:r>
            <a:r>
              <a:rPr lang="en-CA" dirty="0" err="1"/>
              <a:t>bảng</a:t>
            </a:r>
            <a:r>
              <a:rPr lang="en-CA" dirty="0"/>
              <a:t>, </a:t>
            </a:r>
            <a:r>
              <a:rPr lang="en-CA" dirty="0" err="1"/>
              <a:t>truy</a:t>
            </a:r>
            <a:r>
              <a:rPr lang="en-CA" dirty="0"/>
              <a:t> </a:t>
            </a:r>
            <a:r>
              <a:rPr lang="en-CA" dirty="0" err="1"/>
              <a:t>vấn</a:t>
            </a:r>
            <a:r>
              <a:rPr lang="en-CA" dirty="0"/>
              <a:t>, </a:t>
            </a:r>
            <a:r>
              <a:rPr lang="en-CA" dirty="0" err="1"/>
              <a:t>biểu</a:t>
            </a:r>
            <a:r>
              <a:rPr lang="en-CA" dirty="0"/>
              <a:t> </a:t>
            </a:r>
            <a:r>
              <a:rPr lang="en-CA" dirty="0" err="1"/>
              <a:t>mẫu</a:t>
            </a:r>
            <a:r>
              <a:rPr lang="en-CA" dirty="0"/>
              <a:t>, </a:t>
            </a:r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thực</a:t>
            </a:r>
            <a:r>
              <a:rPr lang="en-CA" dirty="0"/>
              <a:t> </a:t>
            </a:r>
            <a:r>
              <a:rPr lang="en-CA" dirty="0" err="1"/>
              <a:t>hiện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chức</a:t>
            </a:r>
            <a:r>
              <a:rPr lang="en-CA" dirty="0"/>
              <a:t> </a:t>
            </a:r>
            <a:r>
              <a:rPr lang="en-CA" dirty="0" err="1"/>
              <a:t>năng</a:t>
            </a:r>
            <a:r>
              <a:rPr lang="en-CA" dirty="0"/>
              <a:t> </a:t>
            </a:r>
            <a:r>
              <a:rPr lang="en-CA" dirty="0" err="1"/>
              <a:t>cụ</a:t>
            </a:r>
            <a:r>
              <a:rPr lang="en-CA" dirty="0"/>
              <a:t> </a:t>
            </a:r>
            <a:r>
              <a:rPr lang="en-CA" dirty="0" err="1"/>
              <a:t>thể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54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412" y="240408"/>
            <a:ext cx="5515157" cy="591930"/>
          </a:xfrm>
        </p:spPr>
        <p:txBody>
          <a:bodyPr>
            <a:normAutofit/>
          </a:bodyPr>
          <a:lstStyle/>
          <a:p>
            <a:r>
              <a:rPr lang="en-CA" dirty="0"/>
              <a:t>Lưu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xuất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Save &amp; Publish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 descr="C:\Users\AnotherAlto\Documents\CCI_Learning\7314 IC3 GS4\Special_slides\save-and-publ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2225365"/>
            <a:ext cx="7433531" cy="25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6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vi-V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4" y="1381737"/>
            <a:ext cx="4945062" cy="3012452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287108" y="1171575"/>
            <a:ext cx="3259015" cy="3536759"/>
          </a:xfrm>
        </p:spPr>
        <p:txBody>
          <a:bodyPr/>
          <a:lstStyle/>
          <a:p>
            <a:pPr marL="280988" indent="-280988"/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thao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(Backstage view)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556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endParaRPr lang="vi-V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87569" y="966730"/>
            <a:ext cx="3847403" cy="3742980"/>
          </a:xfrm>
        </p:spPr>
        <p:txBody>
          <a:bodyPr anchor="ctr"/>
          <a:lstStyle/>
          <a:p>
            <a:pPr marL="339725" indent="-339725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CSDL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:</a:t>
            </a:r>
          </a:p>
          <a:p>
            <a:pPr marL="574675" lvl="1" indent="-236538"/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Access</a:t>
            </a:r>
          </a:p>
          <a:p>
            <a:pPr marL="574675" lvl="1" indent="-236538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b="1" dirty="0"/>
              <a:t>Open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nó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99" y="1214716"/>
            <a:ext cx="4285002" cy="282974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873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08530"/>
            <a:ext cx="8385175" cy="3160413"/>
          </a:xfrm>
        </p:spPr>
        <p:txBody>
          <a:bodyPr>
            <a:normAutofit/>
          </a:bodyPr>
          <a:lstStyle/>
          <a:p>
            <a:pPr lvl="0"/>
            <a:r>
              <a:rPr lang="fr-FR"/>
              <a:t>Cơ sở dữ liệu là gì</a:t>
            </a:r>
            <a:endParaRPr lang="vi-VN"/>
          </a:p>
          <a:p>
            <a:pPr lvl="0"/>
            <a:r>
              <a:rPr lang="fr-FR"/>
              <a:t>Làm thế nào có thể tạo, lưu, mở hoặc đóng cơ sở dữ liệu</a:t>
            </a:r>
            <a:endParaRPr lang="vi-VN"/>
          </a:p>
          <a:p>
            <a:r>
              <a:rPr lang="fr-FR"/>
              <a:t>Làm cách nào để tạo và chỉnh sửa các bản ghi?</a:t>
            </a:r>
          </a:p>
          <a:p>
            <a:pPr lvl="0"/>
            <a:r>
              <a:rPr lang="fr-FR"/>
              <a:t>Cách sử dụng các truy vấn đơn giản</a:t>
            </a:r>
            <a:endParaRPr lang="vi-VN"/>
          </a:p>
          <a:p>
            <a:pPr lvl="0"/>
            <a:r>
              <a:rPr lang="fr-FR"/>
              <a:t>Cách tạo và sử dụng các bản báo cáo</a:t>
            </a:r>
            <a:endParaRPr lang="vi-VN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vi-V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13" y="2692698"/>
            <a:ext cx="5790477" cy="159285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5422900" y="1638300"/>
            <a:ext cx="1371600" cy="249555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02300" y="1838325"/>
            <a:ext cx="1333500" cy="229552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44601" y="2219325"/>
            <a:ext cx="6806947" cy="2266950"/>
            <a:chOff x="1587500" y="2108200"/>
            <a:chExt cx="6806947" cy="3022600"/>
          </a:xfrm>
        </p:grpSpPr>
        <p:grpSp>
          <p:nvGrpSpPr>
            <p:cNvPr id="16" name="Group 15"/>
            <p:cNvGrpSpPr/>
            <p:nvPr/>
          </p:nvGrpSpPr>
          <p:grpSpPr>
            <a:xfrm>
              <a:off x="1587500" y="2451100"/>
              <a:ext cx="6019800" cy="2679700"/>
              <a:chOff x="1587500" y="2451100"/>
              <a:chExt cx="6019800" cy="26797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5702300" y="2451100"/>
                <a:ext cx="1181100" cy="2679700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587500" y="3670300"/>
                <a:ext cx="6019800" cy="258763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918200" y="2108200"/>
              <a:ext cx="137160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Field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32700" y="3645792"/>
              <a:ext cx="761747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Record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9293" y="1147085"/>
            <a:ext cx="850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Wingdings" pitchFamily="2" charset="2"/>
              <a:buChar char="v"/>
            </a:pP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buFont typeface="Wingdings" pitchFamily="2" charset="2"/>
              <a:buChar char="v"/>
            </a:pP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4124" y="1111707"/>
            <a:ext cx="4577998" cy="3407568"/>
          </a:xfrm>
        </p:spPr>
        <p:txBody>
          <a:bodyPr/>
          <a:lstStyle/>
          <a:p>
            <a:r>
              <a:rPr lang="en-CA" dirty="0" err="1"/>
              <a:t>cách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Datasheet </a:t>
            </a:r>
            <a:r>
              <a:rPr lang="en-CA" dirty="0" err="1"/>
              <a:t>bao</a:t>
            </a:r>
            <a:r>
              <a:rPr lang="en-CA" dirty="0"/>
              <a:t> </a:t>
            </a:r>
            <a:r>
              <a:rPr lang="en-CA" dirty="0" err="1"/>
              <a:t>gồm</a:t>
            </a:r>
            <a:r>
              <a:rPr lang="en-US" dirty="0"/>
              <a:t>:</a:t>
            </a:r>
          </a:p>
          <a:p>
            <a:pPr lvl="1"/>
            <a:r>
              <a:rPr lang="en-CA" dirty="0" err="1"/>
              <a:t>bộ</a:t>
            </a:r>
            <a:r>
              <a:rPr lang="en-CA" dirty="0"/>
              <a:t> </a:t>
            </a:r>
            <a:r>
              <a:rPr lang="en-CA" dirty="0" err="1"/>
              <a:t>chọn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endParaRPr lang="en-US" dirty="0"/>
          </a:p>
          <a:p>
            <a:pPr lvl="1"/>
            <a:r>
              <a:rPr lang="en-CA" dirty="0" err="1"/>
              <a:t>nút</a:t>
            </a:r>
            <a:r>
              <a:rPr lang="en-CA" dirty="0"/>
              <a:t> </a:t>
            </a:r>
            <a:r>
              <a:rPr lang="en-CA" dirty="0" err="1"/>
              <a:t>điều</a:t>
            </a:r>
            <a:r>
              <a:rPr lang="en-CA" dirty="0"/>
              <a:t> </a:t>
            </a:r>
            <a:r>
              <a:rPr lang="en-CA" dirty="0" err="1"/>
              <a:t>hướng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endParaRPr lang="en-US" dirty="0"/>
          </a:p>
          <a:p>
            <a:pPr lvl="1"/>
            <a:r>
              <a:rPr lang="en-CA" dirty="0" err="1"/>
              <a:t>hộp</a:t>
            </a:r>
            <a:r>
              <a:rPr lang="en-CA" dirty="0"/>
              <a:t> </a:t>
            </a:r>
            <a:r>
              <a:rPr lang="en-CA" dirty="0" err="1"/>
              <a:t>chứa</a:t>
            </a:r>
            <a:r>
              <a:rPr lang="en-CA" dirty="0"/>
              <a:t> </a:t>
            </a:r>
            <a:r>
              <a:rPr lang="en-CA" dirty="0" err="1"/>
              <a:t>số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C:\Certiport\iQsystem\Exams\Microsoft Office Specialist\Documents\l11r2-0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66" y="1669018"/>
            <a:ext cx="3879215" cy="2086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736696" y="1574244"/>
            <a:ext cx="803088" cy="405765"/>
            <a:chOff x="73007" y="116231"/>
            <a:chExt cx="803088" cy="541207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3044" y="116231"/>
              <a:ext cx="0" cy="54120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007" y="118620"/>
              <a:ext cx="803088" cy="20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5224335" y="3721795"/>
            <a:ext cx="1030234" cy="339587"/>
            <a:chOff x="560471" y="2980348"/>
            <a:chExt cx="1030710" cy="453448"/>
          </a:xfrm>
        </p:grpSpPr>
        <p:grpSp>
          <p:nvGrpSpPr>
            <p:cNvPr id="14" name="Group 13"/>
            <p:cNvGrpSpPr/>
            <p:nvPr/>
          </p:nvGrpSpPr>
          <p:grpSpPr>
            <a:xfrm>
              <a:off x="560471" y="2980348"/>
              <a:ext cx="522379" cy="453448"/>
              <a:chOff x="552346" y="3004332"/>
              <a:chExt cx="522465" cy="45344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52346" y="3456942"/>
                <a:ext cx="522418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52381" y="3004384"/>
                <a:ext cx="0" cy="45339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074811" y="3004332"/>
                <a:ext cx="0" cy="45275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89387" y="2985565"/>
              <a:ext cx="801794" cy="335808"/>
              <a:chOff x="817616" y="3004317"/>
              <a:chExt cx="801794" cy="33582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817659" y="3004317"/>
                <a:ext cx="0" cy="33581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17616" y="3340146"/>
                <a:ext cx="801794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1" name="Text Box 5"/>
          <p:cNvSpPr txBox="1"/>
          <p:nvPr/>
        </p:nvSpPr>
        <p:spPr>
          <a:xfrm>
            <a:off x="5539916" y="1487091"/>
            <a:ext cx="1359423" cy="1810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800" b="1" dirty="0" err="1">
                <a:latin typeface="Zurich BT"/>
                <a:ea typeface="Times New Roman"/>
                <a:cs typeface="Arial"/>
              </a:rPr>
              <a:t>Bộ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chọn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bản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ghi</a:t>
            </a:r>
            <a:r>
              <a:rPr lang="en-CA" sz="1100" dirty="0">
                <a:effectLst/>
                <a:latin typeface="Times New Roman"/>
                <a:ea typeface="Calibri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 Box 187"/>
          <p:cNvSpPr txBox="1"/>
          <p:nvPr/>
        </p:nvSpPr>
        <p:spPr>
          <a:xfrm>
            <a:off x="4941126" y="4066023"/>
            <a:ext cx="1215175" cy="1809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800" b="1" dirty="0">
                <a:latin typeface="Zurich BT"/>
                <a:ea typeface="Times New Roman"/>
                <a:cs typeface="Arial"/>
              </a:rPr>
              <a:t>Các nút điều hướng</a:t>
            </a:r>
            <a:r>
              <a:rPr lang="en-CA" sz="1100" dirty="0">
                <a:effectLst/>
                <a:latin typeface="Times New Roman"/>
                <a:ea typeface="Calibri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 Box 187"/>
          <p:cNvSpPr txBox="1"/>
          <p:nvPr/>
        </p:nvSpPr>
        <p:spPr>
          <a:xfrm>
            <a:off x="6333427" y="3924681"/>
            <a:ext cx="1499933" cy="2358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800" b="1" dirty="0" err="1">
                <a:latin typeface="Zurich BT"/>
                <a:ea typeface="Times New Roman"/>
                <a:cs typeface="Arial"/>
              </a:rPr>
              <a:t>Hộp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chứa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số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bản</a:t>
            </a:r>
            <a:r>
              <a:rPr lang="en-CA" sz="800" b="1" dirty="0">
                <a:latin typeface="Zurich BT"/>
                <a:ea typeface="Times New Roman"/>
                <a:cs typeface="Arial"/>
              </a:rPr>
              <a:t> </a:t>
            </a:r>
            <a:r>
              <a:rPr lang="en-CA" sz="800" b="1" dirty="0" err="1">
                <a:latin typeface="Zurich BT"/>
                <a:ea typeface="Times New Roman"/>
                <a:cs typeface="Arial"/>
              </a:rPr>
              <a:t>ghi</a:t>
            </a:r>
            <a:r>
              <a:rPr lang="en-CA" sz="1100" dirty="0">
                <a:effectLst/>
                <a:latin typeface="Times New Roman"/>
                <a:ea typeface="Calibri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Điều</a:t>
            </a:r>
            <a:r>
              <a:rPr lang="en-CA" dirty="0"/>
              <a:t> </a:t>
            </a:r>
            <a:r>
              <a:rPr lang="en-CA" dirty="0" err="1"/>
              <a:t>hướng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trang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12490"/>
              </p:ext>
            </p:extLst>
          </p:nvPr>
        </p:nvGraphicFramePr>
        <p:xfrm>
          <a:off x="2501919" y="2704740"/>
          <a:ext cx="4440237" cy="1901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626">
                <a:tc>
                  <a:txBody>
                    <a:bodyPr/>
                    <a:lstStyle/>
                    <a:p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Zurich BT" pitchFamily="34" charset="0"/>
                        </a:rPr>
                        <a:t>Bản</a:t>
                      </a:r>
                      <a:r>
                        <a:rPr lang="en-US" sz="1400" b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Zurich BT" pitchFamily="34" charset="0"/>
                        </a:rPr>
                        <a:t>ghi</a:t>
                      </a:r>
                      <a:r>
                        <a:rPr lang="en-US" sz="1400" b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Zurich BT" pitchFamily="34" charset="0"/>
                        </a:rPr>
                        <a:t>đầu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tiên</a:t>
                      </a:r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21">
                <a:tc>
                  <a:txBody>
                    <a:bodyPr/>
                    <a:lstStyle/>
                    <a:p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Zurich BT" pitchFamily="34" charset="0"/>
                        </a:rPr>
                        <a:t>Bản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ghi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trước</a:t>
                      </a:r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19">
                <a:tc>
                  <a:txBody>
                    <a:bodyPr/>
                    <a:lstStyle/>
                    <a:p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Zurich BT" pitchFamily="34" charset="0"/>
                        </a:rPr>
                        <a:t>Bản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ghi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sau</a:t>
                      </a:r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Zurich BT" pitchFamily="34" charset="0"/>
                        </a:rPr>
                        <a:t>Bản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ghi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cuối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cùng</a:t>
                      </a:r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98">
                <a:tc>
                  <a:txBody>
                    <a:bodyPr/>
                    <a:lstStyle/>
                    <a:p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latin typeface="Zurich BT" pitchFamily="34" charset="0"/>
                        </a:rPr>
                        <a:t>Tạo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một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bản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ghi</a:t>
                      </a:r>
                      <a:r>
                        <a:rPr lang="en-US" sz="1400" b="0" baseline="0" dirty="0">
                          <a:latin typeface="Zurich BT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latin typeface="Zurich BT" pitchFamily="34" charset="0"/>
                        </a:rPr>
                        <a:t>mới</a:t>
                      </a:r>
                      <a:endParaRPr lang="en-US" sz="1400" b="0" dirty="0">
                        <a:latin typeface="Zurich BT" pitchFamily="34" charset="0"/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CCI Learning Solutions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52763" y="2763079"/>
            <a:ext cx="383548" cy="1817378"/>
            <a:chOff x="723908" y="3225798"/>
            <a:chExt cx="383548" cy="2423170"/>
          </a:xfrm>
        </p:grpSpPr>
        <p:pic>
          <p:nvPicPr>
            <p:cNvPr id="9218" name="Picture 2" descr="C:\Users\AnotherAlto\Documents\CCI_Learning\Access2010\L2Figures\FirstReco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8" y="322579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9" name="Picture 3" descr="C:\Users\AnotherAlto\Documents\CCI_Learning\Access2010\L2Figures\PreviousRecor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8" y="376682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C:\Users\AnotherAlto\Documents\CCI_Learning\Access2010\L2Figures\NextRecord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8" y="429260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C:\Users\AnotherAlto\Documents\CCI_Learning\Access2010\L2Figures\LastRecor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8" y="478790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Picture 7" descr="C:\Users\AnotherAlto\Documents\CCI_Learning\Access2010\L2Figures\NewRecor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96" y="5283208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75846" y="942976"/>
            <a:ext cx="8170985" cy="176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3000"/>
              </a:lnSpc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3000"/>
              </a:lnSpc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3000"/>
              </a:lnSpc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3000"/>
              </a:lnSpc>
              <a:buFont typeface="Wingdings" pitchFamily="2" charset="2"/>
              <a:buChar char="v"/>
            </a:pP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C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723" y="206412"/>
            <a:ext cx="5732585" cy="672819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chỉnh</a:t>
            </a:r>
            <a:r>
              <a:rPr lang="en-US" sz="2800" dirty="0"/>
              <a:t> </a:t>
            </a:r>
            <a:r>
              <a:rPr lang="en-US" sz="2800" dirty="0" err="1"/>
              <a:t>sửa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hiển</a:t>
            </a:r>
            <a:r>
              <a:rPr lang="en-US" sz="2800" dirty="0"/>
              <a:t> thị Datasheet</a:t>
            </a:r>
            <a:endParaRPr lang="vi-VN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5508" y="951570"/>
            <a:ext cx="8428892" cy="3726414"/>
          </a:xfrm>
        </p:spPr>
        <p:txBody>
          <a:bodyPr>
            <a:normAutofit fontScale="92500"/>
          </a:bodyPr>
          <a:lstStyle/>
          <a:p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thêm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mới</a:t>
            </a:r>
            <a:r>
              <a:rPr lang="en-CA" dirty="0"/>
              <a:t>,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nhấp</a:t>
            </a:r>
            <a:r>
              <a:rPr lang="en-CA" dirty="0"/>
              <a:t> </a:t>
            </a:r>
            <a:r>
              <a:rPr lang="en-CA" dirty="0" err="1"/>
              <a:t>chuột</a:t>
            </a:r>
            <a:r>
              <a:rPr lang="en-CA" dirty="0"/>
              <a:t> </a:t>
            </a:r>
            <a:r>
              <a:rPr lang="en-CA" dirty="0" err="1"/>
              <a:t>vào</a:t>
            </a:r>
            <a:r>
              <a:rPr lang="en-CA" dirty="0"/>
              <a:t> </a:t>
            </a:r>
            <a:r>
              <a:rPr lang="en-CA" dirty="0" err="1"/>
              <a:t>nút</a:t>
            </a:r>
            <a:r>
              <a:rPr lang="en-CA" dirty="0"/>
              <a:t> </a:t>
            </a:r>
            <a:r>
              <a:rPr lang="en-CA" b="1" dirty="0"/>
              <a:t>New (blank) record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dòng</a:t>
            </a:r>
            <a:r>
              <a:rPr lang="en-CA" dirty="0"/>
              <a:t> </a:t>
            </a:r>
            <a:r>
              <a:rPr lang="en-CA" dirty="0" err="1"/>
              <a:t>mới</a:t>
            </a:r>
            <a:r>
              <a:rPr lang="en-CA" dirty="0"/>
              <a:t>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trống</a:t>
            </a:r>
            <a:r>
              <a:rPr lang="en-CA" dirty="0"/>
              <a:t>,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nhấp</a:t>
            </a:r>
            <a:r>
              <a:rPr lang="en-CA" dirty="0"/>
              <a:t> </a:t>
            </a:r>
            <a:r>
              <a:rPr lang="en-CA" dirty="0" err="1"/>
              <a:t>chuột</a:t>
            </a:r>
            <a:r>
              <a:rPr lang="en-CA" dirty="0"/>
              <a:t> </a:t>
            </a:r>
            <a:r>
              <a:rPr lang="en-CA" dirty="0" err="1"/>
              <a:t>vào</a:t>
            </a:r>
            <a:r>
              <a:rPr lang="en-CA" dirty="0"/>
              <a:t> </a:t>
            </a:r>
            <a:r>
              <a:rPr lang="en-CA" dirty="0" err="1"/>
              <a:t>trường</a:t>
            </a:r>
            <a:r>
              <a:rPr lang="en-CA" dirty="0"/>
              <a:t> </a:t>
            </a:r>
            <a:r>
              <a:rPr lang="en-CA" dirty="0" err="1"/>
              <a:t>cuối</a:t>
            </a:r>
            <a:r>
              <a:rPr lang="en-CA" dirty="0"/>
              <a:t> </a:t>
            </a:r>
            <a:r>
              <a:rPr lang="en-CA" dirty="0" err="1"/>
              <a:t>cùng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cuối</a:t>
            </a:r>
            <a:r>
              <a:rPr lang="en-CA" dirty="0"/>
              <a:t>,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nhấn</a:t>
            </a:r>
            <a:r>
              <a:rPr lang="en-CA" dirty="0"/>
              <a:t> TAB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tạo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dòng</a:t>
            </a:r>
            <a:r>
              <a:rPr lang="en-CA" dirty="0"/>
              <a:t> </a:t>
            </a:r>
            <a:r>
              <a:rPr lang="en-CA" dirty="0" err="1"/>
              <a:t>trống</a:t>
            </a:r>
            <a:r>
              <a:rPr lang="en-CA" dirty="0"/>
              <a:t> </a:t>
            </a:r>
            <a:r>
              <a:rPr lang="en-CA" dirty="0" err="1"/>
              <a:t>mới</a:t>
            </a:r>
            <a:endParaRPr lang="en-US" dirty="0"/>
          </a:p>
          <a:p>
            <a:pPr lvl="1"/>
            <a:r>
              <a:rPr lang="en-CA" dirty="0" err="1"/>
              <a:t>Khi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nhập</a:t>
            </a:r>
            <a:r>
              <a:rPr lang="en-CA" dirty="0"/>
              <a:t>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chỉnh</a:t>
            </a:r>
            <a:r>
              <a:rPr lang="en-CA" dirty="0"/>
              <a:t> </a:t>
            </a:r>
            <a:r>
              <a:rPr lang="en-CA" dirty="0" err="1"/>
              <a:t>sửa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bảng</a:t>
            </a:r>
            <a:r>
              <a:rPr lang="en-CA" dirty="0"/>
              <a:t>, </a:t>
            </a:r>
            <a:r>
              <a:rPr lang="en-CA" dirty="0" err="1"/>
              <a:t>biểu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chiếc</a:t>
            </a:r>
            <a:r>
              <a:rPr lang="en-CA" dirty="0"/>
              <a:t> </a:t>
            </a:r>
            <a:r>
              <a:rPr lang="en-CA" dirty="0" err="1"/>
              <a:t>bút</a:t>
            </a:r>
            <a:r>
              <a:rPr lang="en-CA" dirty="0"/>
              <a:t> </a:t>
            </a:r>
            <a:r>
              <a:rPr lang="en-CA" dirty="0" err="1"/>
              <a:t>chì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bộ</a:t>
            </a:r>
            <a:r>
              <a:rPr lang="en-CA" dirty="0"/>
              <a:t> </a:t>
            </a:r>
            <a:r>
              <a:rPr lang="en-CA" dirty="0" err="1"/>
              <a:t>chọn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chỉ</a:t>
            </a:r>
            <a:r>
              <a:rPr lang="en-CA" dirty="0"/>
              <a:t> </a:t>
            </a:r>
            <a:r>
              <a:rPr lang="en-CA" dirty="0" err="1"/>
              <a:t>ra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đó</a:t>
            </a:r>
            <a:r>
              <a:rPr lang="en-CA" dirty="0"/>
              <a:t> </a:t>
            </a:r>
            <a:r>
              <a:rPr lang="en-CA" dirty="0" err="1"/>
              <a:t>chứa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thay</a:t>
            </a:r>
            <a:r>
              <a:rPr lang="en-CA" dirty="0"/>
              <a:t> </a:t>
            </a:r>
            <a:r>
              <a:rPr lang="en-CA" dirty="0" err="1"/>
              <a:t>đổi</a:t>
            </a:r>
            <a:r>
              <a:rPr lang="en-CA" dirty="0"/>
              <a:t> </a:t>
            </a:r>
            <a:r>
              <a:rPr lang="en-CA" dirty="0" err="1"/>
              <a:t>chưa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lưu</a:t>
            </a:r>
            <a:endParaRPr lang="en-US" dirty="0"/>
          </a:p>
          <a:p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b="1" dirty="0"/>
              <a:t>Save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CTRL+S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sz="2800" dirty="0" err="1"/>
              <a:t>Xóa</a:t>
            </a:r>
            <a:r>
              <a:rPr lang="en-CA" sz="2800" dirty="0"/>
              <a:t> </a:t>
            </a:r>
            <a:r>
              <a:rPr lang="en-CA" sz="2800" dirty="0" err="1"/>
              <a:t>các</a:t>
            </a:r>
            <a:r>
              <a:rPr lang="en-CA" sz="2800" dirty="0"/>
              <a:t> </a:t>
            </a:r>
            <a:r>
              <a:rPr lang="en-CA" sz="2800" dirty="0" err="1"/>
              <a:t>bản</a:t>
            </a:r>
            <a:r>
              <a:rPr lang="en-CA" sz="2800" dirty="0"/>
              <a:t> </a:t>
            </a:r>
            <a:r>
              <a:rPr lang="en-CA" sz="2800" dirty="0" err="1"/>
              <a:t>ghi</a:t>
            </a:r>
            <a:r>
              <a:rPr lang="en-CA" sz="2800" dirty="0"/>
              <a:t> </a:t>
            </a:r>
            <a:r>
              <a:rPr lang="en-CA" sz="2800" dirty="0" err="1"/>
              <a:t>trong</a:t>
            </a:r>
            <a:r>
              <a:rPr lang="en-CA" sz="2800" dirty="0"/>
              <a:t> </a:t>
            </a:r>
            <a:r>
              <a:rPr lang="en-CA" sz="2800" dirty="0" err="1"/>
              <a:t>cách</a:t>
            </a:r>
            <a:r>
              <a:rPr lang="en-CA" sz="2800" dirty="0"/>
              <a:t> </a:t>
            </a:r>
            <a:r>
              <a:rPr lang="en-CA" sz="2800" dirty="0" err="1"/>
              <a:t>hiển</a:t>
            </a:r>
            <a:r>
              <a:rPr lang="en-CA" sz="2800" dirty="0"/>
              <a:t> thị Datasheet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/>
              <a:t>Khi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xóa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bảng</a:t>
            </a:r>
            <a:r>
              <a:rPr lang="en-CA" dirty="0"/>
              <a:t>,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xóa</a:t>
            </a:r>
            <a:r>
              <a:rPr lang="en-CA" dirty="0"/>
              <a:t> </a:t>
            </a:r>
            <a:r>
              <a:rPr lang="en-CA" dirty="0" err="1"/>
              <a:t>hết</a:t>
            </a:r>
            <a:r>
              <a:rPr lang="en-CA" dirty="0"/>
              <a:t> </a:t>
            </a:r>
            <a:r>
              <a:rPr lang="en-CA" dirty="0" err="1"/>
              <a:t>tất</a:t>
            </a:r>
            <a:r>
              <a:rPr lang="en-CA" dirty="0"/>
              <a:t> </a:t>
            </a:r>
            <a:r>
              <a:rPr lang="en-CA" dirty="0" err="1"/>
              <a:t>cả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trường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đó</a:t>
            </a:r>
            <a:endParaRPr lang="en-US" dirty="0"/>
          </a:p>
          <a:p>
            <a:r>
              <a:rPr lang="en-CA" dirty="0" err="1"/>
              <a:t>không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Undo </a:t>
            </a:r>
            <a:r>
              <a:rPr lang="en-CA" dirty="0" err="1"/>
              <a:t>cho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r>
              <a:rPr lang="en-CA" dirty="0"/>
              <a:t> </a:t>
            </a:r>
            <a:r>
              <a:rPr lang="en-CA" dirty="0" err="1"/>
              <a:t>đã</a:t>
            </a:r>
            <a:r>
              <a:rPr lang="en-CA" dirty="0"/>
              <a:t> </a:t>
            </a:r>
            <a:r>
              <a:rPr lang="en-CA" dirty="0" err="1"/>
              <a:t>bị</a:t>
            </a:r>
            <a:r>
              <a:rPr lang="en-CA" dirty="0"/>
              <a:t> </a:t>
            </a:r>
            <a:r>
              <a:rPr lang="en-CA" dirty="0" err="1"/>
              <a:t>xóa</a:t>
            </a:r>
            <a:r>
              <a:rPr lang="en-CA" dirty="0"/>
              <a:t>.</a:t>
            </a:r>
            <a:endParaRPr lang="en-US" dirty="0"/>
          </a:p>
          <a:p>
            <a:r>
              <a:rPr lang="en-CA" dirty="0" err="1"/>
              <a:t>nhấp</a:t>
            </a:r>
            <a:r>
              <a:rPr lang="en-CA" dirty="0"/>
              <a:t> </a:t>
            </a:r>
            <a:r>
              <a:rPr lang="en-CA" dirty="0" err="1"/>
              <a:t>chuột</a:t>
            </a:r>
            <a:r>
              <a:rPr lang="en-CA" dirty="0"/>
              <a:t> </a:t>
            </a:r>
            <a:r>
              <a:rPr lang="en-CA" dirty="0" err="1"/>
              <a:t>phải</a:t>
            </a:r>
            <a:r>
              <a:rPr lang="en-CA" dirty="0"/>
              <a:t> </a:t>
            </a:r>
            <a:r>
              <a:rPr lang="en-CA" dirty="0" err="1"/>
              <a:t>vào</a:t>
            </a:r>
            <a:r>
              <a:rPr lang="en-CA" dirty="0"/>
              <a:t> </a:t>
            </a:r>
            <a:r>
              <a:rPr lang="en-CA" dirty="0" err="1"/>
              <a:t>bộ</a:t>
            </a:r>
            <a:r>
              <a:rPr lang="en-CA" dirty="0"/>
              <a:t> </a:t>
            </a:r>
            <a:r>
              <a:rPr lang="en-CA" err="1"/>
              <a:t>chọn</a:t>
            </a:r>
            <a:r>
              <a:rPr lang="en-CA"/>
              <a:t> bản ghi,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sau</a:t>
            </a:r>
            <a:r>
              <a:rPr lang="en-CA" dirty="0"/>
              <a:t> </a:t>
            </a:r>
            <a:r>
              <a:rPr lang="en-CA" dirty="0" err="1"/>
              <a:t>đó</a:t>
            </a:r>
            <a:r>
              <a:rPr lang="en-CA" dirty="0"/>
              <a:t> </a:t>
            </a:r>
            <a:r>
              <a:rPr lang="en-CA" dirty="0" err="1"/>
              <a:t>chọn</a:t>
            </a:r>
            <a:r>
              <a:rPr lang="en-CA" dirty="0"/>
              <a:t> </a:t>
            </a:r>
            <a:r>
              <a:rPr lang="en-CA" b="1" dirty="0"/>
              <a:t>Delete Record</a:t>
            </a:r>
            <a:r>
              <a:rPr lang="en-CA" dirty="0"/>
              <a:t>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/>
              <a:t>Yes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736" y="2850985"/>
            <a:ext cx="3873500" cy="100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0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508" y="951570"/>
            <a:ext cx="8428892" cy="3726414"/>
          </a:xfrm>
        </p:spPr>
        <p:txBody>
          <a:bodyPr/>
          <a:lstStyle/>
          <a:p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thị:</a:t>
            </a:r>
          </a:p>
          <a:p>
            <a:pPr lvl="1"/>
            <a:r>
              <a:rPr lang="en-CA" dirty="0" err="1"/>
              <a:t>điều</a:t>
            </a:r>
            <a:r>
              <a:rPr lang="en-CA" dirty="0"/>
              <a:t> </a:t>
            </a:r>
            <a:r>
              <a:rPr lang="en-CA" dirty="0" err="1"/>
              <a:t>chỉnh</a:t>
            </a:r>
            <a:r>
              <a:rPr lang="en-CA" dirty="0"/>
              <a:t> </a:t>
            </a:r>
            <a:r>
              <a:rPr lang="en-CA" dirty="0" err="1"/>
              <a:t>thiết</a:t>
            </a:r>
            <a:r>
              <a:rPr lang="en-CA" dirty="0"/>
              <a:t> </a:t>
            </a:r>
            <a:r>
              <a:rPr lang="en-CA" dirty="0" err="1"/>
              <a:t>lập</a:t>
            </a:r>
            <a:r>
              <a:rPr lang="en-CA" dirty="0"/>
              <a:t> </a:t>
            </a:r>
            <a:r>
              <a:rPr lang="en-CA" dirty="0" err="1"/>
              <a:t>phóng</a:t>
            </a:r>
            <a:r>
              <a:rPr lang="en-CA" dirty="0"/>
              <a:t> </a:t>
            </a:r>
            <a:r>
              <a:rPr lang="en-CA" dirty="0" err="1"/>
              <a:t>đại</a:t>
            </a:r>
            <a:r>
              <a:rPr lang="en-CA" dirty="0"/>
              <a:t> </a:t>
            </a:r>
            <a:r>
              <a:rPr lang="en-CA" dirty="0" err="1"/>
              <a:t>khi</a:t>
            </a:r>
            <a:r>
              <a:rPr lang="en-CA" dirty="0"/>
              <a:t> </a:t>
            </a:r>
            <a:r>
              <a:rPr lang="en-CA" dirty="0" err="1"/>
              <a:t>xem</a:t>
            </a:r>
            <a:r>
              <a:rPr lang="en-CA" dirty="0"/>
              <a:t> </a:t>
            </a:r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endParaRPr lang="en-US" dirty="0"/>
          </a:p>
          <a:p>
            <a:pPr lvl="1"/>
            <a:r>
              <a:rPr lang="en-CA" dirty="0" err="1"/>
              <a:t>tối</a:t>
            </a:r>
            <a:r>
              <a:rPr lang="en-CA" dirty="0"/>
              <a:t> </a:t>
            </a:r>
            <a:r>
              <a:rPr lang="en-CA" dirty="0" err="1"/>
              <a:t>thiểu</a:t>
            </a:r>
            <a:r>
              <a:rPr lang="en-CA" dirty="0"/>
              <a:t> </a:t>
            </a:r>
            <a:r>
              <a:rPr lang="en-CA" dirty="0" err="1"/>
              <a:t>hóa</a:t>
            </a:r>
            <a:r>
              <a:rPr lang="en-CA" dirty="0"/>
              <a:t>, </a:t>
            </a:r>
            <a:r>
              <a:rPr lang="en-CA" dirty="0" err="1"/>
              <a:t>tối</a:t>
            </a:r>
            <a:r>
              <a:rPr lang="en-CA" dirty="0"/>
              <a:t> </a:t>
            </a:r>
            <a:r>
              <a:rPr lang="en-CA" dirty="0" err="1"/>
              <a:t>đa</a:t>
            </a:r>
            <a:r>
              <a:rPr lang="en-CA" dirty="0"/>
              <a:t> </a:t>
            </a:r>
            <a:r>
              <a:rPr lang="en-CA" dirty="0" err="1"/>
              <a:t>hóa</a:t>
            </a:r>
            <a:r>
              <a:rPr lang="en-CA" dirty="0"/>
              <a:t> </a:t>
            </a:r>
            <a:r>
              <a:rPr lang="en-CA" dirty="0" err="1"/>
              <a:t>kích</a:t>
            </a:r>
            <a:r>
              <a:rPr lang="en-CA" dirty="0"/>
              <a:t> </a:t>
            </a:r>
            <a:r>
              <a:rPr lang="en-CA" dirty="0" err="1"/>
              <a:t>thước</a:t>
            </a:r>
            <a:r>
              <a:rPr lang="en-CA" dirty="0"/>
              <a:t>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phục</a:t>
            </a:r>
            <a:r>
              <a:rPr lang="en-CA" dirty="0"/>
              <a:t> </a:t>
            </a:r>
            <a:r>
              <a:rPr lang="en-CA" dirty="0" err="1"/>
              <a:t>hồi</a:t>
            </a:r>
            <a:r>
              <a:rPr lang="en-CA" dirty="0"/>
              <a:t> </a:t>
            </a:r>
            <a:r>
              <a:rPr lang="en-CA" dirty="0" err="1"/>
              <a:t>kích</a:t>
            </a:r>
            <a:r>
              <a:rPr lang="en-CA" dirty="0"/>
              <a:t> </a:t>
            </a:r>
            <a:r>
              <a:rPr lang="en-CA" dirty="0" err="1"/>
              <a:t>thước</a:t>
            </a:r>
            <a:r>
              <a:rPr lang="en-CA" dirty="0"/>
              <a:t> </a:t>
            </a:r>
            <a:r>
              <a:rPr lang="en-CA" dirty="0" err="1"/>
              <a:t>cửa</a:t>
            </a:r>
            <a:r>
              <a:rPr lang="en-CA" dirty="0"/>
              <a:t> </a:t>
            </a:r>
            <a:r>
              <a:rPr lang="en-CA" dirty="0" err="1"/>
              <a:t>sổ</a:t>
            </a:r>
            <a:r>
              <a:rPr lang="en-CA" dirty="0"/>
              <a:t> </a:t>
            </a:r>
            <a:r>
              <a:rPr lang="en-CA" dirty="0" err="1"/>
              <a:t>làm</a:t>
            </a:r>
            <a:r>
              <a:rPr lang="en-CA" dirty="0"/>
              <a:t> </a:t>
            </a:r>
            <a:r>
              <a:rPr lang="en-CA" dirty="0" err="1"/>
              <a:t>việc</a:t>
            </a:r>
            <a:endParaRPr lang="en-US" dirty="0"/>
          </a:p>
          <a:p>
            <a:pPr lvl="1"/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chồng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hướng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150" dirty="0" err="1"/>
              <a:t>Chuyển</a:t>
            </a:r>
            <a:r>
              <a:rPr lang="en-US" spc="-150" dirty="0"/>
              <a:t> </a:t>
            </a:r>
            <a:r>
              <a:rPr lang="en-US" spc="-150" dirty="0" err="1"/>
              <a:t>giữa</a:t>
            </a:r>
            <a:r>
              <a:rPr lang="en-US" spc="-150" dirty="0"/>
              <a:t> </a:t>
            </a:r>
            <a:r>
              <a:rPr lang="en-US" spc="-150" dirty="0" err="1"/>
              <a:t>các</a:t>
            </a:r>
            <a:r>
              <a:rPr lang="en-US" spc="-150" dirty="0"/>
              <a:t> </a:t>
            </a:r>
            <a:r>
              <a:rPr lang="en-US" spc="-150" dirty="0" err="1"/>
              <a:t>đối</a:t>
            </a:r>
            <a:r>
              <a:rPr lang="en-US" spc="-150" dirty="0"/>
              <a:t> </a:t>
            </a:r>
            <a:r>
              <a:rPr lang="en-US" spc="-150" dirty="0" err="1"/>
              <a:t>tượng</a:t>
            </a:r>
            <a:r>
              <a:rPr lang="en-US" spc="-150" dirty="0"/>
              <a:t> </a:t>
            </a:r>
            <a:r>
              <a:rPr lang="en-US" spc="-150" dirty="0" err="1"/>
              <a:t>đang</a:t>
            </a:r>
            <a:r>
              <a:rPr lang="en-US" spc="-150" dirty="0"/>
              <a:t> </a:t>
            </a:r>
            <a:r>
              <a:rPr lang="en-US" spc="-150" dirty="0" err="1"/>
              <a:t>mở</a:t>
            </a:r>
            <a:endParaRPr lang="vi-VN" spc="-15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mở</a:t>
            </a:r>
            <a:r>
              <a:rPr lang="en-CA" dirty="0"/>
              <a:t>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làm</a:t>
            </a:r>
            <a:r>
              <a:rPr lang="en-CA" dirty="0"/>
              <a:t> </a:t>
            </a:r>
            <a:r>
              <a:rPr lang="en-CA" dirty="0" err="1"/>
              <a:t>việc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với</a:t>
            </a:r>
            <a:r>
              <a:rPr lang="en-CA" dirty="0"/>
              <a:t> </a:t>
            </a:r>
            <a:r>
              <a:rPr lang="en-CA" dirty="0" err="1"/>
              <a:t>nhiều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đồng</a:t>
            </a:r>
            <a:r>
              <a:rPr lang="en-CA" dirty="0"/>
              <a:t> </a:t>
            </a:r>
            <a:r>
              <a:rPr lang="en-CA" dirty="0" err="1"/>
              <a:t>thời</a:t>
            </a:r>
            <a:endParaRPr lang="en-US" dirty="0"/>
          </a:p>
          <a:p>
            <a:r>
              <a:rPr lang="en-CA" dirty="0" err="1"/>
              <a:t>Mỗi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trên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cửa</a:t>
            </a:r>
            <a:r>
              <a:rPr lang="en-CA" dirty="0"/>
              <a:t> </a:t>
            </a:r>
            <a:r>
              <a:rPr lang="en-CA" dirty="0" err="1"/>
              <a:t>sổ</a:t>
            </a:r>
            <a:r>
              <a:rPr lang="en-CA" dirty="0"/>
              <a:t> </a:t>
            </a:r>
            <a:r>
              <a:rPr lang="en-CA" dirty="0" err="1"/>
              <a:t>riêng</a:t>
            </a:r>
            <a:endParaRPr lang="en-US" dirty="0"/>
          </a:p>
          <a:p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nó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26</a:t>
            </a:fld>
            <a:endParaRPr lang="en-US" dirty="0"/>
          </a:p>
        </p:txBody>
      </p:sp>
      <p:pic>
        <p:nvPicPr>
          <p:cNvPr id="10242" name="Picture 2" descr="C:\Users\AnotherAlto\Documents\CCI_Learning\7314 IC3 GS4\Special_slides\multiple-tab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8" y="2575413"/>
            <a:ext cx="7976064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Thao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err="1"/>
              <a:t>dữ</a:t>
            </a:r>
            <a:r>
              <a:rPr lang="en-US"/>
              <a:t> liệu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908" y="951570"/>
            <a:ext cx="8276492" cy="3726414"/>
          </a:xfrm>
        </p:spPr>
        <p:txBody>
          <a:bodyPr/>
          <a:lstStyle/>
          <a:p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</a:p>
          <a:p>
            <a:r>
              <a:rPr lang="en-CA" dirty="0" err="1"/>
              <a:t>Thay</a:t>
            </a:r>
            <a:r>
              <a:rPr lang="en-CA" dirty="0"/>
              <a:t> </a:t>
            </a:r>
            <a:r>
              <a:rPr lang="en-CA" dirty="0" err="1"/>
              <a:t>đổi</a:t>
            </a:r>
            <a:r>
              <a:rPr lang="en-CA" dirty="0"/>
              <a:t> </a:t>
            </a:r>
            <a:r>
              <a:rPr lang="en-CA" dirty="0" err="1"/>
              <a:t>kích</a:t>
            </a:r>
            <a:r>
              <a:rPr lang="en-CA" dirty="0"/>
              <a:t> </a:t>
            </a:r>
            <a:r>
              <a:rPr lang="en-CA" dirty="0" err="1"/>
              <a:t>thước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trường</a:t>
            </a:r>
            <a:endParaRPr lang="en-US" dirty="0"/>
          </a:p>
          <a:p>
            <a:r>
              <a:rPr lang="en-CA" dirty="0" err="1"/>
              <a:t>Sắp</a:t>
            </a:r>
            <a:r>
              <a:rPr lang="en-CA" dirty="0"/>
              <a:t> </a:t>
            </a:r>
            <a:r>
              <a:rPr lang="en-CA" dirty="0" err="1"/>
              <a:t>xếp</a:t>
            </a:r>
            <a:r>
              <a:rPr lang="en-CA" dirty="0"/>
              <a:t> </a:t>
            </a:r>
            <a:r>
              <a:rPr lang="en-CA" dirty="0" err="1"/>
              <a:t>lại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trường</a:t>
            </a:r>
            <a:endParaRPr lang="en-US" dirty="0"/>
          </a:p>
          <a:p>
            <a:r>
              <a:rPr lang="en-CA" dirty="0" err="1"/>
              <a:t>Đóng</a:t>
            </a:r>
            <a:r>
              <a:rPr lang="en-CA" dirty="0"/>
              <a:t> </a:t>
            </a:r>
            <a:r>
              <a:rPr lang="en-CA" dirty="0" err="1"/>
              <a:t>băng</a:t>
            </a:r>
            <a:r>
              <a:rPr lang="en-CA" dirty="0"/>
              <a:t> (</a:t>
            </a:r>
            <a:r>
              <a:rPr lang="en-CA" dirty="0" err="1"/>
              <a:t>Cố</a:t>
            </a:r>
            <a:r>
              <a:rPr lang="en-CA" dirty="0"/>
              <a:t> </a:t>
            </a:r>
            <a:r>
              <a:rPr lang="en-CA" dirty="0" err="1"/>
              <a:t>định</a:t>
            </a:r>
            <a:r>
              <a:rPr lang="en-CA" dirty="0"/>
              <a:t> </a:t>
            </a:r>
            <a:r>
              <a:rPr lang="en-CA" dirty="0" err="1"/>
              <a:t>vị</a:t>
            </a:r>
            <a:r>
              <a:rPr lang="en-CA" dirty="0"/>
              <a:t> </a:t>
            </a:r>
            <a:r>
              <a:rPr lang="en-CA" dirty="0" err="1"/>
              <a:t>trí</a:t>
            </a:r>
            <a:r>
              <a:rPr lang="en-CA" dirty="0"/>
              <a:t>)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phá</a:t>
            </a:r>
            <a:r>
              <a:rPr lang="en-CA" dirty="0"/>
              <a:t> </a:t>
            </a:r>
            <a:r>
              <a:rPr lang="en-CA" dirty="0" err="1"/>
              <a:t>băng</a:t>
            </a:r>
            <a:r>
              <a:rPr lang="en-CA" dirty="0"/>
              <a:t> (</a:t>
            </a:r>
            <a:r>
              <a:rPr lang="en-CA" dirty="0" err="1"/>
              <a:t>không</a:t>
            </a:r>
            <a:r>
              <a:rPr lang="en-CA" dirty="0"/>
              <a:t> </a:t>
            </a:r>
            <a:r>
              <a:rPr lang="en-CA" dirty="0" err="1"/>
              <a:t>cố</a:t>
            </a:r>
            <a:r>
              <a:rPr lang="en-CA" dirty="0"/>
              <a:t> </a:t>
            </a:r>
            <a:r>
              <a:rPr lang="en-CA" dirty="0" err="1"/>
              <a:t>định</a:t>
            </a:r>
            <a:r>
              <a:rPr lang="en-CA" dirty="0"/>
              <a:t> </a:t>
            </a:r>
            <a:r>
              <a:rPr lang="en-CA" dirty="0" err="1"/>
              <a:t>vị</a:t>
            </a:r>
            <a:r>
              <a:rPr lang="en-CA" dirty="0"/>
              <a:t> </a:t>
            </a:r>
            <a:r>
              <a:rPr lang="en-CA" dirty="0" err="1"/>
              <a:t>trí</a:t>
            </a:r>
            <a:r>
              <a:rPr lang="en-CA" dirty="0"/>
              <a:t>)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trường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Tìm</a:t>
            </a:r>
            <a:r>
              <a:rPr lang="en-CA" dirty="0"/>
              <a:t> </a:t>
            </a:r>
            <a:r>
              <a:rPr lang="en-CA" dirty="0" err="1"/>
              <a:t>kiếm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muốn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569" y="951570"/>
            <a:ext cx="8346831" cy="3726414"/>
          </a:xfrm>
        </p:spPr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en-US" dirty="0"/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(Find) </a:t>
            </a:r>
          </a:p>
          <a:p>
            <a:pPr lvl="1"/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en-US" dirty="0"/>
          </a:p>
          <a:p>
            <a:pPr lvl="1"/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bảng</a:t>
            </a:r>
            <a:endParaRPr lang="en-US" dirty="0"/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vấn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3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Tìm</a:t>
            </a:r>
            <a:r>
              <a:rPr lang="en-CA" dirty="0"/>
              <a:t> </a:t>
            </a:r>
            <a:r>
              <a:rPr lang="en-CA" dirty="0" err="1"/>
              <a:t>kiếm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51570"/>
            <a:ext cx="8382000" cy="3726414"/>
          </a:xfrm>
        </p:spPr>
        <p:txBody>
          <a:bodyPr>
            <a:normAutofit/>
          </a:bodyPr>
          <a:lstStyle/>
          <a:p>
            <a:r>
              <a:rPr lang="en-CA"/>
              <a:t>Định vị các bản ghi chứa các giá trị xác định hoặc chuỗi văn bản trong một trường cụ thể</a:t>
            </a:r>
            <a:endParaRPr lang="en-US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lvl="1"/>
            <a:r>
              <a:rPr lang="en-US" b="1"/>
              <a:t>Look in </a:t>
            </a:r>
            <a:r>
              <a:rPr lang="en-US"/>
              <a:t>xác định nơi bạn muốn access thực hiện tìm kiếm</a:t>
            </a:r>
          </a:p>
          <a:p>
            <a:pPr lvl="1"/>
            <a:r>
              <a:rPr lang="en-US"/>
              <a:t>Nhấp chuột vào </a:t>
            </a:r>
            <a:r>
              <a:rPr lang="en-US" b="1"/>
              <a:t>find next </a:t>
            </a:r>
            <a:r>
              <a:rPr lang="en-US"/>
              <a:t>để chuyển tới bản ghi phù hợp tiếp theo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266" name="Picture 2" descr="C:\Users\AnotherAlto\Documents\CCI_Learning\7314 IC3 GS4\Special_slides\f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86" y="1878045"/>
            <a:ext cx="5015049" cy="16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Access là </a:t>
            </a:r>
            <a:r>
              <a:rPr lang="fr-FR" dirty="0" err="1"/>
              <a:t>gì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785" y="951570"/>
            <a:ext cx="8440615" cy="41010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Microsoft Access là </a:t>
            </a:r>
            <a:r>
              <a:rPr lang="fr-FR" dirty="0" err="1"/>
              <a:t>một</a:t>
            </a:r>
            <a:r>
              <a:rPr lang="fr-FR" dirty="0"/>
              <a:t> </a:t>
            </a:r>
            <a:r>
              <a:rPr lang="fr-FR" dirty="0" err="1"/>
              <a:t>hệ</a:t>
            </a:r>
            <a:r>
              <a:rPr lang="fr-FR" dirty="0"/>
              <a:t> </a:t>
            </a:r>
            <a:r>
              <a:rPr lang="fr-FR" dirty="0" err="1"/>
              <a:t>thống</a:t>
            </a:r>
            <a:r>
              <a:rPr lang="fr-FR" dirty="0"/>
              <a:t> </a:t>
            </a:r>
            <a:r>
              <a:rPr lang="fr-FR" dirty="0" err="1"/>
              <a:t>quản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cơ</a:t>
            </a:r>
            <a:r>
              <a:rPr lang="fr-FR" dirty="0"/>
              <a:t> </a:t>
            </a:r>
            <a:r>
              <a:rPr lang="fr-FR" dirty="0" err="1"/>
              <a:t>sở</a:t>
            </a:r>
            <a:r>
              <a:rPr lang="fr-FR" dirty="0"/>
              <a:t> </a:t>
            </a:r>
            <a:r>
              <a:rPr lang="fr-FR" dirty="0" err="1"/>
              <a:t>dữ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(DBMS)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fr-FR" dirty="0"/>
              <a:t>Access </a:t>
            </a:r>
            <a:r>
              <a:rPr lang="fr-FR" dirty="0" err="1"/>
              <a:t>bao</a:t>
            </a:r>
            <a:r>
              <a:rPr lang="fr-FR" dirty="0"/>
              <a:t> </a:t>
            </a:r>
            <a:r>
              <a:rPr lang="fr-FR" dirty="0" err="1"/>
              <a:t>gồm</a:t>
            </a:r>
            <a:r>
              <a:rPr lang="fr-FR" dirty="0"/>
              <a:t> </a:t>
            </a:r>
            <a:r>
              <a:rPr lang="fr-FR" dirty="0" err="1"/>
              <a:t>cả</a:t>
            </a:r>
            <a:r>
              <a:rPr lang="fr-FR" dirty="0"/>
              <a:t>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công</a:t>
            </a:r>
            <a:r>
              <a:rPr lang="fr-FR" dirty="0"/>
              <a:t> </a:t>
            </a:r>
            <a:r>
              <a:rPr lang="fr-FR" dirty="0" err="1"/>
              <a:t>cụ</a:t>
            </a:r>
            <a:r>
              <a:rPr lang="fr-FR" dirty="0"/>
              <a:t> </a:t>
            </a:r>
            <a:r>
              <a:rPr lang="fr-FR" dirty="0" err="1"/>
              <a:t>cho</a:t>
            </a:r>
            <a:r>
              <a:rPr lang="fr-FR" dirty="0"/>
              <a:t> </a:t>
            </a:r>
            <a:r>
              <a:rPr lang="fr-FR" dirty="0" err="1"/>
              <a:t>phép</a:t>
            </a:r>
            <a:r>
              <a:rPr lang="fr-FR" dirty="0"/>
              <a:t> </a:t>
            </a:r>
            <a:r>
              <a:rPr lang="fr-FR" dirty="0" err="1"/>
              <a:t>bạn</a:t>
            </a:r>
            <a:r>
              <a:rPr lang="fr-FR" dirty="0"/>
              <a:t> </a:t>
            </a:r>
            <a:r>
              <a:rPr lang="fr-FR" dirty="0" err="1"/>
              <a:t>phát</a:t>
            </a:r>
            <a:r>
              <a:rPr lang="fr-FR" dirty="0"/>
              <a:t> </a:t>
            </a:r>
            <a:r>
              <a:rPr lang="fr-FR" dirty="0" err="1"/>
              <a:t>triển</a:t>
            </a:r>
            <a:r>
              <a:rPr lang="fr-FR" dirty="0"/>
              <a:t> </a:t>
            </a:r>
            <a:r>
              <a:rPr lang="fr-FR" dirty="0" err="1"/>
              <a:t>giao</a:t>
            </a:r>
            <a:r>
              <a:rPr lang="fr-FR" dirty="0"/>
              <a:t> </a:t>
            </a:r>
            <a:r>
              <a:rPr lang="fr-FR" dirty="0" err="1"/>
              <a:t>diện</a:t>
            </a:r>
            <a:r>
              <a:rPr lang="fr-FR" dirty="0"/>
              <a:t> </a:t>
            </a:r>
            <a:r>
              <a:rPr lang="fr-FR" dirty="0" err="1"/>
              <a:t>thân</a:t>
            </a:r>
            <a:r>
              <a:rPr lang="fr-FR" dirty="0"/>
              <a:t> </a:t>
            </a:r>
            <a:r>
              <a:rPr lang="fr-FR" dirty="0" err="1"/>
              <a:t>thiện</a:t>
            </a:r>
            <a:r>
              <a:rPr lang="fr-FR" dirty="0"/>
              <a:t> </a:t>
            </a:r>
            <a:r>
              <a:rPr lang="fr-FR" dirty="0" err="1"/>
              <a:t>với</a:t>
            </a:r>
            <a:r>
              <a:rPr lang="fr-FR" dirty="0"/>
              <a:t> </a:t>
            </a:r>
            <a:r>
              <a:rPr lang="fr-FR" dirty="0" err="1"/>
              <a:t>người</a:t>
            </a:r>
            <a:r>
              <a:rPr lang="fr-FR" dirty="0"/>
              <a:t> </a:t>
            </a:r>
            <a:r>
              <a:rPr lang="fr-FR" dirty="0" err="1"/>
              <a:t>dùng</a:t>
            </a:r>
            <a:r>
              <a:rPr lang="fr-FR" dirty="0"/>
              <a:t>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fr-FR" dirty="0"/>
              <a:t>Access </a:t>
            </a:r>
            <a:r>
              <a:rPr lang="fr-FR" dirty="0" err="1"/>
              <a:t>cho</a:t>
            </a:r>
            <a:r>
              <a:rPr lang="fr-FR" dirty="0"/>
              <a:t> </a:t>
            </a:r>
            <a:r>
              <a:rPr lang="fr-FR" dirty="0" err="1"/>
              <a:t>phép</a:t>
            </a:r>
            <a:r>
              <a:rPr lang="fr-FR" dirty="0"/>
              <a:t> </a:t>
            </a:r>
            <a:r>
              <a:rPr lang="fr-FR" dirty="0" err="1"/>
              <a:t>bạn</a:t>
            </a:r>
            <a:r>
              <a:rPr lang="fr-FR" dirty="0"/>
              <a:t> </a:t>
            </a:r>
            <a:r>
              <a:rPr lang="fr-FR" dirty="0" err="1"/>
              <a:t>thực</a:t>
            </a:r>
            <a:r>
              <a:rPr lang="fr-FR" dirty="0"/>
              <a:t> </a:t>
            </a:r>
            <a:r>
              <a:rPr lang="fr-FR" dirty="0" err="1"/>
              <a:t>hiện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Lưu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</a:t>
            </a:r>
            <a:r>
              <a:rPr lang="en-US" dirty="0" err="1"/>
              <a:t>tạp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dùng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508" y="951570"/>
            <a:ext cx="8428892" cy="3726414"/>
          </a:xfrm>
        </p:spPr>
        <p:txBody>
          <a:bodyPr/>
          <a:lstStyle/>
          <a:p>
            <a:r>
              <a:rPr lang="en-CA"/>
              <a:t>Sắp xếp ảnh hưởng đến cách các bản ghi hiển thị trong trang dữ liệu</a:t>
            </a:r>
            <a:endParaRPr lang="en-US"/>
          </a:p>
          <a:p>
            <a:r>
              <a:rPr lang="en-CA"/>
              <a:t>Không ảnh hưởng đến thứ tự vật lý của các bản ghi trong bảng</a:t>
            </a:r>
            <a:endParaRPr lang="en-US"/>
          </a:p>
          <a:p>
            <a:r>
              <a:rPr lang="en-US"/>
              <a:t>Sắp xếp có thể làm cho việc tìm kiếm trở nên dễ dàng hơn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ghi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231" y="951570"/>
            <a:ext cx="8417169" cy="3726414"/>
          </a:xfrm>
        </p:spPr>
        <p:txBody>
          <a:bodyPr/>
          <a:lstStyle/>
          <a:p>
            <a:r>
              <a:rPr lang="en-CA"/>
              <a:t>Cho phép bạn cô lập các bản ghi cụ thể mà bạn muốn làm việc</a:t>
            </a:r>
            <a:endParaRPr lang="en-US"/>
          </a:p>
          <a:p>
            <a:r>
              <a:rPr lang="en-CA"/>
              <a:t>Khi một bộ lọc được áp dụng, chỉ có một tập hợp các bản ghi con được hiển thị trong trang dữ liệu</a:t>
            </a:r>
            <a:endParaRPr lang="en-US"/>
          </a:p>
          <a:p>
            <a:pPr lvl="1"/>
            <a:r>
              <a:rPr lang="en-US"/>
              <a:t>Các bản ghi khác sẽ ẩn đi cho tới khi bộ lọc bị hủy bỏ</a:t>
            </a:r>
          </a:p>
          <a:p>
            <a:r>
              <a:rPr lang="en-US"/>
              <a:t>Đừng bao giờ xóa hoặc sắp xếp các bản ghi một cách vật lý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Bộ</a:t>
            </a:r>
            <a:r>
              <a:rPr lang="en-CA" dirty="0"/>
              <a:t> </a:t>
            </a:r>
            <a:r>
              <a:rPr lang="en-CA" dirty="0" err="1"/>
              <a:t>lọc</a:t>
            </a:r>
            <a:r>
              <a:rPr lang="en-CA" dirty="0"/>
              <a:t> </a:t>
            </a:r>
            <a:r>
              <a:rPr lang="en-CA" dirty="0" err="1"/>
              <a:t>bằng</a:t>
            </a:r>
            <a:r>
              <a:rPr lang="en-CA" dirty="0"/>
              <a:t> </a:t>
            </a:r>
            <a:r>
              <a:rPr lang="en-CA" dirty="0" err="1"/>
              <a:t>cách</a:t>
            </a:r>
            <a:r>
              <a:rPr lang="en-CA" dirty="0"/>
              <a:t> </a:t>
            </a:r>
            <a:r>
              <a:rPr lang="en-CA" dirty="0" err="1"/>
              <a:t>lựa</a:t>
            </a:r>
            <a:r>
              <a:rPr lang="en-CA" dirty="0"/>
              <a:t> </a:t>
            </a:r>
            <a:r>
              <a:rPr lang="en-CA" dirty="0" err="1"/>
              <a:t>chọn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951570"/>
            <a:ext cx="8382000" cy="3726414"/>
          </a:xfrm>
        </p:spPr>
        <p:txBody>
          <a:bodyPr/>
          <a:lstStyle/>
          <a:p>
            <a:r>
              <a:rPr lang="en-US"/>
              <a:t>Lựa chọn bản ghi và sau đó </a:t>
            </a:r>
            <a:r>
              <a:rPr lang="en-CA"/>
              <a:t>lọc các bản ghi chỉ chứa hoặc không chứa các dữ liệu cụ thể trong một trường xác định</a:t>
            </a:r>
            <a:endParaRPr lang="en-US"/>
          </a:p>
          <a:p>
            <a:r>
              <a:rPr lang="en-US"/>
              <a:t>Khi bạn áp dụng một bộ lọc, ký hiệu lọc hiển thị trên một hoặc nhiều tiêu đề cột.</a:t>
            </a:r>
          </a:p>
          <a:p>
            <a:r>
              <a:rPr lang="en-CA"/>
              <a:t>Bạn cũng có thể tạm thời xóa và áp dụng lại bộ lọc</a:t>
            </a:r>
            <a:endParaRPr lang="en-US"/>
          </a:p>
          <a:p>
            <a:r>
              <a:rPr lang="en-US"/>
              <a:t>Có thể áp dụng bộ lọc và sau đó tạo và áp dụng thêm một bộ lọc khác nữa từ kết quả lọc trước</a:t>
            </a:r>
          </a:p>
          <a:p>
            <a:r>
              <a:rPr lang="en-US"/>
              <a:t>Để gỡ bỏ nhiều bộ lọc, sử dụng </a:t>
            </a:r>
            <a:r>
              <a:rPr lang="en-US" b="1"/>
              <a:t>clear all filters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pc="-150" dirty="0" err="1"/>
              <a:t>Sử</a:t>
            </a:r>
            <a:r>
              <a:rPr lang="en-US" sz="3600" spc="-150" dirty="0"/>
              <a:t> </a:t>
            </a:r>
            <a:r>
              <a:rPr lang="en-US" sz="3600" spc="-150" dirty="0" err="1"/>
              <a:t>dụng</a:t>
            </a:r>
            <a:r>
              <a:rPr lang="en-US" sz="3600" spc="-150" dirty="0"/>
              <a:t> </a:t>
            </a:r>
            <a:r>
              <a:rPr lang="en-US" sz="3600" spc="-150" dirty="0" err="1"/>
              <a:t>các</a:t>
            </a:r>
            <a:r>
              <a:rPr lang="en-US" sz="3600" spc="-150" dirty="0"/>
              <a:t> </a:t>
            </a:r>
            <a:r>
              <a:rPr lang="en-US" sz="3600" spc="-150" dirty="0" err="1"/>
              <a:t>truy</a:t>
            </a:r>
            <a:r>
              <a:rPr lang="en-US" sz="3600" spc="-150" dirty="0"/>
              <a:t> </a:t>
            </a:r>
            <a:r>
              <a:rPr lang="en-US" sz="3600" spc="-150" dirty="0" err="1"/>
              <a:t>vấn</a:t>
            </a:r>
            <a:r>
              <a:rPr lang="en-US" sz="3600" spc="-150" dirty="0"/>
              <a:t> </a:t>
            </a:r>
            <a:r>
              <a:rPr lang="en-US" sz="3600" spc="-150" dirty="0" err="1"/>
              <a:t>để</a:t>
            </a:r>
            <a:r>
              <a:rPr lang="en-US" sz="3600" spc="-150" dirty="0"/>
              <a:t> </a:t>
            </a:r>
            <a:r>
              <a:rPr lang="en-US" sz="3600" spc="-150" dirty="0" err="1"/>
              <a:t>tìm</a:t>
            </a:r>
            <a:r>
              <a:rPr lang="en-US" sz="3600" spc="-150" dirty="0"/>
              <a:t> </a:t>
            </a:r>
            <a:r>
              <a:rPr lang="en-US" sz="3600" spc="-150" dirty="0" err="1"/>
              <a:t>dữ</a:t>
            </a:r>
            <a:r>
              <a:rPr lang="en-US" sz="3600" spc="-150" dirty="0"/>
              <a:t> </a:t>
            </a:r>
            <a:r>
              <a:rPr lang="en-US" sz="3600" spc="-150" dirty="0" err="1"/>
              <a:t>liệu</a:t>
            </a:r>
            <a:endParaRPr lang="vi-VN" sz="3600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508" y="951570"/>
            <a:ext cx="8428892" cy="3725938"/>
          </a:xfrm>
        </p:spPr>
        <p:txBody>
          <a:bodyPr>
            <a:normAutofit fontScale="92500"/>
          </a:bodyPr>
          <a:lstStyle/>
          <a:p>
            <a:pPr lvl="0"/>
            <a:r>
              <a:rPr lang="en-CA"/>
              <a:t>Là một phương pháp khác để hiển thị dữ liệu xác định từ một bảng</a:t>
            </a:r>
            <a:endParaRPr lang="en-US"/>
          </a:p>
          <a:p>
            <a:pPr lvl="0"/>
            <a:r>
              <a:rPr lang="en-US"/>
              <a:t>Khi thực hiện một truy vấn, dữ liệu được truy xuất được gọi là tập hợp kết quả</a:t>
            </a:r>
            <a:endParaRPr lang="en-US" i="1"/>
          </a:p>
          <a:p>
            <a:pPr lvl="0"/>
            <a:r>
              <a:rPr lang="en-US"/>
              <a:t>Khi mở một truy vấn, tập hợp kết quả sẽ được hiển thị một cách tự động</a:t>
            </a:r>
          </a:p>
          <a:p>
            <a:pPr lvl="0"/>
            <a:r>
              <a:rPr lang="en-US"/>
              <a:t>Được lưu trữ như là các đối tượng CSDL</a:t>
            </a:r>
          </a:p>
          <a:p>
            <a:pPr lvl="0"/>
            <a:r>
              <a:rPr lang="en-US"/>
              <a:t>Các</a:t>
            </a:r>
            <a:r>
              <a:rPr lang="en-US" i="1"/>
              <a:t> truy vấn chọn dữ liệu </a:t>
            </a:r>
            <a:r>
              <a:rPr lang="en-US"/>
              <a:t>tìm kiếm và hiển thị dữ liệu và/hoặc thực hiện các phép tính toán</a:t>
            </a:r>
          </a:p>
          <a:p>
            <a:pPr lvl="0"/>
            <a:r>
              <a:rPr lang="en-US"/>
              <a:t>Các</a:t>
            </a:r>
            <a:r>
              <a:rPr lang="en-US" i="1"/>
              <a:t> truy vấn hành động </a:t>
            </a:r>
            <a:r>
              <a:rPr lang="en-US"/>
              <a:t>sử dụng để thêm, thay đổi hoặc xóa dữ liệu</a:t>
            </a:r>
          </a:p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277" y="257908"/>
            <a:ext cx="5498123" cy="616151"/>
          </a:xfrm>
        </p:spPr>
        <p:txBody>
          <a:bodyPr>
            <a:normAutofit fontScale="90000"/>
          </a:bodyPr>
          <a:lstStyle/>
          <a:p>
            <a:r>
              <a:rPr lang="en-CA" sz="2800" dirty="0" err="1"/>
              <a:t>Làm</a:t>
            </a:r>
            <a:r>
              <a:rPr lang="en-CA" sz="2800" dirty="0"/>
              <a:t> </a:t>
            </a:r>
            <a:r>
              <a:rPr lang="en-CA" sz="2800" dirty="0" err="1"/>
              <a:t>việc</a:t>
            </a:r>
            <a:r>
              <a:rPr lang="en-CA" sz="2800" dirty="0"/>
              <a:t> </a:t>
            </a:r>
            <a:r>
              <a:rPr lang="en-CA" sz="2800" dirty="0" err="1"/>
              <a:t>với</a:t>
            </a:r>
            <a:r>
              <a:rPr lang="en-CA" sz="2800" dirty="0"/>
              <a:t> </a:t>
            </a:r>
            <a:r>
              <a:rPr lang="en-CA" sz="2800" dirty="0" err="1"/>
              <a:t>dữ</a:t>
            </a:r>
            <a:r>
              <a:rPr lang="en-CA" sz="2800" dirty="0"/>
              <a:t> </a:t>
            </a:r>
            <a:r>
              <a:rPr lang="en-CA" sz="2800" dirty="0" err="1"/>
              <a:t>liệu</a:t>
            </a:r>
            <a:r>
              <a:rPr lang="en-CA" sz="2800" dirty="0"/>
              <a:t> </a:t>
            </a:r>
            <a:r>
              <a:rPr lang="en-CA" sz="2800" dirty="0" err="1"/>
              <a:t>trong</a:t>
            </a:r>
            <a:r>
              <a:rPr lang="en-CA" sz="2800" dirty="0"/>
              <a:t> </a:t>
            </a:r>
            <a:r>
              <a:rPr lang="en-CA" sz="2800" err="1"/>
              <a:t>cách</a:t>
            </a:r>
            <a:r>
              <a:rPr lang="en-CA" sz="2800"/>
              <a:t> </a:t>
            </a:r>
            <a:br>
              <a:rPr lang="vi-VN" sz="2800"/>
            </a:br>
            <a:r>
              <a:rPr lang="en-CA" sz="2800"/>
              <a:t>hiển </a:t>
            </a:r>
            <a:r>
              <a:rPr lang="en-CA" sz="2800" dirty="0"/>
              <a:t>thị </a:t>
            </a:r>
            <a:r>
              <a:rPr lang="en-CA" sz="2800" dirty="0" err="1"/>
              <a:t>biểu</a:t>
            </a:r>
            <a:r>
              <a:rPr lang="en-CA" sz="2800" dirty="0"/>
              <a:t> </a:t>
            </a:r>
            <a:r>
              <a:rPr lang="en-CA" sz="2800" dirty="0" err="1"/>
              <a:t>mẫu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,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2290" name="Picture 2" descr="C:\Users\AnotherAlto\Documents\CCI_Learning\7314 IC3 GS4\Special_slides\use-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3" y="2330459"/>
            <a:ext cx="5553929" cy="23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4599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170" y="251100"/>
            <a:ext cx="5767754" cy="564777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  <a:endParaRPr lang="vi-VN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231" y="951570"/>
            <a:ext cx="8417169" cy="3726414"/>
          </a:xfrm>
        </p:spPr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in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quan</a:t>
            </a:r>
            <a:endParaRPr lang="en-US" dirty="0"/>
          </a:p>
          <a:p>
            <a:pPr lvl="1"/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hiển</a:t>
            </a:r>
            <a:r>
              <a:rPr lang="en-US" sz="3200" dirty="0"/>
              <a:t> thị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endParaRPr lang="vi-V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231" y="951570"/>
            <a:ext cx="8417169" cy="372641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Report</a:t>
            </a:r>
          </a:p>
          <a:p>
            <a:pPr lvl="1"/>
            <a:r>
              <a:rPr lang="en-CA" dirty="0" err="1"/>
              <a:t>chế</a:t>
            </a:r>
            <a:r>
              <a:rPr lang="en-CA" dirty="0"/>
              <a:t> </a:t>
            </a:r>
            <a:r>
              <a:rPr lang="en-CA" dirty="0" err="1"/>
              <a:t>độ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mở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endParaRPr lang="en-US" dirty="0"/>
          </a:p>
          <a:p>
            <a:pPr lvl="1"/>
            <a:r>
              <a:rPr lang="en-CA" dirty="0" err="1"/>
              <a:t>cho</a:t>
            </a:r>
            <a:r>
              <a:rPr lang="en-CA" dirty="0"/>
              <a:t> </a:t>
            </a:r>
            <a:r>
              <a:rPr lang="en-CA" dirty="0" err="1"/>
              <a:t>phép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xem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  <a:p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in</a:t>
            </a:r>
            <a:endParaRPr lang="vi-VN" dirty="0"/>
          </a:p>
          <a:p>
            <a:pPr lvl="1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in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  <a:p>
            <a:pPr lvl="1"/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đại</a:t>
            </a:r>
            <a:endParaRPr lang="en-US" dirty="0"/>
          </a:p>
          <a:p>
            <a:r>
              <a:rPr lang="en-CA" dirty="0" err="1"/>
              <a:t>Cách</a:t>
            </a:r>
            <a:r>
              <a:rPr lang="en-CA" dirty="0"/>
              <a:t> </a:t>
            </a:r>
            <a:r>
              <a:rPr lang="en-CA" dirty="0" err="1"/>
              <a:t>hiển</a:t>
            </a:r>
            <a:r>
              <a:rPr lang="en-CA" dirty="0"/>
              <a:t> thị </a:t>
            </a:r>
            <a:r>
              <a:rPr lang="en-CA" dirty="0" err="1"/>
              <a:t>bố</a:t>
            </a:r>
            <a:r>
              <a:rPr lang="en-CA" dirty="0"/>
              <a:t> </a:t>
            </a:r>
            <a:r>
              <a:rPr lang="en-CA" dirty="0" err="1"/>
              <a:t>cục</a:t>
            </a:r>
            <a:endParaRPr lang="en-US" dirty="0"/>
          </a:p>
          <a:p>
            <a:pPr lvl="1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en-US" dirty="0"/>
          </a:p>
          <a:p>
            <a:pPr lvl="1"/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hiển</a:t>
            </a:r>
            <a:r>
              <a:rPr lang="en-US" sz="3200" dirty="0"/>
              <a:t> thị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955" y="1008529"/>
            <a:ext cx="8629284" cy="3277721"/>
          </a:xfrm>
        </p:spPr>
        <p:txBody>
          <a:bodyPr>
            <a:normAutofit/>
          </a:bodyPr>
          <a:lstStyle/>
          <a:p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37</a:t>
            </a:fld>
            <a:endParaRPr lang="en-US" dirty="0"/>
          </a:p>
        </p:txBody>
      </p:sp>
      <p:pic>
        <p:nvPicPr>
          <p:cNvPr id="13314" name="Picture 2" descr="C:\Users\AnotherAlto\Documents\CCI_Learning\7314 IC3 GS4\Special_slides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6" y="1532541"/>
            <a:ext cx="7093334" cy="26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in</a:t>
            </a:r>
            <a:endParaRPr lang="vi-V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277721"/>
          </a:xfrm>
        </p:spPr>
        <p:txBody>
          <a:bodyPr>
            <a:normAutofit/>
          </a:bodyPr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phóng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38</a:t>
            </a:fld>
            <a:endParaRPr lang="en-US" dirty="0"/>
          </a:p>
        </p:txBody>
      </p:sp>
      <p:pic>
        <p:nvPicPr>
          <p:cNvPr id="14338" name="Picture 2" descr="C:\Users\AnotherAlto\Documents\CCI_Learning\7314 IC3 GS4\Special_slides\print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95" y="1456984"/>
            <a:ext cx="6819900" cy="32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err="1"/>
              <a:t>Cách</a:t>
            </a:r>
            <a:r>
              <a:rPr lang="en-CA" sz="3200" dirty="0"/>
              <a:t> </a:t>
            </a:r>
            <a:r>
              <a:rPr lang="en-CA" sz="3200" dirty="0" err="1"/>
              <a:t>hiển</a:t>
            </a:r>
            <a:r>
              <a:rPr lang="en-CA" sz="3200" dirty="0"/>
              <a:t> thị </a:t>
            </a:r>
            <a:r>
              <a:rPr lang="en-CA" sz="3200" dirty="0" err="1"/>
              <a:t>thiết</a:t>
            </a:r>
            <a:r>
              <a:rPr lang="en-CA" sz="3200" dirty="0"/>
              <a:t> </a:t>
            </a:r>
            <a:r>
              <a:rPr lang="en-CA" sz="3200" dirty="0" err="1"/>
              <a:t>kế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277721"/>
          </a:xfrm>
        </p:spPr>
        <p:txBody>
          <a:bodyPr>
            <a:normAutofit/>
          </a:bodyPr>
          <a:lstStyle/>
          <a:p>
            <a:r>
              <a:rPr lang="en-US" dirty="0"/>
              <a:t>Cho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39</a:t>
            </a:fld>
            <a:endParaRPr lang="en-US" dirty="0"/>
          </a:p>
        </p:txBody>
      </p:sp>
      <p:pic>
        <p:nvPicPr>
          <p:cNvPr id="15362" name="Picture 2" descr="C:\Users\AnotherAlto\Documents\CCI_Learning\7314 IC3 GS4\Special_slides\layout-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4" y="1788245"/>
            <a:ext cx="7651895" cy="241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Access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gì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08" y="951570"/>
            <a:ext cx="8428892" cy="3726414"/>
          </a:xfrm>
        </p:spPr>
        <p:txBody>
          <a:bodyPr>
            <a:normAutofit/>
          </a:bodyPr>
          <a:lstStyle/>
          <a:p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chứa</a:t>
            </a:r>
            <a:r>
              <a:rPr lang="en-CA" dirty="0"/>
              <a:t> </a:t>
            </a:r>
            <a:r>
              <a:rPr lang="en-CA" dirty="0" err="1"/>
              <a:t>rất</a:t>
            </a:r>
            <a:r>
              <a:rPr lang="en-CA" dirty="0"/>
              <a:t> </a:t>
            </a:r>
            <a:r>
              <a:rPr lang="en-CA" dirty="0" err="1"/>
              <a:t>nhiều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US" dirty="0"/>
          </a:p>
          <a:p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Access (</a:t>
            </a:r>
            <a:r>
              <a:rPr lang="en-CA" dirty="0" err="1"/>
              <a:t>phiên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2007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cao</a:t>
            </a:r>
            <a:r>
              <a:rPr lang="en-CA" dirty="0"/>
              <a:t> </a:t>
            </a:r>
            <a:r>
              <a:rPr lang="en-CA" dirty="0" err="1"/>
              <a:t>hơn</a:t>
            </a:r>
            <a:r>
              <a:rPr lang="en-CA" dirty="0"/>
              <a:t>) </a:t>
            </a:r>
            <a:r>
              <a:rPr lang="en-CA" dirty="0" err="1"/>
              <a:t>lưu</a:t>
            </a:r>
            <a:r>
              <a:rPr lang="en-CA" dirty="0"/>
              <a:t> </a:t>
            </a:r>
            <a:r>
              <a:rPr lang="en-CA" dirty="0" err="1"/>
              <a:t>trữ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nó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tệp</a:t>
            </a:r>
            <a:r>
              <a:rPr lang="en-CA" dirty="0"/>
              <a:t> tin </a:t>
            </a:r>
            <a:r>
              <a:rPr lang="en-CA" dirty="0" err="1"/>
              <a:t>đơn</a:t>
            </a:r>
            <a:r>
              <a:rPr lang="en-CA" dirty="0"/>
              <a:t> </a:t>
            </a:r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tên</a:t>
            </a:r>
            <a:r>
              <a:rPr lang="en-CA" dirty="0"/>
              <a:t> </a:t>
            </a:r>
            <a:r>
              <a:rPr lang="en-CA" dirty="0" err="1"/>
              <a:t>mở</a:t>
            </a:r>
            <a:r>
              <a:rPr lang="en-CA" dirty="0"/>
              <a:t> </a:t>
            </a:r>
            <a:r>
              <a:rPr lang="en-CA" dirty="0" err="1"/>
              <a:t>rộng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</a:t>
            </a:r>
            <a:r>
              <a:rPr lang="en-CA" dirty="0" err="1"/>
              <a:t>tệp</a:t>
            </a:r>
            <a:r>
              <a:rPr lang="en-CA" dirty="0"/>
              <a:t> tin </a:t>
            </a:r>
            <a:r>
              <a:rPr lang="en-CA" dirty="0" err="1"/>
              <a:t>là</a:t>
            </a:r>
            <a:r>
              <a:rPr lang="en-CA" dirty="0"/>
              <a:t> .</a:t>
            </a:r>
            <a:r>
              <a:rPr lang="en-CA" dirty="0" err="1"/>
              <a:t>accdb</a:t>
            </a:r>
            <a:endParaRPr lang="en-US" dirty="0"/>
          </a:p>
          <a:p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phiên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trước</a:t>
            </a:r>
            <a:r>
              <a:rPr lang="en-CA" dirty="0"/>
              <a:t> </a:t>
            </a:r>
            <a:r>
              <a:rPr lang="en-CA" dirty="0" err="1"/>
              <a:t>của</a:t>
            </a:r>
            <a:r>
              <a:rPr lang="en-CA" dirty="0"/>
              <a:t> Access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tên</a:t>
            </a:r>
            <a:r>
              <a:rPr lang="en-CA" dirty="0"/>
              <a:t> </a:t>
            </a:r>
            <a:r>
              <a:rPr lang="en-CA" dirty="0" err="1"/>
              <a:t>mở</a:t>
            </a:r>
            <a:r>
              <a:rPr lang="en-CA" dirty="0"/>
              <a:t> </a:t>
            </a:r>
            <a:r>
              <a:rPr lang="en-CA" dirty="0" err="1"/>
              <a:t>rộng</a:t>
            </a:r>
            <a:r>
              <a:rPr lang="en-CA" dirty="0"/>
              <a:t> .</a:t>
            </a:r>
            <a:r>
              <a:rPr lang="en-CA" dirty="0" err="1"/>
              <a:t>mdb</a:t>
            </a:r>
            <a:endParaRPr lang="en-US" dirty="0"/>
          </a:p>
          <a:p>
            <a:r>
              <a:rPr lang="en-US" dirty="0" err="1"/>
              <a:t>Phiên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Access 2010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phiên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54" y="951570"/>
            <a:ext cx="8405446" cy="3726414"/>
          </a:xfrm>
        </p:spPr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Tabular (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Stacked (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, </a:t>
            </a:r>
            <a:r>
              <a:rPr lang="en-US" dirty="0" err="1"/>
              <a:t>nhãn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thị ở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951570"/>
            <a:ext cx="8452338" cy="3726414"/>
          </a:xfrm>
        </p:spPr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Report</a:t>
            </a:r>
          </a:p>
          <a:p>
            <a:pPr lvl="1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Report wizard</a:t>
            </a:r>
          </a:p>
          <a:p>
            <a:pPr lvl="1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trống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công</a:t>
            </a:r>
            <a:r>
              <a:rPr lang="en-CA" dirty="0"/>
              <a:t> </a:t>
            </a:r>
            <a:r>
              <a:rPr lang="en-CA" dirty="0" err="1"/>
              <a:t>cụ</a:t>
            </a:r>
            <a:r>
              <a:rPr lang="en-CA" dirty="0"/>
              <a:t> </a:t>
            </a:r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nhấp</a:t>
            </a:r>
            <a:r>
              <a:rPr lang="en-CA" dirty="0"/>
              <a:t> </a:t>
            </a:r>
            <a:r>
              <a:rPr lang="en-CA" dirty="0" err="1"/>
              <a:t>chuột</a:t>
            </a:r>
            <a:r>
              <a:rPr lang="en-CA" dirty="0"/>
              <a:t> </a:t>
            </a:r>
            <a:r>
              <a:rPr lang="en-CA" dirty="0" err="1"/>
              <a:t>vào</a:t>
            </a:r>
            <a:r>
              <a:rPr lang="en-CA" dirty="0"/>
              <a:t> </a:t>
            </a:r>
            <a:r>
              <a:rPr lang="en-CA" dirty="0" err="1"/>
              <a:t>bảng</a:t>
            </a:r>
            <a:r>
              <a:rPr lang="en-CA" dirty="0"/>
              <a:t>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truy</a:t>
            </a:r>
            <a:r>
              <a:rPr lang="en-CA" dirty="0"/>
              <a:t> </a:t>
            </a:r>
            <a:r>
              <a:rPr lang="en-CA" dirty="0" err="1"/>
              <a:t>vấn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Navigation Pane </a:t>
            </a:r>
            <a:r>
              <a:rPr lang="en-CA" dirty="0" err="1"/>
              <a:t>mà</a:t>
            </a:r>
            <a:r>
              <a:rPr lang="en-CA" dirty="0"/>
              <a:t> </a:t>
            </a:r>
            <a:r>
              <a:rPr lang="en-CA" dirty="0" err="1"/>
              <a:t>bạn</a:t>
            </a:r>
            <a:r>
              <a:rPr lang="en-CA" dirty="0"/>
              <a:t> </a:t>
            </a:r>
            <a:r>
              <a:rPr lang="en-CA" dirty="0" err="1"/>
              <a:t>muốn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làm</a:t>
            </a:r>
            <a:r>
              <a:rPr lang="en-CA" dirty="0"/>
              <a:t> </a:t>
            </a:r>
            <a:r>
              <a:rPr lang="en-CA" dirty="0" err="1"/>
              <a:t>nguồn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cho</a:t>
            </a:r>
            <a:r>
              <a:rPr lang="en-CA" dirty="0"/>
              <a:t> </a:t>
            </a:r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endParaRPr lang="en-US" dirty="0"/>
          </a:p>
          <a:p>
            <a:r>
              <a:rPr lang="en-US" dirty="0"/>
              <a:t>Trong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b="1" dirty="0"/>
              <a:t>Create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Report</a:t>
            </a:r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dirty="0" err="1">
                <a:latin typeface="Zurich BT"/>
              </a:rPr>
              <a:t>Một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báo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cáo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mới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sẽ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được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mở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dưới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kiểu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hiển</a:t>
            </a:r>
            <a:r>
              <a:rPr lang="en-US" dirty="0">
                <a:latin typeface="Zurich BT"/>
              </a:rPr>
              <a:t> thị </a:t>
            </a:r>
            <a:r>
              <a:rPr lang="en-US" dirty="0" err="1">
                <a:latin typeface="Zurich BT"/>
              </a:rPr>
              <a:t>theo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bố</a:t>
            </a:r>
            <a:r>
              <a:rPr lang="en-US" dirty="0">
                <a:latin typeface="Zurich BT"/>
              </a:rPr>
              <a:t> </a:t>
            </a:r>
            <a:r>
              <a:rPr lang="en-US" dirty="0" err="1">
                <a:latin typeface="Zurich BT"/>
              </a:rPr>
              <a:t>cục</a:t>
            </a:r>
            <a:endParaRPr lang="en-US" dirty="0">
              <a:latin typeface="Zurich BT"/>
            </a:endParaRPr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42</a:t>
            </a:fld>
            <a:endParaRPr lang="en-US" dirty="0"/>
          </a:p>
        </p:txBody>
      </p:sp>
      <p:pic>
        <p:nvPicPr>
          <p:cNvPr id="16386" name="Picture 2" descr="C:\Users\AnotherAlto\Documents\CCI_Learning\7314 IC3 GS4\Special_slides\report-to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4" y="2312003"/>
            <a:ext cx="7950200" cy="7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spc="-150" dirty="0" err="1"/>
              <a:t>Tạo</a:t>
            </a:r>
            <a:r>
              <a:rPr lang="en-CA" sz="3000" spc="-150" dirty="0"/>
              <a:t> </a:t>
            </a:r>
            <a:r>
              <a:rPr lang="en-CA" sz="3000" spc="-150" dirty="0" err="1"/>
              <a:t>báo</a:t>
            </a:r>
            <a:r>
              <a:rPr lang="en-CA" sz="3000" spc="-150" dirty="0"/>
              <a:t> </a:t>
            </a:r>
            <a:r>
              <a:rPr lang="en-CA" sz="3000" spc="-150" dirty="0" err="1"/>
              <a:t>cáo</a:t>
            </a:r>
            <a:r>
              <a:rPr lang="en-CA" sz="3000" spc="-150" dirty="0"/>
              <a:t> </a:t>
            </a:r>
            <a:r>
              <a:rPr lang="en-CA" sz="3000" spc="-150" dirty="0" err="1"/>
              <a:t>sử</a:t>
            </a:r>
            <a:r>
              <a:rPr lang="en-CA" sz="3000" spc="-150" dirty="0"/>
              <a:t> </a:t>
            </a:r>
            <a:r>
              <a:rPr lang="en-CA" sz="3000" spc="-150" dirty="0" err="1"/>
              <a:t>dụng</a:t>
            </a:r>
            <a:r>
              <a:rPr lang="en-CA" sz="3000" spc="-150" dirty="0"/>
              <a:t> Report Wizard</a:t>
            </a:r>
            <a:endParaRPr lang="en-US" sz="3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b="1" dirty="0"/>
              <a:t>Create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Report Wizard</a:t>
            </a:r>
          </a:p>
          <a:p>
            <a:pPr lvl="1"/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Print Preview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43</a:t>
            </a:fld>
            <a:endParaRPr lang="en-US" dirty="0"/>
          </a:p>
        </p:txBody>
      </p:sp>
      <p:pic>
        <p:nvPicPr>
          <p:cNvPr id="17410" name="Picture 2" descr="C:\Users\AnotherAlto\Documents\CCI_Learning\7314 IC3 GS4\Special_slides\report-wiz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354" y="2526126"/>
            <a:ext cx="3884246" cy="21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Tổng</a:t>
            </a:r>
            <a:r>
              <a:rPr lang="en-CA" dirty="0"/>
              <a:t> </a:t>
            </a:r>
            <a:r>
              <a:rPr lang="en-CA" dirty="0" err="1"/>
              <a:t>kết</a:t>
            </a:r>
            <a:r>
              <a:rPr lang="en-CA" dirty="0"/>
              <a:t> </a:t>
            </a:r>
            <a:r>
              <a:rPr lang="en-CA" dirty="0" err="1"/>
              <a:t>bài</a:t>
            </a:r>
            <a:r>
              <a:rPr lang="en-CA" dirty="0"/>
              <a:t> </a:t>
            </a:r>
            <a:r>
              <a:rPr lang="en-CA" dirty="0" err="1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08530"/>
            <a:ext cx="8385175" cy="3178461"/>
          </a:xfrm>
        </p:spPr>
        <p:txBody>
          <a:bodyPr>
            <a:normAutofit/>
          </a:bodyPr>
          <a:lstStyle/>
          <a:p>
            <a:pPr lvl="0"/>
            <a:r>
              <a:rPr lang="fr-FR"/>
              <a:t>Cơ sở dữ liệu là gì</a:t>
            </a:r>
            <a:endParaRPr lang="vi-VN"/>
          </a:p>
          <a:p>
            <a:pPr lvl="0"/>
            <a:r>
              <a:rPr lang="fr-FR"/>
              <a:t>Làm thế nào có thể tạo, lưu, mở hoặc đóng cơ sở dữ liệu</a:t>
            </a:r>
            <a:endParaRPr lang="vi-VN"/>
          </a:p>
          <a:p>
            <a:r>
              <a:rPr lang="fr-FR"/>
              <a:t>Làm cách nào để tạo và chỉnh sửa các bản ghi?</a:t>
            </a:r>
          </a:p>
          <a:p>
            <a:pPr lvl="0"/>
            <a:r>
              <a:rPr lang="fr-FR"/>
              <a:t>Cách sử dụng các truy vấn đơn giản</a:t>
            </a:r>
            <a:endParaRPr lang="vi-VN"/>
          </a:p>
          <a:p>
            <a:pPr lvl="0"/>
            <a:r>
              <a:rPr lang="fr-FR"/>
              <a:t>Cách tạo và sử dụng các bản báo cáo</a:t>
            </a:r>
            <a:endParaRPr lang="vi-VN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Câu</a:t>
            </a:r>
            <a:r>
              <a:rPr lang="en-CA" dirty="0"/>
              <a:t> </a:t>
            </a:r>
            <a:r>
              <a:rPr lang="en-CA" dirty="0" err="1"/>
              <a:t>hỏi</a:t>
            </a:r>
            <a:r>
              <a:rPr lang="en-CA" dirty="0"/>
              <a:t> </a:t>
            </a:r>
            <a:r>
              <a:rPr lang="en-CA" dirty="0" err="1"/>
              <a:t>ôn</a:t>
            </a:r>
            <a:r>
              <a:rPr lang="en-CA" dirty="0"/>
              <a:t> </a:t>
            </a:r>
            <a:r>
              <a:rPr lang="en-CA" dirty="0" err="1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65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1.DBMS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cụm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  <a:endParaRPr lang="vi-VN" sz="2000" dirty="0"/>
          </a:p>
          <a:p>
            <a:pPr marL="400050" lvl="1" indent="0">
              <a:buNone/>
            </a:pPr>
            <a:r>
              <a:rPr lang="en-US" dirty="0" err="1"/>
              <a:t>a.Database</a:t>
            </a:r>
            <a:r>
              <a:rPr lang="en-US" dirty="0"/>
              <a:t> Management System</a:t>
            </a:r>
            <a:endParaRPr lang="vi-VN" dirty="0"/>
          </a:p>
          <a:p>
            <a:pPr marL="400050" lvl="1" indent="0">
              <a:buNone/>
            </a:pPr>
            <a:r>
              <a:rPr lang="en-US" dirty="0" err="1"/>
              <a:t>b.Data</a:t>
            </a:r>
            <a:r>
              <a:rPr lang="en-US" dirty="0"/>
              <a:t> Base Marketing System</a:t>
            </a:r>
            <a:endParaRPr lang="vi-VN" dirty="0"/>
          </a:p>
          <a:p>
            <a:pPr marL="400050" lvl="1" indent="0">
              <a:buNone/>
            </a:pPr>
            <a:r>
              <a:rPr lang="en-US" dirty="0" err="1"/>
              <a:t>c.Data</a:t>
            </a:r>
            <a:r>
              <a:rPr lang="en-US" dirty="0"/>
              <a:t> Bits Memory Services</a:t>
            </a:r>
            <a:endParaRPr lang="vi-VN" dirty="0"/>
          </a:p>
          <a:p>
            <a:pPr marL="400050" lvl="1" indent="0">
              <a:buNone/>
            </a:pPr>
            <a:r>
              <a:rPr lang="en-US" dirty="0" err="1"/>
              <a:t>d.Database</a:t>
            </a:r>
            <a:r>
              <a:rPr lang="en-US" dirty="0"/>
              <a:t> Marketing Services</a:t>
            </a:r>
            <a:endParaRPr lang="vi-VN" dirty="0"/>
          </a:p>
          <a:p>
            <a:pPr marL="0" indent="0">
              <a:buNone/>
            </a:pPr>
            <a:r>
              <a:rPr lang="en-US" sz="2000" dirty="0"/>
              <a:t>2.Đối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dữ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?</a:t>
            </a:r>
            <a:endParaRPr lang="vi-VN" sz="2000" dirty="0"/>
          </a:p>
          <a:p>
            <a:pPr marL="400050" lvl="1" indent="0">
              <a:buNone/>
            </a:pPr>
            <a:r>
              <a:rPr lang="en-CA" dirty="0" err="1"/>
              <a:t>a.Tables</a:t>
            </a:r>
            <a:r>
              <a:rPr lang="en-CA" dirty="0"/>
              <a:t>	</a:t>
            </a:r>
            <a:r>
              <a:rPr lang="en-CA" dirty="0" err="1"/>
              <a:t>c.Reports</a:t>
            </a:r>
            <a:endParaRPr lang="en-CA" dirty="0"/>
          </a:p>
          <a:p>
            <a:pPr marL="400050" lvl="1" indent="0">
              <a:buNone/>
            </a:pPr>
            <a:r>
              <a:rPr lang="en-CA" dirty="0" err="1"/>
              <a:t>b.Forms</a:t>
            </a:r>
            <a:r>
              <a:rPr lang="en-CA" dirty="0"/>
              <a:t> 	</a:t>
            </a:r>
            <a:r>
              <a:rPr lang="en-CA" dirty="0" err="1"/>
              <a:t>d.Queries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4" y="1008529"/>
            <a:ext cx="8516937" cy="3669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3.Bạn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?</a:t>
            </a:r>
            <a:endParaRPr lang="vi-VN" dirty="0"/>
          </a:p>
          <a:p>
            <a:pPr marL="400050" lvl="1" indent="0">
              <a:buNone/>
            </a:pPr>
            <a:r>
              <a:rPr lang="en-US" sz="2400" dirty="0" err="1"/>
              <a:t>a.Hai</a:t>
            </a:r>
            <a:r>
              <a:rPr lang="en-US" sz="2400" dirty="0"/>
              <a:t>		</a:t>
            </a:r>
            <a:r>
              <a:rPr lang="en-US" sz="2400" dirty="0" err="1"/>
              <a:t>c.Ba</a:t>
            </a:r>
            <a:endParaRPr lang="vi-VN" sz="2400" dirty="0"/>
          </a:p>
          <a:p>
            <a:pPr marL="400050" lvl="1" indent="0">
              <a:buNone/>
            </a:pPr>
            <a:r>
              <a:rPr lang="en-US" sz="2400" dirty="0" err="1"/>
              <a:t>b.Một</a:t>
            </a:r>
            <a:r>
              <a:rPr lang="en-US" sz="2400" dirty="0"/>
              <a:t>		</a:t>
            </a:r>
            <a:r>
              <a:rPr lang="en-US" sz="2400" dirty="0" err="1"/>
              <a:t>d.Không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endParaRPr lang="vi-VN" sz="2400" dirty="0"/>
          </a:p>
          <a:p>
            <a:pPr marL="0" indent="0">
              <a:buNone/>
            </a:pPr>
            <a:r>
              <a:rPr lang="en-US" dirty="0"/>
              <a:t>4.Mục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?</a:t>
            </a:r>
            <a:endParaRPr lang="vi-VN" dirty="0"/>
          </a:p>
          <a:p>
            <a:pPr marL="400050" lvl="1" indent="0">
              <a:buNone/>
            </a:pPr>
            <a:r>
              <a:rPr lang="en-US" sz="2400" dirty="0" err="1"/>
              <a:t>a.Bảng</a:t>
            </a:r>
            <a:r>
              <a:rPr lang="en-US" sz="2400" dirty="0"/>
              <a:t>	</a:t>
            </a:r>
            <a:r>
              <a:rPr lang="en-US" sz="2400" dirty="0" err="1"/>
              <a:t>c.Trường</a:t>
            </a:r>
            <a:endParaRPr lang="vi-VN" sz="2400" dirty="0"/>
          </a:p>
          <a:p>
            <a:pPr marL="400050" lvl="1" indent="0">
              <a:buNone/>
            </a:pPr>
            <a:r>
              <a:rPr lang="en-US" sz="2400" dirty="0" err="1"/>
              <a:t>b.Bản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	</a:t>
            </a:r>
            <a:r>
              <a:rPr lang="en-US" sz="2400" dirty="0" err="1"/>
              <a:t>d.Truy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endParaRPr lang="vi-V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sz="2600" dirty="0"/>
              <a:t>5.	</a:t>
            </a:r>
            <a:r>
              <a:rPr lang="en-CA" sz="2800" dirty="0" err="1"/>
              <a:t>Nút</a:t>
            </a:r>
            <a:r>
              <a:rPr lang="en-CA" sz="2800" dirty="0"/>
              <a:t> </a:t>
            </a:r>
            <a:r>
              <a:rPr lang="en-CA" sz="2800" dirty="0" err="1"/>
              <a:t>điều</a:t>
            </a:r>
            <a:r>
              <a:rPr lang="en-CA" sz="2800" dirty="0"/>
              <a:t> </a:t>
            </a:r>
            <a:r>
              <a:rPr lang="en-CA" sz="2800" dirty="0" err="1"/>
              <a:t>hướng</a:t>
            </a:r>
            <a:r>
              <a:rPr lang="en-CA" sz="2800" dirty="0"/>
              <a:t> </a:t>
            </a:r>
            <a:r>
              <a:rPr lang="en-CA" sz="2800" dirty="0" err="1"/>
              <a:t>nào</a:t>
            </a:r>
            <a:r>
              <a:rPr lang="en-CA" sz="2800" dirty="0"/>
              <a:t> </a:t>
            </a:r>
            <a:r>
              <a:rPr lang="en-CA" sz="2800" dirty="0" err="1"/>
              <a:t>tạo</a:t>
            </a:r>
            <a:r>
              <a:rPr lang="en-CA" sz="2800" dirty="0"/>
              <a:t> </a:t>
            </a:r>
            <a:r>
              <a:rPr lang="en-CA" sz="2800" dirty="0" err="1"/>
              <a:t>ra</a:t>
            </a:r>
            <a:r>
              <a:rPr lang="en-CA" sz="2800" dirty="0"/>
              <a:t> </a:t>
            </a:r>
            <a:r>
              <a:rPr lang="en-CA" sz="2800" dirty="0" err="1"/>
              <a:t>dòng</a:t>
            </a:r>
            <a:r>
              <a:rPr lang="en-CA" sz="2800" dirty="0"/>
              <a:t> </a:t>
            </a:r>
            <a:r>
              <a:rPr lang="en-CA" sz="2800" dirty="0" err="1"/>
              <a:t>mới</a:t>
            </a:r>
            <a:r>
              <a:rPr lang="en-CA" sz="2800" dirty="0"/>
              <a:t> </a:t>
            </a:r>
            <a:r>
              <a:rPr lang="en-CA" sz="2800" dirty="0" err="1"/>
              <a:t>trong</a:t>
            </a:r>
            <a:r>
              <a:rPr lang="en-CA" sz="2800" dirty="0"/>
              <a:t> </a:t>
            </a:r>
            <a:r>
              <a:rPr lang="en-CA" sz="2800" dirty="0" err="1"/>
              <a:t>bảng</a:t>
            </a:r>
            <a:r>
              <a:rPr lang="en-CA" sz="2800" dirty="0"/>
              <a:t>?</a:t>
            </a:r>
            <a:endParaRPr lang="en-US" sz="2600" dirty="0"/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dirty="0"/>
              <a:t>	a.	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dirty="0"/>
              <a:t>	b.	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dirty="0"/>
              <a:t>	c.	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dirty="0"/>
              <a:t>	d.	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dirty="0"/>
              <a:t>	e.   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sz="2600" dirty="0"/>
              <a:t>6.	</a:t>
            </a:r>
            <a:r>
              <a:rPr lang="en-CA" sz="2800" dirty="0" err="1"/>
              <a:t>Loại</a:t>
            </a:r>
            <a:r>
              <a:rPr lang="en-CA" sz="2800" dirty="0"/>
              <a:t> </a:t>
            </a:r>
            <a:r>
              <a:rPr lang="en-CA" sz="2800" dirty="0" err="1"/>
              <a:t>truy</a:t>
            </a:r>
            <a:r>
              <a:rPr lang="en-CA" sz="2800" dirty="0"/>
              <a:t> </a:t>
            </a:r>
            <a:r>
              <a:rPr lang="en-CA" sz="2800" dirty="0" err="1"/>
              <a:t>vấn</a:t>
            </a:r>
            <a:r>
              <a:rPr lang="en-CA" sz="2800" dirty="0"/>
              <a:t> </a:t>
            </a:r>
            <a:r>
              <a:rPr lang="en-CA" sz="2800" dirty="0" err="1"/>
              <a:t>nào</a:t>
            </a:r>
            <a:r>
              <a:rPr lang="en-CA" sz="2800" dirty="0"/>
              <a:t> </a:t>
            </a:r>
            <a:r>
              <a:rPr lang="en-CA" sz="2800" dirty="0" err="1"/>
              <a:t>truy</a:t>
            </a:r>
            <a:r>
              <a:rPr lang="en-CA" sz="2800" dirty="0"/>
              <a:t> </a:t>
            </a:r>
            <a:r>
              <a:rPr lang="en-CA" sz="2800" dirty="0" err="1"/>
              <a:t>xuất</a:t>
            </a:r>
            <a:r>
              <a:rPr lang="en-CA" sz="2800" dirty="0"/>
              <a:t> </a:t>
            </a:r>
            <a:r>
              <a:rPr lang="en-CA" sz="2800" dirty="0" err="1"/>
              <a:t>dữ</a:t>
            </a:r>
            <a:r>
              <a:rPr lang="en-CA" sz="2800" dirty="0"/>
              <a:t> </a:t>
            </a:r>
            <a:r>
              <a:rPr lang="en-CA" sz="2800" dirty="0" err="1"/>
              <a:t>liệu</a:t>
            </a:r>
            <a:r>
              <a:rPr lang="en-CA" sz="2800" dirty="0"/>
              <a:t> </a:t>
            </a:r>
            <a:r>
              <a:rPr lang="en-CA" sz="2800" dirty="0" err="1"/>
              <a:t>từ</a:t>
            </a:r>
            <a:r>
              <a:rPr lang="en-CA" sz="2800" dirty="0"/>
              <a:t> </a:t>
            </a:r>
            <a:r>
              <a:rPr lang="en-CA" sz="2800" dirty="0" err="1"/>
              <a:t>một</a:t>
            </a:r>
            <a:r>
              <a:rPr lang="en-CA" sz="2800" dirty="0"/>
              <a:t> </a:t>
            </a:r>
            <a:r>
              <a:rPr lang="en-CA" sz="2800" dirty="0" err="1"/>
              <a:t>bảng</a:t>
            </a:r>
            <a:r>
              <a:rPr lang="en-CA" sz="2800" dirty="0"/>
              <a:t> </a:t>
            </a:r>
            <a:r>
              <a:rPr lang="en-CA" sz="2800" dirty="0" err="1"/>
              <a:t>hoặc</a:t>
            </a:r>
            <a:r>
              <a:rPr lang="en-CA" sz="2800" dirty="0"/>
              <a:t> </a:t>
            </a:r>
            <a:r>
              <a:rPr lang="en-CA" sz="2800" dirty="0" err="1"/>
              <a:t>thực</a:t>
            </a:r>
            <a:r>
              <a:rPr lang="en-CA" sz="2800" dirty="0"/>
              <a:t> </a:t>
            </a:r>
            <a:r>
              <a:rPr lang="en-CA" sz="2800" dirty="0" err="1"/>
              <a:t>hiện</a:t>
            </a:r>
            <a:r>
              <a:rPr lang="en-CA" sz="2800" dirty="0"/>
              <a:t> </a:t>
            </a:r>
            <a:r>
              <a:rPr lang="en-CA" sz="2800" dirty="0" err="1"/>
              <a:t>các</a:t>
            </a:r>
            <a:r>
              <a:rPr lang="en-CA" sz="2800" dirty="0"/>
              <a:t> </a:t>
            </a:r>
            <a:r>
              <a:rPr lang="en-CA" sz="2800" dirty="0" err="1"/>
              <a:t>phép</a:t>
            </a:r>
            <a:r>
              <a:rPr lang="en-CA" sz="2800" dirty="0"/>
              <a:t> </a:t>
            </a:r>
            <a:r>
              <a:rPr lang="en-CA" sz="2800" dirty="0" err="1"/>
              <a:t>tính</a:t>
            </a:r>
            <a:r>
              <a:rPr lang="en-US" sz="2600" dirty="0"/>
              <a:t>?</a:t>
            </a:r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sz="2400" dirty="0"/>
              <a:t>	</a:t>
            </a:r>
            <a:r>
              <a:rPr lang="en-US" sz="2200" dirty="0"/>
              <a:t>a.	</a:t>
            </a:r>
            <a:r>
              <a:rPr lang="en-US" sz="2200" dirty="0" err="1"/>
              <a:t>Lựa</a:t>
            </a:r>
            <a:r>
              <a:rPr lang="en-US" sz="2200" dirty="0"/>
              <a:t> </a:t>
            </a:r>
            <a:r>
              <a:rPr lang="en-US" sz="2200" dirty="0" err="1"/>
              <a:t>chọn</a:t>
            </a:r>
            <a:endParaRPr lang="en-US" sz="2200" dirty="0"/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r>
              <a:rPr lang="en-US" sz="2200" dirty="0"/>
              <a:t>	b.	</a:t>
            </a:r>
            <a:r>
              <a:rPr lang="en-US" sz="2200" dirty="0" err="1"/>
              <a:t>Hành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endParaRPr lang="en-US" sz="2200" dirty="0"/>
          </a:p>
          <a:p>
            <a:pPr marL="344488" indent="-344488">
              <a:lnSpc>
                <a:spcPct val="120000"/>
              </a:lnSpc>
              <a:buNone/>
              <a:tabLst>
                <a:tab pos="685800" algn="l"/>
                <a:tab pos="1085850" algn="l"/>
              </a:tabLst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1106" y="1492128"/>
            <a:ext cx="319448" cy="1614487"/>
            <a:chOff x="1181106" y="2317748"/>
            <a:chExt cx="228600" cy="1962150"/>
          </a:xfrm>
        </p:grpSpPr>
        <p:pic>
          <p:nvPicPr>
            <p:cNvPr id="1026" name="Picture 2" descr="C:\Users\AnotherAlto\Documents\CCI_Learning\Access2010\L2Figures\NewReco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6" y="405129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notherAlto\Documents\CCI_Learning\Access2010\L2Figures\NewReco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6" y="361314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notherAlto\Documents\CCI_Learning\Access2010\L2Figures\PreviousRecor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6" y="317499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notherAlto\Documents\CCI_Learning\Access2010\L2Figures\LastRecor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6" y="274319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notherAlto\Documents\CCI_Learning\Access2010\L2Figures\FirstRecor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6" y="2317748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701834"/>
          </a:xfrm>
        </p:spPr>
        <p:txBody>
          <a:bodyPr>
            <a:normAutofit fontScale="85000" lnSpcReduction="20000"/>
          </a:bodyPr>
          <a:lstStyle/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600" dirty="0"/>
              <a:t>7.	</a:t>
            </a:r>
            <a:r>
              <a:rPr lang="en-CA" sz="2800" dirty="0" err="1"/>
              <a:t>Nút</a:t>
            </a:r>
            <a:r>
              <a:rPr lang="en-CA" sz="2800" dirty="0"/>
              <a:t> </a:t>
            </a:r>
            <a:r>
              <a:rPr lang="en-CA" sz="2800" dirty="0" err="1"/>
              <a:t>nào</a:t>
            </a:r>
            <a:r>
              <a:rPr lang="en-CA" sz="2800" dirty="0"/>
              <a:t> </a:t>
            </a:r>
            <a:r>
              <a:rPr lang="en-CA" sz="2800" dirty="0" err="1"/>
              <a:t>bạn</a:t>
            </a:r>
            <a:r>
              <a:rPr lang="en-CA" sz="2800" dirty="0"/>
              <a:t> </a:t>
            </a:r>
            <a:r>
              <a:rPr lang="en-CA" sz="2800" dirty="0" err="1"/>
              <a:t>sẽ</a:t>
            </a:r>
            <a:r>
              <a:rPr lang="en-CA" sz="2800" dirty="0"/>
              <a:t> </a:t>
            </a:r>
            <a:r>
              <a:rPr lang="en-CA" sz="2800" dirty="0" err="1"/>
              <a:t>thêm</a:t>
            </a:r>
            <a:r>
              <a:rPr lang="en-CA" sz="2800" dirty="0"/>
              <a:t> </a:t>
            </a:r>
            <a:r>
              <a:rPr lang="en-CA" sz="2800" dirty="0" err="1"/>
              <a:t>một</a:t>
            </a:r>
            <a:r>
              <a:rPr lang="en-CA" sz="2800" dirty="0"/>
              <a:t> </a:t>
            </a:r>
            <a:r>
              <a:rPr lang="en-CA" sz="2800" dirty="0" err="1"/>
              <a:t>trường</a:t>
            </a:r>
            <a:r>
              <a:rPr lang="en-CA" sz="2800" dirty="0"/>
              <a:t> </a:t>
            </a:r>
            <a:r>
              <a:rPr lang="en-CA" sz="2800" dirty="0" err="1"/>
              <a:t>vào</a:t>
            </a:r>
            <a:r>
              <a:rPr lang="en-CA" sz="2800" dirty="0"/>
              <a:t> </a:t>
            </a:r>
            <a:r>
              <a:rPr lang="en-CA" sz="2800" dirty="0" err="1"/>
              <a:t>danh</a:t>
            </a:r>
            <a:r>
              <a:rPr lang="en-CA" sz="2800" dirty="0"/>
              <a:t> </a:t>
            </a:r>
            <a:r>
              <a:rPr lang="en-CA" sz="2800" dirty="0" err="1"/>
              <a:t>sách</a:t>
            </a:r>
            <a:r>
              <a:rPr lang="en-CA" sz="2800" dirty="0"/>
              <a:t> Selected Fields </a:t>
            </a:r>
            <a:r>
              <a:rPr lang="en-CA" sz="2800" dirty="0" err="1"/>
              <a:t>cho</a:t>
            </a:r>
            <a:r>
              <a:rPr lang="en-CA" sz="2800" dirty="0"/>
              <a:t> </a:t>
            </a:r>
            <a:r>
              <a:rPr lang="en-CA" sz="2800" dirty="0" err="1"/>
              <a:t>một</a:t>
            </a:r>
            <a:r>
              <a:rPr lang="en-CA" sz="2800" dirty="0"/>
              <a:t> </a:t>
            </a:r>
            <a:r>
              <a:rPr lang="en-CA" sz="2800" dirty="0" err="1"/>
              <a:t>báo</a:t>
            </a:r>
            <a:r>
              <a:rPr lang="en-CA" sz="2800" dirty="0"/>
              <a:t> </a:t>
            </a:r>
            <a:r>
              <a:rPr lang="en-CA" sz="2800" dirty="0" err="1"/>
              <a:t>cáo</a:t>
            </a:r>
            <a:r>
              <a:rPr lang="en-US" sz="2600" dirty="0"/>
              <a:t>?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800" dirty="0"/>
              <a:t>	</a:t>
            </a:r>
            <a:r>
              <a:rPr lang="en-US" sz="2200" dirty="0"/>
              <a:t>a.	 &gt;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200" dirty="0"/>
              <a:t>	b.	 &gt;&gt;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200" dirty="0"/>
              <a:t>	c.	 &lt;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200" dirty="0"/>
              <a:t>	d.	 &lt;&lt;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600" dirty="0"/>
              <a:t>8.	</a:t>
            </a:r>
            <a:r>
              <a:rPr lang="en-CA" sz="2800" dirty="0" err="1"/>
              <a:t>Bố</a:t>
            </a:r>
            <a:r>
              <a:rPr lang="en-CA" sz="2800" dirty="0"/>
              <a:t> </a:t>
            </a:r>
            <a:r>
              <a:rPr lang="en-CA" sz="2800" dirty="0" err="1"/>
              <a:t>cục</a:t>
            </a:r>
            <a:r>
              <a:rPr lang="en-CA" sz="2800" dirty="0"/>
              <a:t> </a:t>
            </a:r>
            <a:r>
              <a:rPr lang="en-CA" sz="2800" dirty="0" err="1"/>
              <a:t>báo</a:t>
            </a:r>
            <a:r>
              <a:rPr lang="en-CA" sz="2800" dirty="0"/>
              <a:t> </a:t>
            </a:r>
            <a:r>
              <a:rPr lang="en-CA" sz="2800" dirty="0" err="1"/>
              <a:t>cáo</a:t>
            </a:r>
            <a:r>
              <a:rPr lang="en-CA" sz="2800" dirty="0"/>
              <a:t> </a:t>
            </a:r>
            <a:r>
              <a:rPr lang="en-CA" sz="2800" dirty="0" err="1"/>
              <a:t>nào</a:t>
            </a:r>
            <a:r>
              <a:rPr lang="en-CA" sz="2800" dirty="0"/>
              <a:t> </a:t>
            </a:r>
            <a:r>
              <a:rPr lang="en-CA" sz="2800" dirty="0" err="1"/>
              <a:t>hiển</a:t>
            </a:r>
            <a:r>
              <a:rPr lang="en-CA" sz="2800" dirty="0"/>
              <a:t> thị </a:t>
            </a:r>
            <a:r>
              <a:rPr lang="en-CA" sz="2800" dirty="0" err="1"/>
              <a:t>dữ</a:t>
            </a:r>
            <a:r>
              <a:rPr lang="en-CA" sz="2800" dirty="0"/>
              <a:t> </a:t>
            </a:r>
            <a:r>
              <a:rPr lang="en-CA" sz="2800" dirty="0" err="1"/>
              <a:t>liệu</a:t>
            </a:r>
            <a:r>
              <a:rPr lang="en-CA" sz="2800" dirty="0"/>
              <a:t> </a:t>
            </a:r>
            <a:r>
              <a:rPr lang="en-CA" sz="2800" dirty="0" err="1"/>
              <a:t>trong</a:t>
            </a:r>
            <a:r>
              <a:rPr lang="en-CA" sz="2800" dirty="0"/>
              <a:t> </a:t>
            </a:r>
            <a:r>
              <a:rPr lang="en-CA" sz="2800" dirty="0" err="1"/>
              <a:t>định</a:t>
            </a:r>
            <a:r>
              <a:rPr lang="en-CA" sz="2800" dirty="0"/>
              <a:t> </a:t>
            </a:r>
            <a:r>
              <a:rPr lang="en-CA" sz="2800" dirty="0" err="1"/>
              <a:t>dạng</a:t>
            </a:r>
            <a:r>
              <a:rPr lang="en-CA" sz="2800" dirty="0"/>
              <a:t> </a:t>
            </a:r>
            <a:r>
              <a:rPr lang="en-CA" sz="2800" dirty="0" err="1"/>
              <a:t>dọc</a:t>
            </a:r>
            <a:r>
              <a:rPr lang="en-US" sz="2600" dirty="0"/>
              <a:t>?</a:t>
            </a:r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200" dirty="0"/>
              <a:t>	a.	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bảng</a:t>
            </a:r>
            <a:endParaRPr lang="en-US" sz="2200" dirty="0"/>
          </a:p>
          <a:p>
            <a:pPr marL="344488" indent="-344488">
              <a:lnSpc>
                <a:spcPct val="123000"/>
              </a:lnSpc>
              <a:buNone/>
              <a:tabLst>
                <a:tab pos="628650" algn="l"/>
                <a:tab pos="971550" algn="l"/>
              </a:tabLst>
            </a:pPr>
            <a:r>
              <a:rPr lang="en-US" sz="2200" dirty="0"/>
              <a:t>	b.	 </a:t>
            </a:r>
            <a:r>
              <a:rPr lang="en-US" sz="2200" dirty="0" err="1"/>
              <a:t>Ngăn</a:t>
            </a:r>
            <a:r>
              <a:rPr lang="en-US" sz="2200" dirty="0"/>
              <a:t> </a:t>
            </a:r>
            <a:r>
              <a:rPr lang="en-US" sz="2200"/>
              <a:t>xếp</a:t>
            </a:r>
            <a:endParaRPr lang="en-US" sz="2200" dirty="0"/>
          </a:p>
          <a:p>
            <a:pPr marL="0" lvl="0" indent="0">
              <a:lnSpc>
                <a:spcPct val="123000"/>
              </a:lnSpc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Các đối tượng cơ sở dữ liệu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Tất</a:t>
            </a:r>
            <a:r>
              <a:rPr lang="en-CA" dirty="0"/>
              <a:t> </a:t>
            </a:r>
            <a:r>
              <a:rPr lang="en-CA" dirty="0" err="1"/>
              <a:t>cả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truy</a:t>
            </a:r>
            <a:r>
              <a:rPr lang="en-CA" dirty="0"/>
              <a:t> </a:t>
            </a:r>
            <a:r>
              <a:rPr lang="en-CA" dirty="0" err="1"/>
              <a:t>cập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qua </a:t>
            </a:r>
            <a:r>
              <a:rPr lang="en-CA" dirty="0" err="1"/>
              <a:t>khung</a:t>
            </a:r>
            <a:r>
              <a:rPr lang="en-CA" dirty="0"/>
              <a:t> </a:t>
            </a:r>
            <a:r>
              <a:rPr lang="en-CA" dirty="0" err="1"/>
              <a:t>điều</a:t>
            </a:r>
            <a:r>
              <a:rPr lang="en-CA" dirty="0"/>
              <a:t> </a:t>
            </a:r>
            <a:r>
              <a:rPr lang="en-CA" dirty="0" err="1"/>
              <a:t>hướng</a:t>
            </a:r>
            <a:r>
              <a:rPr lang="en-CA" dirty="0"/>
              <a:t> Access (Access Navigation Pane)</a:t>
            </a:r>
          </a:p>
          <a:p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đối</a:t>
            </a:r>
            <a:r>
              <a:rPr lang="en-CA" dirty="0"/>
              <a:t> </a:t>
            </a:r>
            <a:r>
              <a:rPr lang="en-CA" dirty="0" err="1"/>
              <a:t>tượng</a:t>
            </a:r>
            <a:r>
              <a:rPr lang="en-CA" dirty="0"/>
              <a:t> </a:t>
            </a:r>
            <a:r>
              <a:rPr lang="en-CA" dirty="0" err="1"/>
              <a:t>bao</a:t>
            </a:r>
            <a:r>
              <a:rPr lang="en-CA" dirty="0"/>
              <a:t> </a:t>
            </a:r>
            <a:r>
              <a:rPr lang="en-CA" dirty="0" err="1"/>
              <a:t>gồm</a:t>
            </a:r>
            <a:r>
              <a:rPr lang="en-CA" dirty="0"/>
              <a:t>:</a:t>
            </a:r>
          </a:p>
          <a:p>
            <a:pPr lvl="1"/>
            <a:r>
              <a:rPr lang="en-CA" dirty="0" err="1"/>
              <a:t>Bảng</a:t>
            </a:r>
            <a:endParaRPr lang="en-CA" dirty="0"/>
          </a:p>
          <a:p>
            <a:pPr lvl="1"/>
            <a:r>
              <a:rPr lang="en-CA" dirty="0" err="1"/>
              <a:t>Truy</a:t>
            </a:r>
            <a:r>
              <a:rPr lang="en-CA" dirty="0"/>
              <a:t> </a:t>
            </a:r>
            <a:r>
              <a:rPr lang="en-CA" dirty="0" err="1"/>
              <a:t>vấn</a:t>
            </a:r>
            <a:endParaRPr lang="en-CA" dirty="0"/>
          </a:p>
          <a:p>
            <a:pPr lvl="1"/>
            <a:r>
              <a:rPr lang="en-CA" dirty="0" err="1"/>
              <a:t>Biểu</a:t>
            </a:r>
            <a:r>
              <a:rPr lang="en-CA" dirty="0"/>
              <a:t> </a:t>
            </a:r>
            <a:r>
              <a:rPr lang="en-CA" dirty="0" err="1"/>
              <a:t>mẫu</a:t>
            </a:r>
            <a:endParaRPr lang="en-CA" dirty="0"/>
          </a:p>
          <a:p>
            <a:pPr lvl="1"/>
            <a:r>
              <a:rPr lang="en-CA" dirty="0" err="1"/>
              <a:t>Báo</a:t>
            </a:r>
            <a:r>
              <a:rPr lang="en-CA" dirty="0"/>
              <a:t> </a:t>
            </a:r>
            <a:r>
              <a:rPr lang="en-CA" dirty="0" err="1"/>
              <a:t>cáo</a:t>
            </a:r>
            <a:endParaRPr lang="en-CA" dirty="0"/>
          </a:p>
          <a:p>
            <a:pPr lvl="1"/>
            <a:r>
              <a:rPr lang="en-CA" dirty="0"/>
              <a:t>Macro</a:t>
            </a:r>
          </a:p>
          <a:p>
            <a:pPr lvl="1"/>
            <a:r>
              <a:rPr lang="en-CA" dirty="0"/>
              <a:t>Module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Các đối tượng cơ sở dữ liệu</a:t>
            </a:r>
            <a:r>
              <a:rPr lang="en-US" b="1" dirty="0"/>
              <a:t> - </a:t>
            </a:r>
            <a:r>
              <a:rPr lang="en-US" dirty="0" err="1"/>
              <a:t>Bảng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449171"/>
          </a:xfrm>
        </p:spPr>
        <p:txBody>
          <a:bodyPr>
            <a:normAutofit/>
          </a:bodyPr>
          <a:lstStyle/>
          <a:p>
            <a:r>
              <a:rPr lang="en-CA" dirty="0" err="1"/>
              <a:t>Bảng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thành</a:t>
            </a:r>
            <a:r>
              <a:rPr lang="en-CA" dirty="0"/>
              <a:t> </a:t>
            </a:r>
            <a:r>
              <a:rPr lang="en-CA" dirty="0" err="1"/>
              <a:t>phần</a:t>
            </a:r>
            <a:r>
              <a:rPr lang="en-CA" dirty="0"/>
              <a:t> </a:t>
            </a:r>
            <a:r>
              <a:rPr lang="en-CA" dirty="0" err="1"/>
              <a:t>căn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trong</a:t>
            </a:r>
            <a:r>
              <a:rPr lang="en-CA" dirty="0"/>
              <a:t> </a:t>
            </a:r>
            <a:r>
              <a:rPr lang="en-CA" dirty="0" err="1"/>
              <a:t>bất</a:t>
            </a:r>
            <a:r>
              <a:rPr lang="en-CA" dirty="0"/>
              <a:t> </a:t>
            </a:r>
            <a:r>
              <a:rPr lang="en-CA" dirty="0" err="1"/>
              <a:t>kỳ</a:t>
            </a:r>
            <a:r>
              <a:rPr lang="en-CA" dirty="0"/>
              <a:t> </a:t>
            </a:r>
            <a:r>
              <a:rPr lang="en-CA" dirty="0" err="1"/>
              <a:t>cơ</a:t>
            </a:r>
            <a:r>
              <a:rPr lang="en-CA" dirty="0"/>
              <a:t> </a:t>
            </a:r>
            <a:r>
              <a:rPr lang="en-CA" dirty="0" err="1"/>
              <a:t>sở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nào</a:t>
            </a:r>
            <a:endParaRPr lang="en-CA" dirty="0"/>
          </a:p>
          <a:p>
            <a:r>
              <a:rPr lang="en-CA" dirty="0" err="1"/>
              <a:t>Tất</a:t>
            </a:r>
            <a:r>
              <a:rPr lang="en-CA" dirty="0"/>
              <a:t> </a:t>
            </a:r>
            <a:r>
              <a:rPr lang="en-CA" dirty="0" err="1"/>
              <a:t>cả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đều</a:t>
            </a:r>
            <a:r>
              <a:rPr lang="en-CA" dirty="0"/>
              <a:t> </a:t>
            </a:r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lưu</a:t>
            </a:r>
            <a:r>
              <a:rPr lang="en-CA" dirty="0"/>
              <a:t> </a:t>
            </a:r>
            <a:r>
              <a:rPr lang="en-CA" dirty="0" err="1"/>
              <a:t>trữ</a:t>
            </a:r>
            <a:r>
              <a:rPr lang="en-CA" dirty="0"/>
              <a:t> </a:t>
            </a:r>
            <a:r>
              <a:rPr lang="en-CA" dirty="0" err="1"/>
              <a:t>dưới</a:t>
            </a:r>
            <a:r>
              <a:rPr lang="en-CA" dirty="0"/>
              <a:t> </a:t>
            </a:r>
            <a:r>
              <a:rPr lang="en-CA" dirty="0" err="1"/>
              <a:t>dạng</a:t>
            </a:r>
            <a:r>
              <a:rPr lang="en-CA" dirty="0"/>
              <a:t> </a:t>
            </a:r>
            <a:r>
              <a:rPr lang="en-CA" dirty="0" err="1"/>
              <a:t>bảng</a:t>
            </a:r>
            <a:endParaRPr lang="en-CA" dirty="0"/>
          </a:p>
          <a:p>
            <a:pPr lvl="1"/>
            <a:r>
              <a:rPr lang="en-CA" dirty="0" err="1"/>
              <a:t>Mỗi</a:t>
            </a:r>
            <a:r>
              <a:rPr lang="en-CA" dirty="0"/>
              <a:t> </a:t>
            </a:r>
            <a:r>
              <a:rPr lang="en-CA" dirty="0" err="1"/>
              <a:t>dòng</a:t>
            </a:r>
            <a:r>
              <a:rPr lang="en-CA" dirty="0"/>
              <a:t> </a:t>
            </a:r>
            <a:r>
              <a:rPr lang="en-CA" dirty="0" err="1"/>
              <a:t>là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bản</a:t>
            </a:r>
            <a:r>
              <a:rPr lang="en-CA" dirty="0"/>
              <a:t> </a:t>
            </a:r>
            <a:r>
              <a:rPr lang="en-CA" dirty="0" err="1"/>
              <a:t>ghi</a:t>
            </a:r>
            <a:endParaRPr lang="en-CA" dirty="0"/>
          </a:p>
          <a:p>
            <a:pPr lvl="1"/>
            <a:r>
              <a:rPr lang="en-CA" dirty="0"/>
              <a:t>Each column is a field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C:\Users\AnotherAlto\Documents\CCI_Learning\7314 IC3 GS4\Special_slides\t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9" y="2880946"/>
            <a:ext cx="7971429" cy="13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200" b="1" spc="-150" dirty="0"/>
              <a:t>Các đối tượng cơ sở dữ liệu</a:t>
            </a:r>
            <a:r>
              <a:rPr lang="en-US" sz="3200" b="1" spc="-150" dirty="0"/>
              <a:t> – </a:t>
            </a:r>
            <a:r>
              <a:rPr lang="en-US" sz="3200" b="1" spc="-150" dirty="0" err="1"/>
              <a:t>Biểu</a:t>
            </a:r>
            <a:r>
              <a:rPr lang="en-US" sz="3200" b="1" spc="-150" dirty="0"/>
              <a:t> </a:t>
            </a:r>
            <a:r>
              <a:rPr lang="en-US" sz="3200" b="1" spc="-150" dirty="0" err="1"/>
              <a:t>mẫu</a:t>
            </a:r>
            <a:endParaRPr lang="en-US" sz="3200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449171"/>
          </a:xfrm>
        </p:spPr>
        <p:txBody>
          <a:bodyPr>
            <a:normAutofit/>
          </a:bodyPr>
          <a:lstStyle/>
          <a:p>
            <a:r>
              <a:rPr lang="en-CA" dirty="0" err="1"/>
              <a:t>thường</a:t>
            </a:r>
            <a:r>
              <a:rPr lang="en-CA" dirty="0"/>
              <a:t> </a:t>
            </a:r>
            <a:r>
              <a:rPr lang="en-CA" dirty="0" err="1"/>
              <a:t>chứa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thành</a:t>
            </a:r>
            <a:r>
              <a:rPr lang="en-CA" dirty="0"/>
              <a:t> </a:t>
            </a:r>
            <a:r>
              <a:rPr lang="en-CA" dirty="0" err="1"/>
              <a:t>phần</a:t>
            </a:r>
            <a:r>
              <a:rPr lang="en-CA" dirty="0"/>
              <a:t>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các</a:t>
            </a:r>
            <a:r>
              <a:rPr lang="en-CA" dirty="0"/>
              <a:t> </a:t>
            </a:r>
            <a:r>
              <a:rPr lang="en-CA" dirty="0" err="1"/>
              <a:t>nút</a:t>
            </a:r>
            <a:r>
              <a:rPr lang="en-CA" dirty="0"/>
              <a:t> </a:t>
            </a:r>
            <a:r>
              <a:rPr lang="en-CA" dirty="0" err="1"/>
              <a:t>lệnh</a:t>
            </a:r>
            <a:r>
              <a:rPr lang="en-CA" dirty="0"/>
              <a:t> </a:t>
            </a:r>
            <a:r>
              <a:rPr lang="en-CA" dirty="0" err="1"/>
              <a:t>cho</a:t>
            </a:r>
            <a:r>
              <a:rPr lang="en-CA" dirty="0"/>
              <a:t> </a:t>
            </a:r>
            <a:r>
              <a:rPr lang="en-CA" dirty="0" err="1"/>
              <a:t>phép</a:t>
            </a:r>
            <a:r>
              <a:rPr lang="en-CA" dirty="0"/>
              <a:t> </a:t>
            </a:r>
            <a:r>
              <a:rPr lang="en-CA" dirty="0" err="1"/>
              <a:t>nhập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thực</a:t>
            </a:r>
            <a:r>
              <a:rPr lang="en-CA" dirty="0"/>
              <a:t> </a:t>
            </a:r>
            <a:r>
              <a:rPr lang="en-CA" dirty="0" err="1"/>
              <a:t>hiện</a:t>
            </a:r>
            <a:r>
              <a:rPr lang="en-CA" dirty="0"/>
              <a:t> </a:t>
            </a:r>
            <a:r>
              <a:rPr lang="en-CA" dirty="0" err="1"/>
              <a:t>rất</a:t>
            </a:r>
            <a:r>
              <a:rPr lang="en-CA" dirty="0"/>
              <a:t> </a:t>
            </a:r>
            <a:r>
              <a:rPr lang="en-CA" dirty="0" err="1"/>
              <a:t>nhiều</a:t>
            </a:r>
            <a:r>
              <a:rPr lang="en-CA" dirty="0"/>
              <a:t> </a:t>
            </a:r>
            <a:r>
              <a:rPr lang="en-CA" dirty="0" err="1"/>
              <a:t>tác</a:t>
            </a:r>
            <a:r>
              <a:rPr lang="en-CA" dirty="0"/>
              <a:t> </a:t>
            </a:r>
            <a:r>
              <a:rPr lang="en-CA" dirty="0" err="1"/>
              <a:t>vụ</a:t>
            </a:r>
            <a:r>
              <a:rPr lang="en-CA" dirty="0"/>
              <a:t> </a:t>
            </a:r>
            <a:r>
              <a:rPr lang="en-CA" dirty="0" err="1"/>
              <a:t>khác</a:t>
            </a:r>
            <a:r>
              <a:rPr lang="en-CA" dirty="0"/>
              <a:t> </a:t>
            </a:r>
            <a:r>
              <a:rPr lang="en-CA" dirty="0" err="1"/>
              <a:t>nhau</a:t>
            </a:r>
            <a:endParaRPr lang="en-CA" dirty="0"/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C:\Users\AnotherAlto\Documents\CCI_Learning\7314 IC3 GS4\Special_slides\for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99" y="2073120"/>
            <a:ext cx="6181201" cy="274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0" y="252132"/>
            <a:ext cx="8674249" cy="564777"/>
          </a:xfrm>
        </p:spPr>
        <p:txBody>
          <a:bodyPr>
            <a:normAutofit fontScale="90000"/>
          </a:bodyPr>
          <a:lstStyle/>
          <a:p>
            <a:r>
              <a:rPr lang="vi-VN" sz="3200" b="1" dirty="0"/>
              <a:t>Các đối tượng cơ sở dữ liệu</a:t>
            </a:r>
            <a:r>
              <a:rPr lang="en-US" sz="3200" b="1" dirty="0"/>
              <a:t> –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cáo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449171"/>
          </a:xfrm>
        </p:spPr>
        <p:txBody>
          <a:bodyPr>
            <a:normAutofit/>
          </a:bodyPr>
          <a:lstStyle/>
          <a:p>
            <a:r>
              <a:rPr lang="en-CA" dirty="0" err="1"/>
              <a:t>Được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in </a:t>
            </a:r>
            <a:r>
              <a:rPr lang="en-CA" dirty="0" err="1"/>
              <a:t>và</a:t>
            </a:r>
            <a:r>
              <a:rPr lang="en-CA" dirty="0"/>
              <a:t> </a:t>
            </a:r>
            <a:r>
              <a:rPr lang="en-CA" dirty="0" err="1"/>
              <a:t>tổng</a:t>
            </a:r>
            <a:r>
              <a:rPr lang="en-CA" dirty="0"/>
              <a:t> </a:t>
            </a:r>
            <a:r>
              <a:rPr lang="en-CA" dirty="0" err="1"/>
              <a:t>kết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endParaRPr lang="en-CA" dirty="0"/>
          </a:p>
          <a:p>
            <a:r>
              <a:rPr lang="en-CA" dirty="0" err="1"/>
              <a:t>Có</a:t>
            </a:r>
            <a:r>
              <a:rPr lang="en-CA" dirty="0"/>
              <a:t> </a:t>
            </a:r>
            <a:r>
              <a:rPr lang="en-CA" dirty="0" err="1"/>
              <a:t>thể</a:t>
            </a:r>
            <a:r>
              <a:rPr lang="en-CA" dirty="0"/>
              <a:t> </a:t>
            </a:r>
            <a:r>
              <a:rPr lang="en-CA" dirty="0" err="1"/>
              <a:t>sử</a:t>
            </a:r>
            <a:r>
              <a:rPr lang="en-CA" dirty="0"/>
              <a:t> </a:t>
            </a:r>
            <a:r>
              <a:rPr lang="en-CA" dirty="0" err="1"/>
              <a:t>dụng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in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gửi</a:t>
            </a:r>
            <a:r>
              <a:rPr lang="en-CA" dirty="0"/>
              <a:t> </a:t>
            </a:r>
            <a:r>
              <a:rPr lang="en-CA" dirty="0" err="1"/>
              <a:t>đi</a:t>
            </a:r>
            <a:r>
              <a:rPr lang="en-CA" dirty="0"/>
              <a:t> </a:t>
            </a:r>
            <a:r>
              <a:rPr lang="en-CA" dirty="0" err="1"/>
              <a:t>như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tập</a:t>
            </a:r>
            <a:r>
              <a:rPr lang="en-CA" dirty="0"/>
              <a:t> tin </a:t>
            </a:r>
            <a:r>
              <a:rPr lang="en-CA" dirty="0" err="1"/>
              <a:t>thông</a:t>
            </a:r>
            <a:r>
              <a:rPr lang="en-CA" dirty="0"/>
              <a:t> </a:t>
            </a:r>
            <a:r>
              <a:rPr lang="en-CA" dirty="0" err="1"/>
              <a:t>thường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 descr="C:\Users\AnotherAlto\Documents\CCI_Learning\7314 IC3 GS4\Special_slides\re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68926"/>
            <a:ext cx="6908800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3200" b="1" spc="-150" dirty="0"/>
              <a:t>Các đối tượng cơ sở dữ liệu</a:t>
            </a:r>
            <a:r>
              <a:rPr lang="en-US" sz="3200" b="1" spc="-150" dirty="0"/>
              <a:t> – </a:t>
            </a:r>
            <a:r>
              <a:rPr lang="en-US" sz="3200" b="1" spc="-150" dirty="0" err="1"/>
              <a:t>Truy</a:t>
            </a:r>
            <a:r>
              <a:rPr lang="en-US" sz="3200" b="1" spc="-150" dirty="0"/>
              <a:t> </a:t>
            </a:r>
            <a:r>
              <a:rPr lang="en-US" sz="3200" b="1" spc="-150" dirty="0" err="1"/>
              <a:t>vấn</a:t>
            </a:r>
            <a:endParaRPr lang="en-US" sz="3200" spc="-1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063" y="1008529"/>
            <a:ext cx="8385175" cy="3449171"/>
          </a:xfrm>
        </p:spPr>
        <p:txBody>
          <a:bodyPr>
            <a:normAutofit/>
          </a:bodyPr>
          <a:lstStyle/>
          <a:p>
            <a:r>
              <a:rPr lang="en-CA" dirty="0" err="1"/>
              <a:t>Dùng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để</a:t>
            </a:r>
            <a:r>
              <a:rPr lang="en-CA" dirty="0"/>
              <a:t> </a:t>
            </a:r>
            <a:r>
              <a:rPr lang="en-CA" dirty="0" err="1"/>
              <a:t>trích</a:t>
            </a:r>
            <a:r>
              <a:rPr lang="en-CA" dirty="0"/>
              <a:t> </a:t>
            </a:r>
            <a:r>
              <a:rPr lang="en-CA" dirty="0" err="1"/>
              <a:t>xuất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tập</a:t>
            </a:r>
            <a:r>
              <a:rPr lang="en-CA" dirty="0"/>
              <a:t> </a:t>
            </a:r>
            <a:r>
              <a:rPr lang="en-CA" dirty="0" err="1"/>
              <a:t>dữ</a:t>
            </a:r>
            <a:r>
              <a:rPr lang="en-CA" dirty="0"/>
              <a:t> </a:t>
            </a:r>
            <a:r>
              <a:rPr lang="en-CA" dirty="0" err="1"/>
              <a:t>liệu</a:t>
            </a:r>
            <a:r>
              <a:rPr lang="en-CA" dirty="0"/>
              <a:t> con </a:t>
            </a:r>
            <a:r>
              <a:rPr lang="en-CA" dirty="0" err="1"/>
              <a:t>từ</a:t>
            </a:r>
            <a:r>
              <a:rPr lang="en-CA" dirty="0"/>
              <a:t> </a:t>
            </a:r>
            <a:r>
              <a:rPr lang="en-CA" dirty="0" err="1"/>
              <a:t>một</a:t>
            </a:r>
            <a:r>
              <a:rPr lang="en-CA" dirty="0"/>
              <a:t> </a:t>
            </a:r>
            <a:r>
              <a:rPr lang="en-CA" dirty="0" err="1"/>
              <a:t>hoặc</a:t>
            </a:r>
            <a:r>
              <a:rPr lang="en-CA" dirty="0"/>
              <a:t> </a:t>
            </a:r>
            <a:r>
              <a:rPr lang="en-CA" dirty="0" err="1"/>
              <a:t>nhiều</a:t>
            </a:r>
            <a:r>
              <a:rPr lang="en-CA" dirty="0"/>
              <a:t> </a:t>
            </a:r>
            <a:r>
              <a:rPr lang="en-CA" dirty="0" err="1"/>
              <a:t>bảng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CCI Learning Solutions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6C65-6715-49C2-A781-2C0369051A11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 descr="C:\Users\AnotherAlto\Documents\CCI_Learning\7314 IC3 GS4\Special_slides\que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5" y="3313605"/>
            <a:ext cx="2971429" cy="13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otherAlto\Documents\CCI_Learning\7314 IC3 GS4\Special_slides\off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8" y="1808823"/>
            <a:ext cx="8304762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1750" y="4261274"/>
            <a:ext cx="85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0" y="3276543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</a:t>
            </a:r>
          </a:p>
        </p:txBody>
      </p:sp>
    </p:spTree>
    <p:extLst>
      <p:ext uri="{BB962C8B-B14F-4D97-AF65-F5344CB8AC3E}">
        <p14:creationId xmlns:p14="http://schemas.microsoft.com/office/powerpoint/2010/main" val="24070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IGThe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IIGThemes</Template>
  <TotalTime>6350</TotalTime>
  <Words>2990</Words>
  <Application>Microsoft Office PowerPoint</Application>
  <PresentationFormat>On-screen Show (16:9)</PresentationFormat>
  <Paragraphs>507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Times New Roman</vt:lpstr>
      <vt:lpstr>Verdana</vt:lpstr>
      <vt:lpstr>Wingdings</vt:lpstr>
      <vt:lpstr>Zurich BT</vt:lpstr>
      <vt:lpstr>IIGThemes</vt:lpstr>
      <vt:lpstr>PowerPoint Presentation</vt:lpstr>
      <vt:lpstr>Lesson Objectives</vt:lpstr>
      <vt:lpstr>Access là gì?</vt:lpstr>
      <vt:lpstr>Access là gì?</vt:lpstr>
      <vt:lpstr>Các đối tượng cơ sở dữ liệu</vt:lpstr>
      <vt:lpstr>Các đối tượng cơ sở dữ liệu - Bảng</vt:lpstr>
      <vt:lpstr>Các đối tượng cơ sở dữ liệu – Biểu mẫu</vt:lpstr>
      <vt:lpstr>Các đối tượng cơ sở dữ liệu – Báo cáo</vt:lpstr>
      <vt:lpstr>Các đối tượng cơ sở dữ liệu – Truy vấn</vt:lpstr>
      <vt:lpstr>Các đối tượng cơ sở dữ liệu Các cách hiển thị đối tượng</vt:lpstr>
      <vt:lpstr>Các thành phần giao diện</vt:lpstr>
      <vt:lpstr>Khung điều hướng</vt:lpstr>
      <vt:lpstr>Cách hiển thị Hậu trường</vt:lpstr>
      <vt:lpstr>Quản lý các tệp tin cơ sở dữ liệu</vt:lpstr>
      <vt:lpstr>Tạo cơ sở dữ liệu trống mới</vt:lpstr>
      <vt:lpstr>Tạo cơ sở dữ liệu từ một mẫu</vt:lpstr>
      <vt:lpstr>Lưu và xuất bản cơ sở dữ liệu</vt:lpstr>
      <vt:lpstr>Đóng cơ sở dữ liệu</vt:lpstr>
      <vt:lpstr>Mở cơ sở dữ liệu đang tồn tại</vt:lpstr>
      <vt:lpstr>Căn bản về Bảng</vt:lpstr>
      <vt:lpstr>Làm việc với các bản ghi</vt:lpstr>
      <vt:lpstr>Điều hướng trong trang dữ liệu</vt:lpstr>
      <vt:lpstr>Nhập và chỉnh sửa các bản ghi trong cách hiển thị Datasheet</vt:lpstr>
      <vt:lpstr>Xóa các bản ghi trong cách hiển thị Datasheet</vt:lpstr>
      <vt:lpstr>Điều chỉnh cách hiển thị</vt:lpstr>
      <vt:lpstr>Chuyển giữa các đối tượng đang mở</vt:lpstr>
      <vt:lpstr>Thao tác với trang dữ liệu</vt:lpstr>
      <vt:lpstr>Tìm kiếm dữ liệu bạn muốn</vt:lpstr>
      <vt:lpstr>Tìm kiếm các bản ghi</vt:lpstr>
      <vt:lpstr>Sắp xếp các bản ghi</vt:lpstr>
      <vt:lpstr>Lọc các bản ghi</vt:lpstr>
      <vt:lpstr>Bộ lọc bằng cách lựa chọn</vt:lpstr>
      <vt:lpstr>Sử dụng các truy vấn để tìm dữ liệu</vt:lpstr>
      <vt:lpstr>Làm việc với dữ liệu trong cách  hiển thị biểu mẫu</vt:lpstr>
      <vt:lpstr>Báo cáo là gì?</vt:lpstr>
      <vt:lpstr>Các cách hiển thị báo cáo</vt:lpstr>
      <vt:lpstr>Cách hiển thị Report</vt:lpstr>
      <vt:lpstr>Xem trước bản in</vt:lpstr>
      <vt:lpstr>Cách hiển thị thiết kế</vt:lpstr>
      <vt:lpstr>Cách hiển thị bố cục</vt:lpstr>
      <vt:lpstr>Tạo các báo cáo</vt:lpstr>
      <vt:lpstr>Sử dụng công cụ báo cáo</vt:lpstr>
      <vt:lpstr>Tạo báo cáo sử dụng Report Wizard</vt:lpstr>
      <vt:lpstr>Tổng kết bài học</vt:lpstr>
      <vt:lpstr>Câu hỏi ôn tập</vt:lpstr>
      <vt:lpstr>Câu hỏi ôn tập</vt:lpstr>
      <vt:lpstr>Câu hỏi ôn tập</vt:lpstr>
      <vt:lpstr>Câu hỏi ôn tập</vt:lpstr>
    </vt:vector>
  </TitlesOfParts>
  <Company>CCI Learning Solutions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CCI Learning Solutions Inc.</dc:creator>
  <cp:lastModifiedBy>Phat Tai Nguyen</cp:lastModifiedBy>
  <cp:revision>884</cp:revision>
  <dcterms:created xsi:type="dcterms:W3CDTF">2007-03-28T02:59:08Z</dcterms:created>
  <dcterms:modified xsi:type="dcterms:W3CDTF">2016-09-08T02:03:09Z</dcterms:modified>
</cp:coreProperties>
</file>