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81" r:id="rId4"/>
    <p:sldId id="285" r:id="rId5"/>
    <p:sldId id="282" r:id="rId6"/>
    <p:sldId id="275" r:id="rId7"/>
    <p:sldId id="277" r:id="rId8"/>
    <p:sldId id="286" r:id="rId9"/>
    <p:sldId id="288" r:id="rId10"/>
    <p:sldId id="289" r:id="rId11"/>
    <p:sldId id="290" r:id="rId12"/>
    <p:sldId id="291"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7BDC4-FEC2-4890-8F60-B137B95DEFD2}" type="datetimeFigureOut">
              <a:rPr lang="en-US" smtClean="0"/>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131ED-E751-4E6C-9F62-0F22A75851F6}" type="slidenum">
              <a:rPr lang="en-US" smtClean="0"/>
              <a:t>‹#›</a:t>
            </a:fld>
            <a:endParaRPr lang="en-US"/>
          </a:p>
        </p:txBody>
      </p:sp>
    </p:spTree>
    <p:extLst>
      <p:ext uri="{BB962C8B-B14F-4D97-AF65-F5344CB8AC3E}">
        <p14:creationId xmlns:p14="http://schemas.microsoft.com/office/powerpoint/2010/main" val="37614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89BAF-7DC2-4A9C-A1F1-B27CDD2EDAC6}" type="slidenum">
              <a:rPr lang="en-US" altLang="en-US"/>
              <a:pPr/>
              <a:t>1</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A9D95-E541-43FE-872C-9B65E8D194D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66244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A9D95-E541-43FE-872C-9B65E8D194D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86986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A9D95-E541-43FE-872C-9B65E8D194D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269960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A9D95-E541-43FE-872C-9B65E8D194D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232048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A9D95-E541-43FE-872C-9B65E8D194D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350690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A9D95-E541-43FE-872C-9B65E8D194D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102129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A9D95-E541-43FE-872C-9B65E8D194DE}"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190538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A9D95-E541-43FE-872C-9B65E8D194DE}"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20617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A9D95-E541-43FE-872C-9B65E8D194DE}"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117635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A9D95-E541-43FE-872C-9B65E8D194D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357402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A9D95-E541-43FE-872C-9B65E8D194D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588D6-9DB5-4278-A48D-208142C5B559}" type="slidenum">
              <a:rPr lang="en-US" smtClean="0"/>
              <a:t>‹#›</a:t>
            </a:fld>
            <a:endParaRPr lang="en-US"/>
          </a:p>
        </p:txBody>
      </p:sp>
    </p:spTree>
    <p:extLst>
      <p:ext uri="{BB962C8B-B14F-4D97-AF65-F5344CB8AC3E}">
        <p14:creationId xmlns:p14="http://schemas.microsoft.com/office/powerpoint/2010/main" val="200029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A9D95-E541-43FE-872C-9B65E8D194DE}" type="datetimeFigureOut">
              <a:rPr lang="en-US" smtClean="0"/>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588D6-9DB5-4278-A48D-208142C5B559}" type="slidenum">
              <a:rPr lang="en-US" smtClean="0"/>
              <a:t>‹#›</a:t>
            </a:fld>
            <a:endParaRPr lang="en-US"/>
          </a:p>
        </p:txBody>
      </p:sp>
    </p:spTree>
    <p:extLst>
      <p:ext uri="{BB962C8B-B14F-4D97-AF65-F5344CB8AC3E}">
        <p14:creationId xmlns:p14="http://schemas.microsoft.com/office/powerpoint/2010/main" val="293127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7.gif"/><Relationship Id="rId3" Type="http://schemas.openxmlformats.org/officeDocument/2006/relationships/audio" Target="file:///E:\h&#7897;i%20gi&#227;ng\love%20story.MP3" TargetMode="External"/><Relationship Id="rId7" Type="http://schemas.openxmlformats.org/officeDocument/2006/relationships/image" Target="http://www.heathersanimations.com/butterflies/pap.gif" TargetMode="External"/><Relationship Id="rId12" Type="http://schemas.openxmlformats.org/officeDocument/2006/relationships/image" Target="../media/image6.gif"/><Relationship Id="rId2" Type="http://schemas.openxmlformats.org/officeDocument/2006/relationships/audio" Target="file:///E:\h&#7897;i%20gi&#227;ng\Papa.mp3" TargetMode="External"/><Relationship Id="rId1" Type="http://schemas.openxmlformats.org/officeDocument/2006/relationships/audio" Target="file:///F:\Unit%2010_%20(thi)2\Oh,%20Susanna.wma" TargetMode="External"/><Relationship Id="rId6" Type="http://schemas.openxmlformats.org/officeDocument/2006/relationships/image" Target="../media/image1.gif"/><Relationship Id="rId11" Type="http://schemas.openxmlformats.org/officeDocument/2006/relationships/image" Target="../media/image5.jpeg"/><Relationship Id="rId5" Type="http://schemas.openxmlformats.org/officeDocument/2006/relationships/notesSlide" Target="../notesSlides/notesSlide1.xml"/><Relationship Id="rId15" Type="http://schemas.openxmlformats.org/officeDocument/2006/relationships/image" Target="../media/image9.png"/><Relationship Id="rId10" Type="http://schemas.openxmlformats.org/officeDocument/2006/relationships/image" Target="../media/image4.gif"/><Relationship Id="rId4" Type="http://schemas.openxmlformats.org/officeDocument/2006/relationships/slideLayout" Target="../slideLayouts/slideLayout7.xml"/><Relationship Id="rId9" Type="http://schemas.openxmlformats.org/officeDocument/2006/relationships/image" Target="../media/image3.gif"/><Relationship Id="rId14"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gif"/><Relationship Id="rId3" Type="http://schemas.openxmlformats.org/officeDocument/2006/relationships/slideLayout" Target="../slideLayouts/slideLayout7.xml"/><Relationship Id="rId7" Type="http://schemas.openxmlformats.org/officeDocument/2006/relationships/image" Target="../media/image11.png"/><Relationship Id="rId12" Type="http://schemas.openxmlformats.org/officeDocument/2006/relationships/image" Target="../media/image17.gif"/><Relationship Id="rId2" Type="http://schemas.openxmlformats.org/officeDocument/2006/relationships/audio" Target="file:///E:\h&#7897;i%20gi&#227;ng\Papa.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gif"/><Relationship Id="rId5" Type="http://schemas.openxmlformats.org/officeDocument/2006/relationships/image" Target="../media/image12.jpeg"/><Relationship Id="rId15" Type="http://schemas.openxmlformats.org/officeDocument/2006/relationships/image" Target="../media/image9.png"/><Relationship Id="rId10" Type="http://schemas.openxmlformats.org/officeDocument/2006/relationships/image" Target="../media/image15.gif"/><Relationship Id="rId4" Type="http://schemas.openxmlformats.org/officeDocument/2006/relationships/audio" Target="../media/audio2.wav"/><Relationship Id="rId9" Type="http://schemas.openxmlformats.org/officeDocument/2006/relationships/image" Target="../media/image14.gif"/><Relationship Id="rId1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eathersanimations.com/butterflies/pap.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rot="-3165581">
            <a:off x="7875587" y="1878013"/>
            <a:ext cx="639763" cy="6937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hf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733800"/>
            <a:ext cx="1590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884202">
            <a:off x="433387" y="215741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oiseau_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19962">
            <a:off x="152400" y="228600"/>
            <a:ext cx="16525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oa20_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0"/>
            <a:ext cx="4098925"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now you see me, now you do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304800"/>
            <a:ext cx="1009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iw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733800"/>
            <a:ext cx="19716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Blue_book"/>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3657600"/>
            <a:ext cx="3657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130" name="Text Box 10"/>
          <p:cNvSpPr txBox="1">
            <a:spLocks noChangeArrowheads="1"/>
          </p:cNvSpPr>
          <p:nvPr/>
        </p:nvSpPr>
        <p:spPr bwMode="auto">
          <a:xfrm>
            <a:off x="228600" y="51816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400" b="1">
                <a:solidFill>
                  <a:srgbClr val="0033CC"/>
                </a:solidFill>
                <a:latin typeface="VNI-Broad" pitchFamily="2" charset="0"/>
              </a:rPr>
              <a:t>WELCOME</a:t>
            </a:r>
            <a:r>
              <a:rPr lang="en-US" altLang="en-US" sz="4000" b="1">
                <a:solidFill>
                  <a:srgbClr val="0033CC"/>
                </a:solidFill>
                <a:latin typeface="VNI-Broad" pitchFamily="2" charset="0"/>
              </a:rPr>
              <a:t> </a:t>
            </a:r>
            <a:r>
              <a:rPr lang="en-US" altLang="en-US" sz="4400" b="1">
                <a:solidFill>
                  <a:srgbClr val="0033CC"/>
                </a:solidFill>
                <a:latin typeface="VNI-Broad" pitchFamily="2" charset="0"/>
              </a:rPr>
              <a:t>TO OUR CLASS !</a:t>
            </a:r>
          </a:p>
        </p:txBody>
      </p:sp>
      <p:sp>
        <p:nvSpPr>
          <p:cNvPr id="5131" name="WordArt 11"/>
          <p:cNvSpPr>
            <a:spLocks noChangeArrowheads="1" noChangeShapeType="1" noTextEdit="1"/>
          </p:cNvSpPr>
          <p:nvPr/>
        </p:nvSpPr>
        <p:spPr bwMode="auto">
          <a:xfrm>
            <a:off x="966502" y="161925"/>
            <a:ext cx="74676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9510"/>
              </a:avLst>
            </a:prstTxWarp>
          </a:bodyPr>
          <a:lstStyle/>
          <a:p>
            <a:pPr algn="ctr"/>
            <a:r>
              <a:rPr lang="en-US" sz="2000" b="1" kern="10" dirty="0" smtClean="0">
                <a:ln w="9525">
                  <a:solidFill>
                    <a:srgbClr val="FFFF99"/>
                  </a:solidFill>
                  <a:round/>
                  <a:headEnd/>
                  <a:tailEnd/>
                </a:ln>
                <a:solidFill>
                  <a:srgbClr val="0000FF"/>
                </a:solidFill>
                <a:latin typeface="Arial Black"/>
              </a:rPr>
              <a:t>T</a:t>
            </a:r>
            <a:r>
              <a:rPr lang="vi-VN" sz="2000" b="1" kern="10" dirty="0" smtClean="0">
                <a:ln w="9525">
                  <a:solidFill>
                    <a:srgbClr val="FFFF99"/>
                  </a:solidFill>
                  <a:round/>
                  <a:headEnd/>
                  <a:tailEnd/>
                </a:ln>
                <a:solidFill>
                  <a:srgbClr val="0000FF"/>
                </a:solidFill>
                <a:latin typeface="Arial Black"/>
              </a:rPr>
              <a:t>AM TH</a:t>
            </a:r>
            <a:r>
              <a:rPr lang="en-US" sz="2000" b="1" kern="10" dirty="0">
                <a:ln w="9525">
                  <a:solidFill>
                    <a:srgbClr val="FFFF99"/>
                  </a:solidFill>
                  <a:round/>
                  <a:headEnd/>
                  <a:tailEnd/>
                </a:ln>
                <a:solidFill>
                  <a:srgbClr val="0000FF"/>
                </a:solidFill>
                <a:latin typeface="Arial Black"/>
              </a:rPr>
              <a:t>O</a:t>
            </a:r>
            <a:r>
              <a:rPr lang="vi-VN" sz="2000" b="1" kern="10" dirty="0" smtClean="0">
                <a:ln w="9525">
                  <a:solidFill>
                    <a:srgbClr val="FFFF99"/>
                  </a:solidFill>
                  <a:round/>
                  <a:headEnd/>
                  <a:tailEnd/>
                </a:ln>
                <a:solidFill>
                  <a:srgbClr val="0000FF"/>
                </a:solidFill>
                <a:latin typeface="Arial Black"/>
              </a:rPr>
              <a:t>N HI</a:t>
            </a:r>
            <a:r>
              <a:rPr lang="en-US" sz="2000" b="1" kern="10" dirty="0">
                <a:ln w="9525">
                  <a:solidFill>
                    <a:srgbClr val="FFFF99"/>
                  </a:solidFill>
                  <a:round/>
                  <a:headEnd/>
                  <a:tailEnd/>
                </a:ln>
                <a:solidFill>
                  <a:srgbClr val="0000FF"/>
                </a:solidFill>
                <a:latin typeface="Arial Black"/>
              </a:rPr>
              <a:t>E</a:t>
            </a:r>
            <a:r>
              <a:rPr lang="vi-VN" sz="2000" b="1" kern="10" dirty="0" smtClean="0">
                <a:ln w="9525">
                  <a:solidFill>
                    <a:srgbClr val="FFFF99"/>
                  </a:solidFill>
                  <a:round/>
                  <a:headEnd/>
                  <a:tailEnd/>
                </a:ln>
                <a:solidFill>
                  <a:srgbClr val="0000FF"/>
                </a:solidFill>
                <a:latin typeface="Arial Black"/>
              </a:rPr>
              <a:t>P</a:t>
            </a:r>
            <a:r>
              <a:rPr lang="en-US" sz="2000" b="1" kern="10" dirty="0" smtClean="0">
                <a:ln w="9525">
                  <a:solidFill>
                    <a:srgbClr val="FFFF99"/>
                  </a:solidFill>
                  <a:round/>
                  <a:headEnd/>
                  <a:tailEnd/>
                </a:ln>
                <a:solidFill>
                  <a:srgbClr val="0000FF"/>
                </a:solidFill>
                <a:latin typeface="Arial Black"/>
              </a:rPr>
              <a:t> </a:t>
            </a:r>
            <a:r>
              <a:rPr lang="en-US" sz="2000" b="1" kern="10" dirty="0">
                <a:ln w="9525">
                  <a:solidFill>
                    <a:srgbClr val="FFFF99"/>
                  </a:solidFill>
                  <a:round/>
                  <a:headEnd/>
                  <a:tailEnd/>
                </a:ln>
                <a:solidFill>
                  <a:srgbClr val="0000FF"/>
                </a:solidFill>
                <a:latin typeface="Arial Black"/>
              </a:rPr>
              <a:t>JUNIOR HIGH SCHOOL</a:t>
            </a:r>
          </a:p>
        </p:txBody>
      </p:sp>
      <p:pic>
        <p:nvPicPr>
          <p:cNvPr id="5133" name="Oh, Susanna.wma">
            <a:hlinkClick r:id="" action="ppaction://media"/>
          </p:cNvPr>
          <p:cNvPicPr>
            <a:picLocks noRot="1" noChangeAspect="1" noChangeArrowheads="1"/>
          </p:cNvPicPr>
          <p:nvPr>
            <a:audioFile r:link="rId1"/>
          </p:nvPr>
        </p:nvPicPr>
        <p:blipFill>
          <a:blip r:embed="rId1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apa.mp3">
            <a:hlinkClick r:id="" action="ppaction://media"/>
          </p:cNvPr>
          <p:cNvPicPr>
            <a:picLocks noRot="1" noChangeAspect="1" noChangeArrowheads="1"/>
          </p:cNvPicPr>
          <p:nvPr>
            <a:audioFile r:link="rId2"/>
          </p:nvPr>
        </p:nvPicPr>
        <p:blipFill>
          <a:blip r:embed="rId1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35" name="love story.MP3">
            <a:hlinkClick r:id="" action="ppaction://media"/>
          </p:cNvPr>
          <p:cNvPicPr>
            <a:picLocks noRot="1" noChangeAspect="1" noChangeArrowheads="1"/>
          </p:cNvPicPr>
          <p:nvPr>
            <a:audioFile r:link="rId3"/>
          </p:nvPr>
        </p:nvPicPr>
        <p:blipFill>
          <a:blip r:embed="rId1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37" name="love story.MP3">
            <a:hlinkClick r:id="" action="ppaction://media"/>
          </p:cNvPr>
          <p:cNvPicPr>
            <a:picLocks noRot="1" noChangeAspect="1" noChangeArrowheads="1"/>
          </p:cNvPicPr>
          <p:nvPr>
            <a:audioFile r:link="rId3"/>
          </p:nvPr>
        </p:nvPicPr>
        <p:blipFill>
          <a:blip r:embed="rId1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85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par>
                                <p:cTn id="8" presetID="2" presetClass="entr" presetSubtype="4"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 calcmode="lin" valueType="num">
                                      <p:cBhvr additive="base">
                                        <p:cTn id="10" dur="500" fill="hold"/>
                                        <p:tgtEl>
                                          <p:spTgt spid="5128"/>
                                        </p:tgtEl>
                                        <p:attrNameLst>
                                          <p:attrName>ppt_x</p:attrName>
                                        </p:attrNameLst>
                                      </p:cBhvr>
                                      <p:tavLst>
                                        <p:tav tm="0">
                                          <p:val>
                                            <p:strVal val="#ppt_x"/>
                                          </p:val>
                                        </p:tav>
                                        <p:tav tm="100000">
                                          <p:val>
                                            <p:strVal val="#ppt_x"/>
                                          </p:val>
                                        </p:tav>
                                      </p:tavLst>
                                    </p:anim>
                                    <p:anim calcmode="lin" valueType="num">
                                      <p:cBhvr additive="base">
                                        <p:cTn id="11" dur="500" fill="hold"/>
                                        <p:tgtEl>
                                          <p:spTgt spid="5128"/>
                                        </p:tgtEl>
                                        <p:attrNameLst>
                                          <p:attrName>ppt_y</p:attrName>
                                        </p:attrNameLst>
                                      </p:cBhvr>
                                      <p:tavLst>
                                        <p:tav tm="0">
                                          <p:val>
                                            <p:strVal val="1+#ppt_h/2"/>
                                          </p:val>
                                        </p:tav>
                                        <p:tav tm="100000">
                                          <p:val>
                                            <p:strVal val="#ppt_y"/>
                                          </p:val>
                                        </p:tav>
                                      </p:tavLst>
                                    </p:anim>
                                  </p:childTnLst>
                                </p:cTn>
                              </p:par>
                              <p:par>
                                <p:cTn id="12" presetID="8" presetClass="entr" presetSubtype="16" fill="hold" nodeType="withEffect">
                                  <p:stCondLst>
                                    <p:cond delay="0"/>
                                  </p:stCondLst>
                                  <p:childTnLst>
                                    <p:set>
                                      <p:cBhvr>
                                        <p:cTn id="13" dur="1" fill="hold">
                                          <p:stCondLst>
                                            <p:cond delay="0"/>
                                          </p:stCondLst>
                                        </p:cTn>
                                        <p:tgtEl>
                                          <p:spTgt spid="5129"/>
                                        </p:tgtEl>
                                        <p:attrNameLst>
                                          <p:attrName>style.visibility</p:attrName>
                                        </p:attrNameLst>
                                      </p:cBhvr>
                                      <p:to>
                                        <p:strVal val="visible"/>
                                      </p:to>
                                    </p:set>
                                    <p:animEffect transition="in" filter="diamond(in)">
                                      <p:cBhvr>
                                        <p:cTn id="14" dur="2000"/>
                                        <p:tgtEl>
                                          <p:spTgt spid="5129"/>
                                        </p:tgtEl>
                                      </p:cBhvr>
                                    </p:animEffect>
                                  </p:childTnLst>
                                </p:cTn>
                              </p:par>
                              <p:par>
                                <p:cTn id="15" presetID="40" presetClass="entr" presetSubtype="0" repeatCount="indefinite" grpId="0" nodeType="withEffect">
                                  <p:stCondLst>
                                    <p:cond delay="0"/>
                                  </p:stCondLst>
                                  <p:iterate type="lt">
                                    <p:tmPct val="10000"/>
                                  </p:iterate>
                                  <p:childTnLst>
                                    <p:set>
                                      <p:cBhvr>
                                        <p:cTn id="16" dur="1" fill="hold">
                                          <p:stCondLst>
                                            <p:cond delay="0"/>
                                          </p:stCondLst>
                                        </p:cTn>
                                        <p:tgtEl>
                                          <p:spTgt spid="5130"/>
                                        </p:tgtEl>
                                        <p:attrNameLst>
                                          <p:attrName>style.visibility</p:attrName>
                                        </p:attrNameLst>
                                      </p:cBhvr>
                                      <p:to>
                                        <p:strVal val="visible"/>
                                      </p:to>
                                    </p:set>
                                    <p:animEffect transition="in" filter="fade">
                                      <p:cBhvr>
                                        <p:cTn id="17" dur="500"/>
                                        <p:tgtEl>
                                          <p:spTgt spid="5130"/>
                                        </p:tgtEl>
                                      </p:cBhvr>
                                    </p:animEffect>
                                    <p:anim calcmode="lin" valueType="num">
                                      <p:cBhvr>
                                        <p:cTn id="18" dur="500" fill="hold"/>
                                        <p:tgtEl>
                                          <p:spTgt spid="5130"/>
                                        </p:tgtEl>
                                        <p:attrNameLst>
                                          <p:attrName>ppt_x</p:attrName>
                                        </p:attrNameLst>
                                      </p:cBhvr>
                                      <p:tavLst>
                                        <p:tav tm="0">
                                          <p:val>
                                            <p:strVal val="#ppt_x-.1"/>
                                          </p:val>
                                        </p:tav>
                                        <p:tav tm="100000">
                                          <p:val>
                                            <p:strVal val="#ppt_x"/>
                                          </p:val>
                                        </p:tav>
                                      </p:tavLst>
                                    </p:anim>
                                    <p:anim calcmode="lin" valueType="num">
                                      <p:cBhvr>
                                        <p:cTn id="19" dur="500" fill="hold"/>
                                        <p:tgtEl>
                                          <p:spTgt spid="5130"/>
                                        </p:tgtEl>
                                        <p:attrNameLst>
                                          <p:attrName>ppt_y</p:attrName>
                                        </p:attrNameLst>
                                      </p:cBhvr>
                                      <p:tavLst>
                                        <p:tav tm="0">
                                          <p:val>
                                            <p:strVal val="#ppt_y"/>
                                          </p:val>
                                        </p:tav>
                                        <p:tav tm="100000">
                                          <p:val>
                                            <p:strVal val="#ppt_y"/>
                                          </p:val>
                                        </p:tav>
                                      </p:tavLst>
                                    </p:anim>
                                  </p:childTnLst>
                                </p:cTn>
                              </p:par>
                              <p:par>
                                <p:cTn id="20" presetID="50" presetClass="entr" presetSubtype="0" decel="100000" fill="hold" grpId="0" nodeType="withEffect">
                                  <p:stCondLst>
                                    <p:cond delay="0"/>
                                  </p:stCondLst>
                                  <p:childTnLst>
                                    <p:set>
                                      <p:cBhvr>
                                        <p:cTn id="21" dur="1" fill="hold">
                                          <p:stCondLst>
                                            <p:cond delay="0"/>
                                          </p:stCondLst>
                                        </p:cTn>
                                        <p:tgtEl>
                                          <p:spTgt spid="5131"/>
                                        </p:tgtEl>
                                        <p:attrNameLst>
                                          <p:attrName>style.visibility</p:attrName>
                                        </p:attrNameLst>
                                      </p:cBhvr>
                                      <p:to>
                                        <p:strVal val="visible"/>
                                      </p:to>
                                    </p:set>
                                    <p:anim calcmode="lin" valueType="num">
                                      <p:cBhvr>
                                        <p:cTn id="22" dur="1000" fill="hold"/>
                                        <p:tgtEl>
                                          <p:spTgt spid="5131"/>
                                        </p:tgtEl>
                                        <p:attrNameLst>
                                          <p:attrName>ppt_w</p:attrName>
                                        </p:attrNameLst>
                                      </p:cBhvr>
                                      <p:tavLst>
                                        <p:tav tm="0">
                                          <p:val>
                                            <p:strVal val="#ppt_w+.3"/>
                                          </p:val>
                                        </p:tav>
                                        <p:tav tm="100000">
                                          <p:val>
                                            <p:strVal val="#ppt_w"/>
                                          </p:val>
                                        </p:tav>
                                      </p:tavLst>
                                    </p:anim>
                                    <p:anim calcmode="lin" valueType="num">
                                      <p:cBhvr>
                                        <p:cTn id="23" dur="1000" fill="hold"/>
                                        <p:tgtEl>
                                          <p:spTgt spid="5131"/>
                                        </p:tgtEl>
                                        <p:attrNameLst>
                                          <p:attrName>ppt_h</p:attrName>
                                        </p:attrNameLst>
                                      </p:cBhvr>
                                      <p:tavLst>
                                        <p:tav tm="0">
                                          <p:val>
                                            <p:strVal val="#ppt_h"/>
                                          </p:val>
                                        </p:tav>
                                        <p:tav tm="100000">
                                          <p:val>
                                            <p:strVal val="#ppt_h"/>
                                          </p:val>
                                        </p:tav>
                                      </p:tavLst>
                                    </p:anim>
                                    <p:animEffect transition="in" filter="fade">
                                      <p:cBhvr>
                                        <p:cTn id="24" dur="1000"/>
                                        <p:tgtEl>
                                          <p:spTgt spid="5131"/>
                                        </p:tgtEl>
                                      </p:cBhvr>
                                    </p:animEffect>
                                  </p:childTnLst>
                                </p:cTn>
                              </p:par>
                            </p:childTnLst>
                          </p:cTn>
                        </p:par>
                        <p:par>
                          <p:cTn id="25" fill="hold" nodeType="afterGroup">
                            <p:stCondLst>
                              <p:cond delay="2000"/>
                            </p:stCondLst>
                            <p:childTnLst>
                              <p:par>
                                <p:cTn id="26" presetID="1" presetClass="mediacall" presetSubtype="0" fill="hold" nodeType="afterEffect">
                                  <p:stCondLst>
                                    <p:cond delay="0"/>
                                  </p:stCondLst>
                                  <p:childTnLst>
                                    <p:cmd type="call" cmd="playFrom(0.0)">
                                      <p:cBhvr>
                                        <p:cTn id="27" dur="244392" fill="hold"/>
                                        <p:tgtEl>
                                          <p:spTgt spid="51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repeatCount="indefinite" fill="hold" display="0">
                  <p:stCondLst>
                    <p:cond delay="indefinite"/>
                  </p:stCondLst>
                  <p:endCondLst>
                    <p:cond evt="onPrev" delay="0">
                      <p:tgtEl>
                        <p:sldTgt/>
                      </p:tgtEl>
                    </p:cond>
                    <p:cond evt="onStopAudio" delay="0">
                      <p:tgtEl>
                        <p:sldTgt/>
                      </p:tgtEl>
                    </p:cond>
                  </p:endCondLst>
                </p:cTn>
                <p:tgtEl>
                  <p:spTgt spid="5133"/>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5134"/>
                </p:tgtEl>
              </p:cMediaNode>
            </p:audio>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5135"/>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137"/>
                </p:tgtEl>
              </p:cMediaNode>
            </p:audio>
          </p:childTnLst>
        </p:cTn>
      </p:par>
    </p:tnLst>
    <p:bldLst>
      <p:bldP spid="5130" grpId="0"/>
      <p:bldP spid="51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32" y="2209800"/>
            <a:ext cx="7509933" cy="954107"/>
          </a:xfrm>
          <a:prstGeom prst="rect">
            <a:avLst/>
          </a:prstGeom>
          <a:noFill/>
        </p:spPr>
        <p:txBody>
          <a:bodyPr wrap="square" rtlCol="0">
            <a:spAutoFit/>
          </a:bodyPr>
          <a:lstStyle/>
          <a:p>
            <a:r>
              <a:rPr lang="vi-VN" sz="2800" dirty="0" smtClean="0">
                <a:latin typeface="+mj-lt"/>
              </a:rPr>
              <a:t>Ex: Mai              will studied                 English</a:t>
            </a:r>
          </a:p>
          <a:p>
            <a:r>
              <a:rPr lang="vi-VN" sz="2800" dirty="0" smtClean="0">
                <a:latin typeface="+mj-lt"/>
              </a:rPr>
              <a:t>=&gt; English        will be studied       by         Mai</a:t>
            </a:r>
            <a:endParaRPr lang="en-US" sz="2800" dirty="0">
              <a:latin typeface="+mj-lt"/>
            </a:endParaRPr>
          </a:p>
        </p:txBody>
      </p:sp>
      <p:sp>
        <p:nvSpPr>
          <p:cNvPr id="5" name="TextBox 4"/>
          <p:cNvSpPr txBox="1"/>
          <p:nvPr/>
        </p:nvSpPr>
        <p:spPr>
          <a:xfrm>
            <a:off x="351196" y="1066800"/>
            <a:ext cx="7968670" cy="461665"/>
          </a:xfrm>
          <a:prstGeom prst="rect">
            <a:avLst/>
          </a:prstGeom>
          <a:noFill/>
        </p:spPr>
        <p:txBody>
          <a:bodyPr wrap="square" rtlCol="0">
            <a:spAutoFit/>
          </a:bodyPr>
          <a:lstStyle/>
          <a:p>
            <a:r>
              <a:rPr lang="vi-VN" sz="2400" b="1" i="1" u="sng" dirty="0" smtClean="0">
                <a:solidFill>
                  <a:srgbClr val="FF0000"/>
                </a:solidFill>
                <a:latin typeface="+mj-lt"/>
              </a:rPr>
              <a:t>III. Bị động ở tương lai/ khiếm khuyết (can, should...)</a:t>
            </a:r>
            <a:endParaRPr lang="en-US" sz="2400" b="1" i="1" u="sng" dirty="0">
              <a:solidFill>
                <a:srgbClr val="FF0000"/>
              </a:solidFill>
              <a:latin typeface="+mj-lt"/>
            </a:endParaRPr>
          </a:p>
        </p:txBody>
      </p:sp>
      <p:sp>
        <p:nvSpPr>
          <p:cNvPr id="8" name="Rectangle 7"/>
          <p:cNvSpPr/>
          <p:nvPr/>
        </p:nvSpPr>
        <p:spPr>
          <a:xfrm>
            <a:off x="1905000" y="76200"/>
            <a:ext cx="4572000" cy="1077218"/>
          </a:xfrm>
          <a:prstGeom prst="rect">
            <a:avLst/>
          </a:prstGeom>
        </p:spPr>
        <p:txBody>
          <a:bodyPr>
            <a:spAutoFit/>
          </a:bodyPr>
          <a:lstStyle/>
          <a:p>
            <a:pPr algn="ctr"/>
            <a:r>
              <a:rPr lang="vi-VN" sz="3600" b="1" dirty="0"/>
              <a:t>PASSIVE VOICE</a:t>
            </a:r>
          </a:p>
          <a:p>
            <a:pPr algn="ctr"/>
            <a:r>
              <a:rPr lang="vi-VN" sz="2800" dirty="0"/>
              <a:t>(CÂU BỊ ĐỘNG)</a:t>
            </a:r>
            <a:endParaRPr lang="en-US" sz="2800" dirty="0"/>
          </a:p>
        </p:txBody>
      </p:sp>
      <p:sp>
        <p:nvSpPr>
          <p:cNvPr id="9" name="TextBox 8"/>
          <p:cNvSpPr txBox="1"/>
          <p:nvPr/>
        </p:nvSpPr>
        <p:spPr>
          <a:xfrm>
            <a:off x="577269" y="3940538"/>
            <a:ext cx="1981200" cy="461665"/>
          </a:xfrm>
          <a:prstGeom prst="rect">
            <a:avLst/>
          </a:prstGeom>
          <a:noFill/>
        </p:spPr>
        <p:txBody>
          <a:bodyPr wrap="square" rtlCol="0">
            <a:spAutoFit/>
          </a:bodyPr>
          <a:lstStyle/>
          <a:p>
            <a:r>
              <a:rPr lang="vi-VN" sz="2400" b="1" i="1" u="sng" dirty="0" smtClean="0">
                <a:latin typeface="+mj-lt"/>
              </a:rPr>
              <a:t>Exercises</a:t>
            </a:r>
            <a:endParaRPr lang="en-US" b="1" i="1" u="sng" dirty="0">
              <a:latin typeface="+mj-lt"/>
            </a:endParaRPr>
          </a:p>
        </p:txBody>
      </p:sp>
      <p:sp>
        <p:nvSpPr>
          <p:cNvPr id="10" name="TextBox 9"/>
          <p:cNvSpPr txBox="1"/>
          <p:nvPr/>
        </p:nvSpPr>
        <p:spPr>
          <a:xfrm>
            <a:off x="381000" y="4473938"/>
            <a:ext cx="8382000" cy="1384995"/>
          </a:xfrm>
          <a:prstGeom prst="rect">
            <a:avLst/>
          </a:prstGeom>
          <a:noFill/>
        </p:spPr>
        <p:txBody>
          <a:bodyPr wrap="square" rtlCol="0">
            <a:spAutoFit/>
          </a:bodyPr>
          <a:lstStyle/>
          <a:p>
            <a:pPr fontAlgn="base"/>
            <a:r>
              <a:rPr lang="en-US" sz="2800" dirty="0">
                <a:latin typeface="Times New Roman" panose="02020603050405020304" pitchFamily="18" charset="0"/>
                <a:cs typeface="Times New Roman" panose="02020603050405020304" pitchFamily="18" charset="0"/>
              </a:rPr>
              <a:t>1. Jane will buy a new computer.</a:t>
            </a: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a new computer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72532" y="5396805"/>
            <a:ext cx="8390468" cy="1384995"/>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We should clean our teeth twice a day</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our teeth </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352800" y="4873585"/>
            <a:ext cx="3722262" cy="523220"/>
          </a:xfrm>
          <a:prstGeom prst="rect">
            <a:avLst/>
          </a:prstGeom>
          <a:noFill/>
        </p:spPr>
        <p:txBody>
          <a:bodyPr wrap="square" rtlCol="0">
            <a:spAutoFit/>
          </a:bodyPr>
          <a:lstStyle/>
          <a:p>
            <a:r>
              <a:rPr lang="vi-VN" sz="2800" dirty="0">
                <a:solidFill>
                  <a:srgbClr val="002060"/>
                </a:solidFill>
                <a:latin typeface="+mj-lt"/>
              </a:rPr>
              <a:t>w</a:t>
            </a:r>
            <a:r>
              <a:rPr lang="vi-VN" sz="2800" dirty="0" smtClean="0">
                <a:solidFill>
                  <a:srgbClr val="002060"/>
                </a:solidFill>
                <a:latin typeface="+mj-lt"/>
              </a:rPr>
              <a:t>ill be bought by Jane</a:t>
            </a:r>
            <a:endParaRPr lang="en-US" sz="2800" dirty="0">
              <a:solidFill>
                <a:srgbClr val="002060"/>
              </a:solidFill>
              <a:latin typeface="+mj-lt"/>
            </a:endParaRPr>
          </a:p>
        </p:txBody>
      </p:sp>
      <p:sp>
        <p:nvSpPr>
          <p:cNvPr id="13" name="TextBox 12"/>
          <p:cNvSpPr txBox="1"/>
          <p:nvPr/>
        </p:nvSpPr>
        <p:spPr>
          <a:xfrm>
            <a:off x="2362200" y="5801380"/>
            <a:ext cx="4724400" cy="523220"/>
          </a:xfrm>
          <a:prstGeom prst="rect">
            <a:avLst/>
          </a:prstGeom>
          <a:noFill/>
        </p:spPr>
        <p:txBody>
          <a:bodyPr wrap="square" rtlCol="0">
            <a:spAutoFit/>
          </a:bodyPr>
          <a:lstStyle/>
          <a:p>
            <a:r>
              <a:rPr lang="vi-VN" sz="2800" dirty="0">
                <a:solidFill>
                  <a:srgbClr val="002060"/>
                </a:solidFill>
                <a:latin typeface="+mj-lt"/>
              </a:rPr>
              <a:t>s</a:t>
            </a:r>
            <a:r>
              <a:rPr lang="vi-VN" sz="2800" dirty="0" smtClean="0">
                <a:solidFill>
                  <a:srgbClr val="002060"/>
                </a:solidFill>
                <a:latin typeface="+mj-lt"/>
              </a:rPr>
              <a:t>hould be  clean twice a day</a:t>
            </a:r>
            <a:endParaRPr lang="en-US" sz="2800" dirty="0">
              <a:solidFill>
                <a:srgbClr val="002060"/>
              </a:solidFill>
              <a:latin typeface="+mj-lt"/>
            </a:endParaRPr>
          </a:p>
        </p:txBody>
      </p:sp>
      <p:sp>
        <p:nvSpPr>
          <p:cNvPr id="14" name="Right Arrow 13"/>
          <p:cNvSpPr/>
          <p:nvPr/>
        </p:nvSpPr>
        <p:spPr>
          <a:xfrm>
            <a:off x="228600" y="3200400"/>
            <a:ext cx="609600" cy="47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14400" y="3200400"/>
            <a:ext cx="8001000" cy="662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FF00"/>
                </a:solidFill>
                <a:latin typeface="+mj-lt"/>
              </a:rPr>
              <a:t>S + will/ can/ should + be + </a:t>
            </a:r>
            <a:r>
              <a:rPr lang="vi-VN" sz="3200" dirty="0" smtClean="0">
                <a:solidFill>
                  <a:srgbClr val="FFFF00"/>
                </a:solidFill>
                <a:latin typeface="+mj-lt"/>
              </a:rPr>
              <a:t>V3/ed  +  by  O</a:t>
            </a:r>
            <a:endParaRPr lang="en-US" sz="3200" dirty="0">
              <a:solidFill>
                <a:srgbClr val="FFFF00"/>
              </a:solidFill>
              <a:latin typeface="+mj-lt"/>
            </a:endParaRPr>
          </a:p>
        </p:txBody>
      </p:sp>
      <p:sp>
        <p:nvSpPr>
          <p:cNvPr id="2" name="TextBox 1"/>
          <p:cNvSpPr txBox="1"/>
          <p:nvPr/>
        </p:nvSpPr>
        <p:spPr>
          <a:xfrm>
            <a:off x="448732" y="1528465"/>
            <a:ext cx="8542868" cy="646331"/>
          </a:xfrm>
          <a:prstGeom prst="rect">
            <a:avLst/>
          </a:prstGeom>
          <a:noFill/>
        </p:spPr>
        <p:txBody>
          <a:bodyPr wrap="square" rtlCol="0">
            <a:spAutoFit/>
          </a:bodyPr>
          <a:lstStyle/>
          <a:p>
            <a:r>
              <a:rPr lang="vi-VN" i="1" dirty="0"/>
              <a:t>Phần này </a:t>
            </a:r>
            <a:r>
              <a:rPr lang="vi-VN" i="1" dirty="0" smtClean="0"/>
              <a:t>chúng ta thấy động từ được chia ở thì tương lai «will» hoặc khiếm khuyết (can/ should/may/ have to/ ought to/ must...)</a:t>
            </a:r>
            <a:endParaRPr lang="en-US" i="1" dirty="0"/>
          </a:p>
        </p:txBody>
      </p:sp>
    </p:spTree>
    <p:extLst>
      <p:ext uri="{BB962C8B-B14F-4D97-AF65-F5344CB8AC3E}">
        <p14:creationId xmlns:p14="http://schemas.microsoft.com/office/powerpoint/2010/main" val="28326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animBg="1"/>
      <p:bldP spid="1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32" y="2209800"/>
            <a:ext cx="7509933" cy="954107"/>
          </a:xfrm>
          <a:prstGeom prst="rect">
            <a:avLst/>
          </a:prstGeom>
          <a:noFill/>
        </p:spPr>
        <p:txBody>
          <a:bodyPr wrap="square" rtlCol="0">
            <a:spAutoFit/>
          </a:bodyPr>
          <a:lstStyle/>
          <a:p>
            <a:r>
              <a:rPr lang="vi-VN" sz="2800" dirty="0" smtClean="0">
                <a:latin typeface="+mj-lt"/>
              </a:rPr>
              <a:t>Ex: Mai              has studied                 English</a:t>
            </a:r>
          </a:p>
          <a:p>
            <a:r>
              <a:rPr lang="vi-VN" sz="2800" dirty="0" smtClean="0">
                <a:latin typeface="+mj-lt"/>
              </a:rPr>
              <a:t>=&gt; English        has been studied       by         Mai</a:t>
            </a:r>
            <a:endParaRPr lang="en-US" sz="2800" dirty="0">
              <a:latin typeface="+mj-lt"/>
            </a:endParaRPr>
          </a:p>
        </p:txBody>
      </p:sp>
      <p:sp>
        <p:nvSpPr>
          <p:cNvPr id="5" name="TextBox 4"/>
          <p:cNvSpPr txBox="1"/>
          <p:nvPr/>
        </p:nvSpPr>
        <p:spPr>
          <a:xfrm>
            <a:off x="413330" y="1524000"/>
            <a:ext cx="7968670" cy="830997"/>
          </a:xfrm>
          <a:prstGeom prst="rect">
            <a:avLst/>
          </a:prstGeom>
          <a:noFill/>
        </p:spPr>
        <p:txBody>
          <a:bodyPr wrap="square" rtlCol="0">
            <a:spAutoFit/>
          </a:bodyPr>
          <a:lstStyle/>
          <a:p>
            <a:r>
              <a:rPr lang="vi-VN" sz="2400" b="1" i="1" u="sng" dirty="0" smtClean="0">
                <a:solidFill>
                  <a:srgbClr val="FF0000"/>
                </a:solidFill>
                <a:latin typeface="+mj-lt"/>
              </a:rPr>
              <a:t>IV. Bị động ở hiện tại hoàn </a:t>
            </a:r>
            <a:r>
              <a:rPr lang="vi-VN" sz="2400" b="1" i="1" u="sng" dirty="0" smtClean="0">
                <a:solidFill>
                  <a:srgbClr val="FF0000"/>
                </a:solidFill>
                <a:latin typeface="+mj-lt"/>
              </a:rPr>
              <a:t>thành.</a:t>
            </a:r>
            <a:r>
              <a:rPr lang="vi-VN" sz="2400" b="1" i="1" dirty="0" smtClean="0">
                <a:solidFill>
                  <a:srgbClr val="FF0000"/>
                </a:solidFill>
                <a:latin typeface="+mj-lt"/>
              </a:rPr>
              <a:t>   </a:t>
            </a:r>
            <a:r>
              <a:rPr lang="vi-VN" sz="2400" i="1" dirty="0" smtClean="0">
                <a:latin typeface="+mj-lt"/>
              </a:rPr>
              <a:t>Phần này các bạn thấy động từ ở thì hiện tại hoàn thành</a:t>
            </a:r>
            <a:endParaRPr lang="en-US" sz="2400" i="1" dirty="0">
              <a:latin typeface="+mj-lt"/>
            </a:endParaRPr>
          </a:p>
        </p:txBody>
      </p:sp>
      <p:sp>
        <p:nvSpPr>
          <p:cNvPr id="8" name="Rectangle 7"/>
          <p:cNvSpPr/>
          <p:nvPr/>
        </p:nvSpPr>
        <p:spPr>
          <a:xfrm>
            <a:off x="1905000" y="228600"/>
            <a:ext cx="4572000" cy="1077218"/>
          </a:xfrm>
          <a:prstGeom prst="rect">
            <a:avLst/>
          </a:prstGeom>
        </p:spPr>
        <p:txBody>
          <a:bodyPr>
            <a:spAutoFit/>
          </a:bodyPr>
          <a:lstStyle/>
          <a:p>
            <a:pPr algn="ctr"/>
            <a:r>
              <a:rPr lang="vi-VN" sz="3600" b="1" dirty="0"/>
              <a:t>PASSIVE VOICE</a:t>
            </a:r>
          </a:p>
          <a:p>
            <a:pPr algn="ctr"/>
            <a:r>
              <a:rPr lang="vi-VN" sz="2800" dirty="0"/>
              <a:t>(CÂU BỊ ĐỘNG)</a:t>
            </a:r>
            <a:endParaRPr lang="en-US" sz="2800" dirty="0"/>
          </a:p>
        </p:txBody>
      </p:sp>
      <p:sp>
        <p:nvSpPr>
          <p:cNvPr id="9" name="TextBox 8"/>
          <p:cNvSpPr txBox="1"/>
          <p:nvPr/>
        </p:nvSpPr>
        <p:spPr>
          <a:xfrm>
            <a:off x="577269" y="3940538"/>
            <a:ext cx="1981200" cy="461665"/>
          </a:xfrm>
          <a:prstGeom prst="rect">
            <a:avLst/>
          </a:prstGeom>
          <a:noFill/>
        </p:spPr>
        <p:txBody>
          <a:bodyPr wrap="square" rtlCol="0">
            <a:spAutoFit/>
          </a:bodyPr>
          <a:lstStyle/>
          <a:p>
            <a:r>
              <a:rPr lang="vi-VN" sz="2400" b="1" i="1" u="sng" dirty="0" smtClean="0">
                <a:latin typeface="+mj-lt"/>
              </a:rPr>
              <a:t>Exercises</a:t>
            </a:r>
            <a:endParaRPr lang="en-US" b="1" i="1" u="sng" dirty="0">
              <a:latin typeface="+mj-lt"/>
            </a:endParaRPr>
          </a:p>
        </p:txBody>
      </p:sp>
      <p:sp>
        <p:nvSpPr>
          <p:cNvPr id="10" name="TextBox 9"/>
          <p:cNvSpPr txBox="1"/>
          <p:nvPr/>
        </p:nvSpPr>
        <p:spPr>
          <a:xfrm>
            <a:off x="381000" y="4473938"/>
            <a:ext cx="8382000" cy="1384995"/>
          </a:xfrm>
          <a:prstGeom prst="rect">
            <a:avLst/>
          </a:prstGeom>
          <a:noFill/>
        </p:spPr>
        <p:txBody>
          <a:bodyPr wrap="square" rtlCol="0">
            <a:spAutoFit/>
          </a:bodyPr>
          <a:lstStyle/>
          <a:p>
            <a:pPr fontAlgn="base"/>
            <a:r>
              <a:rPr lang="en-US" sz="2800" dirty="0">
                <a:latin typeface="Times New Roman" panose="02020603050405020304" pitchFamily="18" charset="0"/>
                <a:cs typeface="Times New Roman" panose="02020603050405020304" pitchFamily="18" charset="0"/>
              </a:rPr>
              <a:t>1. I have eaten a hamburger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a hamburger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72532" y="5396805"/>
            <a:ext cx="8390468" cy="1384995"/>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2.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 have opened the </a:t>
            </a:r>
            <a:r>
              <a:rPr lang="en-US" sz="2800" dirty="0" smtClean="0">
                <a:latin typeface="Times New Roman" panose="02020603050405020304" pitchFamily="18" charset="0"/>
                <a:cs typeface="Times New Roman" panose="02020603050405020304" pitchFamily="18" charset="0"/>
              </a:rPr>
              <a:t>present</a:t>
            </a:r>
            <a:r>
              <a:rPr lang="vi-VN" sz="2800" dirty="0" smtClean="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present</a:t>
            </a:r>
            <a:r>
              <a:rPr lang="vi-VN" sz="2800" dirty="0">
                <a:latin typeface="Times New Roman" panose="02020603050405020304" pitchFamily="18" charset="0"/>
                <a:cs typeface="Times New Roman" panose="02020603050405020304" pitchFamily="18" charset="0"/>
              </a:rPr>
              <a:t>s </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971800" y="4873585"/>
            <a:ext cx="3722262" cy="523220"/>
          </a:xfrm>
          <a:prstGeom prst="rect">
            <a:avLst/>
          </a:prstGeom>
          <a:noFill/>
        </p:spPr>
        <p:txBody>
          <a:bodyPr wrap="square" rtlCol="0">
            <a:spAutoFit/>
          </a:bodyPr>
          <a:lstStyle/>
          <a:p>
            <a:r>
              <a:rPr lang="vi-VN" sz="2800" dirty="0">
                <a:solidFill>
                  <a:srgbClr val="002060"/>
                </a:solidFill>
                <a:latin typeface="+mj-lt"/>
              </a:rPr>
              <a:t>h</a:t>
            </a:r>
            <a:r>
              <a:rPr lang="vi-VN" sz="2800" dirty="0" smtClean="0">
                <a:solidFill>
                  <a:srgbClr val="002060"/>
                </a:solidFill>
                <a:latin typeface="+mj-lt"/>
              </a:rPr>
              <a:t>as been eaten (by me)</a:t>
            </a:r>
            <a:endParaRPr lang="en-US" sz="2800" dirty="0">
              <a:solidFill>
                <a:srgbClr val="002060"/>
              </a:solidFill>
              <a:latin typeface="+mj-lt"/>
            </a:endParaRPr>
          </a:p>
        </p:txBody>
      </p:sp>
      <p:sp>
        <p:nvSpPr>
          <p:cNvPr id="13" name="TextBox 12"/>
          <p:cNvSpPr txBox="1"/>
          <p:nvPr/>
        </p:nvSpPr>
        <p:spPr>
          <a:xfrm>
            <a:off x="2819400" y="5827692"/>
            <a:ext cx="5029200" cy="954107"/>
          </a:xfrm>
          <a:prstGeom prst="rect">
            <a:avLst/>
          </a:prstGeom>
          <a:noFill/>
        </p:spPr>
        <p:txBody>
          <a:bodyPr wrap="square" rtlCol="0">
            <a:spAutoFit/>
          </a:bodyPr>
          <a:lstStyle/>
          <a:p>
            <a:r>
              <a:rPr lang="vi-VN" sz="2800" dirty="0" smtClean="0">
                <a:solidFill>
                  <a:srgbClr val="002060"/>
                </a:solidFill>
                <a:latin typeface="+mj-lt"/>
              </a:rPr>
              <a:t>have been opened </a:t>
            </a:r>
            <a:r>
              <a:rPr lang="vi-VN" sz="2800" dirty="0">
                <a:solidFill>
                  <a:srgbClr val="002060"/>
                </a:solidFill>
              </a:rPr>
              <a:t>(by me)</a:t>
            </a:r>
            <a:endParaRPr lang="en-US" sz="2800" dirty="0">
              <a:solidFill>
                <a:srgbClr val="002060"/>
              </a:solidFill>
            </a:endParaRPr>
          </a:p>
          <a:p>
            <a:r>
              <a:rPr lang="vi-VN" sz="2800" dirty="0" smtClean="0">
                <a:solidFill>
                  <a:srgbClr val="002060"/>
                </a:solidFill>
                <a:latin typeface="+mj-lt"/>
              </a:rPr>
              <a:t> </a:t>
            </a:r>
            <a:endParaRPr lang="en-US" sz="2800" dirty="0">
              <a:solidFill>
                <a:srgbClr val="002060"/>
              </a:solidFill>
              <a:latin typeface="+mj-lt"/>
            </a:endParaRPr>
          </a:p>
        </p:txBody>
      </p:sp>
      <p:sp>
        <p:nvSpPr>
          <p:cNvPr id="14" name="Right Arrow 13"/>
          <p:cNvSpPr/>
          <p:nvPr/>
        </p:nvSpPr>
        <p:spPr>
          <a:xfrm>
            <a:off x="228600" y="3200400"/>
            <a:ext cx="609600" cy="47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95400" y="3200400"/>
            <a:ext cx="7620000" cy="662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FF00"/>
                </a:solidFill>
                <a:latin typeface="+mj-lt"/>
              </a:rPr>
              <a:t>S + have/ has + been + </a:t>
            </a:r>
            <a:r>
              <a:rPr lang="vi-VN" sz="3600" dirty="0" smtClean="0">
                <a:solidFill>
                  <a:srgbClr val="FFFF00"/>
                </a:solidFill>
                <a:latin typeface="+mj-lt"/>
              </a:rPr>
              <a:t>V3/ed  + by O</a:t>
            </a:r>
            <a:endParaRPr lang="en-US" sz="3600" dirty="0">
              <a:solidFill>
                <a:srgbClr val="FFFF00"/>
              </a:solidFill>
              <a:latin typeface="+mj-lt"/>
            </a:endParaRPr>
          </a:p>
        </p:txBody>
      </p:sp>
    </p:spTree>
    <p:extLst>
      <p:ext uri="{BB962C8B-B14F-4D97-AF65-F5344CB8AC3E}">
        <p14:creationId xmlns:p14="http://schemas.microsoft.com/office/powerpoint/2010/main" val="7266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1981200" cy="461665"/>
          </a:xfrm>
          <a:prstGeom prst="rect">
            <a:avLst/>
          </a:prstGeom>
          <a:noFill/>
        </p:spPr>
        <p:txBody>
          <a:bodyPr wrap="square" rtlCol="0">
            <a:spAutoFit/>
          </a:bodyPr>
          <a:lstStyle/>
          <a:p>
            <a:r>
              <a:rPr lang="vi-VN" sz="2400" b="1" i="1" u="sng" dirty="0" smtClean="0">
                <a:solidFill>
                  <a:srgbClr val="FF0000"/>
                </a:solidFill>
                <a:latin typeface="+mj-lt"/>
              </a:rPr>
              <a:t>Exercises</a:t>
            </a:r>
            <a:endParaRPr lang="en-US" b="1" i="1" u="sng" dirty="0">
              <a:solidFill>
                <a:srgbClr val="FF0000"/>
              </a:solidFill>
              <a:latin typeface="+mj-lt"/>
            </a:endParaRPr>
          </a:p>
        </p:txBody>
      </p:sp>
      <p:sp>
        <p:nvSpPr>
          <p:cNvPr id="3" name="TextBox 2"/>
          <p:cNvSpPr txBox="1"/>
          <p:nvPr/>
        </p:nvSpPr>
        <p:spPr>
          <a:xfrm>
            <a:off x="609600" y="1536442"/>
            <a:ext cx="7467600" cy="5016758"/>
          </a:xfrm>
          <a:prstGeom prst="rect">
            <a:avLst/>
          </a:prstGeom>
          <a:noFill/>
        </p:spPr>
        <p:txBody>
          <a:bodyPr wrap="square" rtlCol="0">
            <a:spAutoFit/>
          </a:bodyPr>
          <a:lstStyle/>
          <a:p>
            <a:pPr marL="342900" indent="-342900">
              <a:buFontTx/>
              <a:buAutoNum type="arabicPeriod"/>
            </a:pPr>
            <a:r>
              <a:rPr lang="en-US" sz="3200" dirty="0" smtClean="0">
                <a:latin typeface="Times New Roman" panose="02020603050405020304" pitchFamily="18" charset="0"/>
                <a:cs typeface="Times New Roman" panose="02020603050405020304" pitchFamily="18" charset="0"/>
              </a:rPr>
              <a:t>His </a:t>
            </a:r>
            <a:r>
              <a:rPr lang="en-US" sz="3200" dirty="0">
                <a:latin typeface="Times New Roman" panose="02020603050405020304" pitchFamily="18" charset="0"/>
                <a:cs typeface="Times New Roman" panose="02020603050405020304" pitchFamily="18" charset="0"/>
              </a:rPr>
              <a:t>father will help you tomorrow</a:t>
            </a:r>
            <a:r>
              <a:rPr lang="en-US" sz="3200" dirty="0" smtClean="0">
                <a:latin typeface="Times New Roman" panose="02020603050405020304" pitchFamily="18" charset="0"/>
                <a:cs typeface="Times New Roman" panose="02020603050405020304" pitchFamily="18" charset="0"/>
              </a:rPr>
              <a:t>.</a:t>
            </a:r>
            <a:endParaRPr lang="vi-VN"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=&gt; you.....................................................</a:t>
            </a:r>
            <a:endParaRPr lang="vi-VN"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2. </a:t>
            </a:r>
            <a:r>
              <a:rPr lang="en-US" sz="3200" dirty="0" smtClean="0">
                <a:latin typeface="Times New Roman" panose="02020603050405020304" pitchFamily="18" charset="0"/>
                <a:cs typeface="Times New Roman" panose="02020603050405020304" pitchFamily="18" charset="0"/>
              </a:rPr>
              <a:t>They </a:t>
            </a:r>
            <a:r>
              <a:rPr lang="en-US" sz="3200" dirty="0">
                <a:latin typeface="Times New Roman" panose="02020603050405020304" pitchFamily="18" charset="0"/>
                <a:cs typeface="Times New Roman" panose="02020603050405020304" pitchFamily="18" charset="0"/>
              </a:rPr>
              <a:t>have </a:t>
            </a:r>
            <a:r>
              <a:rPr lang="en-US" sz="3200" dirty="0" smtClean="0">
                <a:latin typeface="Times New Roman" panose="02020603050405020304" pitchFamily="18" charset="0"/>
                <a:cs typeface="Times New Roman" panose="02020603050405020304" pitchFamily="18" charset="0"/>
              </a:rPr>
              <a:t>read </a:t>
            </a:r>
            <a:r>
              <a:rPr lang="en-US" sz="3200" dirty="0">
                <a:latin typeface="Times New Roman" panose="02020603050405020304" pitchFamily="18" charset="0"/>
                <a:cs typeface="Times New Roman" panose="02020603050405020304" pitchFamily="18" charset="0"/>
              </a:rPr>
              <a:t>the book</a:t>
            </a:r>
            <a:r>
              <a:rPr lang="en-US" sz="3200" dirty="0" smtClean="0">
                <a:latin typeface="Times New Roman" panose="02020603050405020304" pitchFamily="18" charset="0"/>
                <a:cs typeface="Times New Roman" panose="02020603050405020304" pitchFamily="18" charset="0"/>
              </a:rPr>
              <a:t>.</a:t>
            </a:r>
            <a:endParaRPr lang="vi-VN" sz="3200" dirty="0" smtClean="0">
              <a:latin typeface="Times New Roman" panose="02020603050405020304" pitchFamily="18" charset="0"/>
              <a:cs typeface="Times New Roman" panose="02020603050405020304" pitchFamily="18" charset="0"/>
            </a:endParaRPr>
          </a:p>
          <a:p>
            <a:pPr marL="457200" indent="-457200">
              <a:buFont typeface="Symbol"/>
              <a:buChar char="Þ"/>
            </a:pPr>
            <a:r>
              <a:rPr lang="vi-VN" sz="3200" dirty="0" smtClean="0">
                <a:latin typeface="Times New Roman" panose="02020603050405020304" pitchFamily="18" charset="0"/>
                <a:cs typeface="Times New Roman" panose="02020603050405020304" pitchFamily="18" charset="0"/>
              </a:rPr>
              <a:t>The book............................................</a:t>
            </a:r>
          </a:p>
          <a:p>
            <a:r>
              <a:rPr lang="vi-VN" sz="3200" dirty="0" smtClean="0">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You mustn’t use this machine </a:t>
            </a:r>
            <a:endParaRPr lang="vi-VN" sz="3200" dirty="0" smtClean="0">
              <a:latin typeface="Times New Roman" panose="02020603050405020304" pitchFamily="18" charset="0"/>
              <a:cs typeface="Times New Roman" panose="02020603050405020304" pitchFamily="18" charset="0"/>
            </a:endParaRPr>
          </a:p>
          <a:p>
            <a:pPr marL="457200" indent="-457200">
              <a:buFont typeface="Symbol"/>
              <a:buChar char="Þ"/>
            </a:pPr>
            <a:r>
              <a:rPr lang="vi-VN" sz="3200" dirty="0" smtClean="0">
                <a:latin typeface="Times New Roman" panose="02020603050405020304" pitchFamily="18" charset="0"/>
                <a:cs typeface="Times New Roman" panose="02020603050405020304" pitchFamily="18" charset="0"/>
              </a:rPr>
              <a:t>This machine......................................</a:t>
            </a:r>
          </a:p>
          <a:p>
            <a:r>
              <a:rPr lang="vi-VN" sz="3200" dirty="0" smtClean="0">
                <a:latin typeface="Times New Roman" panose="02020603050405020304" pitchFamily="18" charset="0"/>
                <a:cs typeface="Times New Roman" panose="02020603050405020304" pitchFamily="18" charset="0"/>
              </a:rPr>
              <a:t>4. </a:t>
            </a:r>
            <a:r>
              <a:rPr lang="en-US" sz="3200" dirty="0">
                <a:latin typeface="Times New Roman" panose="02020603050405020304" pitchFamily="18" charset="0"/>
                <a:cs typeface="Times New Roman" panose="02020603050405020304" pitchFamily="18" charset="0"/>
              </a:rPr>
              <a:t>My friend has written a </a:t>
            </a:r>
            <a:r>
              <a:rPr lang="en-US" sz="3200" dirty="0" smtClean="0">
                <a:latin typeface="Times New Roman" panose="02020603050405020304" pitchFamily="18" charset="0"/>
                <a:cs typeface="Times New Roman" panose="02020603050405020304" pitchFamily="18" charset="0"/>
              </a:rPr>
              <a:t>email </a:t>
            </a:r>
            <a:r>
              <a:rPr lang="en-US" sz="3200" dirty="0">
                <a:latin typeface="Times New Roman" panose="02020603050405020304" pitchFamily="18" charset="0"/>
                <a:cs typeface="Times New Roman" panose="02020603050405020304" pitchFamily="18" charset="0"/>
              </a:rPr>
              <a:t>for 2 hours. </a:t>
            </a:r>
          </a:p>
          <a:p>
            <a:pPr marL="457200" indent="-457200">
              <a:buFont typeface="Symbol"/>
              <a:buChar char="Þ"/>
            </a:pPr>
            <a:r>
              <a:rPr lang="vi-VN" sz="3200" dirty="0" smtClean="0">
                <a:latin typeface="Times New Roman" panose="02020603050405020304" pitchFamily="18" charset="0"/>
                <a:cs typeface="Times New Roman" panose="02020603050405020304" pitchFamily="18" charset="0"/>
              </a:rPr>
              <a:t>A email................................................</a:t>
            </a:r>
          </a:p>
          <a:p>
            <a:r>
              <a:rPr lang="vi-VN" sz="3200" dirty="0" smtClean="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Tom will visit his parents next month</a:t>
            </a:r>
            <a:r>
              <a:rPr lang="en-US" sz="3200" dirty="0" smtClean="0">
                <a:latin typeface="Times New Roman" panose="02020603050405020304" pitchFamily="18" charset="0"/>
                <a:cs typeface="Times New Roman" panose="02020603050405020304" pitchFamily="18" charset="0"/>
              </a:rPr>
              <a:t>.</a:t>
            </a:r>
            <a:endParaRPr lang="vi-VN"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=&gt; His parents..........................................</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71600" y="918865"/>
            <a:ext cx="7467600" cy="923330"/>
          </a:xfrm>
          <a:prstGeom prst="rect">
            <a:avLst/>
          </a:prstGeom>
          <a:noFill/>
        </p:spPr>
        <p:txBody>
          <a:bodyPr wrap="square" rtlCol="0">
            <a:spAutoFit/>
          </a:bodyPr>
          <a:lstStyle/>
          <a:p>
            <a:r>
              <a:rPr lang="vi-VN" i="1" dirty="0"/>
              <a:t>Các bạn chuyển đổi sang câu bị động. Hạn chót </a:t>
            </a:r>
            <a:r>
              <a:rPr lang="vi-VN" b="1" i="1" dirty="0"/>
              <a:t>chiều thứ 7 </a:t>
            </a:r>
            <a:r>
              <a:rPr lang="vi-VN" i="1" dirty="0"/>
              <a:t>các bạn nộp lại cho thầy qua zalo cá nhân hoặc facebook. </a:t>
            </a:r>
            <a:endParaRPr lang="en-US" i="1" dirty="0"/>
          </a:p>
          <a:p>
            <a:endParaRPr lang="en-US" dirty="0"/>
          </a:p>
        </p:txBody>
      </p:sp>
    </p:spTree>
    <p:extLst>
      <p:ext uri="{BB962C8B-B14F-4D97-AF65-F5344CB8AC3E}">
        <p14:creationId xmlns:p14="http://schemas.microsoft.com/office/powerpoint/2010/main" val="16055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963" name="Object 3"/>
          <p:cNvGraphicFramePr>
            <a:graphicFrameLocks noGrp="1" noChangeAspect="1"/>
          </p:cNvGraphicFramePr>
          <p:nvPr>
            <p:ph idx="4294967295"/>
          </p:nvPr>
        </p:nvGraphicFramePr>
        <p:xfrm>
          <a:off x="1600200" y="642938"/>
          <a:ext cx="6324600" cy="5334000"/>
        </p:xfrm>
        <a:graphic>
          <a:graphicData uri="http://schemas.openxmlformats.org/presentationml/2006/ole">
            <mc:AlternateContent xmlns:mc="http://schemas.openxmlformats.org/markup-compatibility/2006">
              <mc:Choice xmlns:v="urn:schemas-microsoft-com:vml" Requires="v">
                <p:oleObj spid="_x0000_s1092" name="Bitmap Image" r:id="rId6" imgW="9723810" imgH="7676190" progId="Paint.Picture">
                  <p:embed/>
                </p:oleObj>
              </mc:Choice>
              <mc:Fallback>
                <p:oleObj name="Bitmap Image" r:id="rId6" imgW="9723810" imgH="767619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642938"/>
                        <a:ext cx="6324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64" name="Picture 4" descr="book_open_close_h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828800"/>
            <a:ext cx="19812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n_md_cl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00763" y="363538"/>
            <a:ext cx="831850" cy="703262"/>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d_md_cl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83388" y="363538"/>
            <a:ext cx="912812" cy="703262"/>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h_md_cl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157538" y="314325"/>
            <a:ext cx="703262" cy="752475"/>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e_md_cl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304800"/>
            <a:ext cx="865188" cy="758825"/>
          </a:xfrm>
          <a:prstGeom prst="rect">
            <a:avLst/>
          </a:prstGeom>
          <a:noFill/>
          <a:extLst>
            <a:ext uri="{909E8E84-426E-40DD-AFC4-6F175D3DCCD1}">
              <a14:hiddenFill xmlns:a14="http://schemas.microsoft.com/office/drawing/2010/main">
                <a:solidFill>
                  <a:srgbClr val="FFFFFF"/>
                </a:solidFill>
              </a14:hiddenFill>
            </a:ext>
          </a:extLst>
        </p:spPr>
      </p:pic>
      <p:pic>
        <p:nvPicPr>
          <p:cNvPr id="40969" name="Picture 9" descr="e_md_cl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260975" y="347663"/>
            <a:ext cx="865188" cy="715962"/>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10" descr="t_md_cl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452688" y="304800"/>
            <a:ext cx="661987" cy="757238"/>
          </a:xfrm>
          <a:prstGeom prst="rect">
            <a:avLst/>
          </a:prstGeom>
          <a:noFill/>
          <a:extLst>
            <a:ext uri="{909E8E84-426E-40DD-AFC4-6F175D3DCCD1}">
              <a14:hiddenFill xmlns:a14="http://schemas.microsoft.com/office/drawing/2010/main">
                <a:solidFill>
                  <a:srgbClr val="FFFFFF"/>
                </a:solidFill>
              </a14:hiddenFill>
            </a:ext>
          </a:extLst>
        </p:spPr>
      </p:pic>
      <p:pic>
        <p:nvPicPr>
          <p:cNvPr id="40971" name="Picture 11" descr="monarch_thanks_s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3581400"/>
            <a:ext cx="2819400" cy="984250"/>
          </a:xfrm>
          <a:prstGeom prst="rect">
            <a:avLst/>
          </a:prstGeom>
          <a:noFill/>
          <a:extLst>
            <a:ext uri="{909E8E84-426E-40DD-AFC4-6F175D3DCCD1}">
              <a14:hiddenFill xmlns:a14="http://schemas.microsoft.com/office/drawing/2010/main">
                <a:solidFill>
                  <a:srgbClr val="FFFFFF"/>
                </a:solidFill>
              </a14:hiddenFill>
            </a:ext>
          </a:extLst>
        </p:spPr>
      </p:pic>
      <p:sp>
        <p:nvSpPr>
          <p:cNvPr id="40972" name="WordArt 12"/>
          <p:cNvSpPr>
            <a:spLocks noChangeArrowheads="1" noChangeShapeType="1" noTextEdit="1"/>
          </p:cNvSpPr>
          <p:nvPr/>
        </p:nvSpPr>
        <p:spPr bwMode="auto">
          <a:xfrm>
            <a:off x="533400" y="5862638"/>
            <a:ext cx="8139113" cy="466725"/>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45791" dir="2021404" algn="ctr" rotWithShape="0">
                    <a:srgbClr val="9999FF"/>
                  </a:outerShdw>
                </a:effectLst>
                <a:latin typeface="VNI-Bodon"/>
              </a:rPr>
              <a:t>GOODBYE! SEE YOU AGAIN!</a:t>
            </a:r>
          </a:p>
        </p:txBody>
      </p:sp>
      <p:pic>
        <p:nvPicPr>
          <p:cNvPr id="40973" name="Papa.mp3">
            <a:hlinkClick r:id="" action="ppaction://media"/>
          </p:cNvPr>
          <p:cNvPicPr>
            <a:picLocks noRot="1" noChangeAspect="1" noChangeArrowheads="1"/>
          </p:cNvPicPr>
          <p:nvPr>
            <a:audioFile r:link="rId2"/>
          </p:nvPr>
        </p:nvPicPr>
        <p:blipFill>
          <a:blip r:embed="rId15">
            <a:extLst>
              <a:ext uri="{28A0092B-C50C-407E-A947-70E740481C1C}">
                <a14:useLocalDpi xmlns:a14="http://schemas.microsoft.com/office/drawing/2010/main" val="0"/>
              </a:ext>
            </a:extLst>
          </a:blip>
          <a:srcRect/>
          <a:stretch>
            <a:fillRect/>
          </a:stretch>
        </p:blipFill>
        <p:spPr bwMode="auto">
          <a:xfrm>
            <a:off x="8839200" y="4953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0974" name="Papa.mp3">
            <a:hlinkClick r:id="" action="ppaction://media"/>
          </p:cNvPr>
          <p:cNvPicPr>
            <a:picLocks noRot="1" noChangeAspect="1" noChangeArrowheads="1"/>
          </p:cNvPicPr>
          <p:nvPr>
            <a:audioFile r:link="rId2"/>
          </p:nvPr>
        </p:nvPicPr>
        <p:blipFill>
          <a:blip r:embed="rId15">
            <a:extLst>
              <a:ext uri="{28A0092B-C50C-407E-A947-70E740481C1C}">
                <a14:useLocalDpi xmlns:a14="http://schemas.microsoft.com/office/drawing/2010/main" val="0"/>
              </a:ext>
            </a:extLst>
          </a:blip>
          <a:srcRect/>
          <a:stretch>
            <a:fillRect/>
          </a:stretch>
        </p:blipFill>
        <p:spPr bwMode="auto">
          <a:xfrm>
            <a:off x="4572000" y="5334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9559"/>
      </p:ext>
    </p:extLst>
  </p:cSld>
  <p:clrMapOvr>
    <a:masterClrMapping/>
  </p:clrMapOvr>
  <p:transition>
    <p:sndAc>
      <p:stSnd>
        <p:snd r:embed="rId4"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6022" fill="hold"/>
                                        <p:tgtEl>
                                          <p:spTgt spid="40974"/>
                                        </p:tgtEl>
                                      </p:cBhvr>
                                    </p:cmd>
                                  </p:childTnLst>
                                </p:cTn>
                              </p:par>
                              <p:par>
                                <p:cTn id="7" presetID="55" presetClass="entr" presetSubtype="0" repeatCount="indefinite" fill="hold" grpId="0" nodeType="withEffect">
                                  <p:stCondLst>
                                    <p:cond delay="0"/>
                                  </p:stCondLst>
                                  <p:childTnLst>
                                    <p:set>
                                      <p:cBhvr>
                                        <p:cTn id="8" dur="1" fill="hold">
                                          <p:stCondLst>
                                            <p:cond delay="0"/>
                                          </p:stCondLst>
                                        </p:cTn>
                                        <p:tgtEl>
                                          <p:spTgt spid="40972"/>
                                        </p:tgtEl>
                                        <p:attrNameLst>
                                          <p:attrName>style.visibility</p:attrName>
                                        </p:attrNameLst>
                                      </p:cBhvr>
                                      <p:to>
                                        <p:strVal val="visible"/>
                                      </p:to>
                                    </p:set>
                                    <p:anim calcmode="lin" valueType="num">
                                      <p:cBhvr>
                                        <p:cTn id="9" dur="1000" fill="hold"/>
                                        <p:tgtEl>
                                          <p:spTgt spid="40972"/>
                                        </p:tgtEl>
                                        <p:attrNameLst>
                                          <p:attrName>ppt_w</p:attrName>
                                        </p:attrNameLst>
                                      </p:cBhvr>
                                      <p:tavLst>
                                        <p:tav tm="0">
                                          <p:val>
                                            <p:strVal val="#ppt_w*0.70"/>
                                          </p:val>
                                        </p:tav>
                                        <p:tav tm="100000">
                                          <p:val>
                                            <p:strVal val="#ppt_w"/>
                                          </p:val>
                                        </p:tav>
                                      </p:tavLst>
                                    </p:anim>
                                    <p:anim calcmode="lin" valueType="num">
                                      <p:cBhvr>
                                        <p:cTn id="10" dur="1000" fill="hold"/>
                                        <p:tgtEl>
                                          <p:spTgt spid="40972"/>
                                        </p:tgtEl>
                                        <p:attrNameLst>
                                          <p:attrName>ppt_h</p:attrName>
                                        </p:attrNameLst>
                                      </p:cBhvr>
                                      <p:tavLst>
                                        <p:tav tm="0">
                                          <p:val>
                                            <p:strVal val="#ppt_h"/>
                                          </p:val>
                                        </p:tav>
                                        <p:tav tm="100000">
                                          <p:val>
                                            <p:strVal val="#ppt_h"/>
                                          </p:val>
                                        </p:tav>
                                      </p:tavLst>
                                    </p:anim>
                                    <p:animEffect transition="in" filter="fade">
                                      <p:cBhvr>
                                        <p:cTn id="11" dur="10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0973"/>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0974"/>
                </p:tgtEl>
              </p:cMediaNode>
            </p:audio>
          </p:childTnLst>
        </p:cTn>
      </p:par>
    </p:tnLst>
    <p:bldLst>
      <p:bldP spid="409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62100" y="2514600"/>
            <a:ext cx="6019800" cy="1600438"/>
          </a:xfrm>
          <a:prstGeom prst="rect">
            <a:avLst/>
          </a:prstGeom>
        </p:spPr>
        <p:txBody>
          <a:bodyPr wrap="square">
            <a:spAutoFit/>
          </a:bodyPr>
          <a:lstStyle/>
          <a:p>
            <a:pPr algn="ctr"/>
            <a:r>
              <a:rPr lang="vi-VN" sz="5400" b="1" dirty="0">
                <a:solidFill>
                  <a:srgbClr val="FF0000"/>
                </a:solidFill>
              </a:rPr>
              <a:t>PASSIVE VOICE</a:t>
            </a:r>
          </a:p>
          <a:p>
            <a:pPr algn="ctr"/>
            <a:r>
              <a:rPr lang="vi-VN" sz="4400" dirty="0">
                <a:solidFill>
                  <a:srgbClr val="FF0000"/>
                </a:solidFill>
              </a:rPr>
              <a:t>(CÂU BỊ ĐỘNG)</a:t>
            </a:r>
            <a:endParaRPr lang="en-US" sz="4400" dirty="0">
              <a:solidFill>
                <a:srgbClr val="FF0000"/>
              </a:solidFill>
            </a:endParaRPr>
          </a:p>
        </p:txBody>
      </p:sp>
    </p:spTree>
    <p:extLst>
      <p:ext uri="{BB962C8B-B14F-4D97-AF65-F5344CB8AC3E}">
        <p14:creationId xmlns:p14="http://schemas.microsoft.com/office/powerpoint/2010/main" val="2021296660"/>
      </p:ext>
    </p:extLst>
  </p:cSld>
  <p:clrMapOvr>
    <a:masterClrMapping/>
  </p:clrMapOvr>
  <p:transition>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599"/>
            <a:ext cx="7162800" cy="461665"/>
          </a:xfrm>
          <a:prstGeom prst="rect">
            <a:avLst/>
          </a:prstGeom>
          <a:noFill/>
        </p:spPr>
        <p:txBody>
          <a:bodyPr wrap="square" rtlCol="0">
            <a:spAutoFit/>
          </a:bodyPr>
          <a:lstStyle/>
          <a:p>
            <a:pPr algn="ctr"/>
            <a:r>
              <a:rPr lang="vi-VN" sz="2400" b="1" dirty="0">
                <a:latin typeface="+mj-lt"/>
              </a:rPr>
              <a:t>ĐỘNG TỪ BẤT QUI TẮC THƯỜNG DÙNG</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94876425"/>
              </p:ext>
            </p:extLst>
          </p:nvPr>
        </p:nvGraphicFramePr>
        <p:xfrm>
          <a:off x="228600" y="1516919"/>
          <a:ext cx="8305800" cy="4746621"/>
        </p:xfrm>
        <a:graphic>
          <a:graphicData uri="http://schemas.openxmlformats.org/drawingml/2006/table">
            <a:tbl>
              <a:tblPr firstRow="1" bandRow="1">
                <a:tableStyleId>{5C22544A-7EE6-4342-B048-85BDC9FD1C3A}</a:tableStyleId>
              </a:tblPr>
              <a:tblGrid>
                <a:gridCol w="2076450"/>
                <a:gridCol w="2076450"/>
                <a:gridCol w="2076450"/>
                <a:gridCol w="2076450"/>
              </a:tblGrid>
              <a:tr h="556802">
                <a:tc>
                  <a:txBody>
                    <a:bodyPr/>
                    <a:lstStyle/>
                    <a:p>
                      <a:r>
                        <a:rPr lang="vi-VN" sz="1800" b="1" kern="1200" dirty="0" smtClean="0">
                          <a:solidFill>
                            <a:schemeClr val="lt1"/>
                          </a:solidFill>
                          <a:effectLst/>
                          <a:latin typeface="+mj-lt"/>
                          <a:ea typeface="+mn-ea"/>
                          <a:cs typeface="+mn-cs"/>
                        </a:rPr>
                        <a:t>N</a:t>
                      </a:r>
                      <a:r>
                        <a:rPr lang="vi-VN" sz="1800" b="1" kern="1200" baseline="30000" dirty="0" smtClean="0">
                          <a:solidFill>
                            <a:schemeClr val="lt1"/>
                          </a:solidFill>
                          <a:effectLst/>
                          <a:latin typeface="+mj-lt"/>
                          <a:ea typeface="+mn-ea"/>
                          <a:cs typeface="+mn-cs"/>
                        </a:rPr>
                        <a:t>0</a:t>
                      </a:r>
                      <a:r>
                        <a:rPr lang="vi-VN" sz="1800" b="1" kern="1200" dirty="0" smtClean="0">
                          <a:solidFill>
                            <a:schemeClr val="lt1"/>
                          </a:solidFill>
                          <a:effectLst/>
                          <a:latin typeface="+mj-lt"/>
                          <a:ea typeface="+mn-ea"/>
                          <a:cs typeface="+mn-cs"/>
                        </a:rPr>
                        <a:t> </a:t>
                      </a:r>
                      <a:endParaRPr lang="en-US" dirty="0">
                        <a:latin typeface="+mj-lt"/>
                      </a:endParaRPr>
                    </a:p>
                  </a:txBody>
                  <a:tcPr/>
                </a:tc>
                <a:tc>
                  <a:txBody>
                    <a:bodyPr/>
                    <a:lstStyle/>
                    <a:p>
                      <a:r>
                        <a:rPr lang="vi-VN" sz="1800" b="1" kern="1200" dirty="0" smtClean="0">
                          <a:solidFill>
                            <a:schemeClr val="lt1"/>
                          </a:solidFill>
                          <a:effectLst/>
                          <a:latin typeface="+mj-lt"/>
                          <a:ea typeface="+mn-ea"/>
                          <a:cs typeface="+mn-cs"/>
                        </a:rPr>
                        <a:t>Infinitive </a:t>
                      </a:r>
                      <a:endParaRPr lang="en-US" dirty="0">
                        <a:latin typeface="+mj-lt"/>
                      </a:endParaRPr>
                    </a:p>
                  </a:txBody>
                  <a:tcPr/>
                </a:tc>
                <a:tc>
                  <a:txBody>
                    <a:bodyPr/>
                    <a:lstStyle/>
                    <a:p>
                      <a:r>
                        <a:rPr lang="vi-VN" sz="1800" b="1" kern="1200" dirty="0" smtClean="0">
                          <a:solidFill>
                            <a:schemeClr val="lt1"/>
                          </a:solidFill>
                          <a:effectLst/>
                          <a:latin typeface="+mj-lt"/>
                          <a:ea typeface="+mn-ea"/>
                          <a:cs typeface="+mn-cs"/>
                        </a:rPr>
                        <a:t>Past (V2)</a:t>
                      </a:r>
                      <a:endParaRPr lang="en-US" dirty="0">
                        <a:latin typeface="+mj-lt"/>
                      </a:endParaRPr>
                    </a:p>
                  </a:txBody>
                  <a:tcPr/>
                </a:tc>
                <a:tc>
                  <a:txBody>
                    <a:bodyPr/>
                    <a:lstStyle/>
                    <a:p>
                      <a:r>
                        <a:rPr lang="vi-VN" sz="1800" b="1" kern="1200" dirty="0" smtClean="0">
                          <a:solidFill>
                            <a:schemeClr val="lt1"/>
                          </a:solidFill>
                          <a:effectLst/>
                          <a:latin typeface="+mj-lt"/>
                          <a:ea typeface="+mn-ea"/>
                          <a:cs typeface="+mn-cs"/>
                        </a:rPr>
                        <a:t>Past</a:t>
                      </a:r>
                      <a:endParaRPr lang="en-US" sz="1800" b="1" kern="1200" dirty="0" smtClean="0">
                        <a:solidFill>
                          <a:schemeClr val="lt1"/>
                        </a:solidFill>
                        <a:effectLst/>
                        <a:latin typeface="+mj-lt"/>
                        <a:ea typeface="+mn-ea"/>
                        <a:cs typeface="+mn-cs"/>
                      </a:endParaRPr>
                    </a:p>
                    <a:p>
                      <a:r>
                        <a:rPr lang="vi-VN" sz="1800" b="1" kern="1200" dirty="0" smtClean="0">
                          <a:solidFill>
                            <a:schemeClr val="lt1"/>
                          </a:solidFill>
                          <a:effectLst/>
                          <a:latin typeface="+mj-lt"/>
                          <a:ea typeface="+mn-ea"/>
                          <a:cs typeface="+mn-cs"/>
                        </a:rPr>
                        <a:t>Participle (V3)</a:t>
                      </a:r>
                      <a:endParaRPr lang="en-US" dirty="0">
                        <a:latin typeface="+mj-lt"/>
                      </a:endParaRPr>
                    </a:p>
                  </a:txBody>
                  <a:tcPr/>
                </a:tc>
              </a:tr>
              <a:tr h="405961">
                <a:tc>
                  <a:txBody>
                    <a:bodyPr/>
                    <a:lstStyle/>
                    <a:p>
                      <a:r>
                        <a:rPr lang="vi-VN" dirty="0" smtClean="0">
                          <a:latin typeface="+mj-lt"/>
                        </a:rPr>
                        <a:t>1</a:t>
                      </a:r>
                      <a:endParaRPr lang="en-US" dirty="0">
                        <a:latin typeface="+mj-lt"/>
                      </a:endParaRPr>
                    </a:p>
                  </a:txBody>
                  <a:tcPr/>
                </a:tc>
                <a:tc>
                  <a:txBody>
                    <a:bodyPr/>
                    <a:lstStyle/>
                    <a:p>
                      <a:r>
                        <a:rPr lang="vi-VN" dirty="0" smtClean="0">
                          <a:latin typeface="+mj-lt"/>
                        </a:rPr>
                        <a:t>be</a:t>
                      </a:r>
                      <a:endParaRPr lang="en-US" dirty="0">
                        <a:latin typeface="+mj-lt"/>
                      </a:endParaRPr>
                    </a:p>
                  </a:txBody>
                  <a:tcPr/>
                </a:tc>
                <a:tc>
                  <a:txBody>
                    <a:bodyPr/>
                    <a:lstStyle/>
                    <a:p>
                      <a:r>
                        <a:rPr lang="vi-VN" dirty="0" smtClean="0">
                          <a:latin typeface="+mj-lt"/>
                        </a:rPr>
                        <a:t>Was/ were</a:t>
                      </a:r>
                      <a:endParaRPr lang="en-US" dirty="0">
                        <a:latin typeface="+mj-lt"/>
                      </a:endParaRPr>
                    </a:p>
                  </a:txBody>
                  <a:tcPr/>
                </a:tc>
                <a:tc>
                  <a:txBody>
                    <a:bodyPr/>
                    <a:lstStyle/>
                    <a:p>
                      <a:r>
                        <a:rPr lang="vi-VN" dirty="0" smtClean="0">
                          <a:latin typeface="+mj-lt"/>
                        </a:rPr>
                        <a:t>Been    (thì,</a:t>
                      </a:r>
                      <a:r>
                        <a:rPr lang="vi-VN" baseline="0" dirty="0" smtClean="0">
                          <a:latin typeface="+mj-lt"/>
                        </a:rPr>
                        <a:t> là, ở</a:t>
                      </a:r>
                      <a:r>
                        <a:rPr lang="vi-VN" dirty="0" smtClean="0">
                          <a:latin typeface="+mj-lt"/>
                        </a:rPr>
                        <a:t>)</a:t>
                      </a:r>
                      <a:endParaRPr lang="en-US" dirty="0">
                        <a:latin typeface="+mj-lt"/>
                      </a:endParaRPr>
                    </a:p>
                  </a:txBody>
                  <a:tcPr/>
                </a:tc>
              </a:tr>
              <a:tr h="405961">
                <a:tc>
                  <a:txBody>
                    <a:bodyPr/>
                    <a:lstStyle/>
                    <a:p>
                      <a:r>
                        <a:rPr lang="vi-VN" dirty="0" smtClean="0">
                          <a:latin typeface="+mj-lt"/>
                        </a:rPr>
                        <a:t>2</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begin</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Began</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Begun  (bắt</a:t>
                      </a:r>
                      <a:r>
                        <a:rPr lang="vi-VN" sz="1800" kern="1200" baseline="0" dirty="0" smtClean="0">
                          <a:solidFill>
                            <a:schemeClr val="dk1"/>
                          </a:solidFill>
                          <a:effectLst/>
                          <a:latin typeface="+mj-lt"/>
                          <a:ea typeface="+mn-ea"/>
                          <a:cs typeface="+mn-cs"/>
                        </a:rPr>
                        <a:t> đầu</a:t>
                      </a:r>
                      <a:r>
                        <a:rPr lang="vi-VN" sz="1800" kern="1200" dirty="0" smtClean="0">
                          <a:solidFill>
                            <a:schemeClr val="dk1"/>
                          </a:solidFill>
                          <a:effectLst/>
                          <a:latin typeface="+mj-lt"/>
                          <a:ea typeface="+mn-ea"/>
                          <a:cs typeface="+mn-cs"/>
                        </a:rPr>
                        <a:t>)</a:t>
                      </a:r>
                      <a:endParaRPr lang="en-US" dirty="0">
                        <a:latin typeface="+mj-lt"/>
                      </a:endParaRPr>
                    </a:p>
                  </a:txBody>
                  <a:tcPr/>
                </a:tc>
              </a:tr>
              <a:tr h="452892">
                <a:tc>
                  <a:txBody>
                    <a:bodyPr/>
                    <a:lstStyle/>
                    <a:p>
                      <a:r>
                        <a:rPr lang="vi-VN" dirty="0" smtClean="0">
                          <a:latin typeface="+mj-lt"/>
                        </a:rPr>
                        <a:t>3</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buy</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Bought</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Bought   (mua)</a:t>
                      </a:r>
                      <a:endParaRPr lang="en-US" dirty="0">
                        <a:latin typeface="+mj-lt"/>
                      </a:endParaRPr>
                    </a:p>
                  </a:txBody>
                  <a:tcPr/>
                </a:tc>
              </a:tr>
              <a:tr h="405961">
                <a:tc>
                  <a:txBody>
                    <a:bodyPr/>
                    <a:lstStyle/>
                    <a:p>
                      <a:r>
                        <a:rPr lang="vi-VN" dirty="0" smtClean="0">
                          <a:latin typeface="+mj-lt"/>
                        </a:rPr>
                        <a:t>4</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come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came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Come   (đến)</a:t>
                      </a:r>
                      <a:endParaRPr lang="en-US" dirty="0">
                        <a:latin typeface="+mj-lt"/>
                      </a:endParaRPr>
                    </a:p>
                  </a:txBody>
                  <a:tcPr/>
                </a:tc>
              </a:tr>
              <a:tr h="405961">
                <a:tc>
                  <a:txBody>
                    <a:bodyPr/>
                    <a:lstStyle/>
                    <a:p>
                      <a:r>
                        <a:rPr lang="vi-VN" dirty="0" smtClean="0">
                          <a:latin typeface="+mj-lt"/>
                        </a:rPr>
                        <a:t>5</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do</a:t>
                      </a:r>
                      <a:endParaRPr lang="en-US" dirty="0">
                        <a:latin typeface="+mj-lt"/>
                      </a:endParaRPr>
                    </a:p>
                  </a:txBody>
                  <a:tcPr/>
                </a:tc>
                <a:tc>
                  <a:txBody>
                    <a:bodyPr/>
                    <a:lstStyle/>
                    <a:p>
                      <a:r>
                        <a:rPr lang="vi-VN" dirty="0" smtClean="0">
                          <a:latin typeface="+mj-lt"/>
                        </a:rPr>
                        <a:t>did</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Done  (làm)</a:t>
                      </a:r>
                      <a:endParaRPr lang="en-US" dirty="0">
                        <a:latin typeface="+mj-lt"/>
                      </a:endParaRPr>
                    </a:p>
                  </a:txBody>
                  <a:tcPr/>
                </a:tc>
              </a:tr>
              <a:tr h="405961">
                <a:tc>
                  <a:txBody>
                    <a:bodyPr/>
                    <a:lstStyle/>
                    <a:p>
                      <a:r>
                        <a:rPr lang="vi-VN" dirty="0" smtClean="0">
                          <a:latin typeface="+mj-lt"/>
                        </a:rPr>
                        <a:t>6</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drink</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drank</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Drunk   (uống)</a:t>
                      </a:r>
                      <a:endParaRPr lang="en-US" dirty="0">
                        <a:latin typeface="+mj-lt"/>
                      </a:endParaRPr>
                    </a:p>
                  </a:txBody>
                  <a:tcPr/>
                </a:tc>
              </a:tr>
              <a:tr h="405961">
                <a:tc>
                  <a:txBody>
                    <a:bodyPr/>
                    <a:lstStyle/>
                    <a:p>
                      <a:r>
                        <a:rPr lang="vi-VN" dirty="0" smtClean="0">
                          <a:latin typeface="+mj-lt"/>
                        </a:rPr>
                        <a:t>7</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drive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drove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Driven  (lái</a:t>
                      </a:r>
                      <a:r>
                        <a:rPr lang="vi-VN" sz="1800" kern="1200" baseline="0" dirty="0" smtClean="0">
                          <a:solidFill>
                            <a:schemeClr val="dk1"/>
                          </a:solidFill>
                          <a:effectLst/>
                          <a:latin typeface="+mj-lt"/>
                          <a:ea typeface="+mn-ea"/>
                          <a:cs typeface="+mn-cs"/>
                        </a:rPr>
                        <a:t> xe</a:t>
                      </a:r>
                      <a:r>
                        <a:rPr lang="vi-VN" sz="1800" kern="1200" dirty="0" smtClean="0">
                          <a:solidFill>
                            <a:schemeClr val="dk1"/>
                          </a:solidFill>
                          <a:effectLst/>
                          <a:latin typeface="+mj-lt"/>
                          <a:ea typeface="+mn-ea"/>
                          <a:cs typeface="+mn-cs"/>
                        </a:rPr>
                        <a:t>)</a:t>
                      </a:r>
                      <a:endParaRPr lang="en-US" dirty="0">
                        <a:latin typeface="+mj-lt"/>
                      </a:endParaRPr>
                    </a:p>
                  </a:txBody>
                  <a:tcPr/>
                </a:tc>
              </a:tr>
              <a:tr h="405961">
                <a:tc>
                  <a:txBody>
                    <a:bodyPr/>
                    <a:lstStyle/>
                    <a:p>
                      <a:r>
                        <a:rPr lang="vi-VN" dirty="0" smtClean="0">
                          <a:latin typeface="+mj-lt"/>
                        </a:rPr>
                        <a:t>8</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eat</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ate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Eaten  (ăn)</a:t>
                      </a:r>
                      <a:endParaRPr lang="en-US" dirty="0">
                        <a:latin typeface="+mj-lt"/>
                      </a:endParaRPr>
                    </a:p>
                  </a:txBody>
                  <a:tcPr/>
                </a:tc>
              </a:tr>
              <a:tr h="405961">
                <a:tc>
                  <a:txBody>
                    <a:bodyPr/>
                    <a:lstStyle/>
                    <a:p>
                      <a:r>
                        <a:rPr lang="vi-VN" dirty="0" smtClean="0">
                          <a:latin typeface="+mj-lt"/>
                        </a:rPr>
                        <a:t>9</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have</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had</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Had   (có)</a:t>
                      </a:r>
                      <a:endParaRPr lang="en-US" dirty="0">
                        <a:latin typeface="+mj-lt"/>
                      </a:endParaRPr>
                    </a:p>
                  </a:txBody>
                  <a:tcPr/>
                </a:tc>
              </a:tr>
              <a:tr h="405961">
                <a:tc>
                  <a:txBody>
                    <a:bodyPr/>
                    <a:lstStyle/>
                    <a:p>
                      <a:r>
                        <a:rPr lang="vi-VN" dirty="0" smtClean="0">
                          <a:latin typeface="+mj-lt"/>
                        </a:rPr>
                        <a:t>10</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know</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knew</a:t>
                      </a:r>
                      <a:endParaRPr lang="en-US" dirty="0">
                        <a:latin typeface="+mj-lt"/>
                      </a:endParaRPr>
                    </a:p>
                  </a:txBody>
                  <a:tcPr/>
                </a:tc>
                <a:tc>
                  <a:txBody>
                    <a:bodyPr/>
                    <a:lstStyle/>
                    <a:p>
                      <a:r>
                        <a:rPr lang="vi-VN" sz="1800" kern="1200" dirty="0" smtClean="0">
                          <a:solidFill>
                            <a:schemeClr val="dk1"/>
                          </a:solidFill>
                          <a:effectLst/>
                          <a:latin typeface="+mj-lt"/>
                          <a:ea typeface="+mn-ea"/>
                          <a:cs typeface="+mn-cs"/>
                        </a:rPr>
                        <a:t>Known  (biết)</a:t>
                      </a:r>
                      <a:endParaRPr lang="en-US" dirty="0">
                        <a:latin typeface="+mj-lt"/>
                      </a:endParaRPr>
                    </a:p>
                  </a:txBody>
                  <a:tcPr/>
                </a:tc>
              </a:tr>
            </a:tbl>
          </a:graphicData>
        </a:graphic>
      </p:graphicFrame>
      <p:sp>
        <p:nvSpPr>
          <p:cNvPr id="4" name="TextBox 3"/>
          <p:cNvSpPr txBox="1"/>
          <p:nvPr/>
        </p:nvSpPr>
        <p:spPr>
          <a:xfrm>
            <a:off x="609600" y="609600"/>
            <a:ext cx="7467600" cy="923330"/>
          </a:xfrm>
          <a:prstGeom prst="rect">
            <a:avLst/>
          </a:prstGeom>
          <a:noFill/>
        </p:spPr>
        <p:txBody>
          <a:bodyPr wrap="square" rtlCol="0">
            <a:spAutoFit/>
          </a:bodyPr>
          <a:lstStyle/>
          <a:p>
            <a:r>
              <a:rPr lang="vi-VN" i="1" dirty="0" smtClean="0">
                <a:latin typeface="+mj-lt"/>
              </a:rPr>
              <a:t>Để làm được bài tập câu bị động thì các bạn phải thuộc được động từ bất quy tắc. Hôm nay thầy cung cấp cho các bạn 20 động từ bất quy tắc. Các bạn ở nhà học thuộc nhé.</a:t>
            </a:r>
            <a:endParaRPr lang="en-US" i="1" dirty="0">
              <a:latin typeface="+mj-lt"/>
            </a:endParaRPr>
          </a:p>
        </p:txBody>
      </p:sp>
    </p:spTree>
    <p:extLst>
      <p:ext uri="{BB962C8B-B14F-4D97-AF65-F5344CB8AC3E}">
        <p14:creationId xmlns:p14="http://schemas.microsoft.com/office/powerpoint/2010/main" val="17405073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599"/>
            <a:ext cx="7162800" cy="461665"/>
          </a:xfrm>
          <a:prstGeom prst="rect">
            <a:avLst/>
          </a:prstGeom>
          <a:noFill/>
        </p:spPr>
        <p:txBody>
          <a:bodyPr wrap="square" rtlCol="0">
            <a:spAutoFit/>
          </a:bodyPr>
          <a:lstStyle/>
          <a:p>
            <a:pPr algn="ctr"/>
            <a:r>
              <a:rPr lang="vi-VN" sz="2400" b="1" dirty="0">
                <a:latin typeface="+mj-lt"/>
              </a:rPr>
              <a:t>ĐỘNG TỪ BẤT QUI TẮC THƯỜNG DÙNG</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599298957"/>
              </p:ext>
            </p:extLst>
          </p:nvPr>
        </p:nvGraphicFramePr>
        <p:xfrm>
          <a:off x="228600" y="914404"/>
          <a:ext cx="8686800" cy="5349137"/>
        </p:xfrm>
        <a:graphic>
          <a:graphicData uri="http://schemas.openxmlformats.org/drawingml/2006/table">
            <a:tbl>
              <a:tblPr firstRow="1" bandRow="1">
                <a:tableStyleId>{5C22544A-7EE6-4342-B048-85BDC9FD1C3A}</a:tableStyleId>
              </a:tblPr>
              <a:tblGrid>
                <a:gridCol w="2076450"/>
                <a:gridCol w="2076450"/>
                <a:gridCol w="2076450"/>
                <a:gridCol w="2457450"/>
              </a:tblGrid>
              <a:tr h="721329">
                <a:tc>
                  <a:txBody>
                    <a:bodyPr/>
                    <a:lstStyle/>
                    <a:p>
                      <a:r>
                        <a:rPr lang="vi-VN" sz="2000" b="0" i="0" u="none" kern="1200" dirty="0" smtClean="0">
                          <a:solidFill>
                            <a:schemeClr val="lt1"/>
                          </a:solidFill>
                          <a:effectLst/>
                          <a:latin typeface="+mj-lt"/>
                          <a:ea typeface="+mn-ea"/>
                          <a:cs typeface="+mn-cs"/>
                        </a:rPr>
                        <a:t>N</a:t>
                      </a:r>
                      <a:r>
                        <a:rPr lang="vi-VN" sz="2000" b="0" i="0" u="none" kern="1200" baseline="30000" dirty="0" smtClean="0">
                          <a:solidFill>
                            <a:schemeClr val="lt1"/>
                          </a:solidFill>
                          <a:effectLst/>
                          <a:latin typeface="+mj-lt"/>
                          <a:ea typeface="+mn-ea"/>
                          <a:cs typeface="+mn-cs"/>
                        </a:rPr>
                        <a:t>0</a:t>
                      </a:r>
                      <a:r>
                        <a:rPr lang="vi-VN" sz="2000" b="0" i="0" u="none" kern="1200" dirty="0" smtClean="0">
                          <a:solidFill>
                            <a:schemeClr val="lt1"/>
                          </a:solidFill>
                          <a:effectLst/>
                          <a:latin typeface="+mj-lt"/>
                          <a:ea typeface="+mn-ea"/>
                          <a:cs typeface="+mn-cs"/>
                        </a:rPr>
                        <a:t> </a:t>
                      </a:r>
                      <a:endParaRPr lang="en-US" sz="2000" b="0" i="0" u="none" dirty="0">
                        <a:latin typeface="+mj-lt"/>
                      </a:endParaRPr>
                    </a:p>
                  </a:txBody>
                  <a:tcPr/>
                </a:tc>
                <a:tc>
                  <a:txBody>
                    <a:bodyPr/>
                    <a:lstStyle/>
                    <a:p>
                      <a:r>
                        <a:rPr lang="vi-VN" sz="2000" b="0" i="0" u="none" kern="1200" dirty="0" smtClean="0">
                          <a:solidFill>
                            <a:schemeClr val="lt1"/>
                          </a:solidFill>
                          <a:effectLst/>
                          <a:latin typeface="+mj-lt"/>
                          <a:ea typeface="+mn-ea"/>
                          <a:cs typeface="+mn-cs"/>
                        </a:rPr>
                        <a:t>Infinitive </a:t>
                      </a:r>
                      <a:endParaRPr lang="en-US" sz="2000" b="0" i="0" u="none" dirty="0">
                        <a:latin typeface="+mj-lt"/>
                      </a:endParaRPr>
                    </a:p>
                  </a:txBody>
                  <a:tcPr/>
                </a:tc>
                <a:tc>
                  <a:txBody>
                    <a:bodyPr/>
                    <a:lstStyle/>
                    <a:p>
                      <a:r>
                        <a:rPr lang="vi-VN" sz="2000" b="0" i="0" u="none" kern="1200" dirty="0" smtClean="0">
                          <a:solidFill>
                            <a:schemeClr val="lt1"/>
                          </a:solidFill>
                          <a:effectLst/>
                          <a:latin typeface="+mj-lt"/>
                          <a:ea typeface="+mn-ea"/>
                          <a:cs typeface="+mn-cs"/>
                        </a:rPr>
                        <a:t>Past (V2)</a:t>
                      </a:r>
                      <a:endParaRPr lang="en-US" sz="2000" b="0" i="0" u="none" dirty="0">
                        <a:latin typeface="+mj-lt"/>
                      </a:endParaRPr>
                    </a:p>
                  </a:txBody>
                  <a:tcPr/>
                </a:tc>
                <a:tc>
                  <a:txBody>
                    <a:bodyPr/>
                    <a:lstStyle/>
                    <a:p>
                      <a:r>
                        <a:rPr lang="vi-VN" sz="2000" b="0" i="0" u="none" kern="1200" dirty="0" smtClean="0">
                          <a:solidFill>
                            <a:schemeClr val="lt1"/>
                          </a:solidFill>
                          <a:effectLst/>
                          <a:latin typeface="+mj-lt"/>
                          <a:ea typeface="+mn-ea"/>
                          <a:cs typeface="+mn-cs"/>
                        </a:rPr>
                        <a:t>Past</a:t>
                      </a:r>
                      <a:endParaRPr lang="en-US" sz="2000" b="0" i="0" u="none" kern="1200" dirty="0" smtClean="0">
                        <a:solidFill>
                          <a:schemeClr val="lt1"/>
                        </a:solidFill>
                        <a:effectLst/>
                        <a:latin typeface="+mj-lt"/>
                        <a:ea typeface="+mn-ea"/>
                        <a:cs typeface="+mn-cs"/>
                      </a:endParaRPr>
                    </a:p>
                    <a:p>
                      <a:r>
                        <a:rPr lang="vi-VN" sz="2000" b="0" i="0" u="none" kern="1200" dirty="0" smtClean="0">
                          <a:solidFill>
                            <a:schemeClr val="lt1"/>
                          </a:solidFill>
                          <a:effectLst/>
                          <a:latin typeface="+mj-lt"/>
                          <a:ea typeface="+mn-ea"/>
                          <a:cs typeface="+mn-cs"/>
                        </a:rPr>
                        <a:t>Participle (V3)</a:t>
                      </a:r>
                      <a:endParaRPr lang="en-US" sz="2000" b="0" i="0" u="none" dirty="0">
                        <a:latin typeface="+mj-lt"/>
                      </a:endParaRPr>
                    </a:p>
                  </a:txBody>
                  <a:tcPr/>
                </a:tc>
              </a:tr>
              <a:tr h="457492">
                <a:tc>
                  <a:txBody>
                    <a:bodyPr/>
                    <a:lstStyle/>
                    <a:p>
                      <a:r>
                        <a:rPr lang="vi-VN" sz="2000" b="0" i="0" u="none" dirty="0" smtClean="0">
                          <a:latin typeface="+mj-lt"/>
                        </a:rPr>
                        <a:t>11</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break</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br</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oo</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k</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Br</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ooken  (vỡ,</a:t>
                      </a:r>
                      <a:r>
                        <a:rPr lang="vi-VN" sz="20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bể</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12</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draw</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dr</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e</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w</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Draw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n  (vẽ)</a:t>
                      </a:r>
                      <a:endParaRPr lang="en-US" sz="2000" b="0" i="0" u="none" dirty="0">
                        <a:latin typeface="Times New Roman" panose="02020603050405020304" pitchFamily="18" charset="0"/>
                        <a:cs typeface="Times New Roman" panose="02020603050405020304" pitchFamily="18" charset="0"/>
                      </a:endParaRPr>
                    </a:p>
                  </a:txBody>
                  <a:tcPr/>
                </a:tc>
              </a:tr>
              <a:tr h="510380">
                <a:tc>
                  <a:txBody>
                    <a:bodyPr/>
                    <a:lstStyle/>
                    <a:p>
                      <a:r>
                        <a:rPr lang="vi-VN" sz="2000" b="0" i="0" u="none" dirty="0" smtClean="0">
                          <a:latin typeface="+mj-lt"/>
                        </a:rPr>
                        <a:t>13</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read</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read</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Read</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   (đọc)</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14</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ride</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de</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Ride</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n  (lái)</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15</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run</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a</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n</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Run</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   (chạy)</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16</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send</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sen</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t</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Sen</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t   (gửi)</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17</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speak</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sp</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oo</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k</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Sp</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ooken   (nói)</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18</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swim</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sw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a</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m</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err="1" smtClean="0">
                          <a:solidFill>
                            <a:schemeClr val="dk1"/>
                          </a:solidFill>
                          <a:effectLst/>
                          <a:latin typeface="Times New Roman" panose="02020603050405020304" pitchFamily="18" charset="0"/>
                          <a:ea typeface="+mn-ea"/>
                          <a:cs typeface="Times New Roman" panose="02020603050405020304" pitchFamily="18" charset="0"/>
                        </a:rPr>
                        <a:t>Sw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u</a:t>
                      </a: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m</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   (bơi)</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19</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take</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t</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ook</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Take</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n   (cầm,</a:t>
                      </a:r>
                      <a:r>
                        <a:rPr lang="vi-VN" sz="20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nắm</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0" i="0" u="none" dirty="0">
                        <a:latin typeface="Times New Roman" panose="02020603050405020304" pitchFamily="18" charset="0"/>
                        <a:cs typeface="Times New Roman" panose="02020603050405020304" pitchFamily="18" charset="0"/>
                      </a:endParaRPr>
                    </a:p>
                  </a:txBody>
                  <a:tcPr/>
                </a:tc>
              </a:tr>
              <a:tr h="457492">
                <a:tc>
                  <a:txBody>
                    <a:bodyPr/>
                    <a:lstStyle/>
                    <a:p>
                      <a:r>
                        <a:rPr lang="vi-VN" sz="2000" b="0" i="0" u="none" dirty="0" smtClean="0">
                          <a:latin typeface="+mj-lt"/>
                        </a:rPr>
                        <a:t>20</a:t>
                      </a:r>
                      <a:endParaRPr lang="en-US" sz="2000" b="0" i="0" u="none" dirty="0">
                        <a:latin typeface="+mj-lt"/>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rite</a:t>
                      </a:r>
                      <a:endParaRPr lang="en-US" sz="2000" b="0" i="0" u="none" dirty="0">
                        <a:latin typeface="Times New Roman" panose="02020603050405020304" pitchFamily="18" charset="0"/>
                        <a:cs typeface="Times New Roman" panose="02020603050405020304" pitchFamily="18" charset="0"/>
                      </a:endParaRPr>
                    </a:p>
                  </a:txBody>
                  <a:tcPr/>
                </a:tc>
                <a:tc>
                  <a:txBody>
                    <a:bodyPr/>
                    <a:lstStyle/>
                    <a:p>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rote</a:t>
                      </a:r>
                      <a:endParaRPr lang="en-US" sz="2000" b="0" i="0" u="none"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W</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riten</a:t>
                      </a:r>
                      <a:r>
                        <a:rPr lang="vi-VN" sz="2000" b="0" i="0" u="none"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000" b="0" i="0" u="none" kern="1200" dirty="0" smtClean="0">
                          <a:solidFill>
                            <a:schemeClr val="dk1"/>
                          </a:solidFill>
                          <a:effectLst/>
                          <a:latin typeface="Times New Roman" panose="02020603050405020304" pitchFamily="18" charset="0"/>
                          <a:ea typeface="+mn-ea"/>
                          <a:cs typeface="Times New Roman" panose="02020603050405020304" pitchFamily="18" charset="0"/>
                        </a:rPr>
                        <a:t>(viết)</a:t>
                      </a:r>
                      <a:endParaRPr lang="en-US" sz="2000" b="0" i="0" u="none"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886483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4219204"/>
              </p:ext>
            </p:extLst>
          </p:nvPr>
        </p:nvGraphicFramePr>
        <p:xfrm>
          <a:off x="990600" y="1600200"/>
          <a:ext cx="7239000" cy="4145280"/>
        </p:xfrm>
        <a:graphic>
          <a:graphicData uri="http://schemas.openxmlformats.org/drawingml/2006/table">
            <a:tbl>
              <a:tblPr firstRow="1" bandRow="1">
                <a:tableStyleId>{5C22544A-7EE6-4342-B048-85BDC9FD1C3A}</a:tableStyleId>
              </a:tblPr>
              <a:tblGrid>
                <a:gridCol w="2717800"/>
                <a:gridCol w="2260600"/>
                <a:gridCol w="2260600"/>
              </a:tblGrid>
              <a:tr h="370840">
                <a:tc>
                  <a:txBody>
                    <a:bodyPr/>
                    <a:lstStyle/>
                    <a:p>
                      <a:r>
                        <a:rPr lang="vi-VN" sz="2800" dirty="0" smtClean="0">
                          <a:latin typeface="+mj-lt"/>
                        </a:rPr>
                        <a:t>CHỦ</a:t>
                      </a:r>
                      <a:r>
                        <a:rPr lang="vi-VN" sz="2800" baseline="0" dirty="0" smtClean="0">
                          <a:latin typeface="+mj-lt"/>
                        </a:rPr>
                        <a:t> NGỮ (S)</a:t>
                      </a:r>
                      <a:endParaRPr lang="en-US" sz="2800" dirty="0">
                        <a:latin typeface="+mj-lt"/>
                      </a:endParaRPr>
                    </a:p>
                  </a:txBody>
                  <a:tcPr/>
                </a:tc>
                <a:tc>
                  <a:txBody>
                    <a:bodyPr/>
                    <a:lstStyle/>
                    <a:p>
                      <a:r>
                        <a:rPr lang="vi-VN" sz="2800" dirty="0" smtClean="0">
                          <a:latin typeface="+mj-lt"/>
                        </a:rPr>
                        <a:t>TÚC</a:t>
                      </a:r>
                      <a:r>
                        <a:rPr lang="vi-VN" sz="2800" baseline="0" dirty="0" smtClean="0">
                          <a:latin typeface="+mj-lt"/>
                        </a:rPr>
                        <a:t> TỪ (O)</a:t>
                      </a:r>
                      <a:endParaRPr lang="en-US" sz="2800" dirty="0">
                        <a:latin typeface="+mj-lt"/>
                      </a:endParaRPr>
                    </a:p>
                  </a:txBody>
                  <a:tcPr/>
                </a:tc>
                <a:tc>
                  <a:txBody>
                    <a:bodyPr/>
                    <a:lstStyle/>
                    <a:p>
                      <a:r>
                        <a:rPr lang="vi-VN" sz="2800" dirty="0" smtClean="0">
                          <a:latin typeface="+mj-lt"/>
                        </a:rPr>
                        <a:t>SỞ</a:t>
                      </a:r>
                      <a:r>
                        <a:rPr lang="vi-VN" sz="2800" baseline="0" dirty="0" smtClean="0">
                          <a:latin typeface="+mj-lt"/>
                        </a:rPr>
                        <a:t> HỮU (‘S)</a:t>
                      </a:r>
                      <a:endParaRPr lang="en-US" sz="2800" dirty="0">
                        <a:latin typeface="+mj-lt"/>
                      </a:endParaRPr>
                    </a:p>
                  </a:txBody>
                  <a:tcPr/>
                </a:tc>
              </a:tr>
              <a:tr h="370840">
                <a:tc>
                  <a:txBody>
                    <a:bodyPr/>
                    <a:lstStyle/>
                    <a:p>
                      <a:r>
                        <a:rPr lang="vi-VN" sz="2800" dirty="0" smtClean="0">
                          <a:latin typeface="+mj-lt"/>
                        </a:rPr>
                        <a:t>I</a:t>
                      </a:r>
                      <a:endParaRPr lang="en-US" sz="2800" dirty="0">
                        <a:latin typeface="+mj-lt"/>
                      </a:endParaRPr>
                    </a:p>
                  </a:txBody>
                  <a:tcPr/>
                </a:tc>
                <a:tc>
                  <a:txBody>
                    <a:bodyPr/>
                    <a:lstStyle/>
                    <a:p>
                      <a:r>
                        <a:rPr lang="vi-VN" sz="2800" dirty="0" smtClean="0">
                          <a:latin typeface="+mj-lt"/>
                        </a:rPr>
                        <a:t>ME</a:t>
                      </a:r>
                      <a:endParaRPr lang="en-US" sz="2800" dirty="0">
                        <a:latin typeface="+mj-lt"/>
                      </a:endParaRPr>
                    </a:p>
                  </a:txBody>
                  <a:tcPr/>
                </a:tc>
                <a:tc>
                  <a:txBody>
                    <a:bodyPr/>
                    <a:lstStyle/>
                    <a:p>
                      <a:r>
                        <a:rPr lang="vi-VN" sz="2800" dirty="0" smtClean="0">
                          <a:latin typeface="+mj-lt"/>
                        </a:rPr>
                        <a:t>MY</a:t>
                      </a:r>
                      <a:endParaRPr lang="en-US" sz="2800" dirty="0">
                        <a:latin typeface="+mj-lt"/>
                      </a:endParaRPr>
                    </a:p>
                  </a:txBody>
                  <a:tcPr/>
                </a:tc>
              </a:tr>
              <a:tr h="370840">
                <a:tc>
                  <a:txBody>
                    <a:bodyPr/>
                    <a:lstStyle/>
                    <a:p>
                      <a:r>
                        <a:rPr lang="vi-VN" sz="2800" dirty="0" smtClean="0">
                          <a:latin typeface="+mj-lt"/>
                        </a:rPr>
                        <a:t>WE</a:t>
                      </a:r>
                      <a:endParaRPr lang="en-US" sz="2800" dirty="0">
                        <a:latin typeface="+mj-lt"/>
                      </a:endParaRPr>
                    </a:p>
                  </a:txBody>
                  <a:tcPr/>
                </a:tc>
                <a:tc>
                  <a:txBody>
                    <a:bodyPr/>
                    <a:lstStyle/>
                    <a:p>
                      <a:r>
                        <a:rPr lang="vi-VN" sz="2800" dirty="0" smtClean="0">
                          <a:latin typeface="+mj-lt"/>
                        </a:rPr>
                        <a:t>US</a:t>
                      </a:r>
                      <a:endParaRPr lang="en-US" sz="2800" dirty="0">
                        <a:latin typeface="+mj-lt"/>
                      </a:endParaRPr>
                    </a:p>
                  </a:txBody>
                  <a:tcPr/>
                </a:tc>
                <a:tc>
                  <a:txBody>
                    <a:bodyPr/>
                    <a:lstStyle/>
                    <a:p>
                      <a:r>
                        <a:rPr lang="vi-VN" sz="2800" dirty="0" smtClean="0">
                          <a:latin typeface="+mj-lt"/>
                        </a:rPr>
                        <a:t>OUR</a:t>
                      </a:r>
                      <a:endParaRPr lang="en-US" sz="2800" dirty="0">
                        <a:latin typeface="+mj-lt"/>
                      </a:endParaRPr>
                    </a:p>
                  </a:txBody>
                  <a:tcPr/>
                </a:tc>
              </a:tr>
              <a:tr h="370840">
                <a:tc>
                  <a:txBody>
                    <a:bodyPr/>
                    <a:lstStyle/>
                    <a:p>
                      <a:r>
                        <a:rPr lang="vi-VN" sz="2800" dirty="0" smtClean="0">
                          <a:latin typeface="+mj-lt"/>
                        </a:rPr>
                        <a:t>YOU</a:t>
                      </a:r>
                      <a:endParaRPr lang="en-US" sz="2800" dirty="0">
                        <a:latin typeface="+mj-lt"/>
                      </a:endParaRPr>
                    </a:p>
                  </a:txBody>
                  <a:tcPr/>
                </a:tc>
                <a:tc>
                  <a:txBody>
                    <a:bodyPr/>
                    <a:lstStyle/>
                    <a:p>
                      <a:r>
                        <a:rPr lang="vi-VN" sz="2800" dirty="0" smtClean="0">
                          <a:latin typeface="+mj-lt"/>
                        </a:rPr>
                        <a:t>YOU</a:t>
                      </a:r>
                      <a:endParaRPr lang="en-US" sz="2800" dirty="0">
                        <a:latin typeface="+mj-lt"/>
                      </a:endParaRPr>
                    </a:p>
                  </a:txBody>
                  <a:tcPr/>
                </a:tc>
                <a:tc>
                  <a:txBody>
                    <a:bodyPr/>
                    <a:lstStyle/>
                    <a:p>
                      <a:r>
                        <a:rPr lang="vi-VN" sz="2800" dirty="0" smtClean="0">
                          <a:latin typeface="+mj-lt"/>
                        </a:rPr>
                        <a:t>YOUR</a:t>
                      </a:r>
                      <a:endParaRPr lang="en-US" sz="2800" dirty="0">
                        <a:latin typeface="+mj-lt"/>
                      </a:endParaRPr>
                    </a:p>
                  </a:txBody>
                  <a:tcPr/>
                </a:tc>
              </a:tr>
              <a:tr h="370840">
                <a:tc>
                  <a:txBody>
                    <a:bodyPr/>
                    <a:lstStyle/>
                    <a:p>
                      <a:r>
                        <a:rPr lang="vi-VN" sz="2800" dirty="0" smtClean="0">
                          <a:latin typeface="+mj-lt"/>
                        </a:rPr>
                        <a:t>THEY</a:t>
                      </a:r>
                      <a:endParaRPr lang="en-US" sz="2800" dirty="0">
                        <a:latin typeface="+mj-lt"/>
                      </a:endParaRPr>
                    </a:p>
                  </a:txBody>
                  <a:tcPr/>
                </a:tc>
                <a:tc>
                  <a:txBody>
                    <a:bodyPr/>
                    <a:lstStyle/>
                    <a:p>
                      <a:r>
                        <a:rPr lang="vi-VN" sz="2800" dirty="0" smtClean="0">
                          <a:latin typeface="+mj-lt"/>
                        </a:rPr>
                        <a:t>THEM</a:t>
                      </a:r>
                      <a:endParaRPr lang="en-US" sz="2800" dirty="0">
                        <a:latin typeface="+mj-lt"/>
                      </a:endParaRPr>
                    </a:p>
                  </a:txBody>
                  <a:tcPr/>
                </a:tc>
                <a:tc>
                  <a:txBody>
                    <a:bodyPr/>
                    <a:lstStyle/>
                    <a:p>
                      <a:r>
                        <a:rPr lang="vi-VN" sz="2800" dirty="0" smtClean="0">
                          <a:latin typeface="+mj-lt"/>
                        </a:rPr>
                        <a:t>THEIR</a:t>
                      </a:r>
                      <a:endParaRPr lang="en-US" sz="2800" dirty="0">
                        <a:latin typeface="+mj-lt"/>
                      </a:endParaRPr>
                    </a:p>
                  </a:txBody>
                  <a:tcPr/>
                </a:tc>
              </a:tr>
              <a:tr h="370840">
                <a:tc>
                  <a:txBody>
                    <a:bodyPr/>
                    <a:lstStyle/>
                    <a:p>
                      <a:r>
                        <a:rPr lang="vi-VN" sz="2800" dirty="0" smtClean="0">
                          <a:latin typeface="+mj-lt"/>
                        </a:rPr>
                        <a:t>HE</a:t>
                      </a:r>
                      <a:endParaRPr lang="en-US" sz="2800" dirty="0">
                        <a:latin typeface="+mj-lt"/>
                      </a:endParaRPr>
                    </a:p>
                  </a:txBody>
                  <a:tcPr/>
                </a:tc>
                <a:tc>
                  <a:txBody>
                    <a:bodyPr/>
                    <a:lstStyle/>
                    <a:p>
                      <a:r>
                        <a:rPr lang="vi-VN" sz="2800" dirty="0" smtClean="0">
                          <a:latin typeface="+mj-lt"/>
                        </a:rPr>
                        <a:t>HIM</a:t>
                      </a:r>
                      <a:endParaRPr lang="en-US" sz="2800" dirty="0">
                        <a:latin typeface="+mj-lt"/>
                      </a:endParaRPr>
                    </a:p>
                  </a:txBody>
                  <a:tcPr/>
                </a:tc>
                <a:tc>
                  <a:txBody>
                    <a:bodyPr/>
                    <a:lstStyle/>
                    <a:p>
                      <a:r>
                        <a:rPr lang="vi-VN" sz="2800" dirty="0" smtClean="0">
                          <a:latin typeface="+mj-lt"/>
                        </a:rPr>
                        <a:t>HIS</a:t>
                      </a:r>
                      <a:endParaRPr lang="en-US" sz="2800" dirty="0">
                        <a:latin typeface="+mj-lt"/>
                      </a:endParaRPr>
                    </a:p>
                  </a:txBody>
                  <a:tcPr/>
                </a:tc>
              </a:tr>
              <a:tr h="370840">
                <a:tc>
                  <a:txBody>
                    <a:bodyPr/>
                    <a:lstStyle/>
                    <a:p>
                      <a:r>
                        <a:rPr lang="vi-VN" sz="2800" dirty="0" smtClean="0">
                          <a:latin typeface="+mj-lt"/>
                        </a:rPr>
                        <a:t>SHE</a:t>
                      </a:r>
                      <a:endParaRPr lang="en-US" sz="2800" dirty="0">
                        <a:latin typeface="+mj-lt"/>
                      </a:endParaRPr>
                    </a:p>
                  </a:txBody>
                  <a:tcPr/>
                </a:tc>
                <a:tc>
                  <a:txBody>
                    <a:bodyPr/>
                    <a:lstStyle/>
                    <a:p>
                      <a:r>
                        <a:rPr lang="vi-VN" sz="2800" dirty="0" smtClean="0">
                          <a:latin typeface="+mj-lt"/>
                        </a:rPr>
                        <a:t>HER</a:t>
                      </a:r>
                      <a:endParaRPr lang="en-US" sz="2800" dirty="0">
                        <a:latin typeface="+mj-lt"/>
                      </a:endParaRPr>
                    </a:p>
                  </a:txBody>
                  <a:tcPr/>
                </a:tc>
                <a:tc>
                  <a:txBody>
                    <a:bodyPr/>
                    <a:lstStyle/>
                    <a:p>
                      <a:r>
                        <a:rPr lang="vi-VN" sz="2800" dirty="0" smtClean="0">
                          <a:latin typeface="+mj-lt"/>
                        </a:rPr>
                        <a:t>HER</a:t>
                      </a:r>
                      <a:endParaRPr lang="en-US" sz="2800" dirty="0">
                        <a:latin typeface="+mj-lt"/>
                      </a:endParaRPr>
                    </a:p>
                  </a:txBody>
                  <a:tcPr/>
                </a:tc>
              </a:tr>
              <a:tr h="370840">
                <a:tc>
                  <a:txBody>
                    <a:bodyPr/>
                    <a:lstStyle/>
                    <a:p>
                      <a:r>
                        <a:rPr lang="vi-VN" sz="2800" dirty="0" smtClean="0">
                          <a:latin typeface="+mj-lt"/>
                        </a:rPr>
                        <a:t>IT</a:t>
                      </a:r>
                      <a:endParaRPr lang="en-US" sz="2800" dirty="0">
                        <a:latin typeface="+mj-lt"/>
                      </a:endParaRPr>
                    </a:p>
                  </a:txBody>
                  <a:tcPr/>
                </a:tc>
                <a:tc>
                  <a:txBody>
                    <a:bodyPr/>
                    <a:lstStyle/>
                    <a:p>
                      <a:r>
                        <a:rPr lang="vi-VN" sz="2800" dirty="0" smtClean="0">
                          <a:latin typeface="+mj-lt"/>
                        </a:rPr>
                        <a:t>IT</a:t>
                      </a:r>
                      <a:endParaRPr lang="en-US" sz="2800" dirty="0">
                        <a:latin typeface="+mj-lt"/>
                      </a:endParaRPr>
                    </a:p>
                  </a:txBody>
                  <a:tcPr/>
                </a:tc>
                <a:tc>
                  <a:txBody>
                    <a:bodyPr/>
                    <a:lstStyle/>
                    <a:p>
                      <a:r>
                        <a:rPr lang="vi-VN" sz="2800" dirty="0" smtClean="0">
                          <a:latin typeface="+mj-lt"/>
                        </a:rPr>
                        <a:t>ITS</a:t>
                      </a:r>
                      <a:endParaRPr lang="en-US" sz="2800" dirty="0">
                        <a:latin typeface="+mj-lt"/>
                      </a:endParaRPr>
                    </a:p>
                  </a:txBody>
                  <a:tcPr/>
                </a:tc>
              </a:tr>
            </a:tbl>
          </a:graphicData>
        </a:graphic>
      </p:graphicFrame>
      <p:sp>
        <p:nvSpPr>
          <p:cNvPr id="3" name="TextBox 2"/>
          <p:cNvSpPr txBox="1"/>
          <p:nvPr/>
        </p:nvSpPr>
        <p:spPr>
          <a:xfrm>
            <a:off x="838200" y="304800"/>
            <a:ext cx="6858000" cy="523220"/>
          </a:xfrm>
          <a:prstGeom prst="rect">
            <a:avLst/>
          </a:prstGeom>
          <a:noFill/>
        </p:spPr>
        <p:txBody>
          <a:bodyPr wrap="square" rtlCol="0">
            <a:spAutoFit/>
          </a:bodyPr>
          <a:lstStyle/>
          <a:p>
            <a:pPr algn="ctr"/>
            <a:r>
              <a:rPr lang="vi-VN" sz="2800" b="1" dirty="0" smtClean="0">
                <a:latin typeface="+mj-lt"/>
              </a:rPr>
              <a:t>BẢNG CHỦ/ TÚC/ SỞ</a:t>
            </a:r>
            <a:endParaRPr lang="en-US" sz="2800" b="1" dirty="0">
              <a:latin typeface="+mj-lt"/>
            </a:endParaRPr>
          </a:p>
        </p:txBody>
      </p:sp>
      <p:sp>
        <p:nvSpPr>
          <p:cNvPr id="4" name="TextBox 3"/>
          <p:cNvSpPr txBox="1"/>
          <p:nvPr/>
        </p:nvSpPr>
        <p:spPr>
          <a:xfrm>
            <a:off x="533400" y="850963"/>
            <a:ext cx="7924800" cy="400110"/>
          </a:xfrm>
          <a:prstGeom prst="rect">
            <a:avLst/>
          </a:prstGeom>
          <a:noFill/>
        </p:spPr>
        <p:txBody>
          <a:bodyPr wrap="square" rtlCol="0">
            <a:spAutoFit/>
          </a:bodyPr>
          <a:lstStyle/>
          <a:p>
            <a:r>
              <a:rPr lang="vi-VN" sz="2000" i="1" dirty="0" smtClean="0">
                <a:latin typeface="+mj-lt"/>
              </a:rPr>
              <a:t>Các bạn học thuộc bảng này nhé</a:t>
            </a:r>
            <a:endParaRPr lang="en-US" sz="2000" i="1" dirty="0">
              <a:latin typeface="+mj-lt"/>
            </a:endParaRPr>
          </a:p>
        </p:txBody>
      </p:sp>
    </p:spTree>
    <p:extLst>
      <p:ext uri="{BB962C8B-B14F-4D97-AF65-F5344CB8AC3E}">
        <p14:creationId xmlns:p14="http://schemas.microsoft.com/office/powerpoint/2010/main" val="32277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65" y="1305818"/>
            <a:ext cx="7772400" cy="954107"/>
          </a:xfrm>
          <a:prstGeom prst="rect">
            <a:avLst/>
          </a:prstGeom>
          <a:noFill/>
        </p:spPr>
        <p:txBody>
          <a:bodyPr wrap="square" rtlCol="0">
            <a:spAutoFit/>
          </a:bodyPr>
          <a:lstStyle/>
          <a:p>
            <a:r>
              <a:rPr lang="vi-VN" dirty="0">
                <a:latin typeface="+mj-lt"/>
              </a:rPr>
              <a:t> </a:t>
            </a:r>
            <a:r>
              <a:rPr lang="vi-VN" sz="2800" dirty="0" smtClean="0">
                <a:latin typeface="+mj-lt"/>
              </a:rPr>
              <a:t> VD: Mai              học           tiếng Anh</a:t>
            </a:r>
          </a:p>
          <a:p>
            <a:r>
              <a:rPr lang="vi-VN" sz="2800" dirty="0" smtClean="0">
                <a:latin typeface="+mj-lt"/>
              </a:rPr>
              <a:t>=&gt; Tiếng Anh    được học      bởi Mai</a:t>
            </a:r>
            <a:endParaRPr lang="en-US" sz="2800" dirty="0">
              <a:latin typeface="+mj-lt"/>
            </a:endParaRPr>
          </a:p>
        </p:txBody>
      </p:sp>
      <p:sp>
        <p:nvSpPr>
          <p:cNvPr id="4" name="TextBox 3"/>
          <p:cNvSpPr txBox="1"/>
          <p:nvPr/>
        </p:nvSpPr>
        <p:spPr>
          <a:xfrm>
            <a:off x="719667" y="2763923"/>
            <a:ext cx="7509933" cy="1384995"/>
          </a:xfrm>
          <a:prstGeom prst="rect">
            <a:avLst/>
          </a:prstGeom>
          <a:noFill/>
        </p:spPr>
        <p:txBody>
          <a:bodyPr wrap="square" rtlCol="0">
            <a:spAutoFit/>
          </a:bodyPr>
          <a:lstStyle/>
          <a:p>
            <a:r>
              <a:rPr lang="vi-VN" sz="2800" dirty="0" smtClean="0">
                <a:latin typeface="+mj-lt"/>
              </a:rPr>
              <a:t>Ex: Mai               studies                 </a:t>
            </a:r>
            <a:r>
              <a:rPr lang="vi-VN" sz="2800" dirty="0" smtClean="0">
                <a:latin typeface="+mj-lt"/>
              </a:rPr>
              <a:t>English</a:t>
            </a:r>
          </a:p>
          <a:p>
            <a:endParaRPr lang="vi-VN" sz="2800" dirty="0" smtClean="0">
              <a:latin typeface="+mj-lt"/>
            </a:endParaRPr>
          </a:p>
          <a:p>
            <a:r>
              <a:rPr lang="vi-VN" sz="2800" dirty="0" smtClean="0">
                <a:latin typeface="+mj-lt"/>
              </a:rPr>
              <a:t>=&gt; English        is studied       by         Mai</a:t>
            </a:r>
            <a:endParaRPr lang="en-US" sz="2800" dirty="0">
              <a:latin typeface="+mj-lt"/>
            </a:endParaRPr>
          </a:p>
        </p:txBody>
      </p:sp>
      <p:sp>
        <p:nvSpPr>
          <p:cNvPr id="5" name="TextBox 4"/>
          <p:cNvSpPr txBox="1"/>
          <p:nvPr/>
        </p:nvSpPr>
        <p:spPr>
          <a:xfrm>
            <a:off x="338665" y="2302258"/>
            <a:ext cx="5105400" cy="461665"/>
          </a:xfrm>
          <a:prstGeom prst="rect">
            <a:avLst/>
          </a:prstGeom>
          <a:noFill/>
        </p:spPr>
        <p:txBody>
          <a:bodyPr wrap="square" rtlCol="0">
            <a:spAutoFit/>
          </a:bodyPr>
          <a:lstStyle/>
          <a:p>
            <a:r>
              <a:rPr lang="vi-VN" sz="2400" b="1" i="1" u="sng" dirty="0" smtClean="0">
                <a:solidFill>
                  <a:srgbClr val="FF0000"/>
                </a:solidFill>
                <a:latin typeface="+mj-lt"/>
              </a:rPr>
              <a:t>I. Bị động ở hiện tại</a:t>
            </a:r>
            <a:endParaRPr lang="en-US" sz="2400" b="1" i="1" u="sng" dirty="0">
              <a:solidFill>
                <a:srgbClr val="FF0000"/>
              </a:solidFill>
              <a:latin typeface="+mj-lt"/>
            </a:endParaRPr>
          </a:p>
        </p:txBody>
      </p:sp>
      <p:sp>
        <p:nvSpPr>
          <p:cNvPr id="8" name="Rectangle 7"/>
          <p:cNvSpPr/>
          <p:nvPr/>
        </p:nvSpPr>
        <p:spPr>
          <a:xfrm>
            <a:off x="1905000" y="228600"/>
            <a:ext cx="4572000" cy="1077218"/>
          </a:xfrm>
          <a:prstGeom prst="rect">
            <a:avLst/>
          </a:prstGeom>
        </p:spPr>
        <p:txBody>
          <a:bodyPr>
            <a:spAutoFit/>
          </a:bodyPr>
          <a:lstStyle/>
          <a:p>
            <a:pPr algn="ctr"/>
            <a:r>
              <a:rPr lang="vi-VN" sz="3600" b="1" dirty="0"/>
              <a:t>PASSIVE VOICE</a:t>
            </a:r>
          </a:p>
          <a:p>
            <a:pPr algn="ctr"/>
            <a:r>
              <a:rPr lang="vi-VN" sz="2800" dirty="0"/>
              <a:t>(CÂU BỊ ĐỘNG)</a:t>
            </a:r>
            <a:endParaRPr lang="en-US" sz="2800" dirty="0"/>
          </a:p>
        </p:txBody>
      </p:sp>
      <p:sp>
        <p:nvSpPr>
          <p:cNvPr id="9" name="TextBox 8"/>
          <p:cNvSpPr txBox="1"/>
          <p:nvPr/>
        </p:nvSpPr>
        <p:spPr>
          <a:xfrm>
            <a:off x="304800" y="4724400"/>
            <a:ext cx="1981200" cy="461665"/>
          </a:xfrm>
          <a:prstGeom prst="rect">
            <a:avLst/>
          </a:prstGeom>
          <a:noFill/>
        </p:spPr>
        <p:txBody>
          <a:bodyPr wrap="square" rtlCol="0">
            <a:spAutoFit/>
          </a:bodyPr>
          <a:lstStyle/>
          <a:p>
            <a:r>
              <a:rPr lang="vi-VN" sz="2400" b="1" i="1" u="sng" dirty="0" smtClean="0">
                <a:latin typeface="+mj-lt"/>
              </a:rPr>
              <a:t>Exercises</a:t>
            </a:r>
            <a:endParaRPr lang="en-US" b="1" i="1" u="sng" dirty="0">
              <a:latin typeface="+mj-lt"/>
            </a:endParaRPr>
          </a:p>
        </p:txBody>
      </p:sp>
      <p:sp>
        <p:nvSpPr>
          <p:cNvPr id="10" name="TextBox 9"/>
          <p:cNvSpPr txBox="1"/>
          <p:nvPr/>
        </p:nvSpPr>
        <p:spPr>
          <a:xfrm>
            <a:off x="466433" y="5124271"/>
            <a:ext cx="8382000" cy="1200329"/>
          </a:xfrm>
          <a:prstGeom prst="rect">
            <a:avLst/>
          </a:prstGeom>
          <a:noFill/>
        </p:spPr>
        <p:txBody>
          <a:bodyPr wrap="square" rtlCol="0">
            <a:spAutoFit/>
          </a:bodyPr>
          <a:lstStyle/>
          <a:p>
            <a:pPr fontAlgn="base"/>
            <a:r>
              <a:rPr lang="en-US" sz="2400" dirty="0">
                <a:latin typeface="Times New Roman" panose="02020603050405020304" pitchFamily="18" charset="0"/>
                <a:cs typeface="Times New Roman" panose="02020603050405020304" pitchFamily="18" charset="0"/>
              </a:rPr>
              <a:t>1. He opens the door.</a:t>
            </a:r>
          </a:p>
          <a:p>
            <a:r>
              <a:rPr lang="en-US" sz="2400" dirty="0" smtClean="0">
                <a:latin typeface="Times New Roman" panose="02020603050405020304" pitchFamily="18" charset="0"/>
                <a:cs typeface="Times New Roman" panose="02020603050405020304" pitchFamily="18" charset="0"/>
                <a:sym typeface="Wingdings 3"/>
              </a:rPr>
              <a:t></a:t>
            </a:r>
            <a:r>
              <a:rPr lang="vi-VN" sz="2400" dirty="0" smtClean="0">
                <a:latin typeface="Times New Roman" panose="02020603050405020304" pitchFamily="18" charset="0"/>
                <a:cs typeface="Times New Roman" panose="02020603050405020304" pitchFamily="18" charset="0"/>
                <a:sym typeface="Wingdings 3"/>
              </a:rPr>
              <a:t> The door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48732" y="5810071"/>
            <a:ext cx="7552267"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John </a:t>
            </a:r>
            <a:r>
              <a:rPr lang="en-US" sz="2400" dirty="0">
                <a:latin typeface="Times New Roman" panose="02020603050405020304" pitchFamily="18" charset="0"/>
                <a:cs typeface="Times New Roman" panose="02020603050405020304" pitchFamily="18" charset="0"/>
              </a:rPr>
              <a:t>collects </a:t>
            </a:r>
            <a:r>
              <a:rPr lang="en-US" sz="2400" dirty="0" smtClean="0">
                <a:latin typeface="Times New Roman" panose="02020603050405020304" pitchFamily="18" charset="0"/>
                <a:cs typeface="Times New Roman" panose="02020603050405020304" pitchFamily="18" charset="0"/>
              </a:rPr>
              <a:t>stamps</a:t>
            </a:r>
            <a:endParaRPr lang="vi-VN"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sym typeface="Wingdings 3"/>
              </a:rPr>
              <a:t></a:t>
            </a:r>
            <a:r>
              <a:rPr lang="vi-VN" sz="2400" dirty="0" smtClean="0">
                <a:latin typeface="Times New Roman" panose="02020603050405020304" pitchFamily="18" charset="0"/>
                <a:cs typeface="Times New Roman" panose="02020603050405020304" pitchFamily="18" charset="0"/>
                <a:sym typeface="Wingdings 3"/>
              </a:rPr>
              <a:t> Stamps</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209800" y="5425069"/>
            <a:ext cx="3080331" cy="461665"/>
          </a:xfrm>
          <a:prstGeom prst="rect">
            <a:avLst/>
          </a:prstGeom>
          <a:noFill/>
        </p:spPr>
        <p:txBody>
          <a:bodyPr wrap="square" rtlCol="0">
            <a:spAutoFit/>
          </a:bodyPr>
          <a:lstStyle/>
          <a:p>
            <a:r>
              <a:rPr lang="vi-VN" sz="2400" dirty="0">
                <a:solidFill>
                  <a:srgbClr val="002060"/>
                </a:solidFill>
                <a:latin typeface="+mj-lt"/>
              </a:rPr>
              <a:t>i</a:t>
            </a:r>
            <a:r>
              <a:rPr lang="vi-VN" sz="2400" dirty="0" smtClean="0">
                <a:solidFill>
                  <a:srgbClr val="002060"/>
                </a:solidFill>
                <a:latin typeface="+mj-lt"/>
              </a:rPr>
              <a:t>s opened (by him)</a:t>
            </a:r>
            <a:endParaRPr lang="en-US" sz="2400" dirty="0">
              <a:solidFill>
                <a:srgbClr val="002060"/>
              </a:solidFill>
              <a:latin typeface="+mj-lt"/>
            </a:endParaRPr>
          </a:p>
        </p:txBody>
      </p:sp>
      <p:sp>
        <p:nvSpPr>
          <p:cNvPr id="13" name="TextBox 12"/>
          <p:cNvSpPr txBox="1"/>
          <p:nvPr/>
        </p:nvSpPr>
        <p:spPr>
          <a:xfrm>
            <a:off x="2209800" y="6115334"/>
            <a:ext cx="3080331" cy="461665"/>
          </a:xfrm>
          <a:prstGeom prst="rect">
            <a:avLst/>
          </a:prstGeom>
          <a:noFill/>
        </p:spPr>
        <p:txBody>
          <a:bodyPr wrap="square" rtlCol="0">
            <a:spAutoFit/>
          </a:bodyPr>
          <a:lstStyle/>
          <a:p>
            <a:r>
              <a:rPr lang="vi-VN" sz="2400" dirty="0">
                <a:solidFill>
                  <a:srgbClr val="002060"/>
                </a:solidFill>
                <a:latin typeface="+mj-lt"/>
              </a:rPr>
              <a:t>i</a:t>
            </a:r>
            <a:r>
              <a:rPr lang="vi-VN" sz="2400" dirty="0" smtClean="0">
                <a:solidFill>
                  <a:srgbClr val="002060"/>
                </a:solidFill>
                <a:latin typeface="+mj-lt"/>
              </a:rPr>
              <a:t>s collected by </a:t>
            </a:r>
            <a:r>
              <a:rPr lang="en-US" sz="2400" dirty="0">
                <a:solidFill>
                  <a:srgbClr val="002060"/>
                </a:solidFill>
                <a:latin typeface="Times New Roman" panose="02020603050405020304" pitchFamily="18" charset="0"/>
                <a:cs typeface="Times New Roman" panose="02020603050405020304" pitchFamily="18" charset="0"/>
              </a:rPr>
              <a:t>John </a:t>
            </a:r>
            <a:endParaRPr lang="en-US" sz="2400" dirty="0">
              <a:solidFill>
                <a:srgbClr val="002060"/>
              </a:solidFill>
              <a:latin typeface="+mj-lt"/>
            </a:endParaRPr>
          </a:p>
        </p:txBody>
      </p:sp>
      <p:sp>
        <p:nvSpPr>
          <p:cNvPr id="14" name="Right Arrow 13"/>
          <p:cNvSpPr/>
          <p:nvPr/>
        </p:nvSpPr>
        <p:spPr>
          <a:xfrm>
            <a:off x="228600" y="4061976"/>
            <a:ext cx="609600" cy="47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95400" y="4061976"/>
            <a:ext cx="7162800" cy="662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FF00"/>
                </a:solidFill>
                <a:latin typeface="+mj-lt"/>
              </a:rPr>
              <a:t>S + am/ is/ are + </a:t>
            </a:r>
            <a:r>
              <a:rPr lang="vi-VN" sz="4000" dirty="0" smtClean="0">
                <a:solidFill>
                  <a:srgbClr val="FF0000"/>
                </a:solidFill>
                <a:latin typeface="+mj-lt"/>
              </a:rPr>
              <a:t>V3/ed</a:t>
            </a:r>
            <a:r>
              <a:rPr lang="vi-VN" sz="4000" dirty="0" smtClean="0">
                <a:solidFill>
                  <a:srgbClr val="FFFF00"/>
                </a:solidFill>
                <a:latin typeface="+mj-lt"/>
              </a:rPr>
              <a:t> + by O</a:t>
            </a:r>
            <a:endParaRPr lang="en-US" sz="4000" dirty="0">
              <a:solidFill>
                <a:srgbClr val="FFFF00"/>
              </a:solidFill>
              <a:latin typeface="+mj-lt"/>
            </a:endParaRPr>
          </a:p>
        </p:txBody>
      </p:sp>
      <p:cxnSp>
        <p:nvCxnSpPr>
          <p:cNvPr id="6" name="Straight Arrow Connector 5"/>
          <p:cNvCxnSpPr/>
          <p:nvPr/>
        </p:nvCxnSpPr>
        <p:spPr>
          <a:xfrm>
            <a:off x="1752600" y="3200400"/>
            <a:ext cx="4572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28800" y="3200400"/>
            <a:ext cx="4267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3200400"/>
            <a:ext cx="16933" cy="6121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1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heel(1)">
                                      <p:cBhvr>
                                        <p:cTn id="6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0" grpId="0"/>
      <p:bldP spid="11" grpId="0"/>
      <p:bldP spid="12" grpId="0"/>
      <p:bldP spid="1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32" y="2209800"/>
            <a:ext cx="7509933" cy="954107"/>
          </a:xfrm>
          <a:prstGeom prst="rect">
            <a:avLst/>
          </a:prstGeom>
          <a:noFill/>
        </p:spPr>
        <p:txBody>
          <a:bodyPr wrap="square" rtlCol="0">
            <a:spAutoFit/>
          </a:bodyPr>
          <a:lstStyle/>
          <a:p>
            <a:r>
              <a:rPr lang="vi-VN" sz="2800" dirty="0" smtClean="0">
                <a:latin typeface="+mj-lt"/>
              </a:rPr>
              <a:t>Ex: Mai               studied                 English</a:t>
            </a:r>
          </a:p>
          <a:p>
            <a:r>
              <a:rPr lang="vi-VN" sz="2800" dirty="0" smtClean="0">
                <a:latin typeface="+mj-lt"/>
              </a:rPr>
              <a:t>=&gt; English        was studied       by         Mai</a:t>
            </a:r>
            <a:endParaRPr lang="en-US" sz="2800" dirty="0">
              <a:latin typeface="+mj-lt"/>
            </a:endParaRPr>
          </a:p>
        </p:txBody>
      </p:sp>
      <p:sp>
        <p:nvSpPr>
          <p:cNvPr id="5" name="TextBox 4"/>
          <p:cNvSpPr txBox="1"/>
          <p:nvPr/>
        </p:nvSpPr>
        <p:spPr>
          <a:xfrm>
            <a:off x="413331" y="1524000"/>
            <a:ext cx="3168069" cy="461665"/>
          </a:xfrm>
          <a:prstGeom prst="rect">
            <a:avLst/>
          </a:prstGeom>
          <a:noFill/>
        </p:spPr>
        <p:txBody>
          <a:bodyPr wrap="square" rtlCol="0">
            <a:spAutoFit/>
          </a:bodyPr>
          <a:lstStyle/>
          <a:p>
            <a:r>
              <a:rPr lang="vi-VN" sz="2400" b="1" i="1" u="sng" dirty="0" smtClean="0">
                <a:solidFill>
                  <a:srgbClr val="FF0000"/>
                </a:solidFill>
                <a:latin typeface="+mj-lt"/>
              </a:rPr>
              <a:t>II. Bị động ở quá khứ</a:t>
            </a:r>
            <a:endParaRPr lang="en-US" sz="2400" b="1" i="1" u="sng" dirty="0">
              <a:solidFill>
                <a:srgbClr val="FF0000"/>
              </a:solidFill>
              <a:latin typeface="+mj-lt"/>
            </a:endParaRPr>
          </a:p>
        </p:txBody>
      </p:sp>
      <p:sp>
        <p:nvSpPr>
          <p:cNvPr id="8" name="Rectangle 7"/>
          <p:cNvSpPr/>
          <p:nvPr/>
        </p:nvSpPr>
        <p:spPr>
          <a:xfrm>
            <a:off x="1905000" y="228600"/>
            <a:ext cx="4572000" cy="1077218"/>
          </a:xfrm>
          <a:prstGeom prst="rect">
            <a:avLst/>
          </a:prstGeom>
        </p:spPr>
        <p:txBody>
          <a:bodyPr>
            <a:spAutoFit/>
          </a:bodyPr>
          <a:lstStyle/>
          <a:p>
            <a:pPr algn="ctr"/>
            <a:r>
              <a:rPr lang="vi-VN" sz="3600" b="1" dirty="0"/>
              <a:t>PASSIVE VOICE</a:t>
            </a:r>
          </a:p>
          <a:p>
            <a:pPr algn="ctr"/>
            <a:r>
              <a:rPr lang="vi-VN" sz="2800" dirty="0"/>
              <a:t>(CÂU BỊ ĐỘNG)</a:t>
            </a:r>
            <a:endParaRPr lang="en-US" sz="2800" dirty="0"/>
          </a:p>
        </p:txBody>
      </p:sp>
      <p:sp>
        <p:nvSpPr>
          <p:cNvPr id="9" name="TextBox 8"/>
          <p:cNvSpPr txBox="1"/>
          <p:nvPr/>
        </p:nvSpPr>
        <p:spPr>
          <a:xfrm>
            <a:off x="577269" y="3788138"/>
            <a:ext cx="1981200" cy="461665"/>
          </a:xfrm>
          <a:prstGeom prst="rect">
            <a:avLst/>
          </a:prstGeom>
          <a:noFill/>
        </p:spPr>
        <p:txBody>
          <a:bodyPr wrap="square" rtlCol="0">
            <a:spAutoFit/>
          </a:bodyPr>
          <a:lstStyle/>
          <a:p>
            <a:r>
              <a:rPr lang="vi-VN" sz="2400" b="1" i="1" u="sng" dirty="0" smtClean="0">
                <a:latin typeface="+mj-lt"/>
              </a:rPr>
              <a:t>Exercises</a:t>
            </a:r>
            <a:endParaRPr lang="en-US" b="1" i="1" u="sng" dirty="0">
              <a:latin typeface="+mj-lt"/>
            </a:endParaRPr>
          </a:p>
        </p:txBody>
      </p:sp>
      <p:sp>
        <p:nvSpPr>
          <p:cNvPr id="10" name="TextBox 9"/>
          <p:cNvSpPr txBox="1"/>
          <p:nvPr/>
        </p:nvSpPr>
        <p:spPr>
          <a:xfrm>
            <a:off x="381000" y="4114800"/>
            <a:ext cx="8382000" cy="1384995"/>
          </a:xfrm>
          <a:prstGeom prst="rect">
            <a:avLst/>
          </a:prstGeom>
          <a:noFill/>
        </p:spPr>
        <p:txBody>
          <a:bodyPr wrap="square" rtlCol="0">
            <a:spAutoFit/>
          </a:bodyPr>
          <a:lstStyle/>
          <a:p>
            <a:pPr fontAlgn="base"/>
            <a:r>
              <a:rPr lang="en-US" sz="2800" dirty="0">
                <a:latin typeface="Times New Roman" panose="02020603050405020304" pitchFamily="18" charset="0"/>
                <a:cs typeface="Times New Roman" panose="02020603050405020304" pitchFamily="18" charset="0"/>
              </a:rPr>
              <a:t>1. Our friends </a:t>
            </a:r>
            <a:r>
              <a:rPr lang="en-US" sz="2800" dirty="0" err="1" smtClean="0">
                <a:latin typeface="Times New Roman" panose="02020603050405020304" pitchFamily="18" charset="0"/>
                <a:cs typeface="Times New Roman" panose="02020603050405020304" pitchFamily="18" charset="0"/>
              </a:rPr>
              <a:t>sen</a:t>
            </a:r>
            <a:r>
              <a:rPr lang="vi-VN"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these </a:t>
            </a:r>
            <a:r>
              <a:rPr lang="vi-VN" sz="2800" dirty="0" smtClean="0">
                <a:latin typeface="Times New Roman" panose="02020603050405020304" pitchFamily="18" charset="0"/>
                <a:cs typeface="Times New Roman" panose="02020603050405020304" pitchFamily="18" charset="0"/>
              </a:rPr>
              <a:t>letters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these </a:t>
            </a:r>
            <a:r>
              <a:rPr lang="vi-VN" sz="2800" dirty="0">
                <a:latin typeface="Times New Roman" panose="02020603050405020304" pitchFamily="18" charset="0"/>
                <a:cs typeface="Times New Roman" panose="02020603050405020304" pitchFamily="18" charset="0"/>
              </a:rPr>
              <a:t>letters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72532" y="4939605"/>
            <a:ext cx="7095067" cy="1384995"/>
          </a:xfrm>
          <a:prstGeom prst="rect">
            <a:avLst/>
          </a:prstGeom>
          <a:noFill/>
        </p:spPr>
        <p:txBody>
          <a:bodyPr wrap="square" rtlCol="0">
            <a:spAutoFit/>
          </a:bodyPr>
          <a:lstStyle/>
          <a:p>
            <a:r>
              <a:rPr lang="vi-VN" sz="2800" dirty="0" smtClean="0">
                <a:latin typeface="+mj-lt"/>
                <a:cs typeface="Times New Roman" panose="02020603050405020304" pitchFamily="18" charset="0"/>
              </a:rPr>
              <a:t>2. </a:t>
            </a:r>
            <a:r>
              <a:rPr lang="en-US" sz="2800" dirty="0" smtClean="0">
                <a:latin typeface="Times New Roman" panose="02020603050405020304" pitchFamily="18" charset="0"/>
                <a:cs typeface="Times New Roman" panose="02020603050405020304" pitchFamily="18" charset="0"/>
              </a:rPr>
              <a:t>They cleaned the floor. </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3"/>
              </a:rPr>
              <a:t></a:t>
            </a:r>
            <a:r>
              <a:rPr lang="vi-VN" sz="2800" dirty="0" smtClean="0">
                <a:latin typeface="Times New Roman" panose="02020603050405020304" pitchFamily="18" charset="0"/>
                <a:cs typeface="Times New Roman" panose="02020603050405020304" pitchFamily="18" charset="0"/>
                <a:sym typeface="Wingdings 3"/>
              </a:rPr>
              <a:t> </a:t>
            </a:r>
            <a:r>
              <a:rPr lang="en-US" sz="2800" dirty="0">
                <a:latin typeface="Times New Roman" panose="02020603050405020304" pitchFamily="18" charset="0"/>
                <a:cs typeface="Times New Roman" panose="02020603050405020304" pitchFamily="18" charset="0"/>
              </a:rPr>
              <a:t>the floor </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822471" y="4514447"/>
            <a:ext cx="3722262" cy="523220"/>
          </a:xfrm>
          <a:prstGeom prst="rect">
            <a:avLst/>
          </a:prstGeom>
          <a:noFill/>
        </p:spPr>
        <p:txBody>
          <a:bodyPr wrap="square" rtlCol="0">
            <a:spAutoFit/>
          </a:bodyPr>
          <a:lstStyle/>
          <a:p>
            <a:r>
              <a:rPr lang="vi-VN" sz="2800" dirty="0">
                <a:solidFill>
                  <a:srgbClr val="002060"/>
                </a:solidFill>
                <a:latin typeface="+mj-lt"/>
              </a:rPr>
              <a:t>w</a:t>
            </a:r>
            <a:r>
              <a:rPr lang="vi-VN" sz="2800" dirty="0" smtClean="0">
                <a:solidFill>
                  <a:srgbClr val="002060"/>
                </a:solidFill>
                <a:latin typeface="+mj-lt"/>
              </a:rPr>
              <a:t>ere sent by our friends</a:t>
            </a:r>
            <a:endParaRPr lang="en-US" sz="2800" dirty="0">
              <a:solidFill>
                <a:srgbClr val="002060"/>
              </a:solidFill>
              <a:latin typeface="+mj-lt"/>
            </a:endParaRPr>
          </a:p>
        </p:txBody>
      </p:sp>
      <p:sp>
        <p:nvSpPr>
          <p:cNvPr id="13" name="TextBox 12"/>
          <p:cNvSpPr txBox="1"/>
          <p:nvPr/>
        </p:nvSpPr>
        <p:spPr>
          <a:xfrm>
            <a:off x="2286000" y="5322318"/>
            <a:ext cx="3516738" cy="523220"/>
          </a:xfrm>
          <a:prstGeom prst="rect">
            <a:avLst/>
          </a:prstGeom>
          <a:noFill/>
        </p:spPr>
        <p:txBody>
          <a:bodyPr wrap="square" rtlCol="0">
            <a:spAutoFit/>
          </a:bodyPr>
          <a:lstStyle/>
          <a:p>
            <a:r>
              <a:rPr lang="vi-VN" sz="2800" dirty="0" smtClean="0">
                <a:solidFill>
                  <a:srgbClr val="002060"/>
                </a:solidFill>
                <a:latin typeface="+mj-lt"/>
              </a:rPr>
              <a:t>was cleaned (by them)</a:t>
            </a:r>
            <a:endParaRPr lang="en-US" sz="2800" dirty="0">
              <a:solidFill>
                <a:srgbClr val="002060"/>
              </a:solidFill>
              <a:latin typeface="+mj-lt"/>
            </a:endParaRPr>
          </a:p>
        </p:txBody>
      </p:sp>
      <p:sp>
        <p:nvSpPr>
          <p:cNvPr id="14" name="Right Arrow 13"/>
          <p:cNvSpPr/>
          <p:nvPr/>
        </p:nvSpPr>
        <p:spPr>
          <a:xfrm>
            <a:off x="228600" y="3200400"/>
            <a:ext cx="609600" cy="47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95400" y="3200400"/>
            <a:ext cx="7239000" cy="662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FF00"/>
                </a:solidFill>
                <a:latin typeface="+mj-lt"/>
              </a:rPr>
              <a:t>S + was/ were+ </a:t>
            </a:r>
            <a:r>
              <a:rPr lang="vi-VN" sz="4000" dirty="0" smtClean="0">
                <a:solidFill>
                  <a:srgbClr val="FFFF00"/>
                </a:solidFill>
                <a:latin typeface="+mj-lt"/>
              </a:rPr>
              <a:t>V3/ed  + by O</a:t>
            </a:r>
            <a:endParaRPr lang="en-US" sz="4000" dirty="0">
              <a:solidFill>
                <a:srgbClr val="FFFF00"/>
              </a:solidFill>
              <a:latin typeface="+mj-lt"/>
            </a:endParaRPr>
          </a:p>
        </p:txBody>
      </p:sp>
      <p:sp>
        <p:nvSpPr>
          <p:cNvPr id="2" name="TextBox 1"/>
          <p:cNvSpPr txBox="1"/>
          <p:nvPr/>
        </p:nvSpPr>
        <p:spPr>
          <a:xfrm>
            <a:off x="3505200" y="1524000"/>
            <a:ext cx="5638800" cy="646331"/>
          </a:xfrm>
          <a:prstGeom prst="rect">
            <a:avLst/>
          </a:prstGeom>
          <a:noFill/>
        </p:spPr>
        <p:txBody>
          <a:bodyPr wrap="square" rtlCol="0">
            <a:spAutoFit/>
          </a:bodyPr>
          <a:lstStyle/>
          <a:p>
            <a:r>
              <a:rPr lang="vi-VN" i="1" dirty="0" smtClean="0">
                <a:latin typeface="+mj-lt"/>
              </a:rPr>
              <a:t>Phần này cũng khá giống với bị động ở hiện tại, nhưng có 1 chỗ khác là động từ trong câu này ở thì quá khứ nhé.</a:t>
            </a:r>
            <a:endParaRPr lang="en-US" i="1" dirty="0">
              <a:latin typeface="+mj-lt"/>
            </a:endParaRPr>
          </a:p>
        </p:txBody>
      </p:sp>
      <p:sp>
        <p:nvSpPr>
          <p:cNvPr id="3" name="TextBox 2"/>
          <p:cNvSpPr txBox="1"/>
          <p:nvPr/>
        </p:nvSpPr>
        <p:spPr>
          <a:xfrm>
            <a:off x="317498" y="5943600"/>
            <a:ext cx="7772400" cy="646331"/>
          </a:xfrm>
          <a:prstGeom prst="rect">
            <a:avLst/>
          </a:prstGeom>
          <a:noFill/>
        </p:spPr>
        <p:txBody>
          <a:bodyPr wrap="square" rtlCol="0">
            <a:spAutoFit/>
          </a:bodyPr>
          <a:lstStyle/>
          <a:p>
            <a:r>
              <a:rPr lang="vi-VN" i="1" dirty="0" smtClean="0">
                <a:latin typeface="+mj-lt"/>
              </a:rPr>
              <a:t>Các bạn thấy (by them) thầy để trong ngoặc nghĩa là để cũng đúng, bỏ cũng đúng. Suy ra những chủ ngữ như </a:t>
            </a:r>
            <a:r>
              <a:rPr lang="vi-VN" b="1" i="1" dirty="0" smtClean="0">
                <a:latin typeface="+mj-lt"/>
              </a:rPr>
              <a:t>I/ we/ you/ they/ people</a:t>
            </a:r>
            <a:r>
              <a:rPr lang="vi-VN" i="1" dirty="0" smtClean="0">
                <a:latin typeface="+mj-lt"/>
              </a:rPr>
              <a:t> thì chúng ta được phép </a:t>
            </a:r>
            <a:r>
              <a:rPr lang="vi-VN" b="1" i="1" dirty="0" smtClean="0">
                <a:latin typeface="+mj-lt"/>
              </a:rPr>
              <a:t>bỏ</a:t>
            </a:r>
            <a:r>
              <a:rPr lang="vi-VN" i="1" dirty="0" smtClean="0">
                <a:latin typeface="+mj-lt"/>
              </a:rPr>
              <a:t>. </a:t>
            </a:r>
            <a:endParaRPr lang="en-US" i="1" dirty="0">
              <a:latin typeface="+mj-lt"/>
            </a:endParaRPr>
          </a:p>
        </p:txBody>
      </p:sp>
    </p:spTree>
    <p:extLst>
      <p:ext uri="{BB962C8B-B14F-4D97-AF65-F5344CB8AC3E}">
        <p14:creationId xmlns:p14="http://schemas.microsoft.com/office/powerpoint/2010/main" val="31301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1)">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randombar(horizontal)">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animBg="1"/>
      <p:bldP spid="15"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1981200" cy="461665"/>
          </a:xfrm>
          <a:prstGeom prst="rect">
            <a:avLst/>
          </a:prstGeom>
          <a:noFill/>
        </p:spPr>
        <p:txBody>
          <a:bodyPr wrap="square" rtlCol="0">
            <a:spAutoFit/>
          </a:bodyPr>
          <a:lstStyle/>
          <a:p>
            <a:r>
              <a:rPr lang="vi-VN" sz="2400" b="1" i="1" u="sng" dirty="0" smtClean="0">
                <a:solidFill>
                  <a:srgbClr val="FF0000"/>
                </a:solidFill>
                <a:latin typeface="+mj-lt"/>
              </a:rPr>
              <a:t>Exercises</a:t>
            </a:r>
            <a:endParaRPr lang="en-US" b="1" i="1" u="sng" dirty="0">
              <a:solidFill>
                <a:srgbClr val="FF0000"/>
              </a:solidFill>
              <a:latin typeface="+mj-lt"/>
            </a:endParaRPr>
          </a:p>
        </p:txBody>
      </p:sp>
      <p:sp>
        <p:nvSpPr>
          <p:cNvPr id="3" name="TextBox 2"/>
          <p:cNvSpPr txBox="1"/>
          <p:nvPr/>
        </p:nvSpPr>
        <p:spPr>
          <a:xfrm>
            <a:off x="668867" y="1646509"/>
            <a:ext cx="7772400" cy="5016758"/>
          </a:xfrm>
          <a:prstGeom prst="rect">
            <a:avLst/>
          </a:prstGeom>
          <a:noFill/>
        </p:spPr>
        <p:txBody>
          <a:bodyPr wrap="square" rtlCol="0">
            <a:spAutoFit/>
          </a:bodyPr>
          <a:lstStyle/>
          <a:p>
            <a:pPr marL="342900" indent="-342900">
              <a:buAutoNum type="arabicPeriod"/>
            </a:pPr>
            <a:r>
              <a:rPr lang="en-US" sz="3200" dirty="0" smtClean="0">
                <a:latin typeface="Times New Roman" panose="02020603050405020304" pitchFamily="18" charset="0"/>
                <a:ea typeface="Tahoma" panose="020B0604030504040204" pitchFamily="34" charset="0"/>
                <a:cs typeface="Times New Roman" panose="02020603050405020304" pitchFamily="18" charset="0"/>
              </a:rPr>
              <a:t>They </a:t>
            </a:r>
            <a:r>
              <a:rPr lang="en-US" sz="3200" dirty="0">
                <a:latin typeface="Times New Roman" panose="02020603050405020304" pitchFamily="18" charset="0"/>
                <a:ea typeface="Tahoma" panose="020B0604030504040204" pitchFamily="34" charset="0"/>
                <a:cs typeface="Times New Roman" panose="02020603050405020304" pitchFamily="18" charset="0"/>
              </a:rPr>
              <a:t>wear blue shoes</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pPr marL="457200" indent="-457200">
              <a:buFont typeface="Symbol"/>
              <a:buChar char="Þ"/>
            </a:pPr>
            <a:r>
              <a:rPr lang="vi-VN" sz="3200" dirty="0" smtClean="0">
                <a:latin typeface="Times New Roman" panose="02020603050405020304" pitchFamily="18" charset="0"/>
                <a:ea typeface="Tahoma" panose="020B0604030504040204" pitchFamily="34" charset="0"/>
                <a:cs typeface="Times New Roman" panose="02020603050405020304" pitchFamily="18" charset="0"/>
              </a:rPr>
              <a:t>Blue shoes..........................................</a:t>
            </a:r>
            <a:endParaRPr lang="vi-VN" sz="3200" dirty="0">
              <a:latin typeface="Times New Roman" panose="02020603050405020304" pitchFamily="18" charset="0"/>
              <a:ea typeface="Tahoma" panose="020B0604030504040204" pitchFamily="34" charset="0"/>
              <a:cs typeface="Times New Roman" panose="02020603050405020304" pitchFamily="18" charset="0"/>
            </a:endParaRP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2. </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My </a:t>
            </a:r>
            <a:r>
              <a:rPr lang="en-US" sz="3200" dirty="0">
                <a:latin typeface="Times New Roman" panose="02020603050405020304" pitchFamily="18" charset="0"/>
                <a:ea typeface="Tahoma" panose="020B0604030504040204" pitchFamily="34" charset="0"/>
                <a:cs typeface="Times New Roman" panose="02020603050405020304" pitchFamily="18" charset="0"/>
              </a:rPr>
              <a:t>sister cooks meals every day</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pPr marL="457200" indent="-457200">
              <a:buFont typeface="Symbol"/>
              <a:buChar char="Þ"/>
            </a:pPr>
            <a:r>
              <a:rPr lang="vi-VN" sz="3200" dirty="0" smtClean="0">
                <a:latin typeface="Times New Roman" panose="02020603050405020304" pitchFamily="18" charset="0"/>
                <a:ea typeface="Tahoma" panose="020B0604030504040204" pitchFamily="34" charset="0"/>
                <a:cs typeface="Times New Roman" panose="02020603050405020304" pitchFamily="18" charset="0"/>
              </a:rPr>
              <a:t>meals..................................................</a:t>
            </a: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3.</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My </a:t>
            </a:r>
            <a:r>
              <a:rPr lang="en-US" sz="3200" dirty="0">
                <a:latin typeface="Times New Roman" panose="02020603050405020304" pitchFamily="18" charset="0"/>
                <a:ea typeface="Tahoma" panose="020B0604030504040204" pitchFamily="34" charset="0"/>
                <a:cs typeface="Times New Roman" panose="02020603050405020304" pitchFamily="18" charset="0"/>
              </a:rPr>
              <a:t>father watered these flowers</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pPr marL="457200" indent="-457200">
              <a:buFont typeface="Symbol"/>
              <a:buChar char="Þ"/>
            </a:pPr>
            <a:r>
              <a:rPr lang="vi-VN" sz="3200" dirty="0" smtClean="0">
                <a:latin typeface="Times New Roman" panose="02020603050405020304" pitchFamily="18" charset="0"/>
                <a:ea typeface="Tahoma" panose="020B0604030504040204" pitchFamily="34" charset="0"/>
                <a:cs typeface="Times New Roman" panose="02020603050405020304" pitchFamily="18" charset="0"/>
              </a:rPr>
              <a:t>These flowers.....................................</a:t>
            </a:r>
            <a:endParaRPr lang="vi-VN" sz="3200" dirty="0">
              <a:latin typeface="Times New Roman" panose="02020603050405020304" pitchFamily="18" charset="0"/>
              <a:ea typeface="Tahoma" panose="020B0604030504040204" pitchFamily="34" charset="0"/>
              <a:cs typeface="Times New Roman" panose="02020603050405020304" pitchFamily="18" charset="0"/>
            </a:endParaRP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4. </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She </a:t>
            </a:r>
            <a:r>
              <a:rPr lang="en-US" sz="3200" dirty="0">
                <a:latin typeface="Times New Roman" panose="02020603050405020304" pitchFamily="18" charset="0"/>
                <a:ea typeface="Tahoma" panose="020B0604030504040204" pitchFamily="34" charset="0"/>
                <a:cs typeface="Times New Roman" panose="02020603050405020304" pitchFamily="18" charset="0"/>
              </a:rPr>
              <a:t>wrote a letter yesterday</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=&gt; A letter................................................</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5. </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People </a:t>
            </a:r>
            <a:r>
              <a:rPr lang="en-US" sz="3200" dirty="0">
                <a:latin typeface="Times New Roman" panose="02020603050405020304" pitchFamily="18" charset="0"/>
                <a:ea typeface="Tahoma" panose="020B0604030504040204" pitchFamily="34" charset="0"/>
                <a:cs typeface="Times New Roman" panose="02020603050405020304" pitchFamily="18" charset="0"/>
              </a:rPr>
              <a:t>play football all over the world</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endParaRPr lang="vi-VN" sz="3200" dirty="0" smtClean="0">
              <a:latin typeface="Times New Roman" panose="02020603050405020304" pitchFamily="18" charset="0"/>
              <a:ea typeface="Tahoma" panose="020B0604030504040204" pitchFamily="34" charset="0"/>
              <a:cs typeface="Times New Roman" panose="02020603050405020304" pitchFamily="18" charset="0"/>
            </a:endParaRPr>
          </a:p>
          <a:p>
            <a:r>
              <a:rPr lang="vi-VN" sz="3200" dirty="0" smtClean="0">
                <a:latin typeface="Times New Roman" panose="02020603050405020304" pitchFamily="18" charset="0"/>
                <a:ea typeface="Tahoma" panose="020B0604030504040204" pitchFamily="34" charset="0"/>
                <a:cs typeface="Times New Roman" panose="02020603050405020304" pitchFamily="18" charset="0"/>
              </a:rPr>
              <a:t>=&gt; football.............................................</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14400" y="762000"/>
            <a:ext cx="8001000" cy="830997"/>
          </a:xfrm>
          <a:prstGeom prst="rect">
            <a:avLst/>
          </a:prstGeom>
          <a:noFill/>
        </p:spPr>
        <p:txBody>
          <a:bodyPr wrap="square" rtlCol="0">
            <a:spAutoFit/>
          </a:bodyPr>
          <a:lstStyle/>
          <a:p>
            <a:r>
              <a:rPr lang="vi-VN" sz="2400" i="1" dirty="0" smtClean="0">
                <a:latin typeface="+mj-lt"/>
              </a:rPr>
              <a:t>Các bạn chuyển đổi sang câu bị động. Hạn chót </a:t>
            </a:r>
            <a:r>
              <a:rPr lang="vi-VN" sz="2400" b="1" i="1" dirty="0" smtClean="0">
                <a:latin typeface="+mj-lt"/>
              </a:rPr>
              <a:t>chiều thứ 7 </a:t>
            </a:r>
            <a:r>
              <a:rPr lang="vi-VN" sz="2400" i="1" dirty="0" smtClean="0">
                <a:latin typeface="+mj-lt"/>
              </a:rPr>
              <a:t>các bạn nộp lại cho thầy qua zalo cá nhân hoặc facebook. </a:t>
            </a:r>
            <a:endParaRPr lang="en-US" sz="2400" i="1" dirty="0">
              <a:latin typeface="+mj-lt"/>
            </a:endParaRPr>
          </a:p>
        </p:txBody>
      </p:sp>
    </p:spTree>
    <p:extLst>
      <p:ext uri="{BB962C8B-B14F-4D97-AF65-F5344CB8AC3E}">
        <p14:creationId xmlns:p14="http://schemas.microsoft.com/office/powerpoint/2010/main" val="94252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62100" y="2514600"/>
            <a:ext cx="6019800" cy="2277547"/>
          </a:xfrm>
          <a:prstGeom prst="rect">
            <a:avLst/>
          </a:prstGeom>
        </p:spPr>
        <p:txBody>
          <a:bodyPr wrap="square">
            <a:spAutoFit/>
          </a:bodyPr>
          <a:lstStyle/>
          <a:p>
            <a:pPr algn="ctr"/>
            <a:r>
              <a:rPr lang="vi-VN" sz="5400" b="1" dirty="0">
                <a:solidFill>
                  <a:srgbClr val="FF0000"/>
                </a:solidFill>
              </a:rPr>
              <a:t>PASSIVE VOICE</a:t>
            </a:r>
          </a:p>
          <a:p>
            <a:pPr algn="ctr"/>
            <a:r>
              <a:rPr lang="vi-VN" sz="4400" dirty="0">
                <a:solidFill>
                  <a:srgbClr val="FF0000"/>
                </a:solidFill>
              </a:rPr>
              <a:t>(CÂU BỊ </a:t>
            </a:r>
            <a:r>
              <a:rPr lang="vi-VN" sz="4400" dirty="0" smtClean="0">
                <a:solidFill>
                  <a:srgbClr val="FF0000"/>
                </a:solidFill>
              </a:rPr>
              <a:t>ĐỘNG)</a:t>
            </a:r>
          </a:p>
          <a:p>
            <a:pPr algn="ctr"/>
            <a:r>
              <a:rPr lang="vi-VN" sz="4400" i="1" dirty="0" smtClean="0">
                <a:solidFill>
                  <a:srgbClr val="FF0000"/>
                </a:solidFill>
              </a:rPr>
              <a:t>Tiếp theo tiết 2</a:t>
            </a:r>
            <a:endParaRPr lang="en-US" sz="4400" i="1" dirty="0">
              <a:solidFill>
                <a:srgbClr val="FF0000"/>
              </a:solidFill>
            </a:endParaRPr>
          </a:p>
        </p:txBody>
      </p:sp>
    </p:spTree>
    <p:extLst>
      <p:ext uri="{BB962C8B-B14F-4D97-AF65-F5344CB8AC3E}">
        <p14:creationId xmlns:p14="http://schemas.microsoft.com/office/powerpoint/2010/main" val="1287260317"/>
      </p:ext>
    </p:extLst>
  </p:cSld>
  <p:clrMapOvr>
    <a:masterClrMapping/>
  </p:clrMapOvr>
  <p:transition>
    <p:wheel spokes="8"/>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942</Words>
  <Application>Microsoft Office PowerPoint</Application>
  <PresentationFormat>On-screen Show (4:3)</PresentationFormat>
  <Paragraphs>211</Paragraphs>
  <Slides>13</Slides>
  <Notes>1</Notes>
  <HiddenSlides>0</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105</cp:revision>
  <dcterms:created xsi:type="dcterms:W3CDTF">2019-11-24T01:33:12Z</dcterms:created>
  <dcterms:modified xsi:type="dcterms:W3CDTF">2020-04-14T15:19:01Z</dcterms:modified>
</cp:coreProperties>
</file>