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0"/>
  </p:notesMasterIdLst>
  <p:sldIdLst>
    <p:sldId id="303" r:id="rId2"/>
    <p:sldId id="304" r:id="rId3"/>
    <p:sldId id="261" r:id="rId4"/>
    <p:sldId id="306" r:id="rId5"/>
    <p:sldId id="307" r:id="rId6"/>
    <p:sldId id="308" r:id="rId7"/>
    <p:sldId id="309" r:id="rId8"/>
    <p:sldId id="311" r:id="rId9"/>
    <p:sldId id="310" r:id="rId10"/>
    <p:sldId id="312" r:id="rId11"/>
    <p:sldId id="313" r:id="rId12"/>
    <p:sldId id="314" r:id="rId13"/>
    <p:sldId id="317" r:id="rId14"/>
    <p:sldId id="315" r:id="rId15"/>
    <p:sldId id="316" r:id="rId16"/>
    <p:sldId id="318" r:id="rId17"/>
    <p:sldId id="319" r:id="rId18"/>
    <p:sldId id="324" r:id="rId19"/>
    <p:sldId id="280" r:id="rId20"/>
    <p:sldId id="320" r:id="rId21"/>
    <p:sldId id="325" r:id="rId22"/>
    <p:sldId id="326" r:id="rId23"/>
    <p:sldId id="327" r:id="rId24"/>
    <p:sldId id="329" r:id="rId25"/>
    <p:sldId id="330" r:id="rId26"/>
    <p:sldId id="269" r:id="rId27"/>
    <p:sldId id="331" r:id="rId28"/>
    <p:sldId id="267" r:id="rId29"/>
  </p:sldIdLst>
  <p:sldSz cx="11522075" cy="6911975"/>
  <p:notesSz cx="9144000" cy="6858000"/>
  <p:custDataLst>
    <p:tags r:id="rId31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5058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10116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5175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2023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529228" algn="l" defTabSz="1011692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3035074" algn="l" defTabSz="1011692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540920" algn="l" defTabSz="1011692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4046765" algn="l" defTabSz="1011692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FF0000"/>
    <a:srgbClr val="FFFF66"/>
    <a:srgbClr val="000099"/>
    <a:srgbClr val="006600"/>
    <a:srgbClr val="006666"/>
    <a:srgbClr val="06F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5" autoAdjust="0"/>
  </p:normalViewPr>
  <p:slideViewPr>
    <p:cSldViewPr>
      <p:cViewPr>
        <p:scale>
          <a:sx n="81" d="100"/>
          <a:sy n="81" d="100"/>
        </p:scale>
        <p:origin x="-346" y="-72"/>
      </p:cViewPr>
      <p:guideLst>
        <p:guide orient="horz" pos="2177"/>
        <p:guide pos="36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BE757-D285-4BE7-88FF-2635F574220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514350"/>
            <a:ext cx="42862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64AD-D709-4DC0-95C4-2961FBC9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6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7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79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72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66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53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46" algn="l" defTabSz="9139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60" y="2147198"/>
            <a:ext cx="9793765" cy="14815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2" y="3916786"/>
            <a:ext cx="8065453" cy="1766394"/>
          </a:xfrm>
        </p:spPr>
        <p:txBody>
          <a:bodyPr/>
          <a:lstStyle>
            <a:lvl1pPr marL="0" indent="0" algn="ctr">
              <a:buNone/>
              <a:defRPr/>
            </a:lvl1pPr>
            <a:lvl2pPr marL="505847" indent="0" algn="ctr">
              <a:buNone/>
              <a:defRPr/>
            </a:lvl2pPr>
            <a:lvl3pPr marL="1011692" indent="0" algn="ctr">
              <a:buNone/>
              <a:defRPr/>
            </a:lvl3pPr>
            <a:lvl4pPr marL="1517537" indent="0" algn="ctr">
              <a:buNone/>
              <a:defRPr/>
            </a:lvl4pPr>
            <a:lvl5pPr marL="2023384" indent="0" algn="ctr">
              <a:buNone/>
              <a:defRPr/>
            </a:lvl5pPr>
            <a:lvl6pPr marL="2529228" indent="0" algn="ctr">
              <a:buNone/>
              <a:defRPr/>
            </a:lvl6pPr>
            <a:lvl7pPr marL="3035074" indent="0" algn="ctr">
              <a:buNone/>
              <a:defRPr/>
            </a:lvl7pPr>
            <a:lvl8pPr marL="3540920" indent="0" algn="ctr">
              <a:buNone/>
              <a:defRPr/>
            </a:lvl8pPr>
            <a:lvl9pPr marL="404676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D46F-3119-4D39-BE32-87DC4F5F96A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08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BDCF-B370-4185-A19D-3178175063A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780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8" y="276805"/>
            <a:ext cx="2592467" cy="58975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6805"/>
            <a:ext cx="7585366" cy="58975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F523-818C-403F-B6E1-5D776D0817A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53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76799"/>
            <a:ext cx="10369868" cy="11519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6105" y="1612798"/>
            <a:ext cx="10369868" cy="4561584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42ED-F2BA-421D-B078-DF447C72A1E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432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76C3-D76D-4877-AAD8-C7FAB778694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635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8" y="4441589"/>
            <a:ext cx="9793765" cy="137279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8" y="2929590"/>
            <a:ext cx="9793765" cy="151199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5847" indent="0">
              <a:buNone/>
              <a:defRPr sz="2000"/>
            </a:lvl2pPr>
            <a:lvl3pPr marL="1011692" indent="0">
              <a:buNone/>
              <a:defRPr sz="1800"/>
            </a:lvl3pPr>
            <a:lvl4pPr marL="1517537" indent="0">
              <a:buNone/>
              <a:defRPr sz="1500"/>
            </a:lvl4pPr>
            <a:lvl5pPr marL="2023384" indent="0">
              <a:buNone/>
              <a:defRPr sz="1500"/>
            </a:lvl5pPr>
            <a:lvl6pPr marL="2529228" indent="0">
              <a:buNone/>
              <a:defRPr sz="1500"/>
            </a:lvl6pPr>
            <a:lvl7pPr marL="3035074" indent="0">
              <a:buNone/>
              <a:defRPr sz="1500"/>
            </a:lvl7pPr>
            <a:lvl8pPr marL="3540920" indent="0">
              <a:buNone/>
              <a:defRPr sz="1500"/>
            </a:lvl8pPr>
            <a:lvl9pPr marL="404676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1001-22BB-484B-B41F-AA084E2B8D5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3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12798"/>
            <a:ext cx="5088916" cy="45615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12798"/>
            <a:ext cx="5088916" cy="45615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7A14-8CEE-4C37-99E5-95134F5444F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84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5" y="1547196"/>
            <a:ext cx="5090917" cy="64479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5847" indent="0">
              <a:buNone/>
              <a:defRPr sz="2200" b="1"/>
            </a:lvl2pPr>
            <a:lvl3pPr marL="1011692" indent="0">
              <a:buNone/>
              <a:defRPr sz="2000" b="1"/>
            </a:lvl3pPr>
            <a:lvl4pPr marL="1517537" indent="0">
              <a:buNone/>
              <a:defRPr sz="1800" b="1"/>
            </a:lvl4pPr>
            <a:lvl5pPr marL="2023384" indent="0">
              <a:buNone/>
              <a:defRPr sz="1800" b="1"/>
            </a:lvl5pPr>
            <a:lvl6pPr marL="2529228" indent="0">
              <a:buNone/>
              <a:defRPr sz="1800" b="1"/>
            </a:lvl6pPr>
            <a:lvl7pPr marL="3035074" indent="0">
              <a:buNone/>
              <a:defRPr sz="1800" b="1"/>
            </a:lvl7pPr>
            <a:lvl8pPr marL="3540920" indent="0">
              <a:buNone/>
              <a:defRPr sz="1800" b="1"/>
            </a:lvl8pPr>
            <a:lvl9pPr marL="404676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5" y="2191992"/>
            <a:ext cx="5090917" cy="398238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9" y="1547196"/>
            <a:ext cx="5092917" cy="64479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5847" indent="0">
              <a:buNone/>
              <a:defRPr sz="2200" b="1"/>
            </a:lvl2pPr>
            <a:lvl3pPr marL="1011692" indent="0">
              <a:buNone/>
              <a:defRPr sz="2000" b="1"/>
            </a:lvl3pPr>
            <a:lvl4pPr marL="1517537" indent="0">
              <a:buNone/>
              <a:defRPr sz="1800" b="1"/>
            </a:lvl4pPr>
            <a:lvl5pPr marL="2023384" indent="0">
              <a:buNone/>
              <a:defRPr sz="1800" b="1"/>
            </a:lvl5pPr>
            <a:lvl6pPr marL="2529228" indent="0">
              <a:buNone/>
              <a:defRPr sz="1800" b="1"/>
            </a:lvl6pPr>
            <a:lvl7pPr marL="3035074" indent="0">
              <a:buNone/>
              <a:defRPr sz="1800" b="1"/>
            </a:lvl7pPr>
            <a:lvl8pPr marL="3540920" indent="0">
              <a:buNone/>
              <a:defRPr sz="1800" b="1"/>
            </a:lvl8pPr>
            <a:lvl9pPr marL="404676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9" y="2191992"/>
            <a:ext cx="5092917" cy="398238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C522-5BB4-4F36-A6F5-89670A2D9F8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56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13DE0-FE97-4124-9DA4-E9D996D2C8B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4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2443-02F3-4BBA-B680-A1C372AF9D8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407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6" y="275199"/>
            <a:ext cx="3790685" cy="117119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3" y="275205"/>
            <a:ext cx="6441160" cy="589917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6" y="1446401"/>
            <a:ext cx="3790685" cy="4727983"/>
          </a:xfrm>
        </p:spPr>
        <p:txBody>
          <a:bodyPr/>
          <a:lstStyle>
            <a:lvl1pPr marL="0" indent="0">
              <a:buNone/>
              <a:defRPr sz="1500"/>
            </a:lvl1pPr>
            <a:lvl2pPr marL="505847" indent="0">
              <a:buNone/>
              <a:defRPr sz="1300"/>
            </a:lvl2pPr>
            <a:lvl3pPr marL="1011692" indent="0">
              <a:buNone/>
              <a:defRPr sz="1200"/>
            </a:lvl3pPr>
            <a:lvl4pPr marL="1517537" indent="0">
              <a:buNone/>
              <a:defRPr sz="1000"/>
            </a:lvl4pPr>
            <a:lvl5pPr marL="2023384" indent="0">
              <a:buNone/>
              <a:defRPr sz="1000"/>
            </a:lvl5pPr>
            <a:lvl6pPr marL="2529228" indent="0">
              <a:buNone/>
              <a:defRPr sz="1000"/>
            </a:lvl6pPr>
            <a:lvl7pPr marL="3035074" indent="0">
              <a:buNone/>
              <a:defRPr sz="1000"/>
            </a:lvl7pPr>
            <a:lvl8pPr marL="3540920" indent="0">
              <a:buNone/>
              <a:defRPr sz="1000"/>
            </a:lvl8pPr>
            <a:lvl9pPr marL="404676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B9A33-3741-4FC0-9CBB-69D5306B146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33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11" y="4838383"/>
            <a:ext cx="6913245" cy="5711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11" y="617603"/>
            <a:ext cx="6913245" cy="4147185"/>
          </a:xfrm>
        </p:spPr>
        <p:txBody>
          <a:bodyPr/>
          <a:lstStyle>
            <a:lvl1pPr marL="0" indent="0">
              <a:buNone/>
              <a:defRPr sz="3500"/>
            </a:lvl1pPr>
            <a:lvl2pPr marL="505847" indent="0">
              <a:buNone/>
              <a:defRPr sz="3100"/>
            </a:lvl2pPr>
            <a:lvl3pPr marL="1011692" indent="0">
              <a:buNone/>
              <a:defRPr sz="2600"/>
            </a:lvl3pPr>
            <a:lvl4pPr marL="1517537" indent="0">
              <a:buNone/>
              <a:defRPr sz="2200"/>
            </a:lvl4pPr>
            <a:lvl5pPr marL="2023384" indent="0">
              <a:buNone/>
              <a:defRPr sz="2200"/>
            </a:lvl5pPr>
            <a:lvl6pPr marL="2529228" indent="0">
              <a:buNone/>
              <a:defRPr sz="2200"/>
            </a:lvl6pPr>
            <a:lvl7pPr marL="3035074" indent="0">
              <a:buNone/>
              <a:defRPr sz="2200"/>
            </a:lvl7pPr>
            <a:lvl8pPr marL="3540920" indent="0">
              <a:buNone/>
              <a:defRPr sz="2200"/>
            </a:lvl8pPr>
            <a:lvl9pPr marL="4046765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11" y="5409586"/>
            <a:ext cx="6913245" cy="811197"/>
          </a:xfrm>
        </p:spPr>
        <p:txBody>
          <a:bodyPr/>
          <a:lstStyle>
            <a:lvl1pPr marL="0" indent="0">
              <a:buNone/>
              <a:defRPr sz="1500"/>
            </a:lvl1pPr>
            <a:lvl2pPr marL="505847" indent="0">
              <a:buNone/>
              <a:defRPr sz="1300"/>
            </a:lvl2pPr>
            <a:lvl3pPr marL="1011692" indent="0">
              <a:buNone/>
              <a:defRPr sz="1200"/>
            </a:lvl3pPr>
            <a:lvl4pPr marL="1517537" indent="0">
              <a:buNone/>
              <a:defRPr sz="1000"/>
            </a:lvl4pPr>
            <a:lvl5pPr marL="2023384" indent="0">
              <a:buNone/>
              <a:defRPr sz="1000"/>
            </a:lvl5pPr>
            <a:lvl6pPr marL="2529228" indent="0">
              <a:buNone/>
              <a:defRPr sz="1000"/>
            </a:lvl6pPr>
            <a:lvl7pPr marL="3035074" indent="0">
              <a:buNone/>
              <a:defRPr sz="1000"/>
            </a:lvl7pPr>
            <a:lvl8pPr marL="3540920" indent="0">
              <a:buNone/>
              <a:defRPr sz="1000"/>
            </a:lvl8pPr>
            <a:lvl9pPr marL="404676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1837-69E9-4A8A-8A48-1BC5FEF57BE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900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105" y="276799"/>
            <a:ext cx="10369868" cy="115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170" tIns="50586" rIns="101170" bIns="50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105" y="1612798"/>
            <a:ext cx="10369868" cy="456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170" tIns="50586" rIns="101170" bIns="50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text styles</a:t>
            </a:r>
          </a:p>
          <a:p>
            <a:pPr lvl="1"/>
            <a:r>
              <a:rPr lang="vi-VN" altLang="vi-VN" smtClean="0"/>
              <a:t>Second level</a:t>
            </a:r>
          </a:p>
          <a:p>
            <a:pPr lvl="2"/>
            <a:r>
              <a:rPr lang="vi-VN" altLang="vi-VN" smtClean="0"/>
              <a:t>Third level</a:t>
            </a:r>
          </a:p>
          <a:p>
            <a:pPr lvl="3"/>
            <a:r>
              <a:rPr lang="vi-VN" altLang="vi-VN" smtClean="0"/>
              <a:t>Fourth level</a:t>
            </a:r>
          </a:p>
          <a:p>
            <a:pPr lvl="4"/>
            <a:r>
              <a:rPr lang="vi-VN" altLang="vi-VN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105" y="6294377"/>
            <a:ext cx="2688484" cy="47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70" tIns="50586" rIns="101170" bIns="50586" numCol="1" anchor="t" anchorCtr="0" compatLnSpc="1">
            <a:prstTxWarp prst="textNoShape">
              <a:avLst/>
            </a:prstTxWarp>
          </a:bodyPr>
          <a:lstStyle>
            <a:lvl1pPr>
              <a:defRPr sz="1500" smtClean="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6711" y="6294377"/>
            <a:ext cx="3648658" cy="47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70" tIns="50586" rIns="101170" bIns="50586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7488" y="6294377"/>
            <a:ext cx="2688484" cy="47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70" tIns="50586" rIns="101170" bIns="50586" numCol="1" anchor="t" anchorCtr="0" compatLnSpc="1">
            <a:prstTxWarp prst="textNoShape">
              <a:avLst/>
            </a:prstTxWarp>
          </a:bodyPr>
          <a:lstStyle>
            <a:lvl1pPr algn="r">
              <a:defRPr sz="1500" smtClean="0">
                <a:latin typeface="+mn-lt"/>
              </a:defRPr>
            </a:lvl1pPr>
          </a:lstStyle>
          <a:p>
            <a:pPr>
              <a:defRPr/>
            </a:pPr>
            <a:fld id="{32120EF9-0454-4A35-8728-C56425742EA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50584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1011692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5175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202338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9385" indent="-379385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21999" indent="-316154" algn="l" rtl="0" eaLnBrk="0" fontAlgn="base" hangingPunct="0">
        <a:spcBef>
          <a:spcPct val="20000"/>
        </a:spcBef>
        <a:spcAft>
          <a:spcPct val="0"/>
        </a:spcAft>
        <a:buChar char="–"/>
        <a:defRPr sz="3100" b="0" i="0" u="none">
          <a:solidFill>
            <a:schemeClr val="tx1"/>
          </a:solidFill>
          <a:latin typeface="+mn-lt"/>
          <a:cs typeface="+mn-cs"/>
        </a:defRPr>
      </a:lvl2pPr>
      <a:lvl3pPr marL="1264616" indent="-25292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70460" indent="-25292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76306" indent="-252923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82152" indent="-252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87996" indent="-252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93844" indent="-252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99689" indent="-252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1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847" algn="l" defTabSz="1011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692" algn="l" defTabSz="1011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537" algn="l" defTabSz="1011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384" algn="l" defTabSz="1011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228" algn="l" defTabSz="1011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074" algn="l" defTabSz="1011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0920" algn="l" defTabSz="1011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6765" algn="l" defTabSz="1011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IMG_1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800"/>
            <a:ext cx="11522075" cy="70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0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0237" y="6116834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684837" cy="49799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6133" y="14121"/>
            <a:ext cx="5837239" cy="49658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0237" y="6116834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" y="-1"/>
            <a:ext cx="6048375" cy="4903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837" y="7937"/>
            <a:ext cx="5334000" cy="48958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9237" y="5513387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ìm hiểu tác phẩm Đấu tranh cho một thế giới hòa b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" y="-123663"/>
            <a:ext cx="5913437" cy="5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ọc sinh tiểu học với khát khao hòa bình bằng tranh vẽ-Tin t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7" y="34904"/>
            <a:ext cx="5600700" cy="45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0237" y="6116834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Phân tích hình ảnh người mẹ trong văn bản Mẹ tôi của nhà văn A-m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Phân tích hình ảnh người mẹ trong văn bản Mẹ tôi của nhà văn A-mi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Phân tích hình ảnh người mẹ trong văn bản Mẹ tôi của nhà văn A-m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" y="75828"/>
            <a:ext cx="6286500" cy="51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Mẹ - Hình Tượng Thiêng Liêng Trên Diễn Đàn Văn Học... Thích Nhậ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69" y="56777"/>
            <a:ext cx="5107668" cy="52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0237" y="6116834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Phát biểu cảm nghĩ về truyện ngắn “Cuộc chia tay của những con bú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" y="-197631"/>
            <a:ext cx="6065628" cy="53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an-tich-van-ban-cuoc-chia-tay-cua-nhung-con-bup-be-cua-khanh-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31" y="-197631"/>
            <a:ext cx="5463849" cy="55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437" y="5691837"/>
            <a:ext cx="1089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Lớp9)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Sữa học đường: Lời giải cho bài toán khó về thiếu vi chất dinh dư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" y="7194"/>
            <a:ext cx="5715000" cy="52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ảo vệ trẻ em để không bị xâm h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02" y="36234"/>
            <a:ext cx="5802126" cy="52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0237" y="588600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moitruong.com.vn/Upload/dansovamvandemoitr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45356"/>
            <a:ext cx="5913437" cy="53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uyengiao.vn/Uploads/2019/11/22/10/CATBANG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78" y="45355"/>
            <a:ext cx="5608638" cy="53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 descr="http://www.tuyengiao.vn/Uploads/2019/9/16/22/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45068"/>
            <a:ext cx="5695208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hủ tịch Hồ Chí Minh đến thăm Sở Nông Lâm Hà Nội và sử dụng thử chiếc máy cấy tại ruộng thí nghiệm của Sở (7-1960). (Nguồn: TTXV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72" y="55232"/>
            <a:ext cx="5821362" cy="501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437" y="5691837"/>
            <a:ext cx="1089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			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( Lớp9)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2037" y="223678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33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77815"/>
              </p:ext>
            </p:extLst>
          </p:nvPr>
        </p:nvGraphicFramePr>
        <p:xfrm>
          <a:off x="135461" y="103187"/>
          <a:ext cx="11264376" cy="6629400"/>
        </p:xfrm>
        <a:graphic>
          <a:graphicData uri="http://schemas.openxmlformats.org/drawingml/2006/table">
            <a:tbl>
              <a:tblPr/>
              <a:tblGrid>
                <a:gridCol w="804752"/>
                <a:gridCol w="3614848"/>
                <a:gridCol w="6844776"/>
              </a:tblGrid>
              <a:tr h="442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Lôùp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Teân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vaên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baûn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Noäi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dung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5385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775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42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890309" y="1093787"/>
            <a:ext cx="3506975" cy="8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1.Cầu Long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036637" y="2686783"/>
            <a:ext cx="3506975" cy="47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2.Động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endParaRPr lang="en-US" altLang="vi-VN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890309" y="4522787"/>
            <a:ext cx="3506975" cy="8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717968" y="908613"/>
            <a:ext cx="6459242" cy="10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endParaRPr lang="en-US" alt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4717968" y="2312987"/>
            <a:ext cx="6459242" cy="8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b/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717968" y="4430454"/>
            <a:ext cx="6459242" cy="8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9" y="6109125"/>
            <a:ext cx="7858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8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8" grpId="0"/>
      <p:bldP spid="28" grpId="0"/>
      <p:bldP spid="29" grpId="0"/>
      <p:bldP spid="30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4100" name="Picture 2" descr="537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6" y="65600"/>
            <a:ext cx="11558081" cy="68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4094738" y="4270385"/>
            <a:ext cx="5080915" cy="73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30" tIns="52665" rIns="105330" bIns="52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300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rường THCS Tam Thôn Hiệp</a:t>
            </a:r>
          </a:p>
          <a:p>
            <a:pPr eaLnBrk="1" hangingPunct="1"/>
            <a:r>
              <a:rPr lang="en-US" b="1" i="1">
                <a:latin typeface="Times New Roman" pitchFamily="18" charset="0"/>
                <a:cs typeface="Times New Roman" pitchFamily="18" charset="0"/>
              </a:rPr>
              <a:t>GV: Nguyễn Thị Kim Xuyến 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884237" y="2592886"/>
            <a:ext cx="9982199" cy="8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30" tIns="52665" rIns="105330" bIns="52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KẾT VĂN BẢN NHẬT DỤNG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33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46567"/>
              </p:ext>
            </p:extLst>
          </p:nvPr>
        </p:nvGraphicFramePr>
        <p:xfrm>
          <a:off x="99483" y="179387"/>
          <a:ext cx="11323638" cy="6481568"/>
        </p:xfrm>
        <a:graphic>
          <a:graphicData uri="http://schemas.openxmlformats.org/drawingml/2006/table">
            <a:tbl>
              <a:tblPr/>
              <a:tblGrid>
                <a:gridCol w="774589"/>
                <a:gridCol w="3972565"/>
                <a:gridCol w="6576484"/>
              </a:tblGrid>
              <a:tr h="765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Lôùp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Teân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vaên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baûn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Noäi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dung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093967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692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19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500" b="1" kern="1200" dirty="0" smtClean="0">
                        <a:solidFill>
                          <a:schemeClr val="tx1"/>
                        </a:solidFill>
                        <a:latin typeface="VNI-Times" pitchFamily="2" charset="0"/>
                        <a:ea typeface="+mn-ea"/>
                        <a:cs typeface="Arial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461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960438" y="2465387"/>
            <a:ext cx="3276600" cy="47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5.Mẹ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948087" y="1398587"/>
            <a:ext cx="4032726" cy="47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4.Cổng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1437" y="1070923"/>
            <a:ext cx="562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1437" y="2110032"/>
            <a:ext cx="562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1437" y="3613066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51437" y="525950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962932" y="3684587"/>
            <a:ext cx="3657599" cy="8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6.Cuộc chia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960437" y="5237054"/>
            <a:ext cx="3660093" cy="8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7.Ca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68" y="6057512"/>
            <a:ext cx="7858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5" grpId="0"/>
      <p:bldP spid="29" grpId="0"/>
      <p:bldP spid="2" grpId="0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33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00272"/>
              </p:ext>
            </p:extLst>
          </p:nvPr>
        </p:nvGraphicFramePr>
        <p:xfrm>
          <a:off x="122237" y="407987"/>
          <a:ext cx="11323638" cy="5933436"/>
        </p:xfrm>
        <a:graphic>
          <a:graphicData uri="http://schemas.openxmlformats.org/drawingml/2006/table">
            <a:tbl>
              <a:tblPr/>
              <a:tblGrid>
                <a:gridCol w="774589"/>
                <a:gridCol w="3972565"/>
                <a:gridCol w="6576484"/>
              </a:tblGrid>
              <a:tr h="765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Lôùp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Teân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vaên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baûn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Noäi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dung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520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2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500" b="1" kern="1200" dirty="0" smtClean="0">
                        <a:solidFill>
                          <a:schemeClr val="tx1"/>
                        </a:solidFill>
                        <a:latin typeface="VNI-Times" pitchFamily="2" charset="0"/>
                        <a:ea typeface="+mn-ea"/>
                        <a:cs typeface="Arial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975975" y="3118705"/>
            <a:ext cx="3276600" cy="47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948087" y="1398587"/>
            <a:ext cx="4032726" cy="8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0552" y="1376001"/>
            <a:ext cx="562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nilong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7162" y="2941028"/>
            <a:ext cx="562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3560" y="4677926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1169118" y="4855603"/>
            <a:ext cx="3657599" cy="47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9" y="6235700"/>
            <a:ext cx="7858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5" grpId="0"/>
      <p:bldP spid="29" grpId="0"/>
      <p:bldP spid="2" grpId="0"/>
      <p:bldP spid="32" grpId="0"/>
      <p:bldP spid="33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33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057794"/>
              </p:ext>
            </p:extLst>
          </p:nvPr>
        </p:nvGraphicFramePr>
        <p:xfrm>
          <a:off x="99483" y="179387"/>
          <a:ext cx="11323638" cy="6553200"/>
        </p:xfrm>
        <a:graphic>
          <a:graphicData uri="http://schemas.openxmlformats.org/drawingml/2006/table">
            <a:tbl>
              <a:tblPr/>
              <a:tblGrid>
                <a:gridCol w="774589"/>
                <a:gridCol w="3972565"/>
                <a:gridCol w="6576484"/>
              </a:tblGrid>
              <a:tr h="765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Lôùp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Teân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vaên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baûn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Noäi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NI-Times" pitchFamily="2" charset="0"/>
                          <a:cs typeface="Times New Roman" pitchFamily="18" charset="0"/>
                        </a:rPr>
                        <a:t> dung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1297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500" b="1" kern="1200" dirty="0" smtClean="0">
                        <a:solidFill>
                          <a:schemeClr val="tx1"/>
                        </a:solidFill>
                        <a:latin typeface="VNI-Times" pitchFamily="2" charset="0"/>
                        <a:ea typeface="+mn-ea"/>
                        <a:cs typeface="Arial" charset="0"/>
                      </a:endParaRPr>
                    </a:p>
                  </a:txBody>
                  <a:tcPr marL="115221" marR="115221" marT="46080" marB="46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1295676" y="3608387"/>
            <a:ext cx="3276600" cy="8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931279" y="1412416"/>
            <a:ext cx="4032726" cy="121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1437" y="1412416"/>
            <a:ext cx="562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0192" y="3430709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0192" y="540134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1087892" y="5368869"/>
            <a:ext cx="3657599" cy="8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284" tIns="52641" rIns="105284" bIns="526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endParaRPr lang="en-US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8" y="6078806"/>
            <a:ext cx="7858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5" grpId="0"/>
      <p:bldP spid="29" grpId="0"/>
      <p:bldP spid="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37" y="5513387"/>
            <a:ext cx="10668000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437" y="5698052"/>
            <a:ext cx="8001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237" y="331787"/>
            <a:ext cx="9982200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237" y="2693987"/>
            <a:ext cx="9982200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2034" y="153603"/>
            <a:ext cx="11041483" cy="7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170" tIns="50586" rIns="101170" bIns="505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7315" y="5853267"/>
            <a:ext cx="9890919" cy="726531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237" y="879527"/>
            <a:ext cx="10363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Trình bày dưới dạng hình thức văn bản đa dạng: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  + Tác phẩm văn chương có ít nhiều hư cấu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  + Thư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  + Bút kí, hồi kí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  + Thông báo, công bố, xã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Một số văn bản có sự kết hợp nhuần nhuyễn các phương thức biểu đạt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  + Tự sự với miêu tả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  + Thuyết minh với miêu tả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  + Tự sự, miêu tả với biểu cảm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  + Nghị luận với biểu cảm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  + Thuyết minh, nghị luận với biểu cảm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2" y="5056187"/>
            <a:ext cx="7858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242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2034" y="153603"/>
            <a:ext cx="11041483" cy="7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170" tIns="50586" rIns="101170" bIns="505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7315" y="5853267"/>
            <a:ext cx="9890919" cy="726531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2" y="5056187"/>
            <a:ext cx="7858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7037" y="1169987"/>
            <a:ext cx="99467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Bên cạnh việc đọc sách chú thích về nghĩa của từ, cần lưu ý đặc biệt đến các loại chú thích về sự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Tạo thói quen liên hệ với vấn đề được đặt ra trong cuộc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kiến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giải riêng, quan điểm riêng, và mỗi trường hợp cụ thể, còn có những đề xuất những kiến nghị và giải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Hình thức văn bản nhật dụng đa dạng, căn cứ vào đặc điểm hình thức của văn bản và phương pháp biểu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55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960174" y="768000"/>
            <a:ext cx="7201297" cy="37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170" tIns="50586" rIns="101170" bIns="505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54698" y="957600"/>
            <a:ext cx="10965662" cy="54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170" tIns="50586" rIns="101170" bIns="505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vi-VN" altLang="vi-VN" sz="3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</a:t>
            </a:r>
            <a:r>
              <a:rPr lang="vi-VN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đúng bằng cách khoanh tròn vào chữ cái đầu câu.</a:t>
            </a:r>
          </a:p>
          <a:p>
            <a:pPr eaLnBrk="1" hangingPunct="1"/>
            <a:r>
              <a:rPr lang="vi-VN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* Nội dung nào sau đây không phù hợp với đặc điểm của văn bản nhật dụng?</a:t>
            </a:r>
          </a:p>
          <a:p>
            <a:pPr eaLnBrk="1" hangingPunct="1"/>
            <a:r>
              <a:rPr lang="vi-VN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Đề cập đến những vấn đề gần gũi, bức</a:t>
            </a:r>
          </a:p>
          <a:p>
            <a:pPr eaLnBrk="1" hangingPunct="1"/>
            <a:r>
              <a:rPr lang="vi-VN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đang diễn ra trong cuộc sống.</a:t>
            </a:r>
          </a:p>
          <a:p>
            <a:pPr eaLnBrk="1" hangingPunct="1"/>
            <a:r>
              <a:rPr lang="vi-VN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Có thể viết bằng các phương thức </a:t>
            </a:r>
          </a:p>
          <a:p>
            <a:pPr eaLnBrk="1" hangingPunct="1"/>
            <a:r>
              <a:rPr lang="vi-VN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đạt khác nhau.</a:t>
            </a:r>
          </a:p>
          <a:p>
            <a:pPr eaLnBrk="1" hangingPunct="1"/>
            <a:r>
              <a:rPr lang="vi-VN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Chỉ được sáng tác trong thời điểm hiện tại.</a:t>
            </a:r>
          </a:p>
          <a:p>
            <a:pPr eaLnBrk="1" hangingPunct="1"/>
            <a:r>
              <a:rPr lang="vi-VN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Có giá trị nhất định về mặt văn chương.</a:t>
            </a: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188885" y="5350267"/>
            <a:ext cx="672121" cy="6899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01170" tIns="50586" rIns="101170" bIns="50586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2034" y="153603"/>
            <a:ext cx="11041483" cy="7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170" tIns="50586" rIns="101170" bIns="505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8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960174" y="768000"/>
            <a:ext cx="7201297" cy="37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170" tIns="50586" rIns="101170" bIns="505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2034" y="153603"/>
            <a:ext cx="11041483" cy="7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170" tIns="50586" rIns="101170" bIns="505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637" y="1398587"/>
            <a:ext cx="1066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vi-VN" sz="4000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vi-VN" alt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000" dirty="0">
                <a:latin typeface="Times New Roman" pitchFamily="18" charset="0"/>
                <a:cs typeface="Times New Roman" pitchFamily="18" charset="0"/>
              </a:rPr>
              <a:t>Tìm hiểu đặc điểm hình thức của văn bản nhật dụng so sánh với tác phẩm văn học.</a:t>
            </a:r>
          </a:p>
          <a:p>
            <a:pPr eaLnBrk="1" hangingPunct="1">
              <a:buFontTx/>
              <a:buNone/>
            </a:pPr>
            <a:r>
              <a:rPr lang="en-US" altLang="vi-VN" sz="4000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vi-VN" altLang="vi-VN" sz="4000" dirty="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altLang="vi-VN" sz="4000" dirty="0">
                <a:latin typeface="Times New Roman" pitchFamily="18" charset="0"/>
                <a:cs typeface="Times New Roman" pitchFamily="18" charset="0"/>
              </a:rPr>
              <a:t>hiểu kỹ cách học văn bản nhật dụng: vận dụng thực tiễn, đưa ra ý kiến, biện pháp giải quyết các vấn đề đặt ra trong văn bản nhật dụng.</a:t>
            </a:r>
          </a:p>
          <a:p>
            <a:pPr eaLnBrk="1" hangingPunct="1">
              <a:buFontTx/>
              <a:buNone/>
            </a:pPr>
            <a:r>
              <a:rPr lang="en-US" altLang="vi-VN" sz="4000" dirty="0" smtClean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vi-VN" altLang="vi-VN" sz="4000" dirty="0" smtClean="0"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vi-VN" altLang="vi-VN" sz="4000" dirty="0">
                <a:latin typeface="Times New Roman" pitchFamily="18" charset="0"/>
                <a:cs typeface="Times New Roman" pitchFamily="18" charset="0"/>
              </a:rPr>
              <a:t>đoạn văn ngắn bàn về vấn để bảo vệ môi </a:t>
            </a:r>
            <a:r>
              <a:rPr lang="vi-VN" altLang="vi-VN" sz="4000" dirty="0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86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altLang="vi-VN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altLang="vi-VN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vi-VN" altLang="vi-VN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105" y="1535998"/>
            <a:ext cx="10369868" cy="517598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vi-VN" sz="3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vi-VN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800" dirty="0" smtClean="0">
                <a:latin typeface="Times New Roman" pitchFamily="18" charset="0"/>
                <a:cs typeface="Times New Roman" pitchFamily="18" charset="0"/>
              </a:rPr>
              <a:t>dung bài</a:t>
            </a:r>
            <a:r>
              <a:rPr lang="en-US" altLang="vi-VN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3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vi-VN" altLang="vi-VN" sz="3800" dirty="0">
                <a:latin typeface="Times New Roman" pitchFamily="18" charset="0"/>
                <a:cs typeface="Times New Roman" pitchFamily="18" charset="0"/>
              </a:rPr>
              <a:t>Tìm thêm một số thông tin trên báo đài để thấy được tính cập nhật của văn bản nhật dụng.</a:t>
            </a:r>
          </a:p>
          <a:p>
            <a:pPr eaLnBrk="1" hangingPunct="1">
              <a:buFontTx/>
              <a:buChar char="-"/>
            </a:pPr>
            <a:r>
              <a:rPr lang="vi-VN" altLang="vi-VN" sz="3800" dirty="0">
                <a:latin typeface="Times New Roman" pitchFamily="18" charset="0"/>
                <a:cs typeface="Times New Roman" pitchFamily="18" charset="0"/>
              </a:rPr>
              <a:t>Chuẩn bị bài </a:t>
            </a:r>
            <a:r>
              <a:rPr lang="vi-VN" altLang="vi-VN" sz="3800" dirty="0" smtClean="0">
                <a:latin typeface="Times New Roman" pitchFamily="18" charset="0"/>
                <a:cs typeface="Times New Roman" pitchFamily="18" charset="0"/>
              </a:rPr>
              <a:t>mới:</a:t>
            </a:r>
            <a:r>
              <a:rPr lang="en-US" altLang="vi-VN" sz="3800" b="1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vi-VN" sz="3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8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vi-VN" sz="3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800" b="1" i="1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altLang="vi-VN" sz="3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800" b="1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vi-VN" sz="3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3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vi-VN" altLang="vi-VN" sz="3800" b="1" i="1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eaLnBrk="1" hangingPunct="1">
              <a:buFontTx/>
              <a:buNone/>
            </a:pPr>
            <a:endParaRPr lang="vi-VN" altLang="vi-VN" sz="3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8207" y="985674"/>
            <a:ext cx="9505712" cy="7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170" tIns="50586" rIns="101170" bIns="505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I. Khái niệm văn bản nhật dụng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4803" y="1703387"/>
            <a:ext cx="10945973" cy="121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170" tIns="50586" rIns="101170" bIns="50586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 phải là khái niệm thể loại.</a:t>
            </a:r>
          </a:p>
          <a:p>
            <a:pPr marL="379385" indent="-379385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 phải khái niệm chỉ kiểu văn bản.</a:t>
            </a:r>
          </a:p>
          <a:p>
            <a:pPr marL="379385" indent="-379385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 đề cập đến chức năng, đề tài, tính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27918" y="5741987"/>
            <a:ext cx="9647238" cy="932935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3295" y="2989606"/>
            <a:ext cx="1028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Chức năng</a:t>
            </a: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bàn luận, thuyết minh, tường thuật, miêu tả, đánh giá... Những vấn đề hiện tượng của đời sống xã hội.</a:t>
            </a:r>
            <a:endParaRPr lang="en-US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426" y="4541658"/>
            <a:ext cx="9954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vi-VN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 cập nhật</a:t>
            </a:r>
            <a:r>
              <a:rPr lang="vi-VN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kịp thời, đáp ứng yêu cầu đòi hỏi của cuộc sống hàng ngày.(Nhất thời và lâu dài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dirty="0"/>
          </a:p>
        </p:txBody>
      </p:sp>
      <p:sp>
        <p:nvSpPr>
          <p:cNvPr id="8" name="Rounded Rectangle 7"/>
          <p:cNvSpPr/>
          <p:nvPr/>
        </p:nvSpPr>
        <p:spPr>
          <a:xfrm>
            <a:off x="1127918" y="5741987"/>
            <a:ext cx="9647238" cy="932935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09629" y="5741987"/>
            <a:ext cx="9647238" cy="932935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09629" y="5744080"/>
            <a:ext cx="9647238" cy="932935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?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561" y="3836987"/>
            <a:ext cx="9975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(thiên nhiên, môi trường, trẻ em, quyền con người...) </a:t>
            </a:r>
            <a:r>
              <a:rPr lang="vi-V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phong phú, đa dạng. </a:t>
            </a:r>
            <a:endParaRPr lang="vi-V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2" y="6114535"/>
            <a:ext cx="756986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5927" y="331787"/>
            <a:ext cx="9711909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r>
              <a:rPr lang="vi-V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NHẬT DỤNG</a:t>
            </a:r>
            <a:endParaRPr lang="vi-VN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4" grpId="0" animBg="1"/>
      <p:bldP spid="4" grpId="1" animBg="1"/>
      <p:bldP spid="2" grpId="0"/>
      <p:bldP spid="5" grpId="0"/>
      <p:bldP spid="8" grpId="0" animBg="1"/>
      <p:bldP spid="8" grpId="1" animBg="1"/>
      <p:bldP spid="9" grpId="0" animBg="1"/>
      <p:bldP spid="9" grpId="1" animBg="1"/>
      <p:bldP spid="10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2034" y="153603"/>
            <a:ext cx="11041483" cy="7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170" tIns="50586" rIns="101170" bIns="505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27917" y="4979987"/>
            <a:ext cx="9890919" cy="1694935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310928"/>
            <a:ext cx="756986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101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1958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2037" y="5970587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64088"/>
            <a:ext cx="5486400" cy="519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1637" y="5665787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2000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179387"/>
            <a:ext cx="5524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5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cá»ng trÆ°á»ng má» 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71953"/>
            <a:ext cx="11201400" cy="54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0237" y="6116834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Image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02" y="76799"/>
            <a:ext cx="5661019" cy="299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Image6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" y="3074987"/>
            <a:ext cx="5621012" cy="2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viet76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56" y="3074987"/>
            <a:ext cx="5579004" cy="2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6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" y="76799"/>
            <a:ext cx="5685024" cy="299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0237" y="6116834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ief-red-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3" y="79703"/>
            <a:ext cx="5754584" cy="53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Nguyet Anh\Desktop\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59" y="79704"/>
            <a:ext cx="5523016" cy="53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1479" y="5715587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property id=&quot;20226&quot; value=&quot;C:\Users\pc\Desktop\Bai 26 Tong ket phan van ban nhat dung.pptx&quot;/&gt;&lt;object type=&quot;2&quot; unique_id=&quot;10002&quot;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012&quot;&gt;&lt;property id=&quot;20148&quot; value=&quot;5&quot;/&gt;&lt;property id=&quot;20300&quot; value=&quot;Slide 17&quot;/&gt;&lt;property id=&quot;20307&quot; value=&quot;270&quot;/&gt;&lt;/object&gt;&lt;object type=&quot;3&quot; unique_id=&quot;10013&quot;&gt;&lt;property id=&quot;20148&quot; value=&quot;5&quot;/&gt;&lt;property id=&quot;20300&quot; value=&quot;Slide 18 - &amp;quot;Hướng dẫn tự học ở nhà &amp;quot;&quot;/&gt;&lt;property id=&quot;20307&quot; value=&quot;267&quot;/&gt;&lt;/object&gt;&lt;object type=&quot;3&quot; unique_id=&quot;10014&quot;&gt;&lt;property id=&quot;20148&quot; value=&quot;5&quot;/&gt;&lt;property id=&quot;20300&quot; value=&quot;Slide 19&quot;/&gt;&lt;property id=&quot;20307&quot; value=&quot;268&quot;/&gt;&lt;/object&gt;&lt;object type=&quot;3&quot; unique_id=&quot;10352&quot;&gt;&lt;property id=&quot;20148&quot; value=&quot;5&quot;/&gt;&lt;property id=&quot;20300&quot; value=&quot;Slide 9 - &amp;quot;Chức năng, đề tài, tính cập nhật của VBND&amp;quot;&quot;/&gt;&lt;property id=&quot;20307&quot; value=&quot;275&quot;/&gt;&lt;/object&gt;&lt;object type=&quot;3&quot; unique_id=&quot;10353&quot;&gt;&lt;property id=&quot;20148&quot; value=&quot;5&quot;/&gt;&lt;property id=&quot;20300&quot; value=&quot;Slide 10 - &amp;quot;II. Nội dung các văn bản nhật dụng đã học&amp;quot;&quot;/&gt;&lt;property id=&quot;20307&quot; value=&quot;276&quot;/&gt;&lt;/object&gt;&lt;object type=&quot;3&quot; unique_id=&quot;10498&quot;&gt;&lt;property id=&quot;20148&quot; value=&quot;5&quot;/&gt;&lt;property id=&quot;20300&quot; value=&quot;Slide 11&quot;/&gt;&lt;property id=&quot;20307&quot; value=&quot;282&quot;/&gt;&lt;/object&gt;&lt;object type=&quot;3&quot; unique_id=&quot;10500&quot;&gt;&lt;property id=&quot;20148&quot; value=&quot;5&quot;/&gt;&lt;property id=&quot;20300&quot; value=&quot;Slide 12&quot;/&gt;&lt;property id=&quot;20307&quot; value=&quot;280&quot;/&gt;&lt;/object&gt;&lt;object type=&quot;3&quot; unique_id=&quot;10501&quot;&gt;&lt;property id=&quot;20148&quot; value=&quot;5&quot;/&gt;&lt;property id=&quot;20300&quot; value=&quot;Slide 13&quot;/&gt;&lt;property id=&quot;20307&quot; value=&quot;279&quot;/&gt;&lt;/object&gt;&lt;object type=&quot;3&quot; unique_id=&quot;10678&quot;&gt;&lt;property id=&quot;20148&quot; value=&quot;5&quot;/&gt;&lt;property id=&quot;20300&quot; value=&quot;Slide 6&quot;/&gt;&lt;property id=&quot;20307&quot; value=&quot;283&quot;/&gt;&lt;/object&gt;&lt;object type=&quot;3&quot; unique_id=&quot;10679&quot;&gt;&lt;property id=&quot;20148&quot; value=&quot;5&quot;/&gt;&lt;property id=&quot;20300&quot; value=&quot;Slide 16&quot;/&gt;&lt;property id=&quot;20307&quot; value=&quot;284&quot;/&gt;&lt;/object&gt;&lt;object type=&quot;3&quot; unique_id=&quot;10782&quot;&gt;&lt;property id=&quot;20148&quot; value=&quot;5&quot;/&gt;&lt;property id=&quot;20300&quot; value=&quot;Slide 1&quot;/&gt;&lt;property id=&quot;20307&quot; value=&quot;286&quot;/&gt;&lt;/object&gt;&lt;object type=&quot;3&quot; unique_id=&quot;10954&quot;&gt;&lt;property id=&quot;20148&quot; value=&quot;5&quot;/&gt;&lt;property id=&quot;20300&quot; value=&quot;Slide 2&quot;/&gt;&lt;property id=&quot;20307&quot; value=&quot;288&quot;/&gt;&lt;/object&gt;&lt;object type=&quot;3&quot; unique_id=&quot;11184&quot;&gt;&lt;property id=&quot;20148&quot; value=&quot;5&quot;/&gt;&lt;property id=&quot;20300&quot; value=&quot;Slide 4&quot;/&gt;&lt;property id=&quot;20307&quot; value=&quot;289&quot;/&gt;&lt;/object&gt;&lt;object type=&quot;3&quot; unique_id=&quot;11185&quot;&gt;&lt;property id=&quot;20148&quot; value=&quot;5&quot;/&gt;&lt;property id=&quot;20300&quot; value=&quot;Slide 8&quot;/&gt;&lt;property id=&quot;20307&quot; value=&quot;290&quot;/&gt;&lt;/object&gt;&lt;object type=&quot;3&quot; unique_id=&quot;11563&quot;&gt;&lt;property id=&quot;20148&quot; value=&quot;5&quot;/&gt;&lt;property id=&quot;20300&quot; value=&quot;Slide 5&quot;/&gt;&lt;property id=&quot;20307&quot; value=&quot;291&quot;/&gt;&lt;/object&gt;&lt;object type=&quot;3&quot; unique_id=&quot;11787&quot;&gt;&lt;property id=&quot;20148&quot; value=&quot;5&quot;/&gt;&lt;property id=&quot;20300&quot; value=&quot;Slide 7&quot;/&gt;&lt;property id=&quot;20307&quot; value=&quot;292&quot;/&gt;&lt;/object&gt;&lt;object type=&quot;3&quot; unique_id=&quot;12053&quot;&gt;&lt;property id=&quot;20148&quot; value=&quot;5&quot;/&gt;&lt;property id=&quot;20300&quot; value=&quot;Slide 15 - &amp;quot;Bài tập 2 Trò chơi: Nhìn hình đoán tên văn bản&amp;quot;&quot;/&gt;&lt;property id=&quot;20307&quot; value=&quot;293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1531</TotalTime>
  <Words>1291</Words>
  <Application>Microsoft Office PowerPoint</Application>
  <PresentationFormat>Custom</PresentationFormat>
  <Paragraphs>120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: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180</cp:revision>
  <dcterms:created xsi:type="dcterms:W3CDTF">2010-03-09T02:18:31Z</dcterms:created>
  <dcterms:modified xsi:type="dcterms:W3CDTF">2020-04-22T07:44:05Z</dcterms:modified>
</cp:coreProperties>
</file>