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7" r:id="rId2"/>
    <p:sldId id="279" r:id="rId3"/>
    <p:sldId id="269" r:id="rId4"/>
    <p:sldId id="263" r:id="rId5"/>
    <p:sldId id="264" r:id="rId6"/>
    <p:sldId id="265" r:id="rId7"/>
    <p:sldId id="270" r:id="rId8"/>
    <p:sldId id="266" r:id="rId9"/>
    <p:sldId id="271" r:id="rId10"/>
    <p:sldId id="299" r:id="rId11"/>
    <p:sldId id="274" r:id="rId12"/>
    <p:sldId id="276" r:id="rId13"/>
    <p:sldId id="300" r:id="rId14"/>
    <p:sldId id="281" r:id="rId15"/>
    <p:sldId id="284" r:id="rId16"/>
    <p:sldId id="298" r:id="rId17"/>
    <p:sldId id="285" r:id="rId18"/>
    <p:sldId id="286" r:id="rId19"/>
    <p:sldId id="288" r:id="rId20"/>
    <p:sldId id="289" r:id="rId21"/>
    <p:sldId id="290" r:id="rId22"/>
    <p:sldId id="291" r:id="rId23"/>
    <p:sldId id="292" r:id="rId24"/>
    <p:sldId id="293" r:id="rId25"/>
    <p:sldId id="294" r:id="rId26"/>
    <p:sldId id="295" r:id="rId27"/>
    <p:sldId id="296" r:id="rId28"/>
    <p:sldId id="278"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FFFF"/>
    <a:srgbClr val="008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3" autoAdjust="0"/>
    <p:restoredTop sz="94660"/>
  </p:normalViewPr>
  <p:slideViewPr>
    <p:cSldViewPr>
      <p:cViewPr>
        <p:scale>
          <a:sx n="96" d="100"/>
          <a:sy n="96" d="100"/>
        </p:scale>
        <p:origin x="-629"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1B462-CDE4-4A76-8480-53312AF10343}"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6D34C-5BD5-4D8B-B9C1-9B155AC4355B}" type="slidenum">
              <a:rPr lang="en-US" smtClean="0"/>
              <a:t>‹#›</a:t>
            </a:fld>
            <a:endParaRPr lang="en-US"/>
          </a:p>
        </p:txBody>
      </p:sp>
    </p:spTree>
    <p:extLst>
      <p:ext uri="{BB962C8B-B14F-4D97-AF65-F5344CB8AC3E}">
        <p14:creationId xmlns:p14="http://schemas.microsoft.com/office/powerpoint/2010/main" val="135906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E46C42-FF0E-4730-9791-AF1F3C2D325F}" type="slidenum">
              <a:rPr lang="en-US" smtClean="0"/>
              <a:pPr eaLnBrk="1" hangingPunct="1"/>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6D34C-5BD5-4D8B-B9C1-9B155AC4355B}" type="slidenum">
              <a:rPr lang="en-US" smtClean="0"/>
              <a:t>10</a:t>
            </a:fld>
            <a:endParaRPr lang="en-US"/>
          </a:p>
        </p:txBody>
      </p:sp>
    </p:spTree>
    <p:extLst>
      <p:ext uri="{BB962C8B-B14F-4D97-AF65-F5344CB8AC3E}">
        <p14:creationId xmlns:p14="http://schemas.microsoft.com/office/powerpoint/2010/main" val="255805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0C5E9D-7E40-407B-827A-2106CC9278D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89105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C5E9D-7E40-407B-827A-2106CC9278D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152385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C5E9D-7E40-407B-827A-2106CC9278D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351980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B13AAB-DD4B-4FF9-B74D-A0E9585796F0}" type="slidenum">
              <a:rPr lang="en-US"/>
              <a:pPr>
                <a:defRPr/>
              </a:pPr>
              <a:t>‹#›</a:t>
            </a:fld>
            <a:endParaRPr lang="en-US"/>
          </a:p>
        </p:txBody>
      </p:sp>
    </p:spTree>
    <p:extLst>
      <p:ext uri="{BB962C8B-B14F-4D97-AF65-F5344CB8AC3E}">
        <p14:creationId xmlns:p14="http://schemas.microsoft.com/office/powerpoint/2010/main" val="247285501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C5E9D-7E40-407B-827A-2106CC9278D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170142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0C5E9D-7E40-407B-827A-2106CC9278D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230234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0C5E9D-7E40-407B-827A-2106CC9278D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386825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0C5E9D-7E40-407B-827A-2106CC9278D0}"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55264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0C5E9D-7E40-407B-827A-2106CC9278D0}"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409517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C5E9D-7E40-407B-827A-2106CC9278D0}"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67839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C5E9D-7E40-407B-827A-2106CC9278D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338770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C5E9D-7E40-407B-827A-2106CC9278D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D96-9EFA-4674-BB13-DDCEA49FF9CB}" type="slidenum">
              <a:rPr lang="en-US" smtClean="0"/>
              <a:t>‹#›</a:t>
            </a:fld>
            <a:endParaRPr lang="en-US"/>
          </a:p>
        </p:txBody>
      </p:sp>
    </p:spTree>
    <p:extLst>
      <p:ext uri="{BB962C8B-B14F-4D97-AF65-F5344CB8AC3E}">
        <p14:creationId xmlns:p14="http://schemas.microsoft.com/office/powerpoint/2010/main" val="160569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C5E9D-7E40-407B-827A-2106CC9278D0}" type="datetimeFigureOut">
              <a:rPr lang="en-US" smtClean="0"/>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9DD96-9EFA-4674-BB13-DDCEA49FF9CB}" type="slidenum">
              <a:rPr lang="en-US" smtClean="0"/>
              <a:t>‹#›</a:t>
            </a:fld>
            <a:endParaRPr lang="en-US"/>
          </a:p>
        </p:txBody>
      </p:sp>
    </p:spTree>
    <p:extLst>
      <p:ext uri="{BB962C8B-B14F-4D97-AF65-F5344CB8AC3E}">
        <p14:creationId xmlns:p14="http://schemas.microsoft.com/office/powerpoint/2010/main" val="1672423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1.gif"/><Relationship Id="rId3" Type="http://schemas.openxmlformats.org/officeDocument/2006/relationships/audio" Target="file:///D:\NHAC%20VANG\TIET%20123%20NGHIA%20TUONG%20MINH-HAM%20Y\Hong%20dam%20dau%20-%20Be%20Hong%20Ngoc%20%5bNCT%203946020002%5d.mp3" TargetMode="External"/><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file:///F:\XUAN%20BACH\XUAN\CHUONG%20TRINH\CLB%20Mon%20Hoc%20(%20CHUAN)\Mo%20uoc%20ngay%20mai.mp3" TargetMode="External"/><Relationship Id="rId1" Type="http://schemas.openxmlformats.org/officeDocument/2006/relationships/audio" Target="file:///H:\chuyen%20de%20ung%20cong%20nghe%20thong%20tin%20vao%20day%20hoc\Bai%20hat%20Noi%20vong%20tay%20lon%20do%20Khanh%20Ly%20trinh%20bay.mp3" TargetMode="External"/><Relationship Id="rId6" Type="http://schemas.openxmlformats.org/officeDocument/2006/relationships/image" Target="../media/image25.jpeg"/><Relationship Id="rId11" Type="http://schemas.openxmlformats.org/officeDocument/2006/relationships/image" Target="../media/image3.gif"/><Relationship Id="rId5" Type="http://schemas.openxmlformats.org/officeDocument/2006/relationships/image" Target="../media/image24.png"/><Relationship Id="rId15" Type="http://schemas.openxmlformats.org/officeDocument/2006/relationships/image" Target="../media/image33.gif"/><Relationship Id="rId10" Type="http://schemas.openxmlformats.org/officeDocument/2006/relationships/image" Target="../media/image29.wmf"/><Relationship Id="rId4" Type="http://schemas.openxmlformats.org/officeDocument/2006/relationships/slideLayout" Target="../slideLayouts/slideLayout12.xml"/><Relationship Id="rId9" Type="http://schemas.openxmlformats.org/officeDocument/2006/relationships/image" Target="../media/image28.wmf"/><Relationship Id="rId14" Type="http://schemas.openxmlformats.org/officeDocument/2006/relationships/image" Target="../media/image32.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CER\Desktop\IMG_1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9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4" y="3396"/>
            <a:ext cx="5257802" cy="584775"/>
          </a:xfrm>
          <a:prstGeom prst="rect">
            <a:avLst/>
          </a:prstGeom>
          <a:noFill/>
        </p:spPr>
        <p:txBody>
          <a:bodyPr wrap="square" rtlCol="0">
            <a:spAutoFit/>
          </a:bodyPr>
          <a:lstStyle/>
          <a:p>
            <a:r>
              <a:rPr lang="en-US" sz="3200" b="1" u="sng" dirty="0" smtClean="0">
                <a:solidFill>
                  <a:srgbClr val="008000"/>
                </a:solidFill>
                <a:latin typeface="Times New Roman" pitchFamily="18" charset="0"/>
                <a:cs typeface="Times New Roman" pitchFamily="18" charset="0"/>
              </a:rPr>
              <a:t>II – TÌM HIỂU VĂN BẢN</a:t>
            </a:r>
            <a:endParaRPr lang="en-US" sz="3200" b="1" u="sng" dirty="0">
              <a:solidFill>
                <a:srgbClr val="008000"/>
              </a:solidFill>
              <a:latin typeface="Times New Roman" pitchFamily="18" charset="0"/>
              <a:cs typeface="Times New Roman" pitchFamily="18" charset="0"/>
            </a:endParaRPr>
          </a:p>
        </p:txBody>
      </p:sp>
      <p:sp>
        <p:nvSpPr>
          <p:cNvPr id="5" name="TextBox 4"/>
          <p:cNvSpPr txBox="1"/>
          <p:nvPr/>
        </p:nvSpPr>
        <p:spPr>
          <a:xfrm>
            <a:off x="89691" y="706044"/>
            <a:ext cx="510540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u="sng" dirty="0" smtClean="0">
                <a:solidFill>
                  <a:srgbClr val="FF0000"/>
                </a:solidFill>
                <a:latin typeface="Times New Roman" pitchFamily="18" charset="0"/>
                <a:cs typeface="Times New Roman" pitchFamily="18" charset="0"/>
              </a:rPr>
              <a:t>2/ </a:t>
            </a:r>
            <a:r>
              <a:rPr lang="en-US" sz="2400" b="1" i="1" u="sng" dirty="0" err="1" smtClean="0">
                <a:solidFill>
                  <a:srgbClr val="FF0000"/>
                </a:solidFill>
                <a:latin typeface="Times New Roman" pitchFamily="18" charset="0"/>
                <a:cs typeface="Times New Roman" pitchFamily="18" charset="0"/>
              </a:rPr>
              <a:t>Cảm</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nhận</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sự</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đổi</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thay</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của</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cảnh</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vật</a:t>
            </a:r>
            <a:r>
              <a:rPr lang="en-US" sz="2400" b="1" i="1" u="sng" dirty="0" smtClean="0">
                <a:solidFill>
                  <a:srgbClr val="FF0000"/>
                </a:solidFill>
                <a:latin typeface="Times New Roman" pitchFamily="18" charset="0"/>
                <a:cs typeface="Times New Roman" pitchFamily="18" charset="0"/>
              </a:rPr>
              <a:t> </a:t>
            </a:r>
            <a:r>
              <a:rPr lang="en-US" sz="2400" b="1" i="1" u="sng" dirty="0" err="1" smtClean="0">
                <a:solidFill>
                  <a:srgbClr val="FF0000"/>
                </a:solidFill>
                <a:latin typeface="Times New Roman" pitchFamily="18" charset="0"/>
                <a:cs typeface="Times New Roman" pitchFamily="18" charset="0"/>
              </a:rPr>
              <a:t>lúc</a:t>
            </a:r>
            <a:r>
              <a:rPr lang="en-US" sz="2400" b="1" i="1" u="sng" dirty="0" smtClean="0">
                <a:solidFill>
                  <a:srgbClr val="FF0000"/>
                </a:solidFill>
                <a:latin typeface="Times New Roman" pitchFamily="18" charset="0"/>
                <a:cs typeface="Times New Roman" pitchFamily="18" charset="0"/>
              </a:rPr>
              <a:t> sang </a:t>
            </a:r>
            <a:r>
              <a:rPr lang="en-US" sz="2400" b="1" i="1" u="sng" dirty="0" err="1" smtClean="0">
                <a:solidFill>
                  <a:srgbClr val="FF0000"/>
                </a:solidFill>
                <a:latin typeface="Times New Roman" pitchFamily="18" charset="0"/>
                <a:cs typeface="Times New Roman" pitchFamily="18" charset="0"/>
              </a:rPr>
              <a:t>thu</a:t>
            </a:r>
            <a:r>
              <a:rPr lang="en-US" sz="2400" b="1" i="1" u="sng" dirty="0" smtClean="0">
                <a:solidFill>
                  <a:srgbClr val="FF0000"/>
                </a:solidFill>
                <a:latin typeface="Times New Roman" pitchFamily="18" charset="0"/>
                <a:cs typeface="Times New Roman" pitchFamily="18" charset="0"/>
              </a:rPr>
              <a:t> ( </a:t>
            </a:r>
            <a:r>
              <a:rPr lang="en-US" sz="2400" b="1" i="1" u="sng" dirty="0" err="1" smtClean="0">
                <a:solidFill>
                  <a:srgbClr val="FF0000"/>
                </a:solidFill>
                <a:latin typeface="Times New Roman" pitchFamily="18" charset="0"/>
                <a:cs typeface="Times New Roman" pitchFamily="18" charset="0"/>
              </a:rPr>
              <a:t>Khổ</a:t>
            </a:r>
            <a:r>
              <a:rPr lang="en-US" sz="2400" b="1" i="1" u="sng" dirty="0" smtClean="0">
                <a:solidFill>
                  <a:srgbClr val="FF0000"/>
                </a:solidFill>
                <a:latin typeface="Times New Roman" pitchFamily="18" charset="0"/>
                <a:cs typeface="Times New Roman" pitchFamily="18" charset="0"/>
              </a:rPr>
              <a:t> 2)</a:t>
            </a:r>
            <a:endParaRPr lang="en-US" sz="2400" b="1" u="sng" dirty="0">
              <a:solidFill>
                <a:srgbClr val="FF0000"/>
              </a:solidFill>
              <a:latin typeface="Times New Roman" pitchFamily="18" charset="0"/>
              <a:cs typeface="Times New Roman" pitchFamily="18" charset="0"/>
            </a:endParaRPr>
          </a:p>
        </p:txBody>
      </p:sp>
      <p:pic>
        <p:nvPicPr>
          <p:cNvPr id="7" name="Picture 3" descr="dd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790575"/>
            <a:ext cx="77787" cy="63722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1590" y="1905000"/>
            <a:ext cx="4992502" cy="4524315"/>
          </a:xfrm>
          <a:prstGeom prst="rect">
            <a:avLst/>
          </a:prstGeom>
        </p:spPr>
        <p:txBody>
          <a:bodyPr wrap="square">
            <a:spAutoFit/>
          </a:bodyPr>
          <a:lstStyle/>
          <a:p>
            <a:r>
              <a:rPr lang="nl-NL" sz="2400" dirty="0" smtClean="0">
                <a:latin typeface="Times New Roman" pitchFamily="18" charset="0"/>
                <a:cs typeface="Times New Roman" pitchFamily="18" charset="0"/>
              </a:rPr>
              <a:t>- </a:t>
            </a:r>
            <a:r>
              <a:rPr lang="nl-NL" sz="2400" i="1" u="sng" dirty="0" smtClean="0">
                <a:latin typeface="Times New Roman" pitchFamily="18" charset="0"/>
                <a:cs typeface="Times New Roman" pitchFamily="18" charset="0"/>
              </a:rPr>
              <a:t>Sông</a:t>
            </a:r>
            <a:r>
              <a:rPr lang="nl-NL" sz="2400" i="1" dirty="0" smtClean="0">
                <a:latin typeface="Times New Roman" pitchFamily="18" charset="0"/>
                <a:cs typeface="Times New Roman" pitchFamily="18" charset="0"/>
              </a:rPr>
              <a:t> </a:t>
            </a:r>
            <a:r>
              <a:rPr lang="nl-NL" sz="2400" i="1" dirty="0">
                <a:latin typeface="Times New Roman" pitchFamily="18" charset="0"/>
                <a:cs typeface="Times New Roman" pitchFamily="18" charset="0"/>
              </a:rPr>
              <a:t>.... dềnh dàng</a:t>
            </a:r>
            <a:endParaRPr lang="en-US" sz="2400" b="1"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a:t>
            </a:r>
            <a:r>
              <a:rPr lang="nl-NL" sz="2400" i="1" u="sng" dirty="0" smtClean="0">
                <a:latin typeface="Times New Roman" pitchFamily="18" charset="0"/>
                <a:cs typeface="Times New Roman" pitchFamily="18" charset="0"/>
              </a:rPr>
              <a:t>Chim</a:t>
            </a:r>
            <a:r>
              <a:rPr lang="nl-NL" sz="2400" i="1" dirty="0">
                <a:latin typeface="Times New Roman" pitchFamily="18" charset="0"/>
                <a:cs typeface="Times New Roman" pitchFamily="18" charset="0"/>
              </a:rPr>
              <a:t>…  vội vã</a:t>
            </a:r>
            <a:endParaRPr lang="en-US" sz="2400" b="1" dirty="0">
              <a:latin typeface="Times New Roman" pitchFamily="18" charset="0"/>
              <a:cs typeface="Times New Roman" pitchFamily="18" charset="0"/>
            </a:endParaRPr>
          </a:p>
          <a:p>
            <a:pPr algn="just"/>
            <a:r>
              <a:rPr lang="nl-NL" sz="2400" i="1" dirty="0" smtClean="0">
                <a:latin typeface="Times New Roman" pitchFamily="18" charset="0"/>
                <a:cs typeface="Times New Roman" pitchFamily="18" charset="0"/>
              </a:rPr>
              <a:t> </a:t>
            </a:r>
            <a:r>
              <a:rPr lang="nl-NL" sz="2400" b="1" dirty="0">
                <a:latin typeface="Times New Roman" pitchFamily="18" charset="0"/>
                <a:cs typeface="Times New Roman" pitchFamily="18" charset="0"/>
              </a:rPr>
              <a:t>-</a:t>
            </a:r>
            <a:r>
              <a:rPr lang="nl-NL" sz="2400" b="1" dirty="0" smtClean="0">
                <a:latin typeface="Times New Roman" pitchFamily="18" charset="0"/>
                <a:cs typeface="Times New Roman" pitchFamily="18" charset="0"/>
              </a:rPr>
              <a:t>&gt; Phép đối, nhân hóa, từ láy gợi hình.</a:t>
            </a:r>
          </a:p>
          <a:p>
            <a:r>
              <a:rPr lang="nl-NL" sz="2400" dirty="0" smtClean="0">
                <a:latin typeface="Times New Roman" pitchFamily="18" charset="0"/>
                <a:cs typeface="Times New Roman" pitchFamily="18" charset="0"/>
              </a:rPr>
              <a:t>- </a:t>
            </a:r>
            <a:r>
              <a:rPr lang="nl-NL" sz="2400" i="1" u="sng" dirty="0" smtClean="0">
                <a:latin typeface="Times New Roman" pitchFamily="18" charset="0"/>
                <a:cs typeface="Times New Roman" pitchFamily="18" charset="0"/>
              </a:rPr>
              <a:t>Đám </a:t>
            </a:r>
            <a:r>
              <a:rPr lang="nl-NL" sz="2400" i="1" u="sng" dirty="0">
                <a:latin typeface="Times New Roman" pitchFamily="18" charset="0"/>
                <a:cs typeface="Times New Roman" pitchFamily="18" charset="0"/>
              </a:rPr>
              <a:t>mây</a:t>
            </a:r>
            <a:r>
              <a:rPr lang="nl-NL" sz="2400" i="1" dirty="0">
                <a:latin typeface="Times New Roman" pitchFamily="18" charset="0"/>
                <a:cs typeface="Times New Roman" pitchFamily="18" charset="0"/>
              </a:rPr>
              <a:t> ... </a:t>
            </a:r>
            <a:endParaRPr lang="en-US" sz="2400" b="1"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a:t>
            </a:r>
            <a:r>
              <a:rPr lang="nl-NL" sz="2400" i="1" u="sng" dirty="0" smtClean="0">
                <a:latin typeface="Times New Roman" pitchFamily="18" charset="0"/>
                <a:cs typeface="Times New Roman" pitchFamily="18" charset="0"/>
              </a:rPr>
              <a:t>Vắ</a:t>
            </a:r>
            <a:r>
              <a:rPr lang="nl-NL" sz="2400" i="1" dirty="0" smtClean="0">
                <a:latin typeface="Times New Roman" pitchFamily="18" charset="0"/>
                <a:cs typeface="Times New Roman" pitchFamily="18" charset="0"/>
              </a:rPr>
              <a:t>t </a:t>
            </a:r>
            <a:r>
              <a:rPr lang="nl-NL" sz="2400" i="1" dirty="0">
                <a:latin typeface="Times New Roman" pitchFamily="18" charset="0"/>
                <a:cs typeface="Times New Roman" pitchFamily="18" charset="0"/>
              </a:rPr>
              <a:t>nửa mình sang thu</a:t>
            </a:r>
            <a:endParaRPr lang="en-US" sz="2400" b="1" dirty="0">
              <a:latin typeface="Times New Roman" pitchFamily="18" charset="0"/>
              <a:cs typeface="Times New Roman" pitchFamily="18" charset="0"/>
            </a:endParaRPr>
          </a:p>
          <a:p>
            <a:pPr algn="just"/>
            <a:r>
              <a:rPr lang="nl-NL" sz="2400" b="1" dirty="0">
                <a:latin typeface="Times New Roman" pitchFamily="18" charset="0"/>
                <a:cs typeface="Times New Roman" pitchFamily="18" charset="0"/>
              </a:rPr>
              <a:t>-&gt; </a:t>
            </a:r>
            <a:r>
              <a:rPr lang="nl-NL" sz="2400" b="1" dirty="0" smtClean="0">
                <a:latin typeface="Times New Roman" pitchFamily="18" charset="0"/>
                <a:cs typeface="Times New Roman" pitchFamily="18" charset="0"/>
              </a:rPr>
              <a:t>Nhân hóa,liên </a:t>
            </a:r>
            <a:r>
              <a:rPr lang="nl-NL" sz="2400" b="1" dirty="0">
                <a:latin typeface="Times New Roman" pitchFamily="18" charset="0"/>
                <a:cs typeface="Times New Roman" pitchFamily="18" charset="0"/>
              </a:rPr>
              <a:t>tưởng, tưởng tượng độc </a:t>
            </a:r>
            <a:r>
              <a:rPr lang="nl-NL" sz="2400" b="1" dirty="0" smtClean="0">
                <a:latin typeface="Times New Roman" pitchFamily="18" charset="0"/>
                <a:cs typeface="Times New Roman" pitchFamily="18" charset="0"/>
              </a:rPr>
              <a:t>đáo</a:t>
            </a:r>
            <a:r>
              <a:rPr lang="nl-NL" sz="2400" b="1" dirty="0">
                <a:latin typeface="Times New Roman" pitchFamily="18" charset="0"/>
                <a:cs typeface="Times New Roman" pitchFamily="18" charset="0"/>
              </a:rPr>
              <a:t> </a:t>
            </a:r>
            <a:r>
              <a:rPr lang="nl-NL" sz="2400" b="1" dirty="0" smtClean="0">
                <a:latin typeface="Times New Roman" pitchFamily="18" charset="0"/>
                <a:cs typeface="Times New Roman" pitchFamily="18" charset="0"/>
              </a:rPr>
              <a:t>-&gt; Nhịp cầu của sự giao mùa </a:t>
            </a:r>
            <a:endParaRPr lang="en-US" sz="2400" b="1" dirty="0">
              <a:latin typeface="Times New Roman" pitchFamily="18" charset="0"/>
              <a:cs typeface="Times New Roman" pitchFamily="18" charset="0"/>
            </a:endParaRPr>
          </a:p>
          <a:p>
            <a:pPr algn="just"/>
            <a:r>
              <a:rPr lang="nl-NL" sz="2400" b="1" i="1" dirty="0" smtClean="0">
                <a:effectLst>
                  <a:outerShdw blurRad="38100" dist="38100" dir="2700000" algn="tl">
                    <a:srgbClr val="000000">
                      <a:alpha val="43137"/>
                    </a:srgbClr>
                  </a:outerShdw>
                </a:effectLst>
                <a:latin typeface="Times New Roman" pitchFamily="18" charset="0"/>
                <a:cs typeface="Times New Roman" pitchFamily="18" charset="0"/>
              </a:rPr>
              <a:t>=&gt; Sự thay đổi của tạo vật nhẹ nhàng mà rõ rệt.</a:t>
            </a:r>
            <a:endParaRPr lang="en-US" sz="2400" b="1" i="1" dirty="0">
              <a:effectLst>
                <a:outerShdw blurRad="38100" dist="38100" dir="2700000" algn="tl">
                  <a:srgbClr val="000000">
                    <a:alpha val="43137"/>
                  </a:srgbClr>
                </a:outerShdw>
              </a:effectLst>
              <a:latin typeface="Times New Roman" pitchFamily="18" charset="0"/>
              <a:cs typeface="Times New Roman" pitchFamily="18" charset="0"/>
            </a:endParaRPr>
          </a:p>
          <a:p>
            <a:r>
              <a:rPr lang="nl-NL" sz="2400" dirty="0">
                <a:latin typeface="Times New Roman" pitchFamily="18" charset="0"/>
                <a:cs typeface="Times New Roman" pitchFamily="18" charset="0"/>
              </a:rPr>
              <a:t> </a:t>
            </a:r>
            <a:r>
              <a:rPr lang="nl-NL" sz="2400" b="1" dirty="0" smtClean="0">
                <a:solidFill>
                  <a:srgbClr val="00B050"/>
                </a:solidFill>
                <a:latin typeface="Times New Roman" pitchFamily="18" charset="0"/>
                <a:cs typeface="Times New Roman" pitchFamily="18" charset="0"/>
              </a:rPr>
              <a:t>=&gt; Cảm xúc say sưa, tâm hồn giao cảm với thiên nhiên của tác giả.</a:t>
            </a:r>
            <a:endParaRPr lang="en-US" sz="2400" b="1" dirty="0">
              <a:solidFill>
                <a:srgbClr val="00B050"/>
              </a:solidFill>
              <a:latin typeface="Times New Roman" pitchFamily="18" charset="0"/>
              <a:cs typeface="Times New Roman" pitchFamily="18" charset="0"/>
            </a:endParaRPr>
          </a:p>
        </p:txBody>
      </p:sp>
      <p:sp>
        <p:nvSpPr>
          <p:cNvPr id="8" name="Rectangle 7"/>
          <p:cNvSpPr/>
          <p:nvPr/>
        </p:nvSpPr>
        <p:spPr>
          <a:xfrm>
            <a:off x="5181600" y="2362200"/>
            <a:ext cx="3891037" cy="1446550"/>
          </a:xfrm>
          <a:prstGeom prst="rect">
            <a:avLst/>
          </a:prstGeom>
        </p:spPr>
        <p:txBody>
          <a:bodyPr wrap="square">
            <a:spAutoFit/>
          </a:bodyPr>
          <a:lstStyle/>
          <a:p>
            <a:pPr algn="ctr">
              <a:lnSpc>
                <a:spcPct val="110000"/>
              </a:lnSpc>
            </a:pPr>
            <a:r>
              <a:rPr lang="en-US" sz="2000" b="1" i="1" dirty="0" err="1" smtClean="0">
                <a:latin typeface="Times New Roman" pitchFamily="18" charset="0"/>
                <a:cs typeface="Times New Roman" pitchFamily="18" charset="0"/>
              </a:rPr>
              <a:t>Sông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được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lúc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dềnh</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dàng</a:t>
            </a:r>
            <a:endParaRPr lang="en-US" sz="2000" b="1" i="1" dirty="0" smtClean="0">
              <a:latin typeface="Times New Roman" pitchFamily="18" charset="0"/>
              <a:cs typeface="Times New Roman" pitchFamily="18" charset="0"/>
            </a:endParaRPr>
          </a:p>
          <a:p>
            <a:pPr algn="ctr">
              <a:lnSpc>
                <a:spcPct val="110000"/>
              </a:lnSpc>
            </a:pPr>
            <a:r>
              <a:rPr lang="en-US" sz="2000" b="1" i="1" dirty="0" err="1" smtClean="0">
                <a:latin typeface="Times New Roman" pitchFamily="18" charset="0"/>
                <a:cs typeface="Times New Roman" pitchFamily="18" charset="0"/>
              </a:rPr>
              <a:t>Chim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bắt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đầu</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vội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vã</a:t>
            </a:r>
            <a:endParaRPr lang="en-US" sz="2000" b="1" i="1" dirty="0" smtClean="0">
              <a:latin typeface="Times New Roman" pitchFamily="18" charset="0"/>
              <a:cs typeface="Times New Roman" pitchFamily="18" charset="0"/>
            </a:endParaRPr>
          </a:p>
          <a:p>
            <a:pPr algn="ctr">
              <a:lnSpc>
                <a:spcPct val="110000"/>
              </a:lnSpc>
            </a:pPr>
            <a:r>
              <a:rPr lang="en-US" sz="2000" b="1" i="1" dirty="0" err="1" smtClean="0">
                <a:latin typeface="Times New Roman" pitchFamily="18" charset="0"/>
                <a:cs typeface="Times New Roman" pitchFamily="18" charset="0"/>
              </a:rPr>
              <a:t>Có</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đám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mây</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mùa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hạ</a:t>
            </a:r>
            <a:endParaRPr lang="en-US" sz="2000" b="1" i="1" dirty="0" smtClean="0">
              <a:latin typeface="Times New Roman" pitchFamily="18" charset="0"/>
              <a:cs typeface="Times New Roman" pitchFamily="18" charset="0"/>
            </a:endParaRPr>
          </a:p>
          <a:p>
            <a:pPr algn="ctr">
              <a:lnSpc>
                <a:spcPct val="110000"/>
              </a:lnSpc>
            </a:pPr>
            <a:r>
              <a:rPr lang="en-US" sz="2000" b="1" i="1" dirty="0" err="1" smtClean="0">
                <a:latin typeface="Times New Roman" pitchFamily="18" charset="0"/>
                <a:cs typeface="Times New Roman" pitchFamily="18" charset="0"/>
              </a:rPr>
              <a:t>Vắt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nửa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mình</a:t>
            </a:r>
            <a:r>
              <a:rPr lang="en-US" sz="2000" b="1" i="1" dirty="0" smtClean="0">
                <a:latin typeface="Times New Roman" pitchFamily="18" charset="0"/>
                <a:cs typeface="Times New Roman" pitchFamily="18" charset="0"/>
              </a:rPr>
              <a:t> sang </a:t>
            </a:r>
            <a:r>
              <a:rPr lang="en-US" sz="2000" b="1" i="1" dirty="0" err="1" smtClean="0">
                <a:latin typeface="Times New Roman" pitchFamily="18" charset="0"/>
                <a:cs typeface="Times New Roman" pitchFamily="18" charset="0"/>
              </a:rPr>
              <a:t>thu</a:t>
            </a:r>
            <a:endParaRPr lang="en-US" sz="2000" b="1" i="1" dirty="0">
              <a:latin typeface="Times New Roman" pitchFamily="18" charset="0"/>
              <a:cs typeface="Times New Roman" pitchFamily="18" charset="0"/>
            </a:endParaRPr>
          </a:p>
        </p:txBody>
      </p:sp>
      <p:pic>
        <p:nvPicPr>
          <p:cNvPr id="18" name="Picture 4"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603" y="3951508"/>
            <a:ext cx="1943819" cy="1929928"/>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24" name="Picture 14" descr="HÃ¬nh áº£nh cÃ³ liÃªn qua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16403" y="3951508"/>
            <a:ext cx="1981200" cy="1930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5887" y="1600200"/>
            <a:ext cx="1919115" cy="369332"/>
          </a:xfrm>
          <a:prstGeom prst="rect">
            <a:avLst/>
          </a:prstGeom>
          <a:noFill/>
        </p:spPr>
        <p:txBody>
          <a:bodyPr wrap="non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47240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279"/>
            <a:ext cx="5257802" cy="584775"/>
          </a:xfrm>
          <a:prstGeom prst="rect">
            <a:avLst/>
          </a:prstGeom>
          <a:noFill/>
        </p:spPr>
        <p:txBody>
          <a:bodyPr wrap="square" rtlCol="0">
            <a:spAutoFit/>
          </a:bodyPr>
          <a:lstStyle/>
          <a:p>
            <a:r>
              <a:rPr lang="en-US" sz="3200" b="1" u="sng" dirty="0" smtClean="0">
                <a:solidFill>
                  <a:srgbClr val="008000"/>
                </a:solidFill>
                <a:latin typeface="Times New Roman" pitchFamily="18" charset="0"/>
                <a:cs typeface="Times New Roman" pitchFamily="18" charset="0"/>
              </a:rPr>
              <a:t>II – TÌM HIỂU VĂN BẢN</a:t>
            </a:r>
            <a:endParaRPr lang="en-US" sz="3200" b="1" u="sng" dirty="0">
              <a:solidFill>
                <a:srgbClr val="008000"/>
              </a:solidFill>
              <a:latin typeface="Times New Roman" pitchFamily="18" charset="0"/>
              <a:cs typeface="Times New Roman" pitchFamily="18" charset="0"/>
            </a:endParaRPr>
          </a:p>
        </p:txBody>
      </p:sp>
      <p:sp>
        <p:nvSpPr>
          <p:cNvPr id="6" name="TextBox 5"/>
          <p:cNvSpPr txBox="1"/>
          <p:nvPr/>
        </p:nvSpPr>
        <p:spPr>
          <a:xfrm>
            <a:off x="152400" y="685054"/>
            <a:ext cx="5105402" cy="830997"/>
          </a:xfrm>
          <a:prstGeom prst="rect">
            <a:avLst/>
          </a:prstGeom>
          <a:noFill/>
        </p:spPr>
        <p:txBody>
          <a:bodyPr wrap="square" rtlCol="0">
            <a:spAutoFit/>
          </a:bodyPr>
          <a:lstStyle/>
          <a:p>
            <a:r>
              <a:rPr lang="en-US" sz="2400" b="1" u="sng" dirty="0" smtClean="0">
                <a:solidFill>
                  <a:srgbClr val="0070C0"/>
                </a:solidFill>
                <a:latin typeface="Times New Roman" pitchFamily="18" charset="0"/>
                <a:cs typeface="Times New Roman" pitchFamily="18" charset="0"/>
              </a:rPr>
              <a:t>3/ </a:t>
            </a:r>
            <a:r>
              <a:rPr lang="en-US" sz="2400" b="1" i="1" u="sng" dirty="0" err="1" smtClean="0">
                <a:solidFill>
                  <a:srgbClr val="0070C0"/>
                </a:solidFill>
                <a:latin typeface="Times New Roman" pitchFamily="18" charset="0"/>
                <a:cs typeface="Times New Roman" pitchFamily="18" charset="0"/>
              </a:rPr>
              <a:t>Cảm</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nhận</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về</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mùa</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thu</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bằng</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suy</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ngẫm</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trải</a:t>
            </a:r>
            <a:r>
              <a:rPr lang="en-US" sz="2400" b="1" i="1" u="sng" dirty="0" smtClean="0">
                <a:solidFill>
                  <a:srgbClr val="0070C0"/>
                </a:solidFill>
                <a:latin typeface="Times New Roman" pitchFamily="18" charset="0"/>
                <a:cs typeface="Times New Roman" pitchFamily="18" charset="0"/>
              </a:rPr>
              <a:t> </a:t>
            </a:r>
            <a:r>
              <a:rPr lang="en-US" sz="2400" b="1" i="1" u="sng" dirty="0" err="1" smtClean="0">
                <a:solidFill>
                  <a:srgbClr val="0070C0"/>
                </a:solidFill>
                <a:latin typeface="Times New Roman" pitchFamily="18" charset="0"/>
                <a:cs typeface="Times New Roman" pitchFamily="18" charset="0"/>
              </a:rPr>
              <a:t>nghiệm</a:t>
            </a:r>
            <a:r>
              <a:rPr lang="en-US" sz="2400" b="1" i="1" u="sng" dirty="0" smtClean="0">
                <a:solidFill>
                  <a:srgbClr val="0070C0"/>
                </a:solidFill>
                <a:latin typeface="Times New Roman" pitchFamily="18" charset="0"/>
                <a:cs typeface="Times New Roman" pitchFamily="18" charset="0"/>
              </a:rPr>
              <a:t> ( </a:t>
            </a:r>
            <a:r>
              <a:rPr lang="en-US" sz="2400" b="1" i="1" u="sng" dirty="0" err="1" smtClean="0">
                <a:solidFill>
                  <a:srgbClr val="0070C0"/>
                </a:solidFill>
                <a:latin typeface="Times New Roman" pitchFamily="18" charset="0"/>
                <a:cs typeface="Times New Roman" pitchFamily="18" charset="0"/>
              </a:rPr>
              <a:t>Khổ</a:t>
            </a:r>
            <a:r>
              <a:rPr lang="en-US" sz="2400" b="1" i="1" u="sng" dirty="0" smtClean="0">
                <a:solidFill>
                  <a:srgbClr val="0070C0"/>
                </a:solidFill>
                <a:latin typeface="Times New Roman" pitchFamily="18" charset="0"/>
                <a:cs typeface="Times New Roman" pitchFamily="18" charset="0"/>
              </a:rPr>
              <a:t> 3)  </a:t>
            </a:r>
            <a:endParaRPr lang="en-US" sz="2400" b="1" u="sng" dirty="0">
              <a:solidFill>
                <a:srgbClr val="0070C0"/>
              </a:solidFill>
              <a:latin typeface="Times New Roman" pitchFamily="18" charset="0"/>
              <a:cs typeface="Times New Roman" pitchFamily="18" charset="0"/>
            </a:endParaRPr>
          </a:p>
        </p:txBody>
      </p:sp>
      <p:sp>
        <p:nvSpPr>
          <p:cNvPr id="8" name="Rectangle 7"/>
          <p:cNvSpPr/>
          <p:nvPr/>
        </p:nvSpPr>
        <p:spPr>
          <a:xfrm>
            <a:off x="5035116" y="990600"/>
            <a:ext cx="4204854" cy="1323439"/>
          </a:xfrm>
          <a:prstGeom prst="rect">
            <a:avLst/>
          </a:prstGeom>
        </p:spPr>
        <p:txBody>
          <a:bodyPr wrap="square">
            <a:spAutoFit/>
          </a:bodyPr>
          <a:lstStyle/>
          <a:p>
            <a:r>
              <a:rPr lang="en-US" sz="2000" b="1" i="1" dirty="0" err="1" smtClean="0">
                <a:latin typeface="Times New Roman" pitchFamily="18" charset="0"/>
                <a:cs typeface="Times New Roman" pitchFamily="18" charset="0"/>
              </a:rPr>
              <a:t>Vẫn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còn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bao</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nhiêu</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nắng</a:t>
            </a:r>
            <a:r>
              <a:rPr lang="en-US" sz="2000" b="1" i="1" dirty="0">
                <a:latin typeface="Times New Roman" pitchFamily="18" charset="0"/>
                <a:cs typeface="Times New Roman" pitchFamily="18" charset="0"/>
              </a:rPr>
              <a:t> </a:t>
            </a:r>
            <a:endParaRPr lang="en-US" sz="2000" b="1" i="1" dirty="0" smtClean="0">
              <a:latin typeface="Times New Roman" pitchFamily="18" charset="0"/>
              <a:cs typeface="Times New Roman" pitchFamily="18" charset="0"/>
            </a:endParaRPr>
          </a:p>
          <a:p>
            <a:r>
              <a:rPr lang="en-US" sz="2000" b="1" i="1" dirty="0" err="1" smtClean="0">
                <a:latin typeface="Times New Roman" pitchFamily="18" charset="0"/>
                <a:cs typeface="Times New Roman" pitchFamily="18" charset="0"/>
              </a:rPr>
              <a:t>Đã</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vơi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dần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cơn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mưa</a:t>
            </a:r>
            <a:endParaRPr lang="en-US" sz="2000" b="1" i="1" dirty="0" smtClean="0">
              <a:latin typeface="Times New Roman" pitchFamily="18" charset="0"/>
              <a:cs typeface="Times New Roman" pitchFamily="18" charset="0"/>
            </a:endParaRPr>
          </a:p>
          <a:p>
            <a:r>
              <a:rPr lang="en-US" sz="2000" b="1" i="1" dirty="0" err="1" smtClean="0">
                <a:latin typeface="Times New Roman" pitchFamily="18" charset="0"/>
                <a:cs typeface="Times New Roman" pitchFamily="18" charset="0"/>
              </a:rPr>
              <a:t>Sấm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cũng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bớt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bất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ngờ</a:t>
            </a:r>
            <a:endParaRPr lang="en-US" sz="2000" b="1" i="1" dirty="0" smtClean="0">
              <a:latin typeface="Times New Roman" pitchFamily="18" charset="0"/>
              <a:cs typeface="Times New Roman" pitchFamily="18" charset="0"/>
            </a:endParaRPr>
          </a:p>
          <a:p>
            <a:r>
              <a:rPr lang="en-US" sz="2000" b="1" i="1" dirty="0" err="1" smtClean="0">
                <a:latin typeface="Times New Roman" pitchFamily="18" charset="0"/>
                <a:cs typeface="Times New Roman" pitchFamily="18" charset="0"/>
              </a:rPr>
              <a:t>Trên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hàng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cây</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đứng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tuổi</a:t>
            </a:r>
            <a:r>
              <a:rPr lang="en-US"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p:txBody>
      </p:sp>
      <p:pic>
        <p:nvPicPr>
          <p:cNvPr id="9"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306" y="392666"/>
            <a:ext cx="77787" cy="6372225"/>
          </a:xfrm>
          <a:prstGeom prst="rect">
            <a:avLst/>
          </a:prstGeom>
          <a:blipFill dpi="0" rotWithShape="1">
            <a:blip r:embed="rId3"/>
            <a:srcRect/>
            <a:tile tx="0" ty="0" sx="100000" sy="100000" flip="none" algn="tl"/>
          </a:blipFill>
          <a:ln w="9525">
            <a:solidFill>
              <a:srgbClr val="00FFFF"/>
            </a:solidFill>
            <a:miter lim="800000"/>
            <a:headEnd/>
            <a:tailEnd/>
          </a:ln>
        </p:spPr>
      </p:pic>
      <p:pic>
        <p:nvPicPr>
          <p:cNvPr id="18" name="Picture 16" descr="Káº¿t quáº£ hÃ¬nh áº£nh cho áº£nh Äá»ng sáº¥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586" y="3053739"/>
            <a:ext cx="2096927" cy="18458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áº¿t quáº£ hÃ¬nh áº£nh cho háº¡ sang th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054" y="3069430"/>
            <a:ext cx="2022836" cy="1814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314" y="2209800"/>
            <a:ext cx="4644686" cy="4493538"/>
          </a:xfrm>
          <a:prstGeom prst="rect">
            <a:avLst/>
          </a:prstGeom>
        </p:spPr>
        <p:txBody>
          <a:bodyPr wrap="square">
            <a:spAutoFit/>
          </a:bodyPr>
          <a:lstStyle/>
          <a:p>
            <a:r>
              <a:rPr lang="nl-NL" sz="2200" i="1" u="sng" dirty="0">
                <a:latin typeface="Times New Roman" pitchFamily="18" charset="0"/>
                <a:cs typeface="Times New Roman" pitchFamily="18" charset="0"/>
              </a:rPr>
              <a:t>Sấm</a:t>
            </a:r>
            <a:r>
              <a:rPr lang="nl-NL" sz="2200" i="1" dirty="0">
                <a:latin typeface="Times New Roman" pitchFamily="18" charset="0"/>
                <a:cs typeface="Times New Roman" pitchFamily="18" charset="0"/>
              </a:rPr>
              <a:t> cũng bớt bất ngờ</a:t>
            </a:r>
            <a:endParaRPr lang="en-US" sz="2200" b="1" dirty="0">
              <a:latin typeface="Times New Roman" pitchFamily="18" charset="0"/>
              <a:cs typeface="Times New Roman" pitchFamily="18" charset="0"/>
            </a:endParaRPr>
          </a:p>
          <a:p>
            <a:r>
              <a:rPr lang="nl-NL" sz="2200" i="1" dirty="0">
                <a:latin typeface="Times New Roman" pitchFamily="18" charset="0"/>
                <a:cs typeface="Times New Roman" pitchFamily="18" charset="0"/>
              </a:rPr>
              <a:t>Trên hàng cây đứng tuổi</a:t>
            </a:r>
            <a:endParaRPr lang="en-US" sz="2200" b="1" dirty="0">
              <a:latin typeface="Times New Roman" pitchFamily="18" charset="0"/>
              <a:cs typeface="Times New Roman" pitchFamily="18" charset="0"/>
            </a:endParaRPr>
          </a:p>
          <a:p>
            <a:r>
              <a:rPr lang="nl-NL" sz="2200" b="1" dirty="0">
                <a:latin typeface="Times New Roman" pitchFamily="18" charset="0"/>
                <a:cs typeface="Times New Roman" pitchFamily="18" charset="0"/>
              </a:rPr>
              <a:t>-&gt; Nghệ thuật: nhân hóa,tả thực, ẩn dụ.</a:t>
            </a:r>
            <a:endParaRPr lang="en-US" sz="2200" b="1" dirty="0">
              <a:latin typeface="Times New Roman" pitchFamily="18" charset="0"/>
              <a:cs typeface="Times New Roman" pitchFamily="18" charset="0"/>
            </a:endParaRPr>
          </a:p>
          <a:p>
            <a:r>
              <a:rPr lang="nl-NL" sz="2200" dirty="0">
                <a:latin typeface="Times New Roman" pitchFamily="18" charset="0"/>
                <a:cs typeface="Times New Roman" pitchFamily="18" charset="0"/>
              </a:rPr>
              <a:t>- Tả thực: </a:t>
            </a:r>
            <a:r>
              <a:rPr lang="nl-NL" sz="2200" dirty="0" smtClean="0">
                <a:latin typeface="Times New Roman" pitchFamily="18" charset="0"/>
                <a:cs typeface="Times New Roman" pitchFamily="18" charset="0"/>
              </a:rPr>
              <a:t>Thu sang, hàng </a:t>
            </a:r>
            <a:r>
              <a:rPr lang="nl-NL" sz="2200" dirty="0">
                <a:latin typeface="Times New Roman" pitchFamily="18" charset="0"/>
                <a:cs typeface="Times New Roman" pitchFamily="18" charset="0"/>
              </a:rPr>
              <a:t>cây không còn bị bất  ngờ, giật mình bởi tiếng sấm.</a:t>
            </a:r>
            <a:endParaRPr lang="en-US" sz="2200" b="1" dirty="0">
              <a:latin typeface="Times New Roman" pitchFamily="18" charset="0"/>
              <a:cs typeface="Times New Roman" pitchFamily="18" charset="0"/>
            </a:endParaRPr>
          </a:p>
          <a:p>
            <a:r>
              <a:rPr lang="nl-NL" sz="2200" dirty="0">
                <a:latin typeface="Times New Roman" pitchFamily="18" charset="0"/>
                <a:cs typeface="Times New Roman" pitchFamily="18" charset="0"/>
              </a:rPr>
              <a:t>- </a:t>
            </a:r>
            <a:r>
              <a:rPr lang="nl-NL" sz="2200" dirty="0" smtClean="0">
                <a:latin typeface="Times New Roman" pitchFamily="18" charset="0"/>
                <a:cs typeface="Times New Roman" pitchFamily="18" charset="0"/>
              </a:rPr>
              <a:t>Ẩn </a:t>
            </a:r>
            <a:r>
              <a:rPr lang="nl-NL" sz="2200" dirty="0">
                <a:latin typeface="Times New Roman" pitchFamily="18" charset="0"/>
                <a:cs typeface="Times New Roman" pitchFamily="18" charset="0"/>
              </a:rPr>
              <a:t>dụ: con người từng trải thì càng bĩnh tĩnh, vững vàng trước những biến động bất thường của ngoại cảnh, cuộc đời.</a:t>
            </a:r>
            <a:endParaRPr lang="en-US" sz="2200" b="1" dirty="0">
              <a:latin typeface="Times New Roman" pitchFamily="18" charset="0"/>
              <a:cs typeface="Times New Roman" pitchFamily="18" charset="0"/>
            </a:endParaRPr>
          </a:p>
          <a:p>
            <a:r>
              <a:rPr lang="nl-NL" sz="2200" b="1" dirty="0">
                <a:solidFill>
                  <a:srgbClr val="FF0000"/>
                </a:solidFill>
                <a:latin typeface="Times New Roman" pitchFamily="18" charset="0"/>
                <a:cs typeface="Times New Roman" pitchFamily="18" charset="0"/>
              </a:rPr>
              <a:t> =&gt; Suy ngẫm, chiêm nghiệm về cuộc sống về con người về đất nước.</a:t>
            </a:r>
            <a:endParaRPr lang="en-US" sz="2200" b="1" dirty="0">
              <a:solidFill>
                <a:srgbClr val="FF0000"/>
              </a:solidFill>
              <a:latin typeface="Times New Roman" pitchFamily="18" charset="0"/>
              <a:cs typeface="Times New Roman" pitchFamily="18" charset="0"/>
            </a:endParaRPr>
          </a:p>
        </p:txBody>
      </p:sp>
      <p:sp>
        <p:nvSpPr>
          <p:cNvPr id="2" name="TextBox 1"/>
          <p:cNvSpPr txBox="1"/>
          <p:nvPr/>
        </p:nvSpPr>
        <p:spPr>
          <a:xfrm>
            <a:off x="685800" y="1716106"/>
            <a:ext cx="2895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43959069"/>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279"/>
            <a:ext cx="5257802" cy="584775"/>
          </a:xfrm>
          <a:prstGeom prst="rect">
            <a:avLst/>
          </a:prstGeom>
          <a:noFill/>
        </p:spPr>
        <p:txBody>
          <a:bodyPr wrap="square" rtlCol="0">
            <a:spAutoFit/>
          </a:bodyPr>
          <a:lstStyle/>
          <a:p>
            <a:r>
              <a:rPr lang="en-US" sz="3200" b="1" u="sng" dirty="0" smtClean="0">
                <a:solidFill>
                  <a:srgbClr val="008000"/>
                </a:solidFill>
                <a:latin typeface="Times New Roman" pitchFamily="18" charset="0"/>
                <a:cs typeface="Times New Roman" pitchFamily="18" charset="0"/>
              </a:rPr>
              <a:t>III- TỔNG KẾT </a:t>
            </a:r>
            <a:endParaRPr lang="en-US" sz="3200" b="1" u="sng" dirty="0">
              <a:solidFill>
                <a:srgbClr val="008000"/>
              </a:solidFill>
              <a:latin typeface="Times New Roman" pitchFamily="18" charset="0"/>
              <a:cs typeface="Times New Roman" pitchFamily="18" charset="0"/>
            </a:endParaRPr>
          </a:p>
        </p:txBody>
      </p:sp>
      <p:pic>
        <p:nvPicPr>
          <p:cNvPr id="9"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5" y="788587"/>
            <a:ext cx="77787" cy="6372225"/>
          </a:xfrm>
          <a:prstGeom prst="rect">
            <a:avLst/>
          </a:prstGeom>
          <a:blipFill dpi="0" rotWithShape="1">
            <a:blip r:embed="rId3"/>
            <a:srcRect/>
            <a:tile tx="0" ty="0" sx="100000" sy="100000" flip="none" algn="tl"/>
          </a:blipFill>
          <a:ln w="9525">
            <a:solidFill>
              <a:srgbClr val="00FFFF"/>
            </a:solidFill>
            <a:miter lim="800000"/>
            <a:headEnd/>
            <a:tailEnd/>
          </a:ln>
        </p:spPr>
      </p:pic>
      <p:sp>
        <p:nvSpPr>
          <p:cNvPr id="15" name="Rounded Rectangle 14"/>
          <p:cNvSpPr/>
          <p:nvPr/>
        </p:nvSpPr>
        <p:spPr>
          <a:xfrm>
            <a:off x="5180677" y="5562600"/>
            <a:ext cx="3919752" cy="1143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Nêu</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nôi</a:t>
            </a:r>
            <a:r>
              <a:rPr lang="en-US" sz="2000" dirty="0" smtClean="0">
                <a:solidFill>
                  <a:prstClr val="black"/>
                </a:solidFill>
                <a:latin typeface="Times New Roman" pitchFamily="18" charset="0"/>
                <a:cs typeface="Times New Roman" pitchFamily="18" charset="0"/>
              </a:rPr>
              <a:t> dung </a:t>
            </a:r>
            <a:r>
              <a:rPr lang="en-US" sz="2000" dirty="0" err="1" smtClean="0">
                <a:solidFill>
                  <a:prstClr val="black"/>
                </a:solidFill>
                <a:latin typeface="Times New Roman" pitchFamily="18" charset="0"/>
                <a:cs typeface="Times New Roman" pitchFamily="18" charset="0"/>
              </a:rPr>
              <a:t>của</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bài</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thơ</a:t>
            </a:r>
            <a:r>
              <a:rPr lang="en-US" sz="2000" dirty="0" smtClean="0">
                <a:solidFill>
                  <a:prstClr val="black"/>
                </a:solidFill>
                <a:latin typeface="Times New Roman" pitchFamily="18" charset="0"/>
                <a:cs typeface="Times New Roman" pitchFamily="18" charset="0"/>
              </a:rPr>
              <a:t> ?</a:t>
            </a:r>
            <a:endParaRPr lang="en-US" sz="2000" dirty="0">
              <a:solidFill>
                <a:prstClr val="black"/>
              </a:solidFill>
              <a:latin typeface="Times New Roman" pitchFamily="18" charset="0"/>
              <a:cs typeface="Times New Roman" pitchFamily="18" charset="0"/>
            </a:endParaRPr>
          </a:p>
        </p:txBody>
      </p:sp>
      <p:sp>
        <p:nvSpPr>
          <p:cNvPr id="12" name="Rounded Rectangle 11"/>
          <p:cNvSpPr/>
          <p:nvPr/>
        </p:nvSpPr>
        <p:spPr>
          <a:xfrm>
            <a:off x="5180677" y="4800600"/>
            <a:ext cx="3881520" cy="200439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Nhắc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lại</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một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số</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biện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pháp</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nghệ</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thuật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được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sử</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dụng</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trong</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bài</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thơ</a:t>
            </a:r>
            <a:r>
              <a:rPr lang="en-US" sz="2000" dirty="0" smtClean="0">
                <a:solidFill>
                  <a:prstClr val="black"/>
                </a:solidFill>
                <a:latin typeface="Times New Roman" pitchFamily="18" charset="0"/>
                <a:cs typeface="Times New Roman" pitchFamily="18" charset="0"/>
              </a:rPr>
              <a:t> ? </a:t>
            </a:r>
            <a:r>
              <a:rPr lang="en-US" sz="2000" dirty="0" err="1" smtClean="0">
                <a:solidFill>
                  <a:prstClr val="black"/>
                </a:solidFill>
                <a:latin typeface="Times New Roman" pitchFamily="18" charset="0"/>
                <a:cs typeface="Times New Roman" pitchFamily="18" charset="0"/>
              </a:rPr>
              <a:t>Các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biện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pháp</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nghệ</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thuật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ấy</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đã</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giúp</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thể</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hiện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nội</a:t>
            </a:r>
            <a:r>
              <a:rPr lang="en-US" sz="2000" dirty="0" smtClean="0">
                <a:solidFill>
                  <a:prstClr val="black"/>
                </a:solidFill>
                <a:latin typeface="Times New Roman" pitchFamily="18" charset="0"/>
                <a:cs typeface="Times New Roman" pitchFamily="18" charset="0"/>
              </a:rPr>
              <a:t> dung </a:t>
            </a:r>
            <a:r>
              <a:rPr lang="en-US" sz="2000" dirty="0" err="1" smtClean="0">
                <a:solidFill>
                  <a:prstClr val="black"/>
                </a:solidFill>
                <a:latin typeface="Times New Roman" pitchFamily="18" charset="0"/>
                <a:cs typeface="Times New Roman" pitchFamily="18" charset="0"/>
              </a:rPr>
              <a:t>gì</a:t>
            </a:r>
            <a:r>
              <a:rPr lang="en-US" sz="2000" dirty="0" smtClean="0">
                <a:solidFill>
                  <a:prstClr val="black"/>
                </a:solidFill>
                <a:latin typeface="Times New Roman" pitchFamily="18" charset="0"/>
                <a:cs typeface="Times New Roman" pitchFamily="18" charset="0"/>
              </a:rPr>
              <a:t> ? </a:t>
            </a:r>
            <a:endParaRPr lang="en-US" sz="2000" dirty="0">
              <a:solidFill>
                <a:prstClr val="black"/>
              </a:solidFill>
              <a:latin typeface="Times New Roman" pitchFamily="18" charset="0"/>
              <a:cs typeface="Times New Roman" pitchFamily="18" charset="0"/>
            </a:endParaRPr>
          </a:p>
        </p:txBody>
      </p:sp>
      <p:sp>
        <p:nvSpPr>
          <p:cNvPr id="2" name="TextBox 1"/>
          <p:cNvSpPr txBox="1"/>
          <p:nvPr/>
        </p:nvSpPr>
        <p:spPr>
          <a:xfrm>
            <a:off x="228600" y="790575"/>
            <a:ext cx="2971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1. </a:t>
            </a:r>
            <a:r>
              <a:rPr lang="en-US" sz="2400" b="1" dirty="0" err="1" smtClean="0">
                <a:solidFill>
                  <a:srgbClr val="FF0000"/>
                </a:solidFill>
                <a:latin typeface="Times New Roman" pitchFamily="18" charset="0"/>
                <a:cs typeface="Times New Roman" pitchFamily="18" charset="0"/>
              </a:rPr>
              <a:t>Nội</a:t>
            </a:r>
            <a:r>
              <a:rPr lang="en-US" sz="2400" b="1" dirty="0" smtClean="0">
                <a:solidFill>
                  <a:srgbClr val="FF0000"/>
                </a:solidFill>
                <a:latin typeface="Times New Roman" pitchFamily="18" charset="0"/>
                <a:cs typeface="Times New Roman" pitchFamily="18" charset="0"/>
              </a:rPr>
              <a:t> dung.</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265706" y="3886200"/>
            <a:ext cx="2971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Nghệ</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thuật</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265706" y="1513398"/>
            <a:ext cx="4572000" cy="2308324"/>
          </a:xfrm>
          <a:prstGeom prst="rect">
            <a:avLst/>
          </a:prstGeom>
        </p:spPr>
        <p:txBody>
          <a:bodyPr>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a:t>
            </a:r>
            <a:r>
              <a:rPr lang="en-US" sz="2400" dirty="0" smtClean="0">
                <a:latin typeface="Times New Roman" pitchFamily="18" charset="0"/>
                <a:cs typeface="Times New Roman" pitchFamily="18" charset="0"/>
              </a:rPr>
              <a:t> sang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ectangle 6"/>
          <p:cNvSpPr/>
          <p:nvPr/>
        </p:nvSpPr>
        <p:spPr>
          <a:xfrm>
            <a:off x="304800" y="4648200"/>
            <a:ext cx="4572000" cy="1200329"/>
          </a:xfrm>
          <a:prstGeom prst="rect">
            <a:avLst/>
          </a:prstGeom>
        </p:spPr>
        <p:txBody>
          <a:bodyPr>
            <a:spAutoFit/>
          </a:bodyPr>
          <a:lstStyle/>
          <a:p>
            <a:pPr marL="342900" indent="-342900" algn="just">
              <a:buFontTx/>
              <a:buChar char="-"/>
            </a:pP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a:t>
            </a:r>
          </a:p>
        </p:txBody>
      </p:sp>
      <p:pic>
        <p:nvPicPr>
          <p:cNvPr id="20" name="Picture 18"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355" y="795569"/>
            <a:ext cx="3861842" cy="385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0615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circle(in)">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5" grpId="1" animBg="1"/>
      <p:bldP spid="12" grpId="0" animBg="1"/>
      <p:bldP spid="2" grpId="0"/>
      <p:bldP spid="1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685800"/>
            <a:ext cx="6629400" cy="16002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0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Vì</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sao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giả</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không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đặt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bài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là</a:t>
            </a:r>
            <a:r>
              <a:rPr lang="en-US" sz="2800" dirty="0" smtClean="0">
                <a:solidFill>
                  <a:prstClr val="black"/>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Thu sang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là</a:t>
            </a:r>
            <a:r>
              <a:rPr lang="en-US" sz="2800" dirty="0" smtClean="0">
                <a:solidFill>
                  <a:prstClr val="black"/>
                </a:solidFill>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Sang </a:t>
            </a:r>
            <a:r>
              <a:rPr lang="en-US" sz="2800" dirty="0" err="1" smtClean="0">
                <a:solidFill>
                  <a:srgbClr val="FF0000"/>
                </a:solidFill>
                <a:latin typeface="Times New Roman" pitchFamily="18" charset="0"/>
                <a:cs typeface="Times New Roman" pitchFamily="18" charset="0"/>
              </a:rPr>
              <a:t>thu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muồn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gửi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gắm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đến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bạn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đọc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thông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gì</a:t>
            </a:r>
            <a:r>
              <a:rPr lang="en-US" sz="2800" dirty="0" smtClean="0">
                <a:solidFill>
                  <a:prstClr val="black"/>
                </a:solidFill>
                <a:latin typeface="Times New Roman" pitchFamily="18" charset="0"/>
                <a:cs typeface="Times New Roman" pitchFamily="18" charset="0"/>
              </a:rPr>
              <a:t> ? </a:t>
            </a:r>
            <a:endParaRPr lang="en-US" sz="2800" dirty="0">
              <a:solidFill>
                <a:prstClr val="black"/>
              </a:solidFill>
              <a:latin typeface="Times New Roman" pitchFamily="18" charset="0"/>
              <a:cs typeface="Times New Roman" pitchFamily="18" charset="0"/>
            </a:endParaRPr>
          </a:p>
        </p:txBody>
      </p:sp>
      <p:sp>
        <p:nvSpPr>
          <p:cNvPr id="3" name="Rectangle 2"/>
          <p:cNvSpPr/>
          <p:nvPr/>
        </p:nvSpPr>
        <p:spPr>
          <a:xfrm>
            <a:off x="1143000" y="2514600"/>
            <a:ext cx="7467600" cy="1938992"/>
          </a:xfrm>
          <a:prstGeom prst="rect">
            <a:avLst/>
          </a:prstGeom>
        </p:spPr>
        <p:txBody>
          <a:bodyPr wrap="square">
            <a:spAutoFit/>
          </a:bodyPr>
          <a:lstStyle/>
          <a:p>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Không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phải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là</a:t>
            </a:r>
            <a:r>
              <a:rPr lang="en-SG" sz="2400" dirty="0">
                <a:latin typeface="Times New Roman" pitchFamily="18" charset="0"/>
                <a:cs typeface="Times New Roman" pitchFamily="18" charset="0"/>
              </a:rPr>
              <a:t> "Thu sang" </a:t>
            </a:r>
            <a:r>
              <a:rPr lang="en-SG" sz="2400" dirty="0" err="1">
                <a:latin typeface="Times New Roman" pitchFamily="18" charset="0"/>
                <a:cs typeface="Times New Roman" pitchFamily="18" charset="0"/>
              </a:rPr>
              <a:t>mà</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là</a:t>
            </a:r>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thu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Thiên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nhiên</a:t>
            </a:r>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thu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và</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lòng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người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cũng</a:t>
            </a:r>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thu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tâm</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hồn</a:t>
            </a:r>
            <a:r>
              <a:rPr lang="en-SG" sz="2400" dirty="0">
                <a:latin typeface="Times New Roman" pitchFamily="18" charset="0"/>
                <a:cs typeface="Times New Roman" pitchFamily="18" charset="0"/>
              </a:rPr>
              <a:t> con </a:t>
            </a:r>
            <a:r>
              <a:rPr lang="en-SG" sz="2400" dirty="0" err="1">
                <a:latin typeface="Times New Roman" pitchFamily="18" charset="0"/>
                <a:cs typeface="Times New Roman" pitchFamily="18" charset="0"/>
              </a:rPr>
              <a:t>người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như</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đồng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điệu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hòa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nhịp</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với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những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biến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chuyển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thiên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nhiên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đất</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trời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bước</a:t>
            </a:r>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mùa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thu</a:t>
            </a:r>
            <a:r>
              <a:rPr lang="en-SG" sz="2400" dirty="0">
                <a:latin typeface="Times New Roman" pitchFamily="18" charset="0"/>
                <a:cs typeface="Times New Roman" pitchFamily="18" charset="0"/>
              </a:rPr>
              <a:t>).</a:t>
            </a:r>
            <a:br>
              <a:rPr lang="en-SG"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Rectangle 3"/>
          <p:cNvSpPr/>
          <p:nvPr/>
        </p:nvSpPr>
        <p:spPr>
          <a:xfrm>
            <a:off x="1154264" y="4191000"/>
            <a:ext cx="7010400" cy="2308324"/>
          </a:xfrm>
          <a:prstGeom prst="rect">
            <a:avLst/>
          </a:prstGeom>
        </p:spPr>
        <p:txBody>
          <a:bodyPr wrap="square">
            <a:spAutoFit/>
          </a:bodyPr>
          <a:lstStyle/>
          <a:p>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thu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còn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mang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nghĩa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ẩn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dụ</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bước</a:t>
            </a:r>
            <a:r>
              <a:rPr lang="en-SG" sz="2400" dirty="0">
                <a:latin typeface="Times New Roman" pitchFamily="18" charset="0"/>
                <a:cs typeface="Times New Roman" pitchFamily="18" charset="0"/>
              </a:rPr>
              <a:t> sang </a:t>
            </a:r>
            <a:r>
              <a:rPr lang="en-SG" sz="2400" dirty="0" err="1">
                <a:latin typeface="Times New Roman" pitchFamily="18" charset="0"/>
                <a:cs typeface="Times New Roman" pitchFamily="18" charset="0"/>
              </a:rPr>
              <a:t>một</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giai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đoạn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mới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cuộc</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đời</a:t>
            </a:r>
            <a:r>
              <a:rPr lang="en-SG" sz="2400" dirty="0">
                <a:latin typeface="Times New Roman" pitchFamily="18" charset="0"/>
                <a:cs typeface="Times New Roman" pitchFamily="18" charset="0"/>
              </a:rPr>
              <a:t> con </a:t>
            </a:r>
            <a:r>
              <a:rPr lang="en-SG" sz="2400" dirty="0" err="1">
                <a:latin typeface="Times New Roman" pitchFamily="18" charset="0"/>
                <a:cs typeface="Times New Roman" pitchFamily="18" charset="0"/>
              </a:rPr>
              <a:t>người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giai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đoạn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tuổi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trung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niên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Điều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đó</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góp</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phần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lý</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giải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những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lưu</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luyến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bịn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rịn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tam </a:t>
            </a:r>
            <a:r>
              <a:rPr lang="en-SG" sz="2400" dirty="0" err="1">
                <a:latin typeface="Times New Roman" pitchFamily="18" charset="0"/>
                <a:cs typeface="Times New Roman" pitchFamily="18" charset="0"/>
              </a:rPr>
              <a:t>hồn</a:t>
            </a:r>
            <a:r>
              <a:rPr lang="en-SG" sz="2400" dirty="0">
                <a:latin typeface="Times New Roman" pitchFamily="18" charset="0"/>
                <a:cs typeface="Times New Roman" pitchFamily="18" charset="0"/>
              </a:rPr>
              <a:t> con </a:t>
            </a:r>
            <a:r>
              <a:rPr lang="en-SG" sz="2400" dirty="0" err="1">
                <a:latin typeface="Times New Roman" pitchFamily="18" charset="0"/>
                <a:cs typeface="Times New Roman" pitchFamily="18" charset="0"/>
              </a:rPr>
              <a:t>người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với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mùa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hạ</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sự</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sôi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nổi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những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khao</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khát</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tuổi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trẻ</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đang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đi</a:t>
            </a:r>
            <a:r>
              <a:rPr lang="en-SG" sz="2400" dirty="0">
                <a:latin typeface="Times New Roman" pitchFamily="18" charset="0"/>
                <a:cs typeface="Times New Roman" pitchFamily="18" charset="0"/>
              </a:rPr>
              <a:t> qua.</a:t>
            </a:r>
            <a:br>
              <a:rPr lang="en-SG"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6" name="TextBox 5"/>
          <p:cNvSpPr txBox="1"/>
          <p:nvPr/>
        </p:nvSpPr>
        <p:spPr>
          <a:xfrm>
            <a:off x="304800" y="141598"/>
            <a:ext cx="5257802" cy="584775"/>
          </a:xfrm>
          <a:prstGeom prst="rect">
            <a:avLst/>
          </a:prstGeom>
          <a:noFill/>
        </p:spPr>
        <p:txBody>
          <a:bodyPr wrap="square" rtlCol="0">
            <a:spAutoFit/>
          </a:bodyPr>
          <a:lstStyle/>
          <a:p>
            <a:r>
              <a:rPr lang="en-US" sz="3200" b="1" u="sng" dirty="0" smtClean="0">
                <a:solidFill>
                  <a:srgbClr val="008000"/>
                </a:solidFill>
                <a:latin typeface="Times New Roman" pitchFamily="18" charset="0"/>
                <a:cs typeface="Times New Roman" pitchFamily="18" charset="0"/>
              </a:rPr>
              <a:t>IV- LUYỆN TẬP :</a:t>
            </a:r>
            <a:endParaRPr lang="en-US" sz="3200" b="1" u="sng"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9544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Box 8"/>
          <p:cNvSpPr txBox="1">
            <a:spLocks noChangeArrowheads="1"/>
          </p:cNvSpPr>
          <p:nvPr/>
        </p:nvSpPr>
        <p:spPr bwMode="auto">
          <a:xfrm>
            <a:off x="971550" y="549275"/>
            <a:ext cx="70294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sz="4400" dirty="0" smtClean="0">
                <a:solidFill>
                  <a:srgbClr val="FF0000"/>
                </a:solidFill>
                <a:cs typeface="Times New Roman" pitchFamily="18" charset="0"/>
              </a:rPr>
              <a:t>      NÓI </a:t>
            </a:r>
            <a:r>
              <a:rPr lang="en-US" sz="4400" dirty="0">
                <a:solidFill>
                  <a:srgbClr val="FF0000"/>
                </a:solidFill>
                <a:cs typeface="Times New Roman" pitchFamily="18" charset="0"/>
              </a:rPr>
              <a:t>VỚI CON                     </a:t>
            </a:r>
          </a:p>
          <a:p>
            <a:pPr eaLnBrk="1" hangingPunct="1"/>
            <a:r>
              <a:rPr lang="en-US" sz="2400" dirty="0">
                <a:solidFill>
                  <a:srgbClr val="FF0000"/>
                </a:solidFill>
                <a:cs typeface="Times New Roman" pitchFamily="18" charset="0"/>
              </a:rPr>
              <a:t>		 -  Y PHƯƠNG  – </a:t>
            </a:r>
          </a:p>
          <a:p>
            <a:pPr eaLnBrk="1" hangingPunct="1"/>
            <a:r>
              <a:rPr lang="en-US" sz="2400" dirty="0">
                <a:solidFill>
                  <a:srgbClr val="FF0000"/>
                </a:solidFill>
                <a:cs typeface="Times New Roman" pitchFamily="18" charset="0"/>
              </a:rPr>
              <a:t>                             </a:t>
            </a:r>
            <a:r>
              <a:rPr lang="en-US" sz="2400" dirty="0">
                <a:solidFill>
                  <a:srgbClr val="7030A0"/>
                </a:solidFill>
                <a:cs typeface="Times New Roman" pitchFamily="18" charset="0"/>
              </a:rPr>
              <a:t>(</a:t>
            </a:r>
            <a:r>
              <a:rPr lang="en-US" sz="2400" i="1" dirty="0" err="1">
                <a:solidFill>
                  <a:srgbClr val="7030A0"/>
                </a:solidFill>
                <a:cs typeface="Times New Roman" pitchFamily="18" charset="0"/>
              </a:rPr>
              <a:t>Tự</a:t>
            </a:r>
            <a:r>
              <a:rPr lang="en-US" sz="2400" i="1" dirty="0">
                <a:solidFill>
                  <a:srgbClr val="7030A0"/>
                </a:solidFill>
                <a:cs typeface="Times New Roman" pitchFamily="18" charset="0"/>
              </a:rPr>
              <a:t> </a:t>
            </a:r>
            <a:r>
              <a:rPr lang="en-US" sz="2400" i="1" dirty="0" err="1">
                <a:solidFill>
                  <a:srgbClr val="7030A0"/>
                </a:solidFill>
                <a:cs typeface="Times New Roman" pitchFamily="18" charset="0"/>
              </a:rPr>
              <a:t>học</a:t>
            </a:r>
            <a:r>
              <a:rPr lang="en-US" sz="2400" i="1" dirty="0">
                <a:solidFill>
                  <a:srgbClr val="7030A0"/>
                </a:solidFill>
                <a:cs typeface="Times New Roman" pitchFamily="18" charset="0"/>
              </a:rPr>
              <a:t> </a:t>
            </a:r>
            <a:r>
              <a:rPr lang="en-US" sz="2400" i="1" dirty="0" err="1">
                <a:solidFill>
                  <a:srgbClr val="7030A0"/>
                </a:solidFill>
                <a:cs typeface="Times New Roman" pitchFamily="18" charset="0"/>
              </a:rPr>
              <a:t>có</a:t>
            </a:r>
            <a:r>
              <a:rPr lang="en-US" sz="2400" i="1" dirty="0">
                <a:solidFill>
                  <a:srgbClr val="7030A0"/>
                </a:solidFill>
                <a:cs typeface="Times New Roman" pitchFamily="18" charset="0"/>
              </a:rPr>
              <a:t> </a:t>
            </a:r>
            <a:r>
              <a:rPr lang="en-US" sz="2400" i="1" dirty="0" err="1">
                <a:solidFill>
                  <a:srgbClr val="7030A0"/>
                </a:solidFill>
                <a:cs typeface="Times New Roman" pitchFamily="18" charset="0"/>
              </a:rPr>
              <a:t>hướng</a:t>
            </a:r>
            <a:r>
              <a:rPr lang="en-US" sz="2400" i="1" dirty="0">
                <a:solidFill>
                  <a:srgbClr val="7030A0"/>
                </a:solidFill>
                <a:cs typeface="Times New Roman" pitchFamily="18" charset="0"/>
              </a:rPr>
              <a:t> </a:t>
            </a:r>
            <a:r>
              <a:rPr lang="en-US" sz="2400" i="1" dirty="0" err="1">
                <a:solidFill>
                  <a:srgbClr val="7030A0"/>
                </a:solidFill>
                <a:cs typeface="Times New Roman" pitchFamily="18" charset="0"/>
              </a:rPr>
              <a:t>dẫn</a:t>
            </a:r>
            <a:r>
              <a:rPr lang="en-US" sz="2400" i="1" dirty="0">
                <a:solidFill>
                  <a:srgbClr val="7030A0"/>
                </a:solidFill>
                <a:cs typeface="Times New Roman" pitchFamily="18" charset="0"/>
              </a:rPr>
              <a:t>) </a:t>
            </a:r>
          </a:p>
        </p:txBody>
      </p:sp>
      <p:sp>
        <p:nvSpPr>
          <p:cNvPr id="3076" name="TextBox 1"/>
          <p:cNvSpPr txBox="1">
            <a:spLocks noChangeArrowheads="1"/>
          </p:cNvSpPr>
          <p:nvPr/>
        </p:nvSpPr>
        <p:spPr bwMode="auto">
          <a:xfrm>
            <a:off x="227013" y="4445000"/>
            <a:ext cx="4321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1800" dirty="0">
                <a:solidFill>
                  <a:schemeClr val="bg1"/>
                </a:solidFill>
              </a:rPr>
              <a:t>TRƯỜNG THCS TAM THÔN HIỆP</a:t>
            </a:r>
          </a:p>
          <a:p>
            <a:r>
              <a:rPr lang="en-US" sz="1800" dirty="0">
                <a:solidFill>
                  <a:schemeClr val="bg1"/>
                </a:solidFill>
              </a:rPr>
              <a:t>GV: NGUYỄN THỊ KIM XUYẾN </a:t>
            </a:r>
          </a:p>
        </p:txBody>
      </p:sp>
      <p:sp>
        <p:nvSpPr>
          <p:cNvPr id="3077" name="TextBox 1"/>
          <p:cNvSpPr txBox="1">
            <a:spLocks noChangeArrowheads="1"/>
          </p:cNvSpPr>
          <p:nvPr/>
        </p:nvSpPr>
        <p:spPr bwMode="auto">
          <a:xfrm>
            <a:off x="1403350" y="5229225"/>
            <a:ext cx="3236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a:solidFill>
                  <a:schemeClr val="bg1"/>
                </a:solidFill>
              </a:rPr>
              <a:t>Thứ 3, Ngày 21, tháng 4, năm 2020</a:t>
            </a:r>
          </a:p>
        </p:txBody>
      </p:sp>
      <p:sp>
        <p:nvSpPr>
          <p:cNvPr id="2" name="Rectangle 1"/>
          <p:cNvSpPr/>
          <p:nvPr/>
        </p:nvSpPr>
        <p:spPr>
          <a:xfrm>
            <a:off x="971550" y="364609"/>
            <a:ext cx="1117614" cy="369332"/>
          </a:xfrm>
          <a:prstGeom prst="rect">
            <a:avLst/>
          </a:prstGeom>
        </p:spPr>
        <p:txBody>
          <a:bodyPr wrap="none">
            <a:spAutoFit/>
          </a:bodyPr>
          <a:lstStyle/>
          <a:p>
            <a:r>
              <a:rPr lang="vi-VN" dirty="0">
                <a:solidFill>
                  <a:srgbClr val="FF0000"/>
                </a:solidFill>
                <a:cs typeface="Times New Roman" pitchFamily="18" charset="0"/>
              </a:rPr>
              <a:t>Văn</a:t>
            </a:r>
            <a:r>
              <a:rPr lang="en-US" dirty="0">
                <a:solidFill>
                  <a:srgbClr val="FF0000"/>
                </a:solidFill>
                <a:cs typeface="Times New Roman" pitchFamily="18" charset="0"/>
              </a:rPr>
              <a:t> </a:t>
            </a:r>
            <a:r>
              <a:rPr lang="en-US" dirty="0" err="1">
                <a:solidFill>
                  <a:srgbClr val="FF0000"/>
                </a:solidFill>
                <a:cs typeface="Times New Roman" pitchFamily="18" charset="0"/>
              </a:rPr>
              <a:t>bản</a:t>
            </a:r>
            <a:r>
              <a:rPr lang="en-US" dirty="0">
                <a:solidFill>
                  <a:srgbClr val="FF0000"/>
                </a:solidFill>
                <a:cs typeface="Times New Roman" pitchFamily="18" charset="0"/>
              </a:rPr>
              <a:t>: </a:t>
            </a:r>
            <a:endParaRPr lang="en-US" dirty="0"/>
          </a:p>
        </p:txBody>
      </p:sp>
    </p:spTree>
    <p:extLst>
      <p:ext uri="{BB962C8B-B14F-4D97-AF65-F5344CB8AC3E}">
        <p14:creationId xmlns:p14="http://schemas.microsoft.com/office/powerpoint/2010/main" val="150914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idx="4294967295"/>
          </p:nvPr>
        </p:nvSpPr>
        <p:spPr>
          <a:xfrm>
            <a:off x="1395413" y="73025"/>
            <a:ext cx="5795962" cy="476250"/>
          </a:xfrm>
        </p:spPr>
        <p:txBody>
          <a:bodyPr>
            <a:normAutofit fontScale="90000"/>
          </a:bodyPr>
          <a:lstStyle/>
          <a:p>
            <a:pPr algn="l" eaLnBrk="1" hangingPunct="1"/>
            <a:r>
              <a:rPr lang="en-US" sz="3600" b="1" dirty="0" smtClean="0">
                <a:solidFill>
                  <a:srgbClr val="FF0000"/>
                </a:solidFill>
                <a:latin typeface="Times New Roman" pitchFamily="18" charset="0"/>
              </a:rPr>
              <a:t>          NÓI VỚI CON           </a:t>
            </a:r>
          </a:p>
        </p:txBody>
      </p:sp>
      <p:sp>
        <p:nvSpPr>
          <p:cNvPr id="215043" name="Rectangle 3"/>
          <p:cNvSpPr>
            <a:spLocks noChangeArrowheads="1"/>
          </p:cNvSpPr>
          <p:nvPr/>
        </p:nvSpPr>
        <p:spPr bwMode="auto">
          <a:xfrm>
            <a:off x="55563" y="687388"/>
            <a:ext cx="4859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400" b="1" dirty="0" err="1">
                <a:solidFill>
                  <a:srgbClr val="FF0000"/>
                </a:solidFill>
                <a:latin typeface="Times New Roman" pitchFamily="18" charset="0"/>
                <a:cs typeface="Times New Roman" pitchFamily="18" charset="0"/>
              </a:rPr>
              <a:t>I.</a:t>
            </a:r>
            <a:r>
              <a:rPr lang="en-US" sz="2400" b="1" u="sng" dirty="0" err="1">
                <a:solidFill>
                  <a:srgbClr val="FF0000"/>
                </a:solidFill>
                <a:latin typeface="Times New Roman" pitchFamily="18" charset="0"/>
                <a:cs typeface="Times New Roman" pitchFamily="18" charset="0"/>
              </a:rPr>
              <a:t>Tìm</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hiểu</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chung</a:t>
            </a:r>
            <a:r>
              <a:rPr lang="en-US" sz="2400" b="1" u="sng" dirty="0">
                <a:solidFill>
                  <a:srgbClr val="FF0000"/>
                </a:solidFill>
                <a:latin typeface="Times New Roman" pitchFamily="18" charset="0"/>
                <a:cs typeface="Times New Roman" pitchFamily="18" charset="0"/>
              </a:rPr>
              <a:t>:</a:t>
            </a:r>
          </a:p>
        </p:txBody>
      </p:sp>
      <p:sp>
        <p:nvSpPr>
          <p:cNvPr id="5124"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1" name="Rectangle 51"/>
          <p:cNvSpPr>
            <a:spLocks noChangeArrowheads="1"/>
          </p:cNvSpPr>
          <p:nvPr/>
        </p:nvSpPr>
        <p:spPr bwMode="auto">
          <a:xfrm>
            <a:off x="5500688" y="587375"/>
            <a:ext cx="1902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sz="2400" b="1" i="1" dirty="0">
                <a:solidFill>
                  <a:srgbClr val="0070C0"/>
                </a:solidFill>
                <a:latin typeface="Times New Roman" pitchFamily="18" charset="0"/>
                <a:cs typeface="Times New Roman" pitchFamily="18" charset="0"/>
              </a:rPr>
              <a:t>-  Y </a:t>
            </a:r>
            <a:r>
              <a:rPr lang="en-US" sz="2400" b="1" i="1" dirty="0" err="1">
                <a:solidFill>
                  <a:srgbClr val="0070C0"/>
                </a:solidFill>
                <a:latin typeface="Times New Roman" pitchFamily="18" charset="0"/>
                <a:cs typeface="Times New Roman" pitchFamily="18" charset="0"/>
              </a:rPr>
              <a:t>Phương</a:t>
            </a:r>
            <a:r>
              <a:rPr lang="en-US" sz="2400" b="1" i="1" dirty="0">
                <a:solidFill>
                  <a:srgbClr val="0070C0"/>
                </a:solidFill>
                <a:latin typeface="Times New Roman" pitchFamily="18" charset="0"/>
                <a:cs typeface="Times New Roman" pitchFamily="18" charset="0"/>
              </a:rPr>
              <a:t> -</a:t>
            </a:r>
          </a:p>
        </p:txBody>
      </p:sp>
      <p:sp>
        <p:nvSpPr>
          <p:cNvPr id="215102" name="Text Box 62"/>
          <p:cNvSpPr txBox="1">
            <a:spLocks noChangeArrowheads="1"/>
          </p:cNvSpPr>
          <p:nvPr/>
        </p:nvSpPr>
        <p:spPr bwMode="auto">
          <a:xfrm>
            <a:off x="55563" y="1233488"/>
            <a:ext cx="2790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dirty="0"/>
              <a:t>1.</a:t>
            </a:r>
            <a:r>
              <a:rPr lang="en-US" sz="2400" u="sng" dirty="0"/>
              <a:t>Tác </a:t>
            </a:r>
            <a:r>
              <a:rPr lang="en-US" sz="2400" u="sng" dirty="0" err="1"/>
              <a:t>giả</a:t>
            </a:r>
            <a:r>
              <a:rPr lang="en-US" sz="2400" u="sng" dirty="0"/>
              <a:t>:</a:t>
            </a:r>
            <a:endParaRPr lang="en-US" sz="2400" b="0" dirty="0"/>
          </a:p>
        </p:txBody>
      </p:sp>
      <p:sp>
        <p:nvSpPr>
          <p:cNvPr id="5127"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4" name="Rectangle 13"/>
          <p:cNvSpPr>
            <a:spLocks noChangeArrowheads="1"/>
          </p:cNvSpPr>
          <p:nvPr/>
        </p:nvSpPr>
        <p:spPr bwMode="auto">
          <a:xfrm>
            <a:off x="142875" y="1693863"/>
            <a:ext cx="5286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0" dirty="0">
                <a:latin typeface="Times New Roman" pitchFamily="18" charset="0"/>
                <a:cs typeface="Times New Roman" pitchFamily="18" charset="0"/>
              </a:rPr>
              <a:t>- Y </a:t>
            </a:r>
            <a:r>
              <a:rPr lang="en-US" sz="2400" b="0" dirty="0" err="1">
                <a:latin typeface="Times New Roman" pitchFamily="18" charset="0"/>
                <a:cs typeface="Times New Roman" pitchFamily="18" charset="0"/>
              </a:rPr>
              <a:t>Phương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sinh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năm</a:t>
            </a:r>
            <a:r>
              <a:rPr lang="en-US" sz="2400" b="0" dirty="0">
                <a:latin typeface="Times New Roman" pitchFamily="18" charset="0"/>
                <a:cs typeface="Times New Roman" pitchFamily="18" charset="0"/>
              </a:rPr>
              <a:t> 1948 , </a:t>
            </a:r>
            <a:r>
              <a:rPr lang="en-US" sz="2400" b="0" dirty="0" err="1">
                <a:latin typeface="Times New Roman" pitchFamily="18" charset="0"/>
                <a:cs typeface="Times New Roman" pitchFamily="18" charset="0"/>
              </a:rPr>
              <a:t>tên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khai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sinh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Hứa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Vĩnh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Sước</a:t>
            </a:r>
            <a:r>
              <a:rPr lang="en-US" sz="2400" b="0" dirty="0">
                <a:latin typeface="Times New Roman" pitchFamily="18" charset="0"/>
                <a:cs typeface="Times New Roman" pitchFamily="18" charset="0"/>
              </a:rPr>
              <a:t> , </a:t>
            </a:r>
            <a:r>
              <a:rPr lang="en-US" sz="2400" b="0" dirty="0" err="1">
                <a:latin typeface="Times New Roman" pitchFamily="18" charset="0"/>
                <a:cs typeface="Times New Roman" pitchFamily="18" charset="0"/>
              </a:rPr>
              <a:t>dân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tộc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Tày</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quê</a:t>
            </a:r>
            <a:r>
              <a:rPr lang="en-US" sz="2400" b="0" dirty="0">
                <a:latin typeface="Times New Roman" pitchFamily="18" charset="0"/>
                <a:cs typeface="Times New Roman" pitchFamily="18" charset="0"/>
              </a:rPr>
              <a:t> ở Cao </a:t>
            </a:r>
            <a:r>
              <a:rPr lang="en-US" sz="2400" b="0" dirty="0" err="1">
                <a:latin typeface="Times New Roman" pitchFamily="18" charset="0"/>
                <a:cs typeface="Times New Roman" pitchFamily="18" charset="0"/>
              </a:rPr>
              <a:t>Bằng</a:t>
            </a:r>
            <a:r>
              <a:rPr lang="en-US" sz="2400" b="0" dirty="0">
                <a:latin typeface="Times New Roman" pitchFamily="18" charset="0"/>
                <a:cs typeface="Times New Roman" pitchFamily="18" charset="0"/>
              </a:rPr>
              <a:t>.</a:t>
            </a:r>
          </a:p>
          <a:p>
            <a:pPr eaLnBrk="1" hangingPunct="1"/>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Năm</a:t>
            </a:r>
            <a:r>
              <a:rPr lang="en-US" sz="2400" b="0" dirty="0">
                <a:latin typeface="Times New Roman" pitchFamily="18" charset="0"/>
                <a:cs typeface="Times New Roman" pitchFamily="18" charset="0"/>
              </a:rPr>
              <a:t> 1968 </a:t>
            </a:r>
            <a:r>
              <a:rPr lang="en-US" sz="2400" b="0" dirty="0" err="1">
                <a:latin typeface="Times New Roman" pitchFamily="18" charset="0"/>
                <a:cs typeface="Times New Roman" pitchFamily="18" charset="0"/>
              </a:rPr>
              <a:t>nhập</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ngũ</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công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tại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Sở</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Văn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hóa</a:t>
            </a:r>
            <a:r>
              <a:rPr lang="en-US" sz="2400" b="0" dirty="0">
                <a:latin typeface="Times New Roman" pitchFamily="18" charset="0"/>
                <a:cs typeface="Times New Roman" pitchFamily="18" charset="0"/>
              </a:rPr>
              <a:t> – </a:t>
            </a:r>
            <a:r>
              <a:rPr lang="en-US" sz="2400" b="0" dirty="0" err="1">
                <a:latin typeface="Times New Roman" pitchFamily="18" charset="0"/>
                <a:cs typeface="Times New Roman" pitchFamily="18" charset="0"/>
              </a:rPr>
              <a:t>thông</a:t>
            </a:r>
            <a:r>
              <a:rPr lang="en-US" sz="2400" b="0" dirty="0">
                <a:latin typeface="Times New Roman" pitchFamily="18" charset="0"/>
                <a:cs typeface="Times New Roman" pitchFamily="18" charset="0"/>
              </a:rPr>
              <a:t> tin Cao </a:t>
            </a:r>
            <a:r>
              <a:rPr lang="en-US" sz="2400" b="0" dirty="0" err="1">
                <a:latin typeface="Times New Roman" pitchFamily="18" charset="0"/>
                <a:cs typeface="Times New Roman" pitchFamily="18" charset="0"/>
              </a:rPr>
              <a:t>Bằng</a:t>
            </a:r>
            <a:r>
              <a:rPr lang="en-US" sz="2400" b="0" dirty="0">
                <a:latin typeface="Times New Roman" pitchFamily="18" charset="0"/>
                <a:cs typeface="Times New Roman" pitchFamily="18" charset="0"/>
              </a:rPr>
              <a:t>.</a:t>
            </a:r>
          </a:p>
          <a:p>
            <a:pPr eaLnBrk="1" hangingPunct="1">
              <a:buFontTx/>
              <a:buChar char="-"/>
            </a:pPr>
            <a:r>
              <a:rPr lang="en-US" sz="2400" b="0" dirty="0" err="1">
                <a:latin typeface="Times New Roman" pitchFamily="18" charset="0"/>
                <a:cs typeface="Times New Roman" pitchFamily="18" charset="0"/>
              </a:rPr>
              <a:t>Năm</a:t>
            </a:r>
            <a:r>
              <a:rPr lang="en-US" sz="2400" b="0" dirty="0">
                <a:latin typeface="Times New Roman" pitchFamily="18" charset="0"/>
                <a:cs typeface="Times New Roman" pitchFamily="18" charset="0"/>
              </a:rPr>
              <a:t> 1993 , </a:t>
            </a:r>
            <a:r>
              <a:rPr lang="en-US" sz="2400" b="0" dirty="0" err="1">
                <a:latin typeface="Times New Roman" pitchFamily="18" charset="0"/>
                <a:cs typeface="Times New Roman" pitchFamily="18" charset="0"/>
              </a:rPr>
              <a:t>ông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chủ</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tịch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hội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văn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học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nghệ</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thuật</a:t>
            </a:r>
            <a:r>
              <a:rPr lang="en-US" sz="2400" b="0" dirty="0">
                <a:latin typeface="Times New Roman" pitchFamily="18" charset="0"/>
                <a:cs typeface="Times New Roman" pitchFamily="18" charset="0"/>
              </a:rPr>
              <a:t> Cao </a:t>
            </a:r>
            <a:r>
              <a:rPr lang="en-US" sz="2400" b="0" dirty="0" err="1">
                <a:latin typeface="Times New Roman" pitchFamily="18" charset="0"/>
                <a:cs typeface="Times New Roman" pitchFamily="18" charset="0"/>
              </a:rPr>
              <a:t>Bằng</a:t>
            </a:r>
            <a:r>
              <a:rPr lang="en-US" sz="2400" b="0" dirty="0">
                <a:latin typeface="Times New Roman" pitchFamily="18" charset="0"/>
                <a:cs typeface="Times New Roman" pitchFamily="18" charset="0"/>
              </a:rPr>
              <a:t> .</a:t>
            </a:r>
            <a:endParaRPr lang="vi-VN" sz="2400" b="0" dirty="0">
              <a:latin typeface="Times New Roman" pitchFamily="18" charset="0"/>
              <a:cs typeface="Times New Roman" pitchFamily="18" charset="0"/>
            </a:endParaRPr>
          </a:p>
          <a:p>
            <a:pPr eaLnBrk="1" hangingPunct="1"/>
            <a:r>
              <a:rPr lang="vi-VN" sz="2400" b="0" dirty="0">
                <a:latin typeface="Times New Roman" pitchFamily="18" charset="0"/>
                <a:cs typeface="Times New Roman" pitchFamily="18" charset="0"/>
              </a:rPr>
              <a:t>- T</a:t>
            </a:r>
            <a:r>
              <a:rPr lang="en-US" sz="2400" b="0" dirty="0" err="1">
                <a:latin typeface="Times New Roman" pitchFamily="18" charset="0"/>
                <a:cs typeface="Times New Roman" pitchFamily="18" charset="0"/>
              </a:rPr>
              <a:t>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phẩm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tiêu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biểu</a:t>
            </a:r>
            <a:r>
              <a:rPr lang="en-US" sz="2400" b="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con</a:t>
            </a:r>
            <a:r>
              <a:rPr lang="en-US" sz="2400" b="0" i="1" dirty="0">
                <a:latin typeface="Times New Roman" pitchFamily="18" charset="0"/>
                <a:cs typeface="Times New Roman" pitchFamily="18" charset="0"/>
              </a:rPr>
              <a:t>.</a:t>
            </a:r>
          </a:p>
        </p:txBody>
      </p:sp>
      <p:sp>
        <p:nvSpPr>
          <p:cNvPr id="12" name="Text Box 32"/>
          <p:cNvSpPr txBox="1">
            <a:spLocks noChangeArrowheads="1"/>
          </p:cNvSpPr>
          <p:nvPr/>
        </p:nvSpPr>
        <p:spPr bwMode="auto">
          <a:xfrm>
            <a:off x="105769" y="5202847"/>
            <a:ext cx="5357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dirty="0" err="1">
                <a:cs typeface="Times New Roman" pitchFamily="18" charset="0"/>
              </a:rPr>
              <a:t>Sáng</a:t>
            </a:r>
            <a:r>
              <a:rPr lang="en-US" sz="2400" b="0" dirty="0">
                <a:cs typeface="Times New Roman" pitchFamily="18" charset="0"/>
              </a:rPr>
              <a:t> </a:t>
            </a:r>
            <a:r>
              <a:rPr lang="en-US" sz="2400" b="0" dirty="0" err="1">
                <a:cs typeface="Times New Roman" pitchFamily="18" charset="0"/>
              </a:rPr>
              <a:t>tác</a:t>
            </a:r>
            <a:r>
              <a:rPr lang="en-US" sz="2400" b="0" dirty="0">
                <a:cs typeface="Times New Roman" pitchFamily="18" charset="0"/>
              </a:rPr>
              <a:t> 1980, </a:t>
            </a:r>
            <a:r>
              <a:rPr lang="en-US" sz="2400" b="0" dirty="0" err="1">
                <a:cs typeface="Times New Roman" pitchFamily="18" charset="0"/>
              </a:rPr>
              <a:t>được</a:t>
            </a:r>
            <a:r>
              <a:rPr lang="en-US" sz="2400" b="0" dirty="0">
                <a:cs typeface="Times New Roman" pitchFamily="18" charset="0"/>
              </a:rPr>
              <a:t> in </a:t>
            </a:r>
            <a:r>
              <a:rPr lang="en-US" sz="2400" b="0" dirty="0" err="1">
                <a:cs typeface="Times New Roman" pitchFamily="18" charset="0"/>
              </a:rPr>
              <a:t>trong</a:t>
            </a:r>
            <a:r>
              <a:rPr lang="en-US" sz="2400" b="0" dirty="0">
                <a:cs typeface="Times New Roman" pitchFamily="18" charset="0"/>
              </a:rPr>
              <a:t> “</a:t>
            </a:r>
            <a:r>
              <a:rPr lang="en-US" sz="2400" b="0" dirty="0" err="1">
                <a:cs typeface="Times New Roman" pitchFamily="18" charset="0"/>
              </a:rPr>
              <a:t>Thơ</a:t>
            </a:r>
            <a:r>
              <a:rPr lang="en-US" sz="2400" b="0" dirty="0">
                <a:cs typeface="Times New Roman" pitchFamily="18" charset="0"/>
              </a:rPr>
              <a:t> </a:t>
            </a:r>
            <a:r>
              <a:rPr lang="en-US" sz="2400" b="0" dirty="0" err="1">
                <a:cs typeface="Times New Roman" pitchFamily="18" charset="0"/>
              </a:rPr>
              <a:t>Việt</a:t>
            </a:r>
            <a:r>
              <a:rPr lang="en-US" sz="2400" b="0" dirty="0">
                <a:cs typeface="Times New Roman" pitchFamily="18" charset="0"/>
              </a:rPr>
              <a:t> Nam 1945-1985”.</a:t>
            </a:r>
          </a:p>
        </p:txBody>
      </p:sp>
      <p:pic>
        <p:nvPicPr>
          <p:cNvPr id="615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47750"/>
            <a:ext cx="2736850"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166688" y="4741182"/>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latin typeface="Times New Roman" pitchFamily="18" charset="0"/>
                <a:cs typeface="Times New Roman" pitchFamily="18" charset="0"/>
              </a:rPr>
              <a:t>2 .</a:t>
            </a:r>
            <a:r>
              <a:rPr lang="en-US" sz="2400" b="1" u="sng" dirty="0" err="1">
                <a:latin typeface="Times New Roman" pitchFamily="18" charset="0"/>
                <a:cs typeface="Times New Roman" pitchFamily="18" charset="0"/>
              </a:rPr>
              <a:t>Tác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phẩm</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3" name="Rectangle 10"/>
          <p:cNvSpPr>
            <a:spLocks noChangeArrowheads="1"/>
          </p:cNvSpPr>
          <p:nvPr/>
        </p:nvSpPr>
        <p:spPr bwMode="auto">
          <a:xfrm>
            <a:off x="5549900" y="5743575"/>
            <a:ext cx="3384550" cy="960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Char char="-"/>
              <a:defRPr/>
            </a:pPr>
            <a:r>
              <a:rPr lang="en-US" sz="2000" dirty="0" err="1">
                <a:latin typeface="Times New Roman" pitchFamily="18" charset="0"/>
                <a:cs typeface="Times New Roman" pitchFamily="18" charset="0"/>
              </a:rPr>
              <a:t>Nêu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Nói</a:t>
            </a:r>
            <a:r>
              <a:rPr lang="en-US" sz="2000" i="1" dirty="0">
                <a:latin typeface="Times New Roman" pitchFamily="18" charset="0"/>
                <a:cs typeface="Times New Roman" pitchFamily="18" charset="0"/>
              </a:rPr>
              <a:t> </a:t>
            </a:r>
          </a:p>
          <a:p>
            <a:pPr>
              <a:defRPr/>
            </a:pP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con</a:t>
            </a:r>
            <a:r>
              <a:rPr lang="en-US" sz="2000" dirty="0">
                <a:latin typeface="Times New Roman" pitchFamily="18" charset="0"/>
                <a:cs typeface="Times New Roman" pitchFamily="18" charset="0"/>
              </a:rPr>
              <a:t> ? </a:t>
            </a:r>
          </a:p>
        </p:txBody>
      </p:sp>
      <p:sp>
        <p:nvSpPr>
          <p:cNvPr id="15" name="Rectangle 9"/>
          <p:cNvSpPr>
            <a:spLocks noChangeArrowheads="1"/>
          </p:cNvSpPr>
          <p:nvPr/>
        </p:nvSpPr>
        <p:spPr bwMode="auto">
          <a:xfrm>
            <a:off x="5380832" y="5192713"/>
            <a:ext cx="3567112"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 SGK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hãy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p>
          <a:p>
            <a:pPr algn="ctr"/>
            <a:r>
              <a:rPr lang="en-US" sz="2000" dirty="0">
                <a:latin typeface="Times New Roman" pitchFamily="18" charset="0"/>
                <a:cs typeface="Times New Roman" pitchFamily="18" charset="0"/>
              </a:rPr>
              <a:t>Y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 </a:t>
            </a:r>
          </a:p>
        </p:txBody>
      </p:sp>
    </p:spTree>
    <p:extLst>
      <p:ext uri="{BB962C8B-B14F-4D97-AF65-F5344CB8AC3E}">
        <p14:creationId xmlns:p14="http://schemas.microsoft.com/office/powerpoint/2010/main" val="69905831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circle(in)">
                                      <p:cBhvr>
                                        <p:cTn id="7" dur="2000"/>
                                        <p:tgtEl>
                                          <p:spTgt spid="21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5091"/>
                                        </p:tgtEl>
                                        <p:attrNameLst>
                                          <p:attrName>style.visibility</p:attrName>
                                        </p:attrNameLst>
                                      </p:cBhvr>
                                      <p:to>
                                        <p:strVal val="visible"/>
                                      </p:to>
                                    </p:set>
                                    <p:animEffect transition="in" filter="circle(in)">
                                      <p:cBhvr>
                                        <p:cTn id="12" dur="2000"/>
                                        <p:tgtEl>
                                          <p:spTgt spid="215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5043"/>
                                        </p:tgtEl>
                                        <p:attrNameLst>
                                          <p:attrName>style.visibility</p:attrName>
                                        </p:attrNameLst>
                                      </p:cBhvr>
                                      <p:to>
                                        <p:strVal val="visible"/>
                                      </p:to>
                                    </p:set>
                                    <p:animEffect transition="in" filter="circle(in)">
                                      <p:cBhvr>
                                        <p:cTn id="17" dur="2000"/>
                                        <p:tgtEl>
                                          <p:spTgt spid="215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5102"/>
                                        </p:tgtEl>
                                        <p:attrNameLst>
                                          <p:attrName>style.visibility</p:attrName>
                                        </p:attrNameLst>
                                      </p:cBhvr>
                                      <p:to>
                                        <p:strVal val="visible"/>
                                      </p:to>
                                    </p:set>
                                    <p:animEffect transition="in" filter="circle(in)">
                                      <p:cBhvr>
                                        <p:cTn id="22" dur="2000"/>
                                        <p:tgtEl>
                                          <p:spTgt spid="2151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155"/>
                                        </p:tgtEl>
                                        <p:attrNameLst>
                                          <p:attrName>style.visibility</p:attrName>
                                        </p:attrNameLst>
                                      </p:cBhvr>
                                      <p:to>
                                        <p:strVal val="visible"/>
                                      </p:to>
                                    </p:set>
                                    <p:animEffect transition="in" filter="circle(in)">
                                      <p:cBhvr>
                                        <p:cTn id="27" dur="2000"/>
                                        <p:tgtEl>
                                          <p:spTgt spid="61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ircle(in)">
                                      <p:cBhvr>
                                        <p:cTn id="37" dur="2000"/>
                                        <p:tgtEl>
                                          <p:spTgt spid="1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circle(in)">
                                      <p:cBhvr>
                                        <p:cTn id="42" dur="2000"/>
                                        <p:tgtEl>
                                          <p:spTgt spid="14">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circle(in)">
                                      <p:cBhvr>
                                        <p:cTn id="47" dur="2000"/>
                                        <p:tgtEl>
                                          <p:spTgt spid="1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circle(in)">
                                      <p:cBhvr>
                                        <p:cTn id="52" dur="2000"/>
                                        <p:tgtEl>
                                          <p:spTgt spid="14">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4" fill="hold" grpId="1" nodeType="clickEffect">
                                  <p:stCondLst>
                                    <p:cond delay="0"/>
                                  </p:stCondLst>
                                  <p:childTnLst>
                                    <p:anim calcmode="lin" valueType="num">
                                      <p:cBhvr additive="base">
                                        <p:cTn id="61" dur="500"/>
                                        <p:tgtEl>
                                          <p:spTgt spid="15"/>
                                        </p:tgtEl>
                                        <p:attrNameLst>
                                          <p:attrName>ppt_x</p:attrName>
                                        </p:attrNameLst>
                                      </p:cBhvr>
                                      <p:tavLst>
                                        <p:tav tm="0">
                                          <p:val>
                                            <p:strVal val="ppt_x"/>
                                          </p:val>
                                        </p:tav>
                                        <p:tav tm="100000">
                                          <p:val>
                                            <p:strVal val="ppt_x"/>
                                          </p:val>
                                        </p:tav>
                                      </p:tavLst>
                                    </p:anim>
                                    <p:anim calcmode="lin" valueType="num">
                                      <p:cBhvr additive="base">
                                        <p:cTn id="62" dur="500"/>
                                        <p:tgtEl>
                                          <p:spTgt spid="15"/>
                                        </p:tgtEl>
                                        <p:attrNameLst>
                                          <p:attrName>ppt_y</p:attrName>
                                        </p:attrNameLst>
                                      </p:cBhvr>
                                      <p:tavLst>
                                        <p:tav tm="0">
                                          <p:val>
                                            <p:strVal val="ppt_y"/>
                                          </p:val>
                                        </p:tav>
                                        <p:tav tm="100000">
                                          <p:val>
                                            <p:strVal val="1+ppt_h/2"/>
                                          </p:val>
                                        </p:tav>
                                      </p:tavLst>
                                    </p:anim>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circle(in)">
                                      <p:cBhvr>
                                        <p:cTn id="7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3" grpId="0"/>
      <p:bldP spid="215091" grpId="0"/>
      <p:bldP spid="215102" grpId="0"/>
      <p:bldP spid="12" grpId="0"/>
      <p:bldP spid="2" grpId="0"/>
      <p:bldP spid="13" grpId="0"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500877" y="670679"/>
            <a:ext cx="36480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altLang="en-US" sz="1800">
                <a:solidFill>
                  <a:srgbClr val="0000FF"/>
                </a:solidFill>
              </a:rPr>
              <a:t>Chân phải bước tới cha</a:t>
            </a:r>
          </a:p>
          <a:p>
            <a:pPr eaLnBrk="1" hangingPunct="1"/>
            <a:r>
              <a:rPr lang="en-US" altLang="en-US" sz="1800">
                <a:solidFill>
                  <a:srgbClr val="0000FF"/>
                </a:solidFill>
              </a:rPr>
              <a:t>Chân trái bước tới mẹ</a:t>
            </a:r>
          </a:p>
          <a:p>
            <a:pPr eaLnBrk="1" hangingPunct="1"/>
            <a:r>
              <a:rPr lang="en-US" altLang="en-US" sz="1800">
                <a:solidFill>
                  <a:srgbClr val="0000FF"/>
                </a:solidFill>
              </a:rPr>
              <a:t>Một bước chạm tiếng nói</a:t>
            </a:r>
          </a:p>
          <a:p>
            <a:pPr eaLnBrk="1" hangingPunct="1"/>
            <a:r>
              <a:rPr lang="en-US" altLang="en-US" sz="1800">
                <a:solidFill>
                  <a:srgbClr val="0000FF"/>
                </a:solidFill>
              </a:rPr>
              <a:t>Hai bước tới tiếng cười</a:t>
            </a:r>
          </a:p>
          <a:p>
            <a:pPr eaLnBrk="1" hangingPunct="1"/>
            <a:r>
              <a:rPr lang="en-US" altLang="en-US" sz="1800">
                <a:solidFill>
                  <a:srgbClr val="0000FF"/>
                </a:solidFill>
              </a:rPr>
              <a:t>Người đồng mình yêu lắm con ơi</a:t>
            </a:r>
          </a:p>
          <a:p>
            <a:pPr eaLnBrk="1" hangingPunct="1"/>
            <a:r>
              <a:rPr lang="en-US" altLang="en-US" sz="1800">
                <a:solidFill>
                  <a:srgbClr val="0000FF"/>
                </a:solidFill>
              </a:rPr>
              <a:t>Đan lờ cài nan hoa</a:t>
            </a:r>
          </a:p>
          <a:p>
            <a:pPr eaLnBrk="1" hangingPunct="1"/>
            <a:r>
              <a:rPr lang="en-US" altLang="en-US" sz="1800">
                <a:solidFill>
                  <a:srgbClr val="0000FF"/>
                </a:solidFill>
              </a:rPr>
              <a:t>Vách nhà ken câu hát</a:t>
            </a:r>
          </a:p>
          <a:p>
            <a:pPr eaLnBrk="1" hangingPunct="1"/>
            <a:r>
              <a:rPr lang="en-US" altLang="en-US" sz="1800">
                <a:solidFill>
                  <a:srgbClr val="0000FF"/>
                </a:solidFill>
              </a:rPr>
              <a:t>Rừng cho hoa</a:t>
            </a:r>
          </a:p>
          <a:p>
            <a:pPr eaLnBrk="1" hangingPunct="1"/>
            <a:r>
              <a:rPr lang="en-US" altLang="en-US" sz="1800">
                <a:solidFill>
                  <a:srgbClr val="0000FF"/>
                </a:solidFill>
              </a:rPr>
              <a:t>Con đường cho những tấm lòng</a:t>
            </a:r>
          </a:p>
          <a:p>
            <a:pPr eaLnBrk="1" hangingPunct="1"/>
            <a:r>
              <a:rPr lang="en-US" altLang="en-US" sz="1800">
                <a:solidFill>
                  <a:srgbClr val="0000FF"/>
                </a:solidFill>
              </a:rPr>
              <a:t>Cha mẹ mãi nhớ về ngày cưới</a:t>
            </a:r>
          </a:p>
          <a:p>
            <a:pPr eaLnBrk="1" hangingPunct="1"/>
            <a:r>
              <a:rPr lang="en-US" altLang="en-US" sz="1800">
                <a:solidFill>
                  <a:srgbClr val="0000FF"/>
                </a:solidFill>
              </a:rPr>
              <a:t>Ngày đầu tiên đẹp nhất trên đời.</a:t>
            </a:r>
          </a:p>
        </p:txBody>
      </p:sp>
      <p:sp>
        <p:nvSpPr>
          <p:cNvPr id="7171" name="Text Box 4"/>
          <p:cNvSpPr txBox="1">
            <a:spLocks noChangeArrowheads="1"/>
          </p:cNvSpPr>
          <p:nvPr/>
        </p:nvSpPr>
        <p:spPr bwMode="auto">
          <a:xfrm>
            <a:off x="4683429" y="446306"/>
            <a:ext cx="449500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thương</a:t>
            </a:r>
            <a:r>
              <a:rPr lang="en-US" altLang="en-US" dirty="0">
                <a:solidFill>
                  <a:srgbClr val="0000FF"/>
                </a:solidFill>
              </a:rPr>
              <a:t> </a:t>
            </a:r>
            <a:r>
              <a:rPr lang="en-US" altLang="en-US" dirty="0" err="1">
                <a:solidFill>
                  <a:srgbClr val="0000FF"/>
                </a:solidFill>
              </a:rPr>
              <a:t>lắm</a:t>
            </a:r>
            <a:r>
              <a:rPr lang="en-US" altLang="en-US" dirty="0">
                <a:solidFill>
                  <a:srgbClr val="0000FF"/>
                </a:solidFill>
              </a:rPr>
              <a:t> con </a:t>
            </a:r>
            <a:r>
              <a:rPr lang="en-US" altLang="en-US" dirty="0" err="1">
                <a:solidFill>
                  <a:srgbClr val="0000FF"/>
                </a:solidFill>
              </a:rPr>
              <a:t>ơi</a:t>
            </a:r>
            <a:endParaRPr lang="en-US" altLang="en-US" dirty="0">
              <a:solidFill>
                <a:srgbClr val="0000FF"/>
              </a:solidFill>
            </a:endParaRPr>
          </a:p>
          <a:p>
            <a:pPr eaLnBrk="1" hangingPunct="1"/>
            <a:r>
              <a:rPr lang="en-US" altLang="en-US" dirty="0">
                <a:solidFill>
                  <a:srgbClr val="0000FF"/>
                </a:solidFill>
              </a:rPr>
              <a:t>Cao </a:t>
            </a:r>
            <a:r>
              <a:rPr lang="en-US" altLang="en-US" dirty="0" err="1">
                <a:solidFill>
                  <a:srgbClr val="0000FF"/>
                </a:solidFill>
              </a:rPr>
              <a:t>đo</a:t>
            </a:r>
            <a:r>
              <a:rPr lang="en-US" altLang="en-US" dirty="0">
                <a:solidFill>
                  <a:srgbClr val="0000FF"/>
                </a:solidFill>
              </a:rPr>
              <a:t> </a:t>
            </a:r>
            <a:r>
              <a:rPr lang="en-US" altLang="en-US" dirty="0" err="1">
                <a:solidFill>
                  <a:srgbClr val="0000FF"/>
                </a:solidFill>
              </a:rPr>
              <a:t>nỗi</a:t>
            </a:r>
            <a:r>
              <a:rPr lang="en-US" altLang="en-US" dirty="0">
                <a:solidFill>
                  <a:srgbClr val="0000FF"/>
                </a:solidFill>
              </a:rPr>
              <a:t> </a:t>
            </a:r>
            <a:r>
              <a:rPr lang="en-US" altLang="en-US" dirty="0" err="1">
                <a:solidFill>
                  <a:srgbClr val="0000FF"/>
                </a:solidFill>
              </a:rPr>
              <a:t>buồn</a:t>
            </a:r>
            <a:endParaRPr lang="en-US" altLang="en-US" dirty="0">
              <a:solidFill>
                <a:srgbClr val="0000FF"/>
              </a:solidFill>
            </a:endParaRPr>
          </a:p>
          <a:p>
            <a:pPr eaLnBrk="1" hangingPunct="1"/>
            <a:r>
              <a:rPr lang="en-US" altLang="en-US" dirty="0" err="1">
                <a:solidFill>
                  <a:srgbClr val="0000FF"/>
                </a:solidFill>
              </a:rPr>
              <a:t>Xa</a:t>
            </a:r>
            <a:r>
              <a:rPr lang="en-US" altLang="en-US" dirty="0">
                <a:solidFill>
                  <a:srgbClr val="0000FF"/>
                </a:solidFill>
              </a:rPr>
              <a:t> </a:t>
            </a:r>
            <a:r>
              <a:rPr lang="en-US" altLang="en-US" dirty="0" err="1">
                <a:solidFill>
                  <a:srgbClr val="0000FF"/>
                </a:solidFill>
              </a:rPr>
              <a:t>nuôi</a:t>
            </a:r>
            <a:r>
              <a:rPr lang="en-US" altLang="en-US" dirty="0">
                <a:solidFill>
                  <a:srgbClr val="0000FF"/>
                </a:solidFill>
              </a:rPr>
              <a:t> </a:t>
            </a:r>
            <a:r>
              <a:rPr lang="en-US" altLang="en-US" dirty="0" err="1">
                <a:solidFill>
                  <a:srgbClr val="0000FF"/>
                </a:solidFill>
              </a:rPr>
              <a:t>chí</a:t>
            </a:r>
            <a:r>
              <a:rPr lang="en-US" altLang="en-US" dirty="0">
                <a:solidFill>
                  <a:srgbClr val="0000FF"/>
                </a:solidFill>
              </a:rPr>
              <a:t> </a:t>
            </a:r>
            <a:r>
              <a:rPr lang="en-US" altLang="en-US" dirty="0" err="1">
                <a:solidFill>
                  <a:srgbClr val="0000FF"/>
                </a:solidFill>
              </a:rPr>
              <a:t>lớn</a:t>
            </a:r>
            <a:endParaRPr lang="en-US" altLang="en-US" dirty="0">
              <a:solidFill>
                <a:srgbClr val="0000FF"/>
              </a:solidFill>
            </a:endParaRPr>
          </a:p>
          <a:p>
            <a:pPr eaLnBrk="1" hangingPunct="1"/>
            <a:r>
              <a:rPr lang="en-US" altLang="en-US" dirty="0" err="1">
                <a:solidFill>
                  <a:srgbClr val="0000FF"/>
                </a:solidFill>
              </a:rPr>
              <a:t>Dẫu</a:t>
            </a:r>
            <a:r>
              <a:rPr lang="en-US" altLang="en-US" dirty="0">
                <a:solidFill>
                  <a:srgbClr val="0000FF"/>
                </a:solidFill>
              </a:rPr>
              <a:t> </a:t>
            </a:r>
            <a:r>
              <a:rPr lang="en-US" altLang="en-US" dirty="0" err="1">
                <a:solidFill>
                  <a:srgbClr val="0000FF"/>
                </a:solidFill>
              </a:rPr>
              <a:t>làm</a:t>
            </a:r>
            <a:r>
              <a:rPr lang="en-US" altLang="en-US" dirty="0">
                <a:solidFill>
                  <a:srgbClr val="0000FF"/>
                </a:solidFill>
              </a:rPr>
              <a:t> </a:t>
            </a:r>
            <a:r>
              <a:rPr lang="en-US" altLang="en-US" dirty="0" err="1">
                <a:solidFill>
                  <a:srgbClr val="0000FF"/>
                </a:solidFill>
              </a:rPr>
              <a:t>sao</a:t>
            </a:r>
            <a:r>
              <a:rPr lang="en-US" altLang="en-US" dirty="0">
                <a:solidFill>
                  <a:srgbClr val="0000FF"/>
                </a:solidFill>
              </a:rPr>
              <a:t> </a:t>
            </a:r>
            <a:r>
              <a:rPr lang="en-US" altLang="en-US" dirty="0" err="1">
                <a:solidFill>
                  <a:srgbClr val="0000FF"/>
                </a:solidFill>
              </a:rPr>
              <a:t>thì</a:t>
            </a:r>
            <a:r>
              <a:rPr lang="en-US" altLang="en-US" dirty="0">
                <a:solidFill>
                  <a:srgbClr val="0000FF"/>
                </a:solidFill>
              </a:rPr>
              <a:t> cha </a:t>
            </a:r>
            <a:r>
              <a:rPr lang="en-US" altLang="en-US" dirty="0" err="1">
                <a:solidFill>
                  <a:srgbClr val="0000FF"/>
                </a:solidFill>
              </a:rPr>
              <a:t>vẫn</a:t>
            </a:r>
            <a:r>
              <a:rPr lang="en-US" altLang="en-US" dirty="0">
                <a:solidFill>
                  <a:srgbClr val="0000FF"/>
                </a:solidFill>
              </a:rPr>
              <a:t> </a:t>
            </a:r>
            <a:r>
              <a:rPr lang="en-US" altLang="en-US" dirty="0" err="1">
                <a:solidFill>
                  <a:srgbClr val="0000FF"/>
                </a:solidFill>
              </a:rPr>
              <a:t>muốn</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trên</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chê</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gập</a:t>
            </a:r>
            <a:r>
              <a:rPr lang="en-US" altLang="en-US" dirty="0">
                <a:solidFill>
                  <a:srgbClr val="0000FF"/>
                </a:solidFill>
              </a:rPr>
              <a:t> </a:t>
            </a:r>
            <a:r>
              <a:rPr lang="en-US" altLang="en-US" dirty="0" err="1">
                <a:solidFill>
                  <a:srgbClr val="0000FF"/>
                </a:solidFill>
              </a:rPr>
              <a:t>ghềnh</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trong</a:t>
            </a:r>
            <a:r>
              <a:rPr lang="en-US" altLang="en-US" dirty="0">
                <a:solidFill>
                  <a:srgbClr val="0000FF"/>
                </a:solidFill>
              </a:rPr>
              <a:t> </a:t>
            </a:r>
            <a:r>
              <a:rPr lang="en-US" altLang="en-US" dirty="0" err="1">
                <a:solidFill>
                  <a:srgbClr val="0000FF"/>
                </a:solidFill>
              </a:rPr>
              <a:t>thung</a:t>
            </a:r>
            <a:r>
              <a:rPr lang="en-US" altLang="en-US" dirty="0">
                <a:solidFill>
                  <a:srgbClr val="0000FF"/>
                </a:solidFill>
              </a:rPr>
              <a:t> </a:t>
            </a:r>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chê</a:t>
            </a:r>
            <a:r>
              <a:rPr lang="en-US" altLang="en-US" dirty="0">
                <a:solidFill>
                  <a:srgbClr val="0000FF"/>
                </a:solidFill>
              </a:rPr>
              <a:t> </a:t>
            </a:r>
            <a:r>
              <a:rPr lang="en-US" altLang="en-US" dirty="0" err="1">
                <a:solidFill>
                  <a:srgbClr val="0000FF"/>
                </a:solidFill>
              </a:rPr>
              <a:t>thung</a:t>
            </a:r>
            <a:r>
              <a:rPr lang="en-US" altLang="en-US" dirty="0">
                <a:solidFill>
                  <a:srgbClr val="0000FF"/>
                </a:solidFill>
              </a:rPr>
              <a:t> </a:t>
            </a:r>
            <a:r>
              <a:rPr lang="en-US" altLang="en-US" dirty="0" err="1">
                <a:solidFill>
                  <a:srgbClr val="0000FF"/>
                </a:solidFill>
              </a:rPr>
              <a:t>nghèo</a:t>
            </a:r>
            <a:r>
              <a:rPr lang="en-US" altLang="en-US" dirty="0">
                <a:solidFill>
                  <a:srgbClr val="0000FF"/>
                </a:solidFill>
              </a:rPr>
              <a:t> </a:t>
            </a:r>
            <a:r>
              <a:rPr lang="en-US" altLang="en-US" dirty="0" err="1">
                <a:solidFill>
                  <a:srgbClr val="0000FF"/>
                </a:solidFill>
              </a:rPr>
              <a:t>đói</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như</a:t>
            </a:r>
            <a:r>
              <a:rPr lang="en-US" altLang="en-US" dirty="0">
                <a:solidFill>
                  <a:srgbClr val="0000FF"/>
                </a:solidFill>
              </a:rPr>
              <a:t> </a:t>
            </a:r>
            <a:r>
              <a:rPr lang="en-US" altLang="en-US" dirty="0" err="1">
                <a:solidFill>
                  <a:srgbClr val="0000FF"/>
                </a:solidFill>
              </a:rPr>
              <a:t>sông</a:t>
            </a:r>
            <a:r>
              <a:rPr lang="en-US" altLang="en-US" dirty="0">
                <a:solidFill>
                  <a:srgbClr val="0000FF"/>
                </a:solidFill>
              </a:rPr>
              <a:t> </a:t>
            </a:r>
            <a:r>
              <a:rPr lang="en-US" altLang="en-US" dirty="0" err="1">
                <a:solidFill>
                  <a:srgbClr val="0000FF"/>
                </a:solidFill>
              </a:rPr>
              <a:t>như</a:t>
            </a:r>
            <a:r>
              <a:rPr lang="en-US" altLang="en-US" dirty="0">
                <a:solidFill>
                  <a:srgbClr val="0000FF"/>
                </a:solidFill>
              </a:rPr>
              <a:t> </a:t>
            </a:r>
            <a:r>
              <a:rPr lang="en-US" altLang="en-US" dirty="0" err="1">
                <a:solidFill>
                  <a:srgbClr val="0000FF"/>
                </a:solidFill>
              </a:rPr>
              <a:t>suối</a:t>
            </a:r>
            <a:endParaRPr lang="en-US" altLang="en-US" dirty="0">
              <a:solidFill>
                <a:srgbClr val="0000FF"/>
              </a:solidFill>
            </a:endParaRPr>
          </a:p>
          <a:p>
            <a:pPr eaLnBrk="1" hangingPunct="1"/>
            <a:r>
              <a:rPr lang="en-US" altLang="en-US" dirty="0" err="1">
                <a:solidFill>
                  <a:srgbClr val="0000FF"/>
                </a:solidFill>
              </a:rPr>
              <a:t>Lên</a:t>
            </a:r>
            <a:r>
              <a:rPr lang="en-US" altLang="en-US" dirty="0">
                <a:solidFill>
                  <a:srgbClr val="0000FF"/>
                </a:solidFill>
              </a:rPr>
              <a:t> </a:t>
            </a:r>
            <a:r>
              <a:rPr lang="en-US" altLang="en-US" dirty="0" err="1">
                <a:solidFill>
                  <a:srgbClr val="0000FF"/>
                </a:solidFill>
              </a:rPr>
              <a:t>thác</a:t>
            </a:r>
            <a:r>
              <a:rPr lang="en-US" altLang="en-US" dirty="0">
                <a:solidFill>
                  <a:srgbClr val="0000FF"/>
                </a:solidFill>
              </a:rPr>
              <a:t> </a:t>
            </a:r>
            <a:r>
              <a:rPr lang="en-US" altLang="en-US" dirty="0" err="1">
                <a:solidFill>
                  <a:srgbClr val="0000FF"/>
                </a:solidFill>
              </a:rPr>
              <a:t>xuống</a:t>
            </a:r>
            <a:r>
              <a:rPr lang="en-US" altLang="en-US" dirty="0">
                <a:solidFill>
                  <a:srgbClr val="0000FF"/>
                </a:solidFill>
              </a:rPr>
              <a:t> </a:t>
            </a:r>
            <a:r>
              <a:rPr lang="en-US" altLang="en-US" dirty="0" err="1">
                <a:solidFill>
                  <a:srgbClr val="0000FF"/>
                </a:solidFill>
              </a:rPr>
              <a:t>ghềnh</a:t>
            </a:r>
            <a:r>
              <a:rPr lang="en-US" altLang="en-US" dirty="0">
                <a:solidFill>
                  <a:srgbClr val="0000FF"/>
                </a:solidFill>
              </a:rPr>
              <a:t> </a:t>
            </a:r>
          </a:p>
          <a:p>
            <a:pPr eaLnBrk="1" hangingPunct="1"/>
            <a:r>
              <a:rPr lang="en-US" altLang="en-US" dirty="0" err="1">
                <a:solidFill>
                  <a:srgbClr val="0000FF"/>
                </a:solidFill>
              </a:rPr>
              <a:t>Không</a:t>
            </a:r>
            <a:r>
              <a:rPr lang="en-US" altLang="en-US" dirty="0">
                <a:solidFill>
                  <a:srgbClr val="0000FF"/>
                </a:solidFill>
              </a:rPr>
              <a:t> lo </a:t>
            </a:r>
            <a:r>
              <a:rPr lang="en-US" altLang="en-US" dirty="0" err="1">
                <a:solidFill>
                  <a:srgbClr val="0000FF"/>
                </a:solidFill>
              </a:rPr>
              <a:t>cực</a:t>
            </a:r>
            <a:r>
              <a:rPr lang="en-US" altLang="en-US" dirty="0">
                <a:solidFill>
                  <a:srgbClr val="0000FF"/>
                </a:solidFill>
              </a:rPr>
              <a:t> </a:t>
            </a:r>
            <a:r>
              <a:rPr lang="en-US" altLang="en-US" dirty="0" err="1">
                <a:solidFill>
                  <a:srgbClr val="0000FF"/>
                </a:solidFill>
              </a:rPr>
              <a:t>nhọc</a:t>
            </a:r>
            <a:endParaRPr lang="en-US" altLang="en-US" dirty="0">
              <a:solidFill>
                <a:srgbClr val="0000FF"/>
              </a:solidFill>
            </a:endParaRPr>
          </a:p>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thô</a:t>
            </a:r>
            <a:r>
              <a:rPr lang="en-US" altLang="en-US" dirty="0">
                <a:solidFill>
                  <a:srgbClr val="0000FF"/>
                </a:solidFill>
              </a:rPr>
              <a:t> </a:t>
            </a:r>
            <a:r>
              <a:rPr lang="en-US" altLang="en-US" dirty="0" err="1">
                <a:solidFill>
                  <a:srgbClr val="0000FF"/>
                </a:solidFill>
              </a:rPr>
              <a:t>sơ</a:t>
            </a:r>
            <a:r>
              <a:rPr lang="en-US" altLang="en-US" dirty="0">
                <a:solidFill>
                  <a:srgbClr val="0000FF"/>
                </a:solidFill>
              </a:rPr>
              <a:t> da </a:t>
            </a:r>
            <a:r>
              <a:rPr lang="en-US" altLang="en-US" dirty="0" err="1">
                <a:solidFill>
                  <a:srgbClr val="0000FF"/>
                </a:solidFill>
              </a:rPr>
              <a:t>thịt</a:t>
            </a:r>
            <a:endParaRPr lang="en-US" altLang="en-US" dirty="0">
              <a:solidFill>
                <a:srgbClr val="0000FF"/>
              </a:solidFill>
            </a:endParaRPr>
          </a:p>
          <a:p>
            <a:pPr eaLnBrk="1" hangingPunct="1"/>
            <a:r>
              <a:rPr lang="en-US" altLang="en-US" dirty="0" err="1">
                <a:solidFill>
                  <a:srgbClr val="0000FF"/>
                </a:solidFill>
              </a:rPr>
              <a:t>Chẳng</a:t>
            </a:r>
            <a:r>
              <a:rPr lang="en-US" altLang="en-US" dirty="0">
                <a:solidFill>
                  <a:srgbClr val="0000FF"/>
                </a:solidFill>
              </a:rPr>
              <a:t> </a:t>
            </a:r>
            <a:r>
              <a:rPr lang="en-US" altLang="en-US" dirty="0" err="1">
                <a:solidFill>
                  <a:srgbClr val="0000FF"/>
                </a:solidFill>
              </a:rPr>
              <a:t>mấy</a:t>
            </a:r>
            <a:r>
              <a:rPr lang="en-US" altLang="en-US" dirty="0">
                <a:solidFill>
                  <a:srgbClr val="0000FF"/>
                </a:solidFill>
              </a:rPr>
              <a:t> </a:t>
            </a:r>
            <a:r>
              <a:rPr lang="en-US" altLang="en-US" dirty="0" err="1">
                <a:solidFill>
                  <a:srgbClr val="0000FF"/>
                </a:solidFill>
              </a:rPr>
              <a:t>ai</a:t>
            </a:r>
            <a:r>
              <a:rPr lang="en-US" altLang="en-US" dirty="0">
                <a:solidFill>
                  <a:srgbClr val="0000FF"/>
                </a:solidFill>
              </a:rPr>
              <a:t> </a:t>
            </a:r>
            <a:r>
              <a:rPr lang="en-US" altLang="en-US" dirty="0" err="1">
                <a:solidFill>
                  <a:srgbClr val="0000FF"/>
                </a:solidFill>
              </a:rPr>
              <a:t>nhỏ</a:t>
            </a:r>
            <a:r>
              <a:rPr lang="en-US" altLang="en-US" dirty="0">
                <a:solidFill>
                  <a:srgbClr val="0000FF"/>
                </a:solidFill>
              </a:rPr>
              <a:t> </a:t>
            </a:r>
            <a:r>
              <a:rPr lang="en-US" altLang="en-US" dirty="0" err="1">
                <a:solidFill>
                  <a:srgbClr val="0000FF"/>
                </a:solidFill>
              </a:rPr>
              <a:t>bé</a:t>
            </a:r>
            <a:r>
              <a:rPr lang="en-US" altLang="en-US" dirty="0">
                <a:solidFill>
                  <a:srgbClr val="0000FF"/>
                </a:solidFill>
              </a:rPr>
              <a:t> </a:t>
            </a:r>
            <a:r>
              <a:rPr lang="en-US" altLang="en-US" dirty="0" err="1">
                <a:solidFill>
                  <a:srgbClr val="0000FF"/>
                </a:solidFill>
              </a:rPr>
              <a:t>đâu</a:t>
            </a:r>
            <a:r>
              <a:rPr lang="en-US" altLang="en-US" dirty="0">
                <a:solidFill>
                  <a:srgbClr val="0000FF"/>
                </a:solidFill>
              </a:rPr>
              <a:t> con</a:t>
            </a:r>
          </a:p>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tự</a:t>
            </a:r>
            <a:r>
              <a:rPr lang="en-US" altLang="en-US" dirty="0">
                <a:solidFill>
                  <a:srgbClr val="0000FF"/>
                </a:solidFill>
              </a:rPr>
              <a:t> </a:t>
            </a:r>
            <a:r>
              <a:rPr lang="en-US" altLang="en-US" dirty="0" err="1">
                <a:solidFill>
                  <a:srgbClr val="0000FF"/>
                </a:solidFill>
              </a:rPr>
              <a:t>đục</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kê</a:t>
            </a:r>
            <a:r>
              <a:rPr lang="en-US" altLang="en-US" dirty="0">
                <a:solidFill>
                  <a:srgbClr val="0000FF"/>
                </a:solidFill>
              </a:rPr>
              <a:t> </a:t>
            </a:r>
            <a:r>
              <a:rPr lang="en-US" altLang="en-US" dirty="0" err="1">
                <a:solidFill>
                  <a:srgbClr val="0000FF"/>
                </a:solidFill>
              </a:rPr>
              <a:t>cao</a:t>
            </a:r>
            <a:r>
              <a:rPr lang="en-US" altLang="en-US" dirty="0">
                <a:solidFill>
                  <a:srgbClr val="0000FF"/>
                </a:solidFill>
              </a:rPr>
              <a:t> </a:t>
            </a:r>
            <a:r>
              <a:rPr lang="en-US" altLang="en-US" dirty="0" err="1">
                <a:solidFill>
                  <a:srgbClr val="0000FF"/>
                </a:solidFill>
              </a:rPr>
              <a:t>quê</a:t>
            </a:r>
            <a:r>
              <a:rPr lang="en-US" altLang="en-US" dirty="0">
                <a:solidFill>
                  <a:srgbClr val="0000FF"/>
                </a:solidFill>
              </a:rPr>
              <a:t> </a:t>
            </a:r>
            <a:r>
              <a:rPr lang="en-US" altLang="en-US" dirty="0" err="1">
                <a:solidFill>
                  <a:srgbClr val="0000FF"/>
                </a:solidFill>
              </a:rPr>
              <a:t>hương</a:t>
            </a:r>
            <a:endParaRPr lang="en-US" altLang="en-US" dirty="0">
              <a:solidFill>
                <a:srgbClr val="0000FF"/>
              </a:solidFill>
            </a:endParaRPr>
          </a:p>
          <a:p>
            <a:pPr eaLnBrk="1" hangingPunct="1"/>
            <a:r>
              <a:rPr lang="en-US" altLang="en-US" dirty="0" err="1">
                <a:solidFill>
                  <a:srgbClr val="0000FF"/>
                </a:solidFill>
              </a:rPr>
              <a:t>Còn</a:t>
            </a:r>
            <a:r>
              <a:rPr lang="en-US" altLang="en-US" dirty="0">
                <a:solidFill>
                  <a:srgbClr val="0000FF"/>
                </a:solidFill>
              </a:rPr>
              <a:t> </a:t>
            </a:r>
            <a:r>
              <a:rPr lang="en-US" altLang="en-US" dirty="0" err="1">
                <a:solidFill>
                  <a:srgbClr val="0000FF"/>
                </a:solidFill>
              </a:rPr>
              <a:t>quê</a:t>
            </a:r>
            <a:r>
              <a:rPr lang="en-US" altLang="en-US" dirty="0">
                <a:solidFill>
                  <a:srgbClr val="0000FF"/>
                </a:solidFill>
              </a:rPr>
              <a:t> </a:t>
            </a:r>
            <a:r>
              <a:rPr lang="en-US" altLang="en-US" dirty="0" err="1">
                <a:solidFill>
                  <a:srgbClr val="0000FF"/>
                </a:solidFill>
              </a:rPr>
              <a:t>hương</a:t>
            </a:r>
            <a:r>
              <a:rPr lang="en-US" altLang="en-US" dirty="0">
                <a:solidFill>
                  <a:srgbClr val="0000FF"/>
                </a:solidFill>
              </a:rPr>
              <a:t> </a:t>
            </a:r>
            <a:r>
              <a:rPr lang="en-US" altLang="en-US" dirty="0" err="1">
                <a:solidFill>
                  <a:srgbClr val="0000FF"/>
                </a:solidFill>
              </a:rPr>
              <a:t>thì</a:t>
            </a:r>
            <a:r>
              <a:rPr lang="en-US" altLang="en-US" dirty="0">
                <a:solidFill>
                  <a:srgbClr val="0000FF"/>
                </a:solidFill>
              </a:rPr>
              <a:t> </a:t>
            </a:r>
            <a:r>
              <a:rPr lang="en-US" altLang="en-US" dirty="0" err="1">
                <a:solidFill>
                  <a:srgbClr val="0000FF"/>
                </a:solidFill>
              </a:rPr>
              <a:t>làm</a:t>
            </a:r>
            <a:r>
              <a:rPr lang="en-US" altLang="en-US" dirty="0">
                <a:solidFill>
                  <a:srgbClr val="0000FF"/>
                </a:solidFill>
              </a:rPr>
              <a:t> </a:t>
            </a:r>
            <a:r>
              <a:rPr lang="en-US" altLang="en-US" dirty="0" err="1">
                <a:solidFill>
                  <a:srgbClr val="0000FF"/>
                </a:solidFill>
              </a:rPr>
              <a:t>phong</a:t>
            </a:r>
            <a:r>
              <a:rPr lang="en-US" altLang="en-US" dirty="0">
                <a:solidFill>
                  <a:srgbClr val="0000FF"/>
                </a:solidFill>
              </a:rPr>
              <a:t> </a:t>
            </a:r>
            <a:r>
              <a:rPr lang="en-US" altLang="en-US" dirty="0" err="1">
                <a:solidFill>
                  <a:srgbClr val="0000FF"/>
                </a:solidFill>
              </a:rPr>
              <a:t>tục</a:t>
            </a:r>
            <a:endParaRPr lang="en-US" altLang="en-US" dirty="0">
              <a:solidFill>
                <a:srgbClr val="0000FF"/>
              </a:solidFill>
            </a:endParaRPr>
          </a:p>
          <a:p>
            <a:pPr eaLnBrk="1" hangingPunct="1"/>
            <a:r>
              <a:rPr lang="en-US" altLang="en-US" dirty="0">
                <a:solidFill>
                  <a:srgbClr val="0000FF"/>
                </a:solidFill>
              </a:rPr>
              <a:t>Con </a:t>
            </a:r>
            <a:r>
              <a:rPr lang="en-US" altLang="en-US" dirty="0" err="1">
                <a:solidFill>
                  <a:srgbClr val="0000FF"/>
                </a:solidFill>
              </a:rPr>
              <a:t>ơi</a:t>
            </a:r>
            <a:r>
              <a:rPr lang="en-US" altLang="en-US" dirty="0">
                <a:solidFill>
                  <a:srgbClr val="0000FF"/>
                </a:solidFill>
              </a:rPr>
              <a:t> </a:t>
            </a:r>
            <a:r>
              <a:rPr lang="en-US" altLang="en-US" dirty="0" err="1">
                <a:solidFill>
                  <a:srgbClr val="0000FF"/>
                </a:solidFill>
              </a:rPr>
              <a:t>tuy</a:t>
            </a:r>
            <a:r>
              <a:rPr lang="en-US" altLang="en-US" dirty="0">
                <a:solidFill>
                  <a:srgbClr val="0000FF"/>
                </a:solidFill>
              </a:rPr>
              <a:t> </a:t>
            </a:r>
            <a:r>
              <a:rPr lang="en-US" altLang="en-US" dirty="0" err="1">
                <a:solidFill>
                  <a:srgbClr val="0000FF"/>
                </a:solidFill>
              </a:rPr>
              <a:t>thô</a:t>
            </a:r>
            <a:r>
              <a:rPr lang="en-US" altLang="en-US" dirty="0">
                <a:solidFill>
                  <a:srgbClr val="0000FF"/>
                </a:solidFill>
              </a:rPr>
              <a:t> </a:t>
            </a:r>
            <a:r>
              <a:rPr lang="en-US" altLang="en-US" dirty="0" err="1">
                <a:solidFill>
                  <a:srgbClr val="0000FF"/>
                </a:solidFill>
              </a:rPr>
              <a:t>sơ</a:t>
            </a:r>
            <a:r>
              <a:rPr lang="en-US" altLang="en-US" dirty="0">
                <a:solidFill>
                  <a:srgbClr val="0000FF"/>
                </a:solidFill>
              </a:rPr>
              <a:t> da </a:t>
            </a:r>
            <a:r>
              <a:rPr lang="en-US" altLang="en-US" dirty="0" err="1">
                <a:solidFill>
                  <a:srgbClr val="0000FF"/>
                </a:solidFill>
              </a:rPr>
              <a:t>thịt</a:t>
            </a:r>
            <a:endParaRPr lang="en-US" altLang="en-US" dirty="0">
              <a:solidFill>
                <a:srgbClr val="0000FF"/>
              </a:solidFill>
            </a:endParaRPr>
          </a:p>
          <a:p>
            <a:pPr eaLnBrk="1" hangingPunct="1"/>
            <a:r>
              <a:rPr lang="en-US" altLang="en-US" dirty="0" err="1">
                <a:solidFill>
                  <a:srgbClr val="0000FF"/>
                </a:solidFill>
              </a:rPr>
              <a:t>Lên</a:t>
            </a:r>
            <a:r>
              <a:rPr lang="en-US" altLang="en-US" dirty="0">
                <a:solidFill>
                  <a:srgbClr val="0000FF"/>
                </a:solidFill>
              </a:rPr>
              <a:t> </a:t>
            </a:r>
            <a:r>
              <a:rPr lang="en-US" altLang="en-US" dirty="0" err="1">
                <a:solidFill>
                  <a:srgbClr val="0000FF"/>
                </a:solidFill>
              </a:rPr>
              <a:t>đường</a:t>
            </a:r>
            <a:endParaRPr lang="en-US" altLang="en-US" dirty="0">
              <a:solidFill>
                <a:srgbClr val="0000FF"/>
              </a:solidFill>
            </a:endParaRPr>
          </a:p>
          <a:p>
            <a:pPr eaLnBrk="1" hangingPunct="1"/>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bao</a:t>
            </a:r>
            <a:r>
              <a:rPr lang="en-US" altLang="en-US" dirty="0">
                <a:solidFill>
                  <a:srgbClr val="0000FF"/>
                </a:solidFill>
              </a:rPr>
              <a:t> </a:t>
            </a:r>
            <a:r>
              <a:rPr lang="en-US" altLang="en-US" dirty="0" err="1">
                <a:solidFill>
                  <a:srgbClr val="0000FF"/>
                </a:solidFill>
              </a:rPr>
              <a:t>giờ</a:t>
            </a:r>
            <a:r>
              <a:rPr lang="en-US" altLang="en-US" dirty="0">
                <a:solidFill>
                  <a:srgbClr val="0000FF"/>
                </a:solidFill>
              </a:rPr>
              <a:t> </a:t>
            </a:r>
            <a:r>
              <a:rPr lang="en-US" altLang="en-US" dirty="0" err="1">
                <a:solidFill>
                  <a:srgbClr val="0000FF"/>
                </a:solidFill>
              </a:rPr>
              <a:t>nhỏ</a:t>
            </a:r>
            <a:r>
              <a:rPr lang="en-US" altLang="en-US" dirty="0">
                <a:solidFill>
                  <a:srgbClr val="0000FF"/>
                </a:solidFill>
              </a:rPr>
              <a:t> </a:t>
            </a:r>
            <a:r>
              <a:rPr lang="en-US" altLang="en-US" dirty="0" err="1">
                <a:solidFill>
                  <a:srgbClr val="0000FF"/>
                </a:solidFill>
              </a:rPr>
              <a:t>bé</a:t>
            </a:r>
            <a:r>
              <a:rPr lang="en-US" altLang="en-US" dirty="0">
                <a:solidFill>
                  <a:srgbClr val="0000FF"/>
                </a:solidFill>
              </a:rPr>
              <a:t> </a:t>
            </a:r>
            <a:r>
              <a:rPr lang="en-US" altLang="en-US" dirty="0" err="1">
                <a:solidFill>
                  <a:srgbClr val="0000FF"/>
                </a:solidFill>
              </a:rPr>
              <a:t>được</a:t>
            </a:r>
            <a:r>
              <a:rPr lang="en-US" altLang="en-US" dirty="0">
                <a:solidFill>
                  <a:srgbClr val="0000FF"/>
                </a:solidFill>
              </a:rPr>
              <a:t> </a:t>
            </a:r>
          </a:p>
          <a:p>
            <a:pPr eaLnBrk="1" hangingPunct="1"/>
            <a:r>
              <a:rPr lang="en-US" altLang="en-US" dirty="0" err="1">
                <a:solidFill>
                  <a:srgbClr val="0000FF"/>
                </a:solidFill>
              </a:rPr>
              <a:t>Nghe</a:t>
            </a:r>
            <a:r>
              <a:rPr lang="en-US" altLang="en-US" dirty="0">
                <a:solidFill>
                  <a:srgbClr val="0000FF"/>
                </a:solidFill>
              </a:rPr>
              <a:t> con</a:t>
            </a:r>
            <a:r>
              <a:rPr lang="en-US" altLang="en-US" dirty="0" smtClean="0">
                <a:solidFill>
                  <a:srgbClr val="0000FF"/>
                </a:solidFill>
              </a:rPr>
              <a:t>.                  </a:t>
            </a:r>
            <a:endParaRPr lang="en-US" altLang="en-US" i="1" dirty="0">
              <a:solidFill>
                <a:srgbClr val="0000FF"/>
              </a:solidFill>
            </a:endParaRPr>
          </a:p>
        </p:txBody>
      </p:sp>
      <p:sp>
        <p:nvSpPr>
          <p:cNvPr id="7172" name="Rectangle 2"/>
          <p:cNvSpPr txBox="1">
            <a:spLocks noChangeArrowheads="1"/>
          </p:cNvSpPr>
          <p:nvPr/>
        </p:nvSpPr>
        <p:spPr bwMode="auto">
          <a:xfrm>
            <a:off x="1395413" y="73025"/>
            <a:ext cx="57959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spcBef>
                <a:spcPct val="0"/>
              </a:spcBef>
            </a:pPr>
            <a:r>
              <a:rPr lang="en-US">
                <a:solidFill>
                  <a:srgbClr val="FF0000"/>
                </a:solidFill>
              </a:rPr>
              <a:t>                                  NÓI VỚI CON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162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p:cNvSpPr>
            <a:spLocks noChangeArrowheads="1"/>
          </p:cNvSpPr>
          <p:nvPr/>
        </p:nvSpPr>
        <p:spPr bwMode="auto">
          <a:xfrm>
            <a:off x="500877" y="5105400"/>
            <a:ext cx="3384550" cy="1330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Char char="-"/>
              <a:defRPr/>
            </a:pP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p>
          <a:p>
            <a:pPr>
              <a:defRPr/>
            </a:pP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  </a:t>
            </a:r>
          </a:p>
        </p:txBody>
      </p:sp>
    </p:spTree>
    <p:extLst>
      <p:ext uri="{BB962C8B-B14F-4D97-AF65-F5344CB8AC3E}">
        <p14:creationId xmlns:p14="http://schemas.microsoft.com/office/powerpoint/2010/main" val="295161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95413" y="73025"/>
            <a:ext cx="5795962" cy="476250"/>
          </a:xfrm>
        </p:spPr>
        <p:txBody>
          <a:bodyPr>
            <a:normAutofit fontScale="90000"/>
          </a:bodyPr>
          <a:lstStyle/>
          <a:p>
            <a:pPr algn="l" eaLnBrk="1" hangingPunct="1"/>
            <a:r>
              <a:rPr lang="en-US" sz="3600" b="1" u="sng" dirty="0" err="1" smtClean="0">
                <a:solidFill>
                  <a:srgbClr val="FF0000"/>
                </a:solidFill>
                <a:latin typeface="Times New Roman" pitchFamily="18" charset="0"/>
              </a:rPr>
              <a:t>Tiết</a:t>
            </a:r>
            <a:r>
              <a:rPr lang="en-US" sz="3600" b="1" u="sng" dirty="0" smtClean="0">
                <a:solidFill>
                  <a:srgbClr val="FF0000"/>
                </a:solidFill>
                <a:latin typeface="Times New Roman" pitchFamily="18" charset="0"/>
              </a:rPr>
              <a:t> 122: </a:t>
            </a:r>
            <a:r>
              <a:rPr lang="en-US" sz="3600" b="1" dirty="0" smtClean="0">
                <a:solidFill>
                  <a:srgbClr val="FF0000"/>
                </a:solidFill>
                <a:latin typeface="Times New Roman" pitchFamily="18" charset="0"/>
              </a:rPr>
              <a:t>  NÓI VỚI CON           </a:t>
            </a:r>
          </a:p>
        </p:txBody>
      </p:sp>
      <p:sp>
        <p:nvSpPr>
          <p:cNvPr id="6147" name="Rectangle 3"/>
          <p:cNvSpPr>
            <a:spLocks noChangeArrowheads="1"/>
          </p:cNvSpPr>
          <p:nvPr/>
        </p:nvSpPr>
        <p:spPr bwMode="auto">
          <a:xfrm>
            <a:off x="55563" y="687388"/>
            <a:ext cx="4859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400" b="1" dirty="0" err="1">
                <a:solidFill>
                  <a:srgbClr val="FF0000"/>
                </a:solidFill>
                <a:latin typeface="Times New Roman" pitchFamily="18" charset="0"/>
                <a:cs typeface="Times New Roman" pitchFamily="18" charset="0"/>
              </a:rPr>
              <a:t>I.</a:t>
            </a:r>
            <a:r>
              <a:rPr lang="en-US" sz="2400" b="1" u="sng" dirty="0" err="1">
                <a:solidFill>
                  <a:srgbClr val="FF0000"/>
                </a:solidFill>
                <a:latin typeface="Times New Roman" pitchFamily="18" charset="0"/>
                <a:cs typeface="Times New Roman" pitchFamily="18" charset="0"/>
              </a:rPr>
              <a:t>Tìm</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hiểu</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chung</a:t>
            </a:r>
            <a:r>
              <a:rPr lang="en-US" sz="2400" b="1" u="sng" dirty="0">
                <a:solidFill>
                  <a:srgbClr val="FF0000"/>
                </a:solidFill>
                <a:latin typeface="Times New Roman" pitchFamily="18" charset="0"/>
                <a:cs typeface="Times New Roman" pitchFamily="18" charset="0"/>
              </a:rPr>
              <a:t>:</a:t>
            </a:r>
          </a:p>
        </p:txBody>
      </p:sp>
      <p:sp>
        <p:nvSpPr>
          <p:cNvPr id="6148"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Rectangle 51"/>
          <p:cNvSpPr>
            <a:spLocks noChangeArrowheads="1"/>
          </p:cNvSpPr>
          <p:nvPr/>
        </p:nvSpPr>
        <p:spPr bwMode="auto">
          <a:xfrm>
            <a:off x="5500688" y="587375"/>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sz="2400" i="1" dirty="0">
                <a:solidFill>
                  <a:srgbClr val="0070C0"/>
                </a:solidFill>
                <a:latin typeface="Times New Roman" pitchFamily="18" charset="0"/>
                <a:cs typeface="Times New Roman" pitchFamily="18" charset="0"/>
              </a:rPr>
              <a:t>-  Y </a:t>
            </a:r>
            <a:r>
              <a:rPr lang="en-US" sz="2400" i="1" dirty="0" err="1">
                <a:solidFill>
                  <a:srgbClr val="0070C0"/>
                </a:solidFill>
                <a:latin typeface="Times New Roman" pitchFamily="18" charset="0"/>
                <a:cs typeface="Times New Roman" pitchFamily="18" charset="0"/>
              </a:rPr>
              <a:t>Phương</a:t>
            </a:r>
            <a:r>
              <a:rPr lang="en-US" sz="2400" i="1" dirty="0">
                <a:solidFill>
                  <a:srgbClr val="0070C0"/>
                </a:solidFill>
                <a:latin typeface="Times New Roman" pitchFamily="18" charset="0"/>
                <a:cs typeface="Times New Roman" pitchFamily="18" charset="0"/>
              </a:rPr>
              <a:t> -</a:t>
            </a:r>
          </a:p>
        </p:txBody>
      </p:sp>
      <p:sp>
        <p:nvSpPr>
          <p:cNvPr id="6150" name="Text Box 62"/>
          <p:cNvSpPr txBox="1">
            <a:spLocks noChangeArrowheads="1"/>
          </p:cNvSpPr>
          <p:nvPr/>
        </p:nvSpPr>
        <p:spPr bwMode="auto">
          <a:xfrm>
            <a:off x="214313" y="1233488"/>
            <a:ext cx="2790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dirty="0"/>
              <a:t>1.</a:t>
            </a:r>
            <a:r>
              <a:rPr lang="en-US" sz="2400" u="sng" dirty="0"/>
              <a:t>Tác </a:t>
            </a:r>
            <a:r>
              <a:rPr lang="en-US" sz="2400" u="sng" dirty="0" err="1"/>
              <a:t>giả</a:t>
            </a:r>
            <a:r>
              <a:rPr lang="en-US" sz="2400" u="sng" dirty="0"/>
              <a:t>:</a:t>
            </a:r>
            <a:endParaRPr lang="en-US" sz="2400" b="0" dirty="0"/>
          </a:p>
        </p:txBody>
      </p:sp>
      <p:sp>
        <p:nvSpPr>
          <p:cNvPr id="6151" name="Text Box 65"/>
          <p:cNvSpPr txBox="1">
            <a:spLocks noChangeArrowheads="1"/>
          </p:cNvSpPr>
          <p:nvPr/>
        </p:nvSpPr>
        <p:spPr bwMode="auto">
          <a:xfrm>
            <a:off x="2936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pic>
        <p:nvPicPr>
          <p:cNvPr id="61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47750"/>
            <a:ext cx="2736850"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3" name="Rectangle 1"/>
          <p:cNvSpPr>
            <a:spLocks noChangeArrowheads="1"/>
          </p:cNvSpPr>
          <p:nvPr/>
        </p:nvSpPr>
        <p:spPr bwMode="auto">
          <a:xfrm>
            <a:off x="166688" y="1844675"/>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latin typeface="Times New Roman" pitchFamily="18" charset="0"/>
                <a:cs typeface="Times New Roman" pitchFamily="18" charset="0"/>
              </a:rPr>
              <a:t>2 .</a:t>
            </a:r>
            <a:r>
              <a:rPr lang="en-US" sz="2400" b="1" u="sng" dirty="0" err="1">
                <a:latin typeface="Times New Roman" pitchFamily="18" charset="0"/>
                <a:cs typeface="Times New Roman" pitchFamily="18" charset="0"/>
              </a:rPr>
              <a:t>Tác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phẩm</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6" name="Rectangle 15"/>
          <p:cNvSpPr>
            <a:spLocks noChangeArrowheads="1"/>
          </p:cNvSpPr>
          <p:nvPr/>
        </p:nvSpPr>
        <p:spPr bwMode="auto">
          <a:xfrm>
            <a:off x="166688" y="2419350"/>
            <a:ext cx="1700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latin typeface="Times New Roman" pitchFamily="18" charset="0"/>
                <a:cs typeface="Times New Roman" pitchFamily="18" charset="0"/>
              </a:rPr>
              <a:t>3. </a:t>
            </a:r>
            <a:r>
              <a:rPr lang="en-US" sz="2400" b="1" u="sng" dirty="0" err="1">
                <a:latin typeface="Times New Roman" pitchFamily="18" charset="0"/>
                <a:cs typeface="Times New Roman" pitchFamily="18" charset="0"/>
              </a:rPr>
              <a:t>Thể</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thơ</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4" name="TextBox 3"/>
          <p:cNvSpPr txBox="1">
            <a:spLocks noChangeArrowheads="1"/>
          </p:cNvSpPr>
          <p:nvPr/>
        </p:nvSpPr>
        <p:spPr bwMode="auto">
          <a:xfrm>
            <a:off x="1841500" y="241776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dirty="0" err="1"/>
              <a:t>Tự</a:t>
            </a:r>
            <a:r>
              <a:rPr lang="en-US" sz="2400" dirty="0"/>
              <a:t> do</a:t>
            </a:r>
          </a:p>
        </p:txBody>
      </p:sp>
    </p:spTree>
    <p:extLst>
      <p:ext uri="{BB962C8B-B14F-4D97-AF65-F5344CB8AC3E}">
        <p14:creationId xmlns:p14="http://schemas.microsoft.com/office/powerpoint/2010/main" val="290820228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41352" y="670679"/>
            <a:ext cx="36480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altLang="en-US" sz="1800">
                <a:solidFill>
                  <a:srgbClr val="0000FF"/>
                </a:solidFill>
              </a:rPr>
              <a:t>Chân phải bước tới cha</a:t>
            </a:r>
          </a:p>
          <a:p>
            <a:pPr eaLnBrk="1" hangingPunct="1"/>
            <a:r>
              <a:rPr lang="en-US" altLang="en-US" sz="1800">
                <a:solidFill>
                  <a:srgbClr val="0000FF"/>
                </a:solidFill>
              </a:rPr>
              <a:t>Chân trái bước tới mẹ</a:t>
            </a:r>
          </a:p>
          <a:p>
            <a:pPr eaLnBrk="1" hangingPunct="1"/>
            <a:r>
              <a:rPr lang="en-US" altLang="en-US" sz="1800">
                <a:solidFill>
                  <a:srgbClr val="0000FF"/>
                </a:solidFill>
              </a:rPr>
              <a:t>Một bước chạm tiếng nói</a:t>
            </a:r>
          </a:p>
          <a:p>
            <a:pPr eaLnBrk="1" hangingPunct="1"/>
            <a:r>
              <a:rPr lang="en-US" altLang="en-US" sz="1800">
                <a:solidFill>
                  <a:srgbClr val="0000FF"/>
                </a:solidFill>
              </a:rPr>
              <a:t>Hai bước tới tiếng cười</a:t>
            </a:r>
          </a:p>
          <a:p>
            <a:pPr eaLnBrk="1" hangingPunct="1"/>
            <a:r>
              <a:rPr lang="en-US" altLang="en-US" sz="1800">
                <a:solidFill>
                  <a:srgbClr val="0000FF"/>
                </a:solidFill>
              </a:rPr>
              <a:t>Người đồng mình yêu lắm con ơi</a:t>
            </a:r>
          </a:p>
          <a:p>
            <a:pPr eaLnBrk="1" hangingPunct="1"/>
            <a:r>
              <a:rPr lang="en-US" altLang="en-US" sz="1800">
                <a:solidFill>
                  <a:srgbClr val="0000FF"/>
                </a:solidFill>
              </a:rPr>
              <a:t>Đan lờ cài nan hoa</a:t>
            </a:r>
          </a:p>
          <a:p>
            <a:pPr eaLnBrk="1" hangingPunct="1"/>
            <a:r>
              <a:rPr lang="en-US" altLang="en-US" sz="1800">
                <a:solidFill>
                  <a:srgbClr val="0000FF"/>
                </a:solidFill>
              </a:rPr>
              <a:t>Vách nhà ken câu hát</a:t>
            </a:r>
          </a:p>
          <a:p>
            <a:pPr eaLnBrk="1" hangingPunct="1"/>
            <a:r>
              <a:rPr lang="en-US" altLang="en-US" sz="1800">
                <a:solidFill>
                  <a:srgbClr val="0000FF"/>
                </a:solidFill>
              </a:rPr>
              <a:t>Rừng cho hoa</a:t>
            </a:r>
          </a:p>
          <a:p>
            <a:pPr eaLnBrk="1" hangingPunct="1"/>
            <a:r>
              <a:rPr lang="en-US" altLang="en-US" sz="1800">
                <a:solidFill>
                  <a:srgbClr val="0000FF"/>
                </a:solidFill>
              </a:rPr>
              <a:t>Con đường cho những tấm lòng</a:t>
            </a:r>
          </a:p>
          <a:p>
            <a:pPr eaLnBrk="1" hangingPunct="1"/>
            <a:r>
              <a:rPr lang="en-US" altLang="en-US" sz="1800">
                <a:solidFill>
                  <a:srgbClr val="0000FF"/>
                </a:solidFill>
              </a:rPr>
              <a:t>Cha mẹ mãi nhớ về ngày cưới</a:t>
            </a:r>
          </a:p>
          <a:p>
            <a:pPr eaLnBrk="1" hangingPunct="1"/>
            <a:r>
              <a:rPr lang="en-US" altLang="en-US" sz="1800">
                <a:solidFill>
                  <a:srgbClr val="0000FF"/>
                </a:solidFill>
              </a:rPr>
              <a:t>Ngày đầu tiên đẹp nhất trên đời.</a:t>
            </a:r>
          </a:p>
        </p:txBody>
      </p:sp>
      <p:sp>
        <p:nvSpPr>
          <p:cNvPr id="7171" name="Text Box 4"/>
          <p:cNvSpPr txBox="1">
            <a:spLocks noChangeArrowheads="1"/>
          </p:cNvSpPr>
          <p:nvPr/>
        </p:nvSpPr>
        <p:spPr bwMode="auto">
          <a:xfrm>
            <a:off x="4683429" y="446306"/>
            <a:ext cx="449500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thương</a:t>
            </a:r>
            <a:r>
              <a:rPr lang="en-US" altLang="en-US" dirty="0">
                <a:solidFill>
                  <a:srgbClr val="0000FF"/>
                </a:solidFill>
              </a:rPr>
              <a:t> </a:t>
            </a:r>
            <a:r>
              <a:rPr lang="en-US" altLang="en-US" dirty="0" err="1">
                <a:solidFill>
                  <a:srgbClr val="0000FF"/>
                </a:solidFill>
              </a:rPr>
              <a:t>lắm</a:t>
            </a:r>
            <a:r>
              <a:rPr lang="en-US" altLang="en-US" dirty="0">
                <a:solidFill>
                  <a:srgbClr val="0000FF"/>
                </a:solidFill>
              </a:rPr>
              <a:t> con </a:t>
            </a:r>
            <a:r>
              <a:rPr lang="en-US" altLang="en-US" dirty="0" err="1">
                <a:solidFill>
                  <a:srgbClr val="0000FF"/>
                </a:solidFill>
              </a:rPr>
              <a:t>ơi</a:t>
            </a:r>
            <a:endParaRPr lang="en-US" altLang="en-US" dirty="0">
              <a:solidFill>
                <a:srgbClr val="0000FF"/>
              </a:solidFill>
            </a:endParaRPr>
          </a:p>
          <a:p>
            <a:pPr eaLnBrk="1" hangingPunct="1"/>
            <a:r>
              <a:rPr lang="en-US" altLang="en-US" dirty="0">
                <a:solidFill>
                  <a:srgbClr val="0000FF"/>
                </a:solidFill>
              </a:rPr>
              <a:t>Cao </a:t>
            </a:r>
            <a:r>
              <a:rPr lang="en-US" altLang="en-US" dirty="0" err="1">
                <a:solidFill>
                  <a:srgbClr val="0000FF"/>
                </a:solidFill>
              </a:rPr>
              <a:t>đo</a:t>
            </a:r>
            <a:r>
              <a:rPr lang="en-US" altLang="en-US" dirty="0">
                <a:solidFill>
                  <a:srgbClr val="0000FF"/>
                </a:solidFill>
              </a:rPr>
              <a:t> </a:t>
            </a:r>
            <a:r>
              <a:rPr lang="en-US" altLang="en-US" dirty="0" err="1">
                <a:solidFill>
                  <a:srgbClr val="0000FF"/>
                </a:solidFill>
              </a:rPr>
              <a:t>nỗi</a:t>
            </a:r>
            <a:r>
              <a:rPr lang="en-US" altLang="en-US" dirty="0">
                <a:solidFill>
                  <a:srgbClr val="0000FF"/>
                </a:solidFill>
              </a:rPr>
              <a:t> </a:t>
            </a:r>
            <a:r>
              <a:rPr lang="en-US" altLang="en-US" dirty="0" err="1">
                <a:solidFill>
                  <a:srgbClr val="0000FF"/>
                </a:solidFill>
              </a:rPr>
              <a:t>buồn</a:t>
            </a:r>
            <a:endParaRPr lang="en-US" altLang="en-US" dirty="0">
              <a:solidFill>
                <a:srgbClr val="0000FF"/>
              </a:solidFill>
            </a:endParaRPr>
          </a:p>
          <a:p>
            <a:pPr eaLnBrk="1" hangingPunct="1"/>
            <a:r>
              <a:rPr lang="en-US" altLang="en-US" dirty="0" err="1">
                <a:solidFill>
                  <a:srgbClr val="0000FF"/>
                </a:solidFill>
              </a:rPr>
              <a:t>Xa</a:t>
            </a:r>
            <a:r>
              <a:rPr lang="en-US" altLang="en-US" dirty="0">
                <a:solidFill>
                  <a:srgbClr val="0000FF"/>
                </a:solidFill>
              </a:rPr>
              <a:t> </a:t>
            </a:r>
            <a:r>
              <a:rPr lang="en-US" altLang="en-US" dirty="0" err="1">
                <a:solidFill>
                  <a:srgbClr val="0000FF"/>
                </a:solidFill>
              </a:rPr>
              <a:t>nuôi</a:t>
            </a:r>
            <a:r>
              <a:rPr lang="en-US" altLang="en-US" dirty="0">
                <a:solidFill>
                  <a:srgbClr val="0000FF"/>
                </a:solidFill>
              </a:rPr>
              <a:t> </a:t>
            </a:r>
            <a:r>
              <a:rPr lang="en-US" altLang="en-US" dirty="0" err="1">
                <a:solidFill>
                  <a:srgbClr val="0000FF"/>
                </a:solidFill>
              </a:rPr>
              <a:t>chí</a:t>
            </a:r>
            <a:r>
              <a:rPr lang="en-US" altLang="en-US" dirty="0">
                <a:solidFill>
                  <a:srgbClr val="0000FF"/>
                </a:solidFill>
              </a:rPr>
              <a:t> </a:t>
            </a:r>
            <a:r>
              <a:rPr lang="en-US" altLang="en-US" dirty="0" err="1">
                <a:solidFill>
                  <a:srgbClr val="0000FF"/>
                </a:solidFill>
              </a:rPr>
              <a:t>lớn</a:t>
            </a:r>
            <a:endParaRPr lang="en-US" altLang="en-US" dirty="0">
              <a:solidFill>
                <a:srgbClr val="0000FF"/>
              </a:solidFill>
            </a:endParaRPr>
          </a:p>
          <a:p>
            <a:pPr eaLnBrk="1" hangingPunct="1"/>
            <a:r>
              <a:rPr lang="en-US" altLang="en-US" dirty="0" err="1">
                <a:solidFill>
                  <a:srgbClr val="0000FF"/>
                </a:solidFill>
              </a:rPr>
              <a:t>Dẫu</a:t>
            </a:r>
            <a:r>
              <a:rPr lang="en-US" altLang="en-US" dirty="0">
                <a:solidFill>
                  <a:srgbClr val="0000FF"/>
                </a:solidFill>
              </a:rPr>
              <a:t> </a:t>
            </a:r>
            <a:r>
              <a:rPr lang="en-US" altLang="en-US" dirty="0" err="1">
                <a:solidFill>
                  <a:srgbClr val="0000FF"/>
                </a:solidFill>
              </a:rPr>
              <a:t>làm</a:t>
            </a:r>
            <a:r>
              <a:rPr lang="en-US" altLang="en-US" dirty="0">
                <a:solidFill>
                  <a:srgbClr val="0000FF"/>
                </a:solidFill>
              </a:rPr>
              <a:t> </a:t>
            </a:r>
            <a:r>
              <a:rPr lang="en-US" altLang="en-US" dirty="0" err="1">
                <a:solidFill>
                  <a:srgbClr val="0000FF"/>
                </a:solidFill>
              </a:rPr>
              <a:t>sao</a:t>
            </a:r>
            <a:r>
              <a:rPr lang="en-US" altLang="en-US" dirty="0">
                <a:solidFill>
                  <a:srgbClr val="0000FF"/>
                </a:solidFill>
              </a:rPr>
              <a:t> </a:t>
            </a:r>
            <a:r>
              <a:rPr lang="en-US" altLang="en-US" dirty="0" err="1">
                <a:solidFill>
                  <a:srgbClr val="0000FF"/>
                </a:solidFill>
              </a:rPr>
              <a:t>thì</a:t>
            </a:r>
            <a:r>
              <a:rPr lang="en-US" altLang="en-US" dirty="0">
                <a:solidFill>
                  <a:srgbClr val="0000FF"/>
                </a:solidFill>
              </a:rPr>
              <a:t> cha </a:t>
            </a:r>
            <a:r>
              <a:rPr lang="en-US" altLang="en-US" dirty="0" err="1">
                <a:solidFill>
                  <a:srgbClr val="0000FF"/>
                </a:solidFill>
              </a:rPr>
              <a:t>vẫn</a:t>
            </a:r>
            <a:r>
              <a:rPr lang="en-US" altLang="en-US" dirty="0">
                <a:solidFill>
                  <a:srgbClr val="0000FF"/>
                </a:solidFill>
              </a:rPr>
              <a:t> </a:t>
            </a:r>
            <a:r>
              <a:rPr lang="en-US" altLang="en-US" dirty="0" err="1">
                <a:solidFill>
                  <a:srgbClr val="0000FF"/>
                </a:solidFill>
              </a:rPr>
              <a:t>muốn</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trên</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chê</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gập</a:t>
            </a:r>
            <a:r>
              <a:rPr lang="en-US" altLang="en-US" dirty="0">
                <a:solidFill>
                  <a:srgbClr val="0000FF"/>
                </a:solidFill>
              </a:rPr>
              <a:t> </a:t>
            </a:r>
            <a:r>
              <a:rPr lang="en-US" altLang="en-US" dirty="0" err="1">
                <a:solidFill>
                  <a:srgbClr val="0000FF"/>
                </a:solidFill>
              </a:rPr>
              <a:t>ghềnh</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trong</a:t>
            </a:r>
            <a:r>
              <a:rPr lang="en-US" altLang="en-US" dirty="0">
                <a:solidFill>
                  <a:srgbClr val="0000FF"/>
                </a:solidFill>
              </a:rPr>
              <a:t> </a:t>
            </a:r>
            <a:r>
              <a:rPr lang="en-US" altLang="en-US" dirty="0" err="1">
                <a:solidFill>
                  <a:srgbClr val="0000FF"/>
                </a:solidFill>
              </a:rPr>
              <a:t>thung</a:t>
            </a:r>
            <a:r>
              <a:rPr lang="en-US" altLang="en-US" dirty="0">
                <a:solidFill>
                  <a:srgbClr val="0000FF"/>
                </a:solidFill>
              </a:rPr>
              <a:t> </a:t>
            </a:r>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chê</a:t>
            </a:r>
            <a:r>
              <a:rPr lang="en-US" altLang="en-US" dirty="0">
                <a:solidFill>
                  <a:srgbClr val="0000FF"/>
                </a:solidFill>
              </a:rPr>
              <a:t> </a:t>
            </a:r>
            <a:r>
              <a:rPr lang="en-US" altLang="en-US" dirty="0" err="1">
                <a:solidFill>
                  <a:srgbClr val="0000FF"/>
                </a:solidFill>
              </a:rPr>
              <a:t>thung</a:t>
            </a:r>
            <a:r>
              <a:rPr lang="en-US" altLang="en-US" dirty="0">
                <a:solidFill>
                  <a:srgbClr val="0000FF"/>
                </a:solidFill>
              </a:rPr>
              <a:t> </a:t>
            </a:r>
            <a:r>
              <a:rPr lang="en-US" altLang="en-US" dirty="0" err="1">
                <a:solidFill>
                  <a:srgbClr val="0000FF"/>
                </a:solidFill>
              </a:rPr>
              <a:t>nghèo</a:t>
            </a:r>
            <a:r>
              <a:rPr lang="en-US" altLang="en-US" dirty="0">
                <a:solidFill>
                  <a:srgbClr val="0000FF"/>
                </a:solidFill>
              </a:rPr>
              <a:t> </a:t>
            </a:r>
            <a:r>
              <a:rPr lang="en-US" altLang="en-US" dirty="0" err="1">
                <a:solidFill>
                  <a:srgbClr val="0000FF"/>
                </a:solidFill>
              </a:rPr>
              <a:t>đói</a:t>
            </a:r>
            <a:endParaRPr lang="en-US" altLang="en-US" dirty="0">
              <a:solidFill>
                <a:srgbClr val="0000FF"/>
              </a:solidFill>
            </a:endParaRPr>
          </a:p>
          <a:p>
            <a:pPr eaLnBrk="1" hangingPunct="1"/>
            <a:r>
              <a:rPr lang="en-US" altLang="en-US" dirty="0" err="1">
                <a:solidFill>
                  <a:srgbClr val="0000FF"/>
                </a:solidFill>
              </a:rPr>
              <a:t>Sống</a:t>
            </a:r>
            <a:r>
              <a:rPr lang="en-US" altLang="en-US" dirty="0">
                <a:solidFill>
                  <a:srgbClr val="0000FF"/>
                </a:solidFill>
              </a:rPr>
              <a:t> </a:t>
            </a:r>
            <a:r>
              <a:rPr lang="en-US" altLang="en-US" dirty="0" err="1">
                <a:solidFill>
                  <a:srgbClr val="0000FF"/>
                </a:solidFill>
              </a:rPr>
              <a:t>như</a:t>
            </a:r>
            <a:r>
              <a:rPr lang="en-US" altLang="en-US" dirty="0">
                <a:solidFill>
                  <a:srgbClr val="0000FF"/>
                </a:solidFill>
              </a:rPr>
              <a:t> </a:t>
            </a:r>
            <a:r>
              <a:rPr lang="en-US" altLang="en-US" dirty="0" err="1">
                <a:solidFill>
                  <a:srgbClr val="0000FF"/>
                </a:solidFill>
              </a:rPr>
              <a:t>sông</a:t>
            </a:r>
            <a:r>
              <a:rPr lang="en-US" altLang="en-US" dirty="0">
                <a:solidFill>
                  <a:srgbClr val="0000FF"/>
                </a:solidFill>
              </a:rPr>
              <a:t> </a:t>
            </a:r>
            <a:r>
              <a:rPr lang="en-US" altLang="en-US" dirty="0" err="1">
                <a:solidFill>
                  <a:srgbClr val="0000FF"/>
                </a:solidFill>
              </a:rPr>
              <a:t>như</a:t>
            </a:r>
            <a:r>
              <a:rPr lang="en-US" altLang="en-US" dirty="0">
                <a:solidFill>
                  <a:srgbClr val="0000FF"/>
                </a:solidFill>
              </a:rPr>
              <a:t> </a:t>
            </a:r>
            <a:r>
              <a:rPr lang="en-US" altLang="en-US" dirty="0" err="1">
                <a:solidFill>
                  <a:srgbClr val="0000FF"/>
                </a:solidFill>
              </a:rPr>
              <a:t>suối</a:t>
            </a:r>
            <a:endParaRPr lang="en-US" altLang="en-US" dirty="0">
              <a:solidFill>
                <a:srgbClr val="0000FF"/>
              </a:solidFill>
            </a:endParaRPr>
          </a:p>
          <a:p>
            <a:pPr eaLnBrk="1" hangingPunct="1"/>
            <a:r>
              <a:rPr lang="en-US" altLang="en-US" dirty="0" err="1">
                <a:solidFill>
                  <a:srgbClr val="0000FF"/>
                </a:solidFill>
              </a:rPr>
              <a:t>Lên</a:t>
            </a:r>
            <a:r>
              <a:rPr lang="en-US" altLang="en-US" dirty="0">
                <a:solidFill>
                  <a:srgbClr val="0000FF"/>
                </a:solidFill>
              </a:rPr>
              <a:t> </a:t>
            </a:r>
            <a:r>
              <a:rPr lang="en-US" altLang="en-US" dirty="0" err="1">
                <a:solidFill>
                  <a:srgbClr val="0000FF"/>
                </a:solidFill>
              </a:rPr>
              <a:t>thác</a:t>
            </a:r>
            <a:r>
              <a:rPr lang="en-US" altLang="en-US" dirty="0">
                <a:solidFill>
                  <a:srgbClr val="0000FF"/>
                </a:solidFill>
              </a:rPr>
              <a:t> </a:t>
            </a:r>
            <a:r>
              <a:rPr lang="en-US" altLang="en-US" dirty="0" err="1">
                <a:solidFill>
                  <a:srgbClr val="0000FF"/>
                </a:solidFill>
              </a:rPr>
              <a:t>xuống</a:t>
            </a:r>
            <a:r>
              <a:rPr lang="en-US" altLang="en-US" dirty="0">
                <a:solidFill>
                  <a:srgbClr val="0000FF"/>
                </a:solidFill>
              </a:rPr>
              <a:t> </a:t>
            </a:r>
            <a:r>
              <a:rPr lang="en-US" altLang="en-US" dirty="0" err="1">
                <a:solidFill>
                  <a:srgbClr val="0000FF"/>
                </a:solidFill>
              </a:rPr>
              <a:t>ghềnh</a:t>
            </a:r>
            <a:r>
              <a:rPr lang="en-US" altLang="en-US" dirty="0">
                <a:solidFill>
                  <a:srgbClr val="0000FF"/>
                </a:solidFill>
              </a:rPr>
              <a:t> </a:t>
            </a:r>
          </a:p>
          <a:p>
            <a:pPr eaLnBrk="1" hangingPunct="1"/>
            <a:r>
              <a:rPr lang="en-US" altLang="en-US" dirty="0" err="1">
                <a:solidFill>
                  <a:srgbClr val="0000FF"/>
                </a:solidFill>
              </a:rPr>
              <a:t>Không</a:t>
            </a:r>
            <a:r>
              <a:rPr lang="en-US" altLang="en-US" dirty="0">
                <a:solidFill>
                  <a:srgbClr val="0000FF"/>
                </a:solidFill>
              </a:rPr>
              <a:t> lo </a:t>
            </a:r>
            <a:r>
              <a:rPr lang="en-US" altLang="en-US" dirty="0" err="1">
                <a:solidFill>
                  <a:srgbClr val="0000FF"/>
                </a:solidFill>
              </a:rPr>
              <a:t>cực</a:t>
            </a:r>
            <a:r>
              <a:rPr lang="en-US" altLang="en-US" dirty="0">
                <a:solidFill>
                  <a:srgbClr val="0000FF"/>
                </a:solidFill>
              </a:rPr>
              <a:t> </a:t>
            </a:r>
            <a:r>
              <a:rPr lang="en-US" altLang="en-US" dirty="0" err="1">
                <a:solidFill>
                  <a:srgbClr val="0000FF"/>
                </a:solidFill>
              </a:rPr>
              <a:t>nhọc</a:t>
            </a:r>
            <a:endParaRPr lang="en-US" altLang="en-US" dirty="0">
              <a:solidFill>
                <a:srgbClr val="0000FF"/>
              </a:solidFill>
            </a:endParaRPr>
          </a:p>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thô</a:t>
            </a:r>
            <a:r>
              <a:rPr lang="en-US" altLang="en-US" dirty="0">
                <a:solidFill>
                  <a:srgbClr val="0000FF"/>
                </a:solidFill>
              </a:rPr>
              <a:t> </a:t>
            </a:r>
            <a:r>
              <a:rPr lang="en-US" altLang="en-US" dirty="0" err="1">
                <a:solidFill>
                  <a:srgbClr val="0000FF"/>
                </a:solidFill>
              </a:rPr>
              <a:t>sơ</a:t>
            </a:r>
            <a:r>
              <a:rPr lang="en-US" altLang="en-US" dirty="0">
                <a:solidFill>
                  <a:srgbClr val="0000FF"/>
                </a:solidFill>
              </a:rPr>
              <a:t> da </a:t>
            </a:r>
            <a:r>
              <a:rPr lang="en-US" altLang="en-US" dirty="0" err="1">
                <a:solidFill>
                  <a:srgbClr val="0000FF"/>
                </a:solidFill>
              </a:rPr>
              <a:t>thịt</a:t>
            </a:r>
            <a:endParaRPr lang="en-US" altLang="en-US" dirty="0">
              <a:solidFill>
                <a:srgbClr val="0000FF"/>
              </a:solidFill>
            </a:endParaRPr>
          </a:p>
          <a:p>
            <a:pPr eaLnBrk="1" hangingPunct="1"/>
            <a:r>
              <a:rPr lang="en-US" altLang="en-US" dirty="0" err="1">
                <a:solidFill>
                  <a:srgbClr val="0000FF"/>
                </a:solidFill>
              </a:rPr>
              <a:t>Chẳng</a:t>
            </a:r>
            <a:r>
              <a:rPr lang="en-US" altLang="en-US" dirty="0">
                <a:solidFill>
                  <a:srgbClr val="0000FF"/>
                </a:solidFill>
              </a:rPr>
              <a:t> </a:t>
            </a:r>
            <a:r>
              <a:rPr lang="en-US" altLang="en-US" dirty="0" err="1">
                <a:solidFill>
                  <a:srgbClr val="0000FF"/>
                </a:solidFill>
              </a:rPr>
              <a:t>mấy</a:t>
            </a:r>
            <a:r>
              <a:rPr lang="en-US" altLang="en-US" dirty="0">
                <a:solidFill>
                  <a:srgbClr val="0000FF"/>
                </a:solidFill>
              </a:rPr>
              <a:t> </a:t>
            </a:r>
            <a:r>
              <a:rPr lang="en-US" altLang="en-US" dirty="0" err="1">
                <a:solidFill>
                  <a:srgbClr val="0000FF"/>
                </a:solidFill>
              </a:rPr>
              <a:t>ai</a:t>
            </a:r>
            <a:r>
              <a:rPr lang="en-US" altLang="en-US" dirty="0">
                <a:solidFill>
                  <a:srgbClr val="0000FF"/>
                </a:solidFill>
              </a:rPr>
              <a:t> </a:t>
            </a:r>
            <a:r>
              <a:rPr lang="en-US" altLang="en-US" dirty="0" err="1">
                <a:solidFill>
                  <a:srgbClr val="0000FF"/>
                </a:solidFill>
              </a:rPr>
              <a:t>nhỏ</a:t>
            </a:r>
            <a:r>
              <a:rPr lang="en-US" altLang="en-US" dirty="0">
                <a:solidFill>
                  <a:srgbClr val="0000FF"/>
                </a:solidFill>
              </a:rPr>
              <a:t> </a:t>
            </a:r>
            <a:r>
              <a:rPr lang="en-US" altLang="en-US" dirty="0" err="1">
                <a:solidFill>
                  <a:srgbClr val="0000FF"/>
                </a:solidFill>
              </a:rPr>
              <a:t>bé</a:t>
            </a:r>
            <a:r>
              <a:rPr lang="en-US" altLang="en-US" dirty="0">
                <a:solidFill>
                  <a:srgbClr val="0000FF"/>
                </a:solidFill>
              </a:rPr>
              <a:t> </a:t>
            </a:r>
            <a:r>
              <a:rPr lang="en-US" altLang="en-US" dirty="0" err="1">
                <a:solidFill>
                  <a:srgbClr val="0000FF"/>
                </a:solidFill>
              </a:rPr>
              <a:t>đâu</a:t>
            </a:r>
            <a:r>
              <a:rPr lang="en-US" altLang="en-US" dirty="0">
                <a:solidFill>
                  <a:srgbClr val="0000FF"/>
                </a:solidFill>
              </a:rPr>
              <a:t> con</a:t>
            </a:r>
          </a:p>
          <a:p>
            <a:pPr eaLnBrk="1" hangingPunct="1"/>
            <a:r>
              <a:rPr lang="en-US" altLang="en-US" dirty="0" err="1">
                <a:solidFill>
                  <a:srgbClr val="0000FF"/>
                </a:solidFill>
              </a:rPr>
              <a:t>Người</a:t>
            </a:r>
            <a:r>
              <a:rPr lang="en-US" altLang="en-US" dirty="0">
                <a:solidFill>
                  <a:srgbClr val="0000FF"/>
                </a:solidFill>
              </a:rPr>
              <a:t> </a:t>
            </a:r>
            <a:r>
              <a:rPr lang="en-US" altLang="en-US" dirty="0" err="1">
                <a:solidFill>
                  <a:srgbClr val="0000FF"/>
                </a:solidFill>
              </a:rPr>
              <a:t>đồng</a:t>
            </a:r>
            <a:r>
              <a:rPr lang="en-US" altLang="en-US" dirty="0">
                <a:solidFill>
                  <a:srgbClr val="0000FF"/>
                </a:solidFill>
              </a:rPr>
              <a:t> </a:t>
            </a:r>
            <a:r>
              <a:rPr lang="en-US" altLang="en-US" dirty="0" err="1">
                <a:solidFill>
                  <a:srgbClr val="0000FF"/>
                </a:solidFill>
              </a:rPr>
              <a:t>mình</a:t>
            </a:r>
            <a:r>
              <a:rPr lang="en-US" altLang="en-US" dirty="0">
                <a:solidFill>
                  <a:srgbClr val="0000FF"/>
                </a:solidFill>
              </a:rPr>
              <a:t> </a:t>
            </a:r>
            <a:r>
              <a:rPr lang="en-US" altLang="en-US" dirty="0" err="1">
                <a:solidFill>
                  <a:srgbClr val="0000FF"/>
                </a:solidFill>
              </a:rPr>
              <a:t>tự</a:t>
            </a:r>
            <a:r>
              <a:rPr lang="en-US" altLang="en-US" dirty="0">
                <a:solidFill>
                  <a:srgbClr val="0000FF"/>
                </a:solidFill>
              </a:rPr>
              <a:t> </a:t>
            </a:r>
            <a:r>
              <a:rPr lang="en-US" altLang="en-US" dirty="0" err="1">
                <a:solidFill>
                  <a:srgbClr val="0000FF"/>
                </a:solidFill>
              </a:rPr>
              <a:t>đục</a:t>
            </a:r>
            <a:r>
              <a:rPr lang="en-US" altLang="en-US" dirty="0">
                <a:solidFill>
                  <a:srgbClr val="0000FF"/>
                </a:solidFill>
              </a:rPr>
              <a:t> </a:t>
            </a:r>
            <a:r>
              <a:rPr lang="en-US" altLang="en-US" dirty="0" err="1">
                <a:solidFill>
                  <a:srgbClr val="0000FF"/>
                </a:solidFill>
              </a:rPr>
              <a:t>đá</a:t>
            </a:r>
            <a:r>
              <a:rPr lang="en-US" altLang="en-US" dirty="0">
                <a:solidFill>
                  <a:srgbClr val="0000FF"/>
                </a:solidFill>
              </a:rPr>
              <a:t> </a:t>
            </a:r>
            <a:r>
              <a:rPr lang="en-US" altLang="en-US" dirty="0" err="1">
                <a:solidFill>
                  <a:srgbClr val="0000FF"/>
                </a:solidFill>
              </a:rPr>
              <a:t>kê</a:t>
            </a:r>
            <a:r>
              <a:rPr lang="en-US" altLang="en-US" dirty="0">
                <a:solidFill>
                  <a:srgbClr val="0000FF"/>
                </a:solidFill>
              </a:rPr>
              <a:t> </a:t>
            </a:r>
            <a:r>
              <a:rPr lang="en-US" altLang="en-US" dirty="0" err="1">
                <a:solidFill>
                  <a:srgbClr val="0000FF"/>
                </a:solidFill>
              </a:rPr>
              <a:t>cao</a:t>
            </a:r>
            <a:r>
              <a:rPr lang="en-US" altLang="en-US" dirty="0">
                <a:solidFill>
                  <a:srgbClr val="0000FF"/>
                </a:solidFill>
              </a:rPr>
              <a:t> </a:t>
            </a:r>
            <a:r>
              <a:rPr lang="en-US" altLang="en-US" dirty="0" err="1">
                <a:solidFill>
                  <a:srgbClr val="0000FF"/>
                </a:solidFill>
              </a:rPr>
              <a:t>quê</a:t>
            </a:r>
            <a:r>
              <a:rPr lang="en-US" altLang="en-US" dirty="0">
                <a:solidFill>
                  <a:srgbClr val="0000FF"/>
                </a:solidFill>
              </a:rPr>
              <a:t> </a:t>
            </a:r>
            <a:r>
              <a:rPr lang="en-US" altLang="en-US" dirty="0" err="1">
                <a:solidFill>
                  <a:srgbClr val="0000FF"/>
                </a:solidFill>
              </a:rPr>
              <a:t>hương</a:t>
            </a:r>
            <a:endParaRPr lang="en-US" altLang="en-US" dirty="0">
              <a:solidFill>
                <a:srgbClr val="0000FF"/>
              </a:solidFill>
            </a:endParaRPr>
          </a:p>
          <a:p>
            <a:pPr eaLnBrk="1" hangingPunct="1"/>
            <a:r>
              <a:rPr lang="en-US" altLang="en-US" dirty="0" err="1">
                <a:solidFill>
                  <a:srgbClr val="0000FF"/>
                </a:solidFill>
              </a:rPr>
              <a:t>Còn</a:t>
            </a:r>
            <a:r>
              <a:rPr lang="en-US" altLang="en-US" dirty="0">
                <a:solidFill>
                  <a:srgbClr val="0000FF"/>
                </a:solidFill>
              </a:rPr>
              <a:t> </a:t>
            </a:r>
            <a:r>
              <a:rPr lang="en-US" altLang="en-US" dirty="0" err="1">
                <a:solidFill>
                  <a:srgbClr val="0000FF"/>
                </a:solidFill>
              </a:rPr>
              <a:t>quê</a:t>
            </a:r>
            <a:r>
              <a:rPr lang="en-US" altLang="en-US" dirty="0">
                <a:solidFill>
                  <a:srgbClr val="0000FF"/>
                </a:solidFill>
              </a:rPr>
              <a:t> </a:t>
            </a:r>
            <a:r>
              <a:rPr lang="en-US" altLang="en-US" dirty="0" err="1">
                <a:solidFill>
                  <a:srgbClr val="0000FF"/>
                </a:solidFill>
              </a:rPr>
              <a:t>hương</a:t>
            </a:r>
            <a:r>
              <a:rPr lang="en-US" altLang="en-US" dirty="0">
                <a:solidFill>
                  <a:srgbClr val="0000FF"/>
                </a:solidFill>
              </a:rPr>
              <a:t> </a:t>
            </a:r>
            <a:r>
              <a:rPr lang="en-US" altLang="en-US" dirty="0" err="1">
                <a:solidFill>
                  <a:srgbClr val="0000FF"/>
                </a:solidFill>
              </a:rPr>
              <a:t>thì</a:t>
            </a:r>
            <a:r>
              <a:rPr lang="en-US" altLang="en-US" dirty="0">
                <a:solidFill>
                  <a:srgbClr val="0000FF"/>
                </a:solidFill>
              </a:rPr>
              <a:t> </a:t>
            </a:r>
            <a:r>
              <a:rPr lang="en-US" altLang="en-US" dirty="0" err="1">
                <a:solidFill>
                  <a:srgbClr val="0000FF"/>
                </a:solidFill>
              </a:rPr>
              <a:t>làm</a:t>
            </a:r>
            <a:r>
              <a:rPr lang="en-US" altLang="en-US" dirty="0">
                <a:solidFill>
                  <a:srgbClr val="0000FF"/>
                </a:solidFill>
              </a:rPr>
              <a:t> </a:t>
            </a:r>
            <a:r>
              <a:rPr lang="en-US" altLang="en-US" dirty="0" err="1">
                <a:solidFill>
                  <a:srgbClr val="0000FF"/>
                </a:solidFill>
              </a:rPr>
              <a:t>phong</a:t>
            </a:r>
            <a:r>
              <a:rPr lang="en-US" altLang="en-US" dirty="0">
                <a:solidFill>
                  <a:srgbClr val="0000FF"/>
                </a:solidFill>
              </a:rPr>
              <a:t> </a:t>
            </a:r>
            <a:r>
              <a:rPr lang="en-US" altLang="en-US" dirty="0" err="1">
                <a:solidFill>
                  <a:srgbClr val="0000FF"/>
                </a:solidFill>
              </a:rPr>
              <a:t>tục</a:t>
            </a:r>
            <a:endParaRPr lang="en-US" altLang="en-US" dirty="0">
              <a:solidFill>
                <a:srgbClr val="0000FF"/>
              </a:solidFill>
            </a:endParaRPr>
          </a:p>
          <a:p>
            <a:pPr eaLnBrk="1" hangingPunct="1"/>
            <a:r>
              <a:rPr lang="en-US" altLang="en-US" dirty="0">
                <a:solidFill>
                  <a:srgbClr val="0000FF"/>
                </a:solidFill>
              </a:rPr>
              <a:t>Con </a:t>
            </a:r>
            <a:r>
              <a:rPr lang="en-US" altLang="en-US" dirty="0" err="1">
                <a:solidFill>
                  <a:srgbClr val="0000FF"/>
                </a:solidFill>
              </a:rPr>
              <a:t>ơi</a:t>
            </a:r>
            <a:r>
              <a:rPr lang="en-US" altLang="en-US" dirty="0">
                <a:solidFill>
                  <a:srgbClr val="0000FF"/>
                </a:solidFill>
              </a:rPr>
              <a:t> </a:t>
            </a:r>
            <a:r>
              <a:rPr lang="en-US" altLang="en-US" dirty="0" err="1">
                <a:solidFill>
                  <a:srgbClr val="0000FF"/>
                </a:solidFill>
              </a:rPr>
              <a:t>tuy</a:t>
            </a:r>
            <a:r>
              <a:rPr lang="en-US" altLang="en-US" dirty="0">
                <a:solidFill>
                  <a:srgbClr val="0000FF"/>
                </a:solidFill>
              </a:rPr>
              <a:t> </a:t>
            </a:r>
            <a:r>
              <a:rPr lang="en-US" altLang="en-US" dirty="0" err="1">
                <a:solidFill>
                  <a:srgbClr val="0000FF"/>
                </a:solidFill>
              </a:rPr>
              <a:t>thô</a:t>
            </a:r>
            <a:r>
              <a:rPr lang="en-US" altLang="en-US" dirty="0">
                <a:solidFill>
                  <a:srgbClr val="0000FF"/>
                </a:solidFill>
              </a:rPr>
              <a:t> </a:t>
            </a:r>
            <a:r>
              <a:rPr lang="en-US" altLang="en-US" dirty="0" err="1">
                <a:solidFill>
                  <a:srgbClr val="0000FF"/>
                </a:solidFill>
              </a:rPr>
              <a:t>sơ</a:t>
            </a:r>
            <a:r>
              <a:rPr lang="en-US" altLang="en-US" dirty="0">
                <a:solidFill>
                  <a:srgbClr val="0000FF"/>
                </a:solidFill>
              </a:rPr>
              <a:t> da </a:t>
            </a:r>
            <a:r>
              <a:rPr lang="en-US" altLang="en-US" dirty="0" err="1">
                <a:solidFill>
                  <a:srgbClr val="0000FF"/>
                </a:solidFill>
              </a:rPr>
              <a:t>thịt</a:t>
            </a:r>
            <a:endParaRPr lang="en-US" altLang="en-US" dirty="0">
              <a:solidFill>
                <a:srgbClr val="0000FF"/>
              </a:solidFill>
            </a:endParaRPr>
          </a:p>
          <a:p>
            <a:pPr eaLnBrk="1" hangingPunct="1"/>
            <a:r>
              <a:rPr lang="en-US" altLang="en-US" dirty="0" err="1">
                <a:solidFill>
                  <a:srgbClr val="0000FF"/>
                </a:solidFill>
              </a:rPr>
              <a:t>Lên</a:t>
            </a:r>
            <a:r>
              <a:rPr lang="en-US" altLang="en-US" dirty="0">
                <a:solidFill>
                  <a:srgbClr val="0000FF"/>
                </a:solidFill>
              </a:rPr>
              <a:t> </a:t>
            </a:r>
            <a:r>
              <a:rPr lang="en-US" altLang="en-US" dirty="0" err="1">
                <a:solidFill>
                  <a:srgbClr val="0000FF"/>
                </a:solidFill>
              </a:rPr>
              <a:t>đường</a:t>
            </a:r>
            <a:endParaRPr lang="en-US" altLang="en-US" dirty="0">
              <a:solidFill>
                <a:srgbClr val="0000FF"/>
              </a:solidFill>
            </a:endParaRPr>
          </a:p>
          <a:p>
            <a:pPr eaLnBrk="1" hangingPunct="1"/>
            <a:r>
              <a:rPr lang="en-US" altLang="en-US" dirty="0" err="1">
                <a:solidFill>
                  <a:srgbClr val="0000FF"/>
                </a:solidFill>
              </a:rPr>
              <a:t>Không</a:t>
            </a:r>
            <a:r>
              <a:rPr lang="en-US" altLang="en-US" dirty="0">
                <a:solidFill>
                  <a:srgbClr val="0000FF"/>
                </a:solidFill>
              </a:rPr>
              <a:t> </a:t>
            </a:r>
            <a:r>
              <a:rPr lang="en-US" altLang="en-US" dirty="0" err="1">
                <a:solidFill>
                  <a:srgbClr val="0000FF"/>
                </a:solidFill>
              </a:rPr>
              <a:t>bao</a:t>
            </a:r>
            <a:r>
              <a:rPr lang="en-US" altLang="en-US" dirty="0">
                <a:solidFill>
                  <a:srgbClr val="0000FF"/>
                </a:solidFill>
              </a:rPr>
              <a:t> </a:t>
            </a:r>
            <a:r>
              <a:rPr lang="en-US" altLang="en-US" dirty="0" err="1">
                <a:solidFill>
                  <a:srgbClr val="0000FF"/>
                </a:solidFill>
              </a:rPr>
              <a:t>giờ</a:t>
            </a:r>
            <a:r>
              <a:rPr lang="en-US" altLang="en-US" dirty="0">
                <a:solidFill>
                  <a:srgbClr val="0000FF"/>
                </a:solidFill>
              </a:rPr>
              <a:t> </a:t>
            </a:r>
            <a:r>
              <a:rPr lang="en-US" altLang="en-US" dirty="0" err="1">
                <a:solidFill>
                  <a:srgbClr val="0000FF"/>
                </a:solidFill>
              </a:rPr>
              <a:t>nhỏ</a:t>
            </a:r>
            <a:r>
              <a:rPr lang="en-US" altLang="en-US" dirty="0">
                <a:solidFill>
                  <a:srgbClr val="0000FF"/>
                </a:solidFill>
              </a:rPr>
              <a:t> </a:t>
            </a:r>
            <a:r>
              <a:rPr lang="en-US" altLang="en-US" dirty="0" err="1">
                <a:solidFill>
                  <a:srgbClr val="0000FF"/>
                </a:solidFill>
              </a:rPr>
              <a:t>bé</a:t>
            </a:r>
            <a:r>
              <a:rPr lang="en-US" altLang="en-US" dirty="0">
                <a:solidFill>
                  <a:srgbClr val="0000FF"/>
                </a:solidFill>
              </a:rPr>
              <a:t> </a:t>
            </a:r>
            <a:r>
              <a:rPr lang="en-US" altLang="en-US" dirty="0" err="1">
                <a:solidFill>
                  <a:srgbClr val="0000FF"/>
                </a:solidFill>
              </a:rPr>
              <a:t>được</a:t>
            </a:r>
            <a:r>
              <a:rPr lang="en-US" altLang="en-US" dirty="0">
                <a:solidFill>
                  <a:srgbClr val="0000FF"/>
                </a:solidFill>
              </a:rPr>
              <a:t> </a:t>
            </a:r>
          </a:p>
          <a:p>
            <a:pPr eaLnBrk="1" hangingPunct="1"/>
            <a:r>
              <a:rPr lang="en-US" altLang="en-US" dirty="0" err="1">
                <a:solidFill>
                  <a:srgbClr val="0000FF"/>
                </a:solidFill>
              </a:rPr>
              <a:t>Nghe</a:t>
            </a:r>
            <a:r>
              <a:rPr lang="en-US" altLang="en-US" dirty="0">
                <a:solidFill>
                  <a:srgbClr val="0000FF"/>
                </a:solidFill>
              </a:rPr>
              <a:t> con</a:t>
            </a:r>
            <a:r>
              <a:rPr lang="en-US" altLang="en-US" dirty="0" smtClean="0">
                <a:solidFill>
                  <a:srgbClr val="0000FF"/>
                </a:solidFill>
              </a:rPr>
              <a:t>.                  </a:t>
            </a:r>
            <a:endParaRPr lang="en-US" altLang="en-US" i="1" dirty="0">
              <a:solidFill>
                <a:srgbClr val="0000FF"/>
              </a:solidFill>
            </a:endParaRPr>
          </a:p>
        </p:txBody>
      </p:sp>
      <p:sp>
        <p:nvSpPr>
          <p:cNvPr id="7172" name="Rectangle 2"/>
          <p:cNvSpPr txBox="1">
            <a:spLocks noChangeArrowheads="1"/>
          </p:cNvSpPr>
          <p:nvPr/>
        </p:nvSpPr>
        <p:spPr bwMode="auto">
          <a:xfrm>
            <a:off x="1395413" y="73025"/>
            <a:ext cx="57959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spcBef>
                <a:spcPct val="0"/>
              </a:spcBef>
            </a:pPr>
            <a:r>
              <a:rPr lang="en-US">
                <a:solidFill>
                  <a:srgbClr val="FF0000"/>
                </a:solidFill>
              </a:rPr>
              <a:t>                                  NÓI VỚI CON           </a:t>
            </a:r>
          </a:p>
        </p:txBody>
      </p:sp>
      <p:sp>
        <p:nvSpPr>
          <p:cNvPr id="11" name="Rectangle 9"/>
          <p:cNvSpPr>
            <a:spLocks noChangeArrowheads="1"/>
          </p:cNvSpPr>
          <p:nvPr/>
        </p:nvSpPr>
        <p:spPr bwMode="auto">
          <a:xfrm>
            <a:off x="206677" y="5957244"/>
            <a:ext cx="428625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p>
        </p:txBody>
      </p:sp>
      <p:sp>
        <p:nvSpPr>
          <p:cNvPr id="12" name="AutoShape 30"/>
          <p:cNvSpPr>
            <a:spLocks/>
          </p:cNvSpPr>
          <p:nvPr/>
        </p:nvSpPr>
        <p:spPr bwMode="auto">
          <a:xfrm rot="10800000">
            <a:off x="346101" y="762000"/>
            <a:ext cx="190501" cy="3048000"/>
          </a:xfrm>
          <a:prstGeom prst="rightBrace">
            <a:avLst>
              <a:gd name="adj1" fmla="val 26674"/>
              <a:gd name="adj2" fmla="val 49648"/>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FF0066"/>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162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30"/>
          <p:cNvSpPr>
            <a:spLocks/>
          </p:cNvSpPr>
          <p:nvPr/>
        </p:nvSpPr>
        <p:spPr bwMode="auto">
          <a:xfrm rot="10800000">
            <a:off x="4492928" y="579150"/>
            <a:ext cx="95250" cy="3992849"/>
          </a:xfrm>
          <a:prstGeom prst="rightBrace">
            <a:avLst>
              <a:gd name="adj1" fmla="val 26674"/>
              <a:gd name="adj2" fmla="val 49648"/>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FF0066"/>
              </a:solidFill>
            </a:endParaRPr>
          </a:p>
        </p:txBody>
      </p:sp>
      <p:sp>
        <p:nvSpPr>
          <p:cNvPr id="10" name="Rectangle 9"/>
          <p:cNvSpPr>
            <a:spLocks noChangeArrowheads="1"/>
          </p:cNvSpPr>
          <p:nvPr/>
        </p:nvSpPr>
        <p:spPr bwMode="auto">
          <a:xfrm>
            <a:off x="346100" y="5230226"/>
            <a:ext cx="3717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dirty="0">
                <a:latin typeface="Times New Roman" pitchFamily="18" charset="0"/>
                <a:cs typeface="Times New Roman" pitchFamily="18" charset="0"/>
              </a:rPr>
              <a:t>Con  lớn trong tình yêu thương, sự nâng đỡ của cha mẹ, trong cuộc sống lao động nên thơ của quê hương.</a:t>
            </a:r>
            <a:endParaRPr lang="vi-VN" dirty="0">
              <a:latin typeface="Times New Roman" pitchFamily="18" charset="0"/>
              <a:cs typeface="Times New Roman" pitchFamily="18" charset="0"/>
            </a:endParaRPr>
          </a:p>
        </p:txBody>
      </p:sp>
      <p:sp>
        <p:nvSpPr>
          <p:cNvPr id="14" name="Rectangle 13"/>
          <p:cNvSpPr>
            <a:spLocks noChangeArrowheads="1"/>
          </p:cNvSpPr>
          <p:nvPr/>
        </p:nvSpPr>
        <p:spPr bwMode="auto">
          <a:xfrm>
            <a:off x="4550491" y="5091727"/>
            <a:ext cx="45197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dirty="0">
                <a:latin typeface="Times New Roman" pitchFamily="18" charset="0"/>
                <a:cs typeface="Times New Roman" pitchFamily="18" charset="0"/>
              </a:rPr>
              <a:t>Lòng tự hào về sức sống mạnh mẽ, bền bỉ, về truyền thống cao đẹp của quê hương và niềm mong ước con hãy kế tục xứng đáng truyền thống ấy.</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78601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2" nodeType="clickEffect">
                                  <p:stCondLst>
                                    <p:cond delay="0"/>
                                  </p:stCondLst>
                                  <p:childTnLst>
                                    <p:animEffect transition="out" filter="circle(out)">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xit" presetSubtype="1" fill="hold" nodeType="clickEffect">
                                  <p:stCondLst>
                                    <p:cond delay="0"/>
                                  </p:stCondLst>
                                  <p:childTnLst>
                                    <p:animEffect transition="out" filter="wheel(1)">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circle(in)">
                                      <p:cBhvr>
                                        <p:cTn id="4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flipH="1">
            <a:off x="5148263" y="569913"/>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1268" name="Text Box 8"/>
          <p:cNvSpPr txBox="1">
            <a:spLocks noChangeArrowheads="1"/>
          </p:cNvSpPr>
          <p:nvPr/>
        </p:nvSpPr>
        <p:spPr bwMode="auto">
          <a:xfrm>
            <a:off x="238125" y="320675"/>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a:solidFill>
                  <a:srgbClr val="FF0000"/>
                </a:solidFill>
              </a:rPr>
              <a:t>II.Tìm hiểu văn bản:</a:t>
            </a:r>
          </a:p>
        </p:txBody>
      </p:sp>
      <p:sp>
        <p:nvSpPr>
          <p:cNvPr id="11269" name="TextBox 19"/>
          <p:cNvSpPr txBox="1">
            <a:spLocks noChangeArrowheads="1"/>
          </p:cNvSpPr>
          <p:nvPr/>
        </p:nvSpPr>
        <p:spPr bwMode="auto">
          <a:xfrm>
            <a:off x="107950" y="836613"/>
            <a:ext cx="5184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dirty="0">
                <a:solidFill>
                  <a:srgbClr val="00B050"/>
                </a:solidFill>
              </a:rPr>
              <a:t>1.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cội</a:t>
            </a:r>
            <a:r>
              <a:rPr lang="en-US" sz="2400" u="sng" dirty="0">
                <a:solidFill>
                  <a:srgbClr val="00B050"/>
                </a:solidFill>
              </a:rPr>
              <a:t> </a:t>
            </a:r>
            <a:r>
              <a:rPr lang="en-US" sz="2400" u="sng" dirty="0" err="1">
                <a:solidFill>
                  <a:srgbClr val="00B050"/>
                </a:solidFill>
              </a:rPr>
              <a:t>nguồn</a:t>
            </a:r>
            <a:r>
              <a:rPr lang="en-US" sz="2400" u="sng" dirty="0">
                <a:solidFill>
                  <a:srgbClr val="00B050"/>
                </a:solidFill>
              </a:rPr>
              <a:t> </a:t>
            </a:r>
            <a:r>
              <a:rPr lang="en-US" sz="2400" u="sng" dirty="0" err="1">
                <a:solidFill>
                  <a:srgbClr val="00B050"/>
                </a:solidFill>
              </a:rPr>
              <a:t>sinh</a:t>
            </a:r>
            <a:r>
              <a:rPr lang="en-US" sz="2400" u="sng" dirty="0">
                <a:solidFill>
                  <a:srgbClr val="00B050"/>
                </a:solidFill>
              </a:rPr>
              <a:t> </a:t>
            </a:r>
            <a:r>
              <a:rPr lang="en-US" sz="2400" u="sng" dirty="0" err="1">
                <a:solidFill>
                  <a:srgbClr val="00B050"/>
                </a:solidFill>
              </a:rPr>
              <a:t>dưỡng</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a:t>
            </a:r>
            <a:r>
              <a:rPr lang="en-US" sz="2400" u="sng" dirty="0" err="1">
                <a:solidFill>
                  <a:srgbClr val="00B050"/>
                </a:solidFill>
              </a:rPr>
              <a:t>mỗi</a:t>
            </a:r>
            <a:r>
              <a:rPr lang="en-US" sz="2400" u="sng" dirty="0">
                <a:solidFill>
                  <a:srgbClr val="00B050"/>
                </a:solidFill>
              </a:rPr>
              <a:t> </a:t>
            </a:r>
            <a:r>
              <a:rPr lang="en-US" sz="2400" u="sng" dirty="0" err="1" smtClean="0">
                <a:solidFill>
                  <a:srgbClr val="00B050"/>
                </a:solidFill>
              </a:rPr>
              <a:t>người</a:t>
            </a:r>
            <a:r>
              <a:rPr lang="en-US" sz="2400" u="sng" dirty="0">
                <a:solidFill>
                  <a:srgbClr val="00B050"/>
                </a:solidFill>
              </a:rPr>
              <a:t> </a:t>
            </a:r>
            <a:r>
              <a:rPr lang="en-US" sz="2400" u="sng" dirty="0" smtClean="0">
                <a:solidFill>
                  <a:srgbClr val="00B050"/>
                </a:solidFill>
              </a:rPr>
              <a:t>( </a:t>
            </a:r>
            <a:r>
              <a:rPr lang="en-US" sz="2400" u="sng" dirty="0" err="1" smtClean="0">
                <a:solidFill>
                  <a:srgbClr val="00B050"/>
                </a:solidFill>
              </a:rPr>
              <a:t>đoạn</a:t>
            </a:r>
            <a:r>
              <a:rPr lang="en-US" sz="2400" u="sng" dirty="0" smtClean="0">
                <a:solidFill>
                  <a:srgbClr val="00B050"/>
                </a:solidFill>
              </a:rPr>
              <a:t> 1)</a:t>
            </a:r>
            <a:endParaRPr lang="en-US" sz="2400" u="sng" dirty="0">
              <a:solidFill>
                <a:srgbClr val="00B050"/>
              </a:solidFill>
            </a:endParaRPr>
          </a:p>
        </p:txBody>
      </p:sp>
      <p:sp>
        <p:nvSpPr>
          <p:cNvPr id="11270" name="TextBox 14"/>
          <p:cNvSpPr txBox="1">
            <a:spLocks noChangeArrowheads="1"/>
          </p:cNvSpPr>
          <p:nvPr/>
        </p:nvSpPr>
        <p:spPr bwMode="auto">
          <a:xfrm>
            <a:off x="182563" y="4371975"/>
            <a:ext cx="478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Hình ảnh em bé tập đi, tập nói trong vòng tay yêu thương của cha mẹ.</a:t>
            </a:r>
          </a:p>
        </p:txBody>
      </p:sp>
      <p:sp>
        <p:nvSpPr>
          <p:cNvPr id="11271" name="TextBox 18"/>
          <p:cNvSpPr txBox="1">
            <a:spLocks noChangeArrowheads="1"/>
          </p:cNvSpPr>
          <p:nvPr/>
        </p:nvSpPr>
        <p:spPr bwMode="auto">
          <a:xfrm>
            <a:off x="238125" y="1666875"/>
            <a:ext cx="330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Chân phải bước tới cha </a:t>
            </a:r>
          </a:p>
        </p:txBody>
      </p:sp>
      <p:sp>
        <p:nvSpPr>
          <p:cNvPr id="11272" name="TextBox 19"/>
          <p:cNvSpPr txBox="1">
            <a:spLocks noChangeArrowheads="1"/>
          </p:cNvSpPr>
          <p:nvPr/>
        </p:nvSpPr>
        <p:spPr bwMode="auto">
          <a:xfrm>
            <a:off x="74613" y="3527425"/>
            <a:ext cx="4895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Liệt kê, ngôn ngữ giản dị, giàu chất tạo hình</a:t>
            </a:r>
          </a:p>
        </p:txBody>
      </p:sp>
      <p:sp>
        <p:nvSpPr>
          <p:cNvPr id="11273" name="TextBox 20"/>
          <p:cNvSpPr txBox="1">
            <a:spLocks noChangeArrowheads="1"/>
          </p:cNvSpPr>
          <p:nvPr/>
        </p:nvSpPr>
        <p:spPr bwMode="auto">
          <a:xfrm>
            <a:off x="74613" y="5643563"/>
            <a:ext cx="5429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Khung cảnh gia đình tràn đầy niềm vui, niềm hạnh phúc.</a:t>
            </a:r>
          </a:p>
        </p:txBody>
      </p:sp>
      <p:sp>
        <p:nvSpPr>
          <p:cNvPr id="22" name="TextBox 21"/>
          <p:cNvSpPr txBox="1">
            <a:spLocks noChangeArrowheads="1"/>
          </p:cNvSpPr>
          <p:nvPr/>
        </p:nvSpPr>
        <p:spPr bwMode="auto">
          <a:xfrm>
            <a:off x="5282800" y="4371975"/>
            <a:ext cx="3714750" cy="16319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000" dirty="0" smtClean="0">
                <a:solidFill>
                  <a:srgbClr val="0000FF"/>
                </a:solidFill>
              </a:rPr>
              <a:t>- </a:t>
            </a:r>
            <a:r>
              <a:rPr lang="en-US" sz="2000" dirty="0" err="1" smtClean="0">
                <a:solidFill>
                  <a:srgbClr val="0000FF"/>
                </a:solidFill>
              </a:rPr>
              <a:t>Bốn</a:t>
            </a:r>
            <a:r>
              <a:rPr lang="en-US" sz="2000" dirty="0" smtClean="0">
                <a:solidFill>
                  <a:srgbClr val="0000FF"/>
                </a:solidFill>
              </a:rPr>
              <a:t> </a:t>
            </a:r>
            <a:r>
              <a:rPr lang="en-US" sz="2000" dirty="0" err="1" smtClean="0">
                <a:solidFill>
                  <a:srgbClr val="0000FF"/>
                </a:solidFill>
              </a:rPr>
              <a:t>câu</a:t>
            </a:r>
            <a:r>
              <a:rPr lang="en-US" sz="2000" dirty="0" smtClean="0">
                <a:solidFill>
                  <a:srgbClr val="0000FF"/>
                </a:solidFill>
              </a:rPr>
              <a:t> </a:t>
            </a:r>
            <a:r>
              <a:rPr lang="en-US" sz="2000" dirty="0" err="1" smtClean="0">
                <a:solidFill>
                  <a:srgbClr val="0000FF"/>
                </a:solidFill>
              </a:rPr>
              <a:t>đầu</a:t>
            </a:r>
            <a:r>
              <a:rPr lang="en-US" sz="2000" dirty="0" smtClean="0">
                <a:solidFill>
                  <a:srgbClr val="0000FF"/>
                </a:solidFill>
              </a:rPr>
              <a:t> </a:t>
            </a:r>
            <a:r>
              <a:rPr lang="en-US" sz="2000" dirty="0" err="1" smtClean="0">
                <a:solidFill>
                  <a:srgbClr val="0000FF"/>
                </a:solidFill>
              </a:rPr>
              <a:t>có</a:t>
            </a:r>
            <a:r>
              <a:rPr lang="en-US" sz="2000" dirty="0" smtClean="0">
                <a:solidFill>
                  <a:srgbClr val="0000FF"/>
                </a:solidFill>
              </a:rPr>
              <a:t> </a:t>
            </a:r>
            <a:r>
              <a:rPr lang="en-US" sz="2000" dirty="0" err="1" smtClean="0">
                <a:solidFill>
                  <a:srgbClr val="0000FF"/>
                </a:solidFill>
              </a:rPr>
              <a:t>cách</a:t>
            </a:r>
            <a:r>
              <a:rPr lang="en-US" sz="2000" dirty="0" smtClean="0">
                <a:solidFill>
                  <a:srgbClr val="0000FF"/>
                </a:solidFill>
              </a:rPr>
              <a:t> </a:t>
            </a:r>
            <a:r>
              <a:rPr lang="en-US" sz="2000" dirty="0" err="1" smtClean="0">
                <a:solidFill>
                  <a:srgbClr val="0000FF"/>
                </a:solidFill>
              </a:rPr>
              <a:t>diễn</a:t>
            </a:r>
            <a:r>
              <a:rPr lang="en-US" sz="2000" dirty="0" smtClean="0">
                <a:solidFill>
                  <a:srgbClr val="0000FF"/>
                </a:solidFill>
              </a:rPr>
              <a:t> </a:t>
            </a:r>
            <a:r>
              <a:rPr lang="en-US" sz="2000" dirty="0" err="1" smtClean="0">
                <a:solidFill>
                  <a:srgbClr val="0000FF"/>
                </a:solidFill>
              </a:rPr>
              <a:t>đạt</a:t>
            </a:r>
            <a:r>
              <a:rPr lang="en-US" sz="2000" dirty="0" smtClean="0">
                <a:solidFill>
                  <a:srgbClr val="0000FF"/>
                </a:solidFill>
              </a:rPr>
              <a:t> </a:t>
            </a:r>
            <a:r>
              <a:rPr lang="en-US" sz="2000" dirty="0" err="1" smtClean="0">
                <a:solidFill>
                  <a:srgbClr val="0000FF"/>
                </a:solidFill>
              </a:rPr>
              <a:t>như</a:t>
            </a:r>
            <a:r>
              <a:rPr lang="en-US" sz="2000" dirty="0" smtClean="0">
                <a:solidFill>
                  <a:srgbClr val="0000FF"/>
                </a:solidFill>
              </a:rPr>
              <a:t> </a:t>
            </a:r>
            <a:r>
              <a:rPr lang="en-US" sz="2000" dirty="0" err="1" smtClean="0">
                <a:solidFill>
                  <a:srgbClr val="0000FF"/>
                </a:solidFill>
              </a:rPr>
              <a:t>thế</a:t>
            </a:r>
            <a:r>
              <a:rPr lang="en-US" sz="2000" dirty="0" smtClean="0">
                <a:solidFill>
                  <a:srgbClr val="0000FF"/>
                </a:solidFill>
              </a:rPr>
              <a:t> </a:t>
            </a:r>
            <a:r>
              <a:rPr lang="en-US" sz="2000" dirty="0" err="1" smtClean="0">
                <a:solidFill>
                  <a:srgbClr val="0000FF"/>
                </a:solidFill>
              </a:rPr>
              <a:t>nào</a:t>
            </a:r>
            <a:r>
              <a:rPr lang="en-US" sz="2000" dirty="0" smtClean="0">
                <a:solidFill>
                  <a:srgbClr val="0000FF"/>
                </a:solidFill>
              </a:rPr>
              <a:t> ? </a:t>
            </a:r>
            <a:r>
              <a:rPr lang="en-US" sz="2000" dirty="0" err="1" smtClean="0">
                <a:solidFill>
                  <a:srgbClr val="0000FF"/>
                </a:solidFill>
              </a:rPr>
              <a:t>Em</a:t>
            </a:r>
            <a:r>
              <a:rPr lang="en-US" sz="2000" dirty="0" smtClean="0">
                <a:solidFill>
                  <a:srgbClr val="0000FF"/>
                </a:solidFill>
              </a:rPr>
              <a:t> </a:t>
            </a:r>
            <a:r>
              <a:rPr lang="en-US" sz="2000" dirty="0" err="1" smtClean="0">
                <a:solidFill>
                  <a:srgbClr val="0000FF"/>
                </a:solidFill>
              </a:rPr>
              <a:t>hiểu</a:t>
            </a:r>
            <a:r>
              <a:rPr lang="en-US" sz="2000" dirty="0" smtClean="0">
                <a:solidFill>
                  <a:srgbClr val="0000FF"/>
                </a:solidFill>
              </a:rPr>
              <a:t> ý </a:t>
            </a:r>
            <a:r>
              <a:rPr lang="en-US" sz="2000" dirty="0" err="1" smtClean="0">
                <a:solidFill>
                  <a:srgbClr val="0000FF"/>
                </a:solidFill>
              </a:rPr>
              <a:t>nghĩa</a:t>
            </a:r>
            <a:r>
              <a:rPr lang="en-US" sz="2000" dirty="0" smtClean="0">
                <a:solidFill>
                  <a:srgbClr val="0000FF"/>
                </a:solidFill>
              </a:rPr>
              <a:t> 4 </a:t>
            </a:r>
            <a:r>
              <a:rPr lang="en-US" sz="2000" dirty="0" err="1" smtClean="0">
                <a:solidFill>
                  <a:srgbClr val="0000FF"/>
                </a:solidFill>
              </a:rPr>
              <a:t>câu</a:t>
            </a:r>
            <a:r>
              <a:rPr lang="en-US" sz="2000" dirty="0" smtClean="0">
                <a:solidFill>
                  <a:srgbClr val="0000FF"/>
                </a:solidFill>
              </a:rPr>
              <a:t> </a:t>
            </a:r>
            <a:r>
              <a:rPr lang="en-US" sz="2000" dirty="0" err="1" smtClean="0">
                <a:solidFill>
                  <a:srgbClr val="0000FF"/>
                </a:solidFill>
              </a:rPr>
              <a:t>thơ</a:t>
            </a:r>
            <a:r>
              <a:rPr lang="en-US" sz="2000" dirty="0" smtClean="0">
                <a:solidFill>
                  <a:srgbClr val="0000FF"/>
                </a:solidFill>
              </a:rPr>
              <a:t> </a:t>
            </a:r>
            <a:r>
              <a:rPr lang="en-US" sz="2000" dirty="0" err="1" smtClean="0">
                <a:solidFill>
                  <a:srgbClr val="0000FF"/>
                </a:solidFill>
              </a:rPr>
              <a:t>đó</a:t>
            </a:r>
            <a:r>
              <a:rPr lang="en-US" sz="2000" dirty="0" smtClean="0">
                <a:solidFill>
                  <a:srgbClr val="0000FF"/>
                </a:solidFill>
              </a:rPr>
              <a:t> </a:t>
            </a:r>
            <a:r>
              <a:rPr lang="en-US" sz="2000" dirty="0" err="1" smtClean="0">
                <a:solidFill>
                  <a:srgbClr val="0000FF"/>
                </a:solidFill>
              </a:rPr>
              <a:t>ra</a:t>
            </a:r>
            <a:r>
              <a:rPr lang="en-US" sz="2000" dirty="0" smtClean="0">
                <a:solidFill>
                  <a:srgbClr val="0000FF"/>
                </a:solidFill>
              </a:rPr>
              <a:t> </a:t>
            </a:r>
            <a:r>
              <a:rPr lang="en-US" sz="2000" dirty="0" err="1" smtClean="0">
                <a:solidFill>
                  <a:srgbClr val="0000FF"/>
                </a:solidFill>
              </a:rPr>
              <a:t>sao</a:t>
            </a:r>
            <a:r>
              <a:rPr lang="en-US" sz="2000" dirty="0" smtClean="0">
                <a:solidFill>
                  <a:srgbClr val="0000FF"/>
                </a:solidFill>
              </a:rPr>
              <a:t>? </a:t>
            </a:r>
            <a:r>
              <a:rPr lang="en-US" sz="2000" dirty="0" err="1" smtClean="0">
                <a:solidFill>
                  <a:srgbClr val="0000FF"/>
                </a:solidFill>
              </a:rPr>
              <a:t>Những</a:t>
            </a:r>
            <a:r>
              <a:rPr lang="en-US" sz="2000" dirty="0" smtClean="0">
                <a:solidFill>
                  <a:srgbClr val="0000FF"/>
                </a:solidFill>
              </a:rPr>
              <a:t> </a:t>
            </a:r>
            <a:r>
              <a:rPr lang="en-US" sz="2000" dirty="0" err="1" smtClean="0">
                <a:solidFill>
                  <a:srgbClr val="0000FF"/>
                </a:solidFill>
              </a:rPr>
              <a:t>hình</a:t>
            </a:r>
            <a:r>
              <a:rPr lang="en-US" sz="2000" dirty="0" smtClean="0">
                <a:solidFill>
                  <a:srgbClr val="0000FF"/>
                </a:solidFill>
              </a:rPr>
              <a:t> </a:t>
            </a:r>
            <a:r>
              <a:rPr lang="en-US" sz="2000" i="1" dirty="0" err="1" smtClean="0">
                <a:solidFill>
                  <a:srgbClr val="FF0000"/>
                </a:solidFill>
              </a:rPr>
              <a:t>ảnh</a:t>
            </a:r>
            <a:r>
              <a:rPr lang="en-US" sz="2000" i="1" dirty="0" smtClean="0">
                <a:solidFill>
                  <a:srgbClr val="FF0000"/>
                </a:solidFill>
              </a:rPr>
              <a:t> </a:t>
            </a:r>
            <a:r>
              <a:rPr lang="en-US" sz="2000" i="1" dirty="0" err="1" smtClean="0">
                <a:solidFill>
                  <a:srgbClr val="FF0000"/>
                </a:solidFill>
              </a:rPr>
              <a:t>chân</a:t>
            </a:r>
            <a:r>
              <a:rPr lang="en-US" sz="2000" i="1" dirty="0" smtClean="0">
                <a:solidFill>
                  <a:srgbClr val="FF0000"/>
                </a:solidFill>
              </a:rPr>
              <a:t> </a:t>
            </a:r>
            <a:r>
              <a:rPr lang="en-US" sz="2000" i="1" dirty="0" err="1" smtClean="0">
                <a:solidFill>
                  <a:srgbClr val="FF0000"/>
                </a:solidFill>
              </a:rPr>
              <a:t>phải</a:t>
            </a:r>
            <a:r>
              <a:rPr lang="en-US" sz="2000" i="1" dirty="0" smtClean="0">
                <a:solidFill>
                  <a:srgbClr val="FF0000"/>
                </a:solidFill>
              </a:rPr>
              <a:t>, </a:t>
            </a:r>
            <a:r>
              <a:rPr lang="en-US" sz="2000" i="1" dirty="0" err="1" smtClean="0">
                <a:solidFill>
                  <a:srgbClr val="FF0000"/>
                </a:solidFill>
              </a:rPr>
              <a:t>chân</a:t>
            </a:r>
            <a:r>
              <a:rPr lang="en-US" sz="2000" i="1" dirty="0" smtClean="0">
                <a:solidFill>
                  <a:srgbClr val="FF0000"/>
                </a:solidFill>
              </a:rPr>
              <a:t> </a:t>
            </a:r>
            <a:r>
              <a:rPr lang="en-US" sz="2000" i="1" dirty="0" err="1" smtClean="0">
                <a:solidFill>
                  <a:srgbClr val="FF0000"/>
                </a:solidFill>
              </a:rPr>
              <a:t>trái</a:t>
            </a:r>
            <a:r>
              <a:rPr lang="en-US" sz="2000" i="1" dirty="0" smtClean="0">
                <a:solidFill>
                  <a:srgbClr val="FF0000"/>
                </a:solidFill>
              </a:rPr>
              <a:t>, </a:t>
            </a:r>
            <a:r>
              <a:rPr lang="en-US" sz="2000" i="1" dirty="0" err="1" smtClean="0">
                <a:solidFill>
                  <a:srgbClr val="FF0000"/>
                </a:solidFill>
              </a:rPr>
              <a:t>một</a:t>
            </a:r>
            <a:r>
              <a:rPr lang="en-US" sz="2000" i="1" dirty="0" smtClean="0">
                <a:solidFill>
                  <a:srgbClr val="FF0000"/>
                </a:solidFill>
              </a:rPr>
              <a:t> </a:t>
            </a:r>
            <a:r>
              <a:rPr lang="en-US" sz="2000" i="1" dirty="0" err="1" smtClean="0">
                <a:solidFill>
                  <a:srgbClr val="FF0000"/>
                </a:solidFill>
              </a:rPr>
              <a:t>bước</a:t>
            </a:r>
            <a:r>
              <a:rPr lang="en-US" sz="2000" i="1" dirty="0" smtClean="0">
                <a:solidFill>
                  <a:srgbClr val="FF0000"/>
                </a:solidFill>
              </a:rPr>
              <a:t>, </a:t>
            </a:r>
            <a:r>
              <a:rPr lang="en-US" sz="2000" i="1" dirty="0" err="1" smtClean="0">
                <a:solidFill>
                  <a:srgbClr val="FF0000"/>
                </a:solidFill>
              </a:rPr>
              <a:t>hai</a:t>
            </a:r>
            <a:r>
              <a:rPr lang="en-US" sz="2000" i="1" dirty="0" smtClean="0">
                <a:solidFill>
                  <a:srgbClr val="FF0000"/>
                </a:solidFill>
              </a:rPr>
              <a:t> </a:t>
            </a:r>
            <a:r>
              <a:rPr lang="en-US" sz="2000" i="1" dirty="0" err="1" smtClean="0">
                <a:solidFill>
                  <a:srgbClr val="FF0000"/>
                </a:solidFill>
              </a:rPr>
              <a:t>bước</a:t>
            </a:r>
            <a:r>
              <a:rPr lang="en-US" sz="2000" i="1" dirty="0" smtClean="0">
                <a:solidFill>
                  <a:srgbClr val="FF0000"/>
                </a:solidFill>
              </a:rPr>
              <a:t> </a:t>
            </a:r>
            <a:r>
              <a:rPr lang="en-US" sz="2000" dirty="0" err="1" smtClean="0">
                <a:solidFill>
                  <a:srgbClr val="0000FF"/>
                </a:solidFill>
              </a:rPr>
              <a:t>nói</a:t>
            </a:r>
            <a:r>
              <a:rPr lang="en-US" sz="2000" dirty="0" smtClean="0">
                <a:solidFill>
                  <a:srgbClr val="0000FF"/>
                </a:solidFill>
              </a:rPr>
              <a:t> </a:t>
            </a:r>
            <a:r>
              <a:rPr lang="en-US" sz="2000" dirty="0" err="1" smtClean="0">
                <a:solidFill>
                  <a:srgbClr val="0000FF"/>
                </a:solidFill>
              </a:rPr>
              <a:t>lên</a:t>
            </a:r>
            <a:r>
              <a:rPr lang="en-US" sz="2000" dirty="0" smtClean="0">
                <a:solidFill>
                  <a:srgbClr val="0000FF"/>
                </a:solidFill>
              </a:rPr>
              <a:t> </a:t>
            </a:r>
            <a:r>
              <a:rPr lang="en-US" sz="2000" dirty="0" err="1" smtClean="0">
                <a:solidFill>
                  <a:srgbClr val="0000FF"/>
                </a:solidFill>
              </a:rPr>
              <a:t>điều</a:t>
            </a:r>
            <a:r>
              <a:rPr lang="en-US" sz="2000" dirty="0" smtClean="0">
                <a:solidFill>
                  <a:srgbClr val="0000FF"/>
                </a:solidFill>
              </a:rPr>
              <a:t> </a:t>
            </a:r>
            <a:r>
              <a:rPr lang="en-US" sz="2000" dirty="0" err="1" smtClean="0">
                <a:solidFill>
                  <a:srgbClr val="0000FF"/>
                </a:solidFill>
              </a:rPr>
              <a:t>gì</a:t>
            </a:r>
            <a:r>
              <a:rPr lang="en-US" sz="2000" dirty="0" smtClean="0">
                <a:solidFill>
                  <a:srgbClr val="0000FF"/>
                </a:solidFill>
              </a:rPr>
              <a:t> ?</a:t>
            </a:r>
          </a:p>
        </p:txBody>
      </p:sp>
      <p:sp>
        <p:nvSpPr>
          <p:cNvPr id="11275" name="TextBox 22"/>
          <p:cNvSpPr txBox="1">
            <a:spLocks noChangeArrowheads="1"/>
          </p:cNvSpPr>
          <p:nvPr/>
        </p:nvSpPr>
        <p:spPr bwMode="auto">
          <a:xfrm>
            <a:off x="238125" y="2085975"/>
            <a:ext cx="313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Chân trái bước tới mẹ </a:t>
            </a:r>
          </a:p>
        </p:txBody>
      </p:sp>
      <p:sp>
        <p:nvSpPr>
          <p:cNvPr id="11276" name="TextBox 23"/>
          <p:cNvSpPr txBox="1">
            <a:spLocks noChangeArrowheads="1"/>
          </p:cNvSpPr>
          <p:nvPr/>
        </p:nvSpPr>
        <p:spPr bwMode="auto">
          <a:xfrm>
            <a:off x="327025" y="2511425"/>
            <a:ext cx="2125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buFontTx/>
              <a:buChar char="-"/>
            </a:pPr>
            <a:r>
              <a:rPr lang="en-US" sz="2400" b="0"/>
              <a:t>Một bước …</a:t>
            </a:r>
          </a:p>
          <a:p>
            <a:pPr>
              <a:buFontTx/>
              <a:buChar char="-"/>
            </a:pPr>
            <a:r>
              <a:rPr lang="en-US" sz="2400" b="0"/>
              <a:t>Hai bước… </a:t>
            </a:r>
          </a:p>
        </p:txBody>
      </p:sp>
      <p:sp>
        <p:nvSpPr>
          <p:cNvPr id="14" name="TextBox 13"/>
          <p:cNvSpPr txBox="1">
            <a:spLocks noChangeArrowheads="1"/>
          </p:cNvSpPr>
          <p:nvPr/>
        </p:nvSpPr>
        <p:spPr bwMode="auto">
          <a:xfrm>
            <a:off x="5284788" y="4972050"/>
            <a:ext cx="3714750" cy="10160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000" dirty="0" smtClean="0">
                <a:solidFill>
                  <a:srgbClr val="0000FF"/>
                </a:solidFill>
              </a:rPr>
              <a:t>- Qua </a:t>
            </a:r>
            <a:r>
              <a:rPr lang="en-US" sz="2000" dirty="0" err="1" smtClean="0">
                <a:solidFill>
                  <a:srgbClr val="0000FF"/>
                </a:solidFill>
              </a:rPr>
              <a:t>các</a:t>
            </a:r>
            <a:r>
              <a:rPr lang="en-US" sz="2000" dirty="0" smtClean="0">
                <a:solidFill>
                  <a:srgbClr val="0000FF"/>
                </a:solidFill>
              </a:rPr>
              <a:t> </a:t>
            </a:r>
            <a:r>
              <a:rPr lang="en-US" sz="2000" dirty="0" err="1" smtClean="0">
                <a:solidFill>
                  <a:srgbClr val="0000FF"/>
                </a:solidFill>
              </a:rPr>
              <a:t>câu</a:t>
            </a:r>
            <a:r>
              <a:rPr lang="en-US" sz="2000" dirty="0" smtClean="0">
                <a:solidFill>
                  <a:srgbClr val="0000FF"/>
                </a:solidFill>
              </a:rPr>
              <a:t> </a:t>
            </a:r>
            <a:r>
              <a:rPr lang="en-US" sz="2000" dirty="0" err="1" smtClean="0">
                <a:solidFill>
                  <a:srgbClr val="0000FF"/>
                </a:solidFill>
              </a:rPr>
              <a:t>thơ</a:t>
            </a:r>
            <a:r>
              <a:rPr lang="en-US" sz="2000" dirty="0" smtClean="0">
                <a:solidFill>
                  <a:srgbClr val="0000FF"/>
                </a:solidFill>
              </a:rPr>
              <a:t> </a:t>
            </a:r>
            <a:r>
              <a:rPr lang="en-US" sz="2000" dirty="0" err="1" smtClean="0">
                <a:solidFill>
                  <a:srgbClr val="0000FF"/>
                </a:solidFill>
              </a:rPr>
              <a:t>trên</a:t>
            </a:r>
            <a:r>
              <a:rPr lang="en-US" sz="2000" dirty="0" smtClean="0">
                <a:solidFill>
                  <a:srgbClr val="0000FF"/>
                </a:solidFill>
              </a:rPr>
              <a:t>, </a:t>
            </a:r>
            <a:r>
              <a:rPr lang="en-US" sz="2000" dirty="0" err="1" smtClean="0">
                <a:solidFill>
                  <a:srgbClr val="0000FF"/>
                </a:solidFill>
              </a:rPr>
              <a:t>em</a:t>
            </a:r>
            <a:r>
              <a:rPr lang="en-US" sz="2000" dirty="0" smtClean="0">
                <a:solidFill>
                  <a:srgbClr val="0000FF"/>
                </a:solidFill>
              </a:rPr>
              <a:t> </a:t>
            </a:r>
            <a:r>
              <a:rPr lang="en-US" sz="2000" dirty="0" err="1" smtClean="0">
                <a:solidFill>
                  <a:srgbClr val="0000FF"/>
                </a:solidFill>
              </a:rPr>
              <a:t>hình</a:t>
            </a:r>
            <a:r>
              <a:rPr lang="en-US" sz="2000" dirty="0" smtClean="0">
                <a:solidFill>
                  <a:srgbClr val="0000FF"/>
                </a:solidFill>
              </a:rPr>
              <a:t> dung </a:t>
            </a:r>
            <a:r>
              <a:rPr lang="en-US" sz="2000" dirty="0" err="1" smtClean="0">
                <a:solidFill>
                  <a:srgbClr val="0000FF"/>
                </a:solidFill>
              </a:rPr>
              <a:t>khung</a:t>
            </a:r>
            <a:r>
              <a:rPr lang="en-US" sz="2000" dirty="0" smtClean="0">
                <a:solidFill>
                  <a:srgbClr val="0000FF"/>
                </a:solidFill>
              </a:rPr>
              <a:t> </a:t>
            </a:r>
            <a:r>
              <a:rPr lang="en-US" sz="2000" dirty="0" err="1" smtClean="0">
                <a:solidFill>
                  <a:srgbClr val="0000FF"/>
                </a:solidFill>
              </a:rPr>
              <a:t>cảnh</a:t>
            </a:r>
            <a:r>
              <a:rPr lang="en-US" sz="2000" dirty="0" smtClean="0">
                <a:solidFill>
                  <a:srgbClr val="0000FF"/>
                </a:solidFill>
              </a:rPr>
              <a:t> </a:t>
            </a:r>
            <a:r>
              <a:rPr lang="en-US" sz="2000" dirty="0" err="1" smtClean="0">
                <a:solidFill>
                  <a:srgbClr val="0000FF"/>
                </a:solidFill>
              </a:rPr>
              <a:t>gia</a:t>
            </a:r>
            <a:r>
              <a:rPr lang="en-US" sz="2000" dirty="0" smtClean="0">
                <a:solidFill>
                  <a:srgbClr val="0000FF"/>
                </a:solidFill>
              </a:rPr>
              <a:t> </a:t>
            </a:r>
            <a:r>
              <a:rPr lang="en-US" sz="2000" dirty="0" err="1" smtClean="0">
                <a:solidFill>
                  <a:srgbClr val="0000FF"/>
                </a:solidFill>
              </a:rPr>
              <a:t>đình</a:t>
            </a:r>
            <a:r>
              <a:rPr lang="en-US" sz="2000" dirty="0" smtClean="0">
                <a:solidFill>
                  <a:srgbClr val="0000FF"/>
                </a:solidFill>
              </a:rPr>
              <a:t> </a:t>
            </a:r>
            <a:r>
              <a:rPr lang="en-US" sz="2000" dirty="0" err="1" smtClean="0">
                <a:solidFill>
                  <a:srgbClr val="0000FF"/>
                </a:solidFill>
              </a:rPr>
              <a:t>như</a:t>
            </a:r>
            <a:r>
              <a:rPr lang="en-US" sz="2000" dirty="0" smtClean="0">
                <a:solidFill>
                  <a:srgbClr val="0000FF"/>
                </a:solidFill>
              </a:rPr>
              <a:t> </a:t>
            </a:r>
            <a:r>
              <a:rPr lang="en-US" sz="2000" dirty="0" err="1" smtClean="0">
                <a:solidFill>
                  <a:srgbClr val="0000FF"/>
                </a:solidFill>
              </a:rPr>
              <a:t>thế</a:t>
            </a:r>
            <a:r>
              <a:rPr lang="en-US" sz="2000" dirty="0" smtClean="0">
                <a:solidFill>
                  <a:srgbClr val="0000FF"/>
                </a:solidFill>
              </a:rPr>
              <a:t> </a:t>
            </a:r>
            <a:r>
              <a:rPr lang="en-US" sz="2000" dirty="0" err="1" smtClean="0">
                <a:solidFill>
                  <a:srgbClr val="0000FF"/>
                </a:solidFill>
              </a:rPr>
              <a:t>nào</a:t>
            </a:r>
            <a:r>
              <a:rPr lang="en-US" sz="2000" dirty="0" smtClean="0">
                <a:solidFill>
                  <a:srgbClr val="0000FF"/>
                </a:solidFill>
              </a:rPr>
              <a:t> ? </a:t>
            </a: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76338"/>
            <a:ext cx="3162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8751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ipe(down)">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circle(in)">
                                      <p:cBhvr>
                                        <p:cTn id="22" dur="2000"/>
                                        <p:tgtEl>
                                          <p:spTgt spid="112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circle(in)">
                                      <p:cBhvr>
                                        <p:cTn id="27" dur="2000"/>
                                        <p:tgtEl>
                                          <p:spTgt spid="11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276"/>
                                        </p:tgtEl>
                                        <p:attrNameLst>
                                          <p:attrName>style.visibility</p:attrName>
                                        </p:attrNameLst>
                                      </p:cBhvr>
                                      <p:to>
                                        <p:strVal val="visible"/>
                                      </p:to>
                                    </p:set>
                                    <p:animEffect transition="in" filter="circle(in)">
                                      <p:cBhvr>
                                        <p:cTn id="32" dur="2000"/>
                                        <p:tgtEl>
                                          <p:spTgt spid="112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272"/>
                                        </p:tgtEl>
                                        <p:attrNameLst>
                                          <p:attrName>style.visibility</p:attrName>
                                        </p:attrNameLst>
                                      </p:cBhvr>
                                      <p:to>
                                        <p:strVal val="visible"/>
                                      </p:to>
                                    </p:set>
                                    <p:animEffect transition="in" filter="circle(in)">
                                      <p:cBhvr>
                                        <p:cTn id="37" dur="2000"/>
                                        <p:tgtEl>
                                          <p:spTgt spid="112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circle(in)">
                                      <p:cBhvr>
                                        <p:cTn id="42" dur="2000"/>
                                        <p:tgtEl>
                                          <p:spTgt spid="112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grpId="1" nodeType="clickEffect">
                                  <p:stCondLst>
                                    <p:cond delay="0"/>
                                  </p:stCondLst>
                                  <p:childTnLst>
                                    <p:anim calcmode="lin" valueType="num">
                                      <p:cBhvr additive="base">
                                        <p:cTn id="46" dur="500"/>
                                        <p:tgtEl>
                                          <p:spTgt spid="22"/>
                                        </p:tgtEl>
                                        <p:attrNameLst>
                                          <p:attrName>ppt_x</p:attrName>
                                        </p:attrNameLst>
                                      </p:cBhvr>
                                      <p:tavLst>
                                        <p:tav tm="0">
                                          <p:val>
                                            <p:strVal val="ppt_x"/>
                                          </p:val>
                                        </p:tav>
                                        <p:tav tm="100000">
                                          <p:val>
                                            <p:strVal val="ppt_x"/>
                                          </p:val>
                                        </p:tav>
                                      </p:tavLst>
                                    </p:anim>
                                    <p:anim calcmode="lin" valueType="num">
                                      <p:cBhvr additive="base">
                                        <p:cTn id="47" dur="500"/>
                                        <p:tgtEl>
                                          <p:spTgt spid="22"/>
                                        </p:tgtEl>
                                        <p:attrNameLst>
                                          <p:attrName>ppt_y</p:attrName>
                                        </p:attrNameLst>
                                      </p:cBhvr>
                                      <p:tavLst>
                                        <p:tav tm="0">
                                          <p:val>
                                            <p:strVal val="ppt_y"/>
                                          </p:val>
                                        </p:tav>
                                        <p:tav tm="100000">
                                          <p:val>
                                            <p:strVal val="1+ppt_h/2"/>
                                          </p:val>
                                        </p:tav>
                                      </p:tavLst>
                                    </p:anim>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20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273"/>
                                        </p:tgtEl>
                                        <p:attrNameLst>
                                          <p:attrName>style.visibility</p:attrName>
                                        </p:attrNameLst>
                                      </p:cBhvr>
                                      <p:to>
                                        <p:strVal val="visible"/>
                                      </p:to>
                                    </p:set>
                                    <p:animEffect transition="in" filter="circle(in)">
                                      <p:cBhvr>
                                        <p:cTn id="58"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p:bldP spid="11271" grpId="0"/>
      <p:bldP spid="11272" grpId="0"/>
      <p:bldP spid="11273" grpId="0"/>
      <p:bldP spid="22" grpId="0" animBg="1"/>
      <p:bldP spid="22" grpId="1" animBg="1"/>
      <p:bldP spid="11275" grpId="0"/>
      <p:bldP spid="1127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endParaRPr lang="en-US" smtClean="0"/>
          </a:p>
        </p:txBody>
      </p:sp>
      <p:sp>
        <p:nvSpPr>
          <p:cNvPr id="3075" name="Subtitle 2"/>
          <p:cNvSpPr>
            <a:spLocks noGrp="1"/>
          </p:cNvSpPr>
          <p:nvPr>
            <p:ph type="subTitle" idx="1"/>
          </p:nvPr>
        </p:nvSpPr>
        <p:spPr/>
        <p:txBody>
          <a:bodyPr/>
          <a:lstStyle/>
          <a:p>
            <a:endParaRPr lang="en-US" smtClean="0"/>
          </a:p>
        </p:txBody>
      </p:sp>
      <p:pic>
        <p:nvPicPr>
          <p:cNvPr id="3076" name="Picture 2" descr="537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6" y="64314"/>
            <a:ext cx="9172576"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p:cNvSpPr txBox="1">
            <a:spLocks noChangeArrowheads="1"/>
          </p:cNvSpPr>
          <p:nvPr/>
        </p:nvSpPr>
        <p:spPr bwMode="auto">
          <a:xfrm>
            <a:off x="3249820" y="4237783"/>
            <a:ext cx="4032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000" b="1" dirty="0">
                <a:latin typeface="Times New Roman" pitchFamily="18" charset="0"/>
                <a:cs typeface="Times New Roman" pitchFamily="18" charset="0"/>
              </a:rPr>
              <a:t>T</a:t>
            </a:r>
            <a:r>
              <a:rPr lang="en-US" b="1" i="1" dirty="0" err="1">
                <a:latin typeface="Times New Roman" pitchFamily="18" charset="0"/>
                <a:cs typeface="Times New Roman" pitchFamily="18" charset="0"/>
              </a:rPr>
              <a:t>rường</a:t>
            </a:r>
            <a:r>
              <a:rPr lang="en-US" b="1" i="1" dirty="0">
                <a:latin typeface="Times New Roman" pitchFamily="18" charset="0"/>
                <a:cs typeface="Times New Roman" pitchFamily="18" charset="0"/>
              </a:rPr>
              <a:t> THCS Tam </a:t>
            </a:r>
            <a:r>
              <a:rPr lang="en-US" b="1" i="1" dirty="0" err="1">
                <a:latin typeface="Times New Roman" pitchFamily="18" charset="0"/>
                <a:cs typeface="Times New Roman" pitchFamily="18" charset="0"/>
              </a:rPr>
              <a:t>Thôn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Hiệp</a:t>
            </a:r>
            <a:endParaRPr lang="en-US" b="1" i="1" dirty="0">
              <a:latin typeface="Times New Roman" pitchFamily="18" charset="0"/>
              <a:cs typeface="Times New Roman" pitchFamily="18" charset="0"/>
            </a:endParaRPr>
          </a:p>
          <a:p>
            <a:pPr eaLnBrk="1" hangingPunct="1"/>
            <a:r>
              <a:rPr lang="en-US" b="1" i="1" dirty="0">
                <a:latin typeface="Times New Roman" pitchFamily="18" charset="0"/>
                <a:cs typeface="Times New Roman" pitchFamily="18" charset="0"/>
              </a:rPr>
              <a:t>GV: </a:t>
            </a:r>
            <a:r>
              <a:rPr lang="en-US" b="1" i="1" dirty="0" err="1">
                <a:latin typeface="Times New Roman" pitchFamily="18" charset="0"/>
                <a:cs typeface="Times New Roman" pitchFamily="18" charset="0"/>
              </a:rPr>
              <a:t>Nguyễn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Thị</a:t>
            </a:r>
            <a:r>
              <a:rPr lang="en-US" b="1" i="1" dirty="0">
                <a:latin typeface="Times New Roman" pitchFamily="18" charset="0"/>
                <a:cs typeface="Times New Roman" pitchFamily="18" charset="0"/>
              </a:rPr>
              <a:t> Kim </a:t>
            </a:r>
            <a:r>
              <a:rPr lang="en-US" b="1" i="1" dirty="0" err="1">
                <a:latin typeface="Times New Roman" pitchFamily="18" charset="0"/>
                <a:cs typeface="Times New Roman" pitchFamily="18" charset="0"/>
              </a:rPr>
              <a:t>Xuyến</a:t>
            </a:r>
            <a:r>
              <a:rPr lang="en-US" b="1" i="1" dirty="0">
                <a:latin typeface="Times New Roman" pitchFamily="18" charset="0"/>
                <a:cs typeface="Times New Roman" pitchFamily="18" charset="0"/>
              </a:rPr>
              <a:t> </a:t>
            </a:r>
          </a:p>
        </p:txBody>
      </p:sp>
      <p:sp>
        <p:nvSpPr>
          <p:cNvPr id="3078" name="TextBox 8"/>
          <p:cNvSpPr txBox="1">
            <a:spLocks noChangeArrowheads="1"/>
          </p:cNvSpPr>
          <p:nvPr/>
        </p:nvSpPr>
        <p:spPr bwMode="auto">
          <a:xfrm>
            <a:off x="1899231" y="1806348"/>
            <a:ext cx="5105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SANG THU                   </a:t>
            </a:r>
            <a:endParaRPr lang="en-US" sz="4400" b="1" dirty="0">
              <a:solidFill>
                <a:srgbClr val="FF0000"/>
              </a:solidFill>
              <a:latin typeface="Times New Roman" pitchFamily="18" charset="0"/>
              <a:cs typeface="Times New Roman" pitchFamily="18" charset="0"/>
            </a:endParaRPr>
          </a:p>
          <a:p>
            <a:pPr eaLnBrk="1" hangingPunct="1"/>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Hữu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Thỉnh</a:t>
            </a:r>
            <a:r>
              <a:rPr lang="en-US" sz="2400" b="1" dirty="0" smtClean="0">
                <a:solidFill>
                  <a:srgbClr val="FF0000"/>
                </a:solidFill>
                <a:latin typeface="Times New Roman" pitchFamily="18" charset="0"/>
                <a:cs typeface="Times New Roman" pitchFamily="18" charset="0"/>
              </a:rPr>
              <a:t>-</a:t>
            </a:r>
          </a:p>
          <a:p>
            <a:pPr eaLnBrk="1" hangingPunct="1"/>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NÓI VỚI CON </a:t>
            </a:r>
          </a:p>
          <a:p>
            <a:pPr eaLnBrk="1" hangingPunct="1"/>
            <a:r>
              <a:rPr lang="en-US" sz="2400" b="1" dirty="0">
                <a:solidFill>
                  <a:srgbClr val="7030A0"/>
                </a:solidFill>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                                 - Y </a:t>
            </a:r>
            <a:r>
              <a:rPr lang="en-US" sz="2400" b="1" dirty="0" err="1" smtClean="0">
                <a:solidFill>
                  <a:srgbClr val="7030A0"/>
                </a:solidFill>
                <a:latin typeface="Times New Roman" pitchFamily="18" charset="0"/>
                <a:cs typeface="Times New Roman" pitchFamily="18" charset="0"/>
              </a:rPr>
              <a:t>Phương</a:t>
            </a:r>
            <a:r>
              <a:rPr lang="en-US" sz="2400" b="1" dirty="0" smtClean="0">
                <a:solidFill>
                  <a:srgbClr val="7030A0"/>
                </a:solidFill>
                <a:latin typeface="Times New Roman" pitchFamily="18" charset="0"/>
                <a:cs typeface="Times New Roman" pitchFamily="18" charset="0"/>
              </a:rPr>
              <a:t> -  </a:t>
            </a:r>
            <a:endParaRPr lang="en-US" sz="2400" b="1" dirty="0">
              <a:solidFill>
                <a:srgbClr val="7030A0"/>
              </a:solidFill>
              <a:latin typeface="Times New Roman" pitchFamily="18" charset="0"/>
              <a:cs typeface="Times New Roman" pitchFamily="18" charset="0"/>
            </a:endParaRPr>
          </a:p>
          <a:p>
            <a:pPr eaLnBrk="1" hangingPunct="1"/>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Tự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hướng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dẫn</a:t>
            </a:r>
            <a:r>
              <a:rPr lang="en-US" sz="2400" b="1" dirty="0" smtClean="0">
                <a:solidFill>
                  <a:srgbClr val="FF0000"/>
                </a:solidFill>
                <a:latin typeface="Times New Roman" pitchFamily="18" charset="0"/>
                <a:cs typeface="Times New Roman" pitchFamily="18" charset="0"/>
              </a:rPr>
              <a:t>)   </a:t>
            </a:r>
            <a:endParaRPr lang="en-US" sz="2400" b="1" i="1" dirty="0">
              <a:solidFill>
                <a:srgbClr val="7030A0"/>
              </a:solidFill>
              <a:latin typeface="Times New Roman" pitchFamily="18" charset="0"/>
              <a:cs typeface="Times New Roman" pitchFamily="18" charset="0"/>
            </a:endParaRPr>
          </a:p>
        </p:txBody>
      </p:sp>
      <p:sp>
        <p:nvSpPr>
          <p:cNvPr id="3079" name="TextBox 9"/>
          <p:cNvSpPr txBox="1">
            <a:spLocks noChangeArrowheads="1"/>
          </p:cNvSpPr>
          <p:nvPr/>
        </p:nvSpPr>
        <p:spPr bwMode="auto">
          <a:xfrm>
            <a:off x="3706812" y="4941888"/>
            <a:ext cx="3913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err="1">
                <a:solidFill>
                  <a:srgbClr val="00B050"/>
                </a:solidFill>
                <a:latin typeface="VNI-Times" pitchFamily="2" charset="0"/>
              </a:rPr>
              <a:t>Thứ</a:t>
            </a:r>
            <a:r>
              <a:rPr lang="en-US" b="1" i="1" dirty="0">
                <a:solidFill>
                  <a:srgbClr val="00B050"/>
                </a:solidFill>
                <a:latin typeface="VNI-Times" pitchFamily="2" charset="0"/>
              </a:rPr>
              <a:t> </a:t>
            </a:r>
            <a:r>
              <a:rPr lang="en-US" b="1" i="1" dirty="0" smtClean="0">
                <a:solidFill>
                  <a:srgbClr val="00B050"/>
                </a:solidFill>
                <a:latin typeface="VNI-Times" pitchFamily="2" charset="0"/>
              </a:rPr>
              <a:t>3, </a:t>
            </a:r>
            <a:r>
              <a:rPr lang="en-US" b="1" i="1" dirty="0" err="1" smtClean="0">
                <a:solidFill>
                  <a:srgbClr val="00B050"/>
                </a:solidFill>
                <a:latin typeface="Times New Roman" pitchFamily="18" charset="0"/>
                <a:cs typeface="Times New Roman" pitchFamily="18" charset="0"/>
              </a:rPr>
              <a:t>ngày</a:t>
            </a:r>
            <a:r>
              <a:rPr lang="en-US" b="1" i="1" dirty="0" smtClean="0">
                <a:solidFill>
                  <a:srgbClr val="00B050"/>
                </a:solidFill>
                <a:latin typeface="Times New Roman" pitchFamily="18" charset="0"/>
                <a:cs typeface="Times New Roman" pitchFamily="18" charset="0"/>
              </a:rPr>
              <a:t> 21 </a:t>
            </a:r>
            <a:r>
              <a:rPr lang="en-US" b="1" i="1" dirty="0" smtClean="0">
                <a:solidFill>
                  <a:srgbClr val="00B050"/>
                </a:solidFill>
                <a:latin typeface="VNI-Times" pitchFamily="2" charset="0"/>
              </a:rPr>
              <a:t>, </a:t>
            </a:r>
            <a:r>
              <a:rPr lang="en-US" b="1" i="1" dirty="0" err="1" smtClean="0">
                <a:solidFill>
                  <a:srgbClr val="00B050"/>
                </a:solidFill>
                <a:latin typeface="Times New Roman" pitchFamily="18" charset="0"/>
                <a:cs typeface="Times New Roman" pitchFamily="18" charset="0"/>
              </a:rPr>
              <a:t>tháng</a:t>
            </a:r>
            <a:r>
              <a:rPr lang="en-US" b="1" i="1" dirty="0" smtClean="0">
                <a:solidFill>
                  <a:srgbClr val="00B050"/>
                </a:solidFill>
                <a:latin typeface="Times New Roman" pitchFamily="18" charset="0"/>
                <a:cs typeface="Times New Roman" pitchFamily="18" charset="0"/>
              </a:rPr>
              <a:t> 4</a:t>
            </a:r>
            <a:r>
              <a:rPr lang="en-US" b="1" i="1" dirty="0" smtClean="0">
                <a:solidFill>
                  <a:srgbClr val="00B050"/>
                </a:solidFill>
                <a:latin typeface="VNI-Times" pitchFamily="2" charset="0"/>
              </a:rPr>
              <a:t>, </a:t>
            </a:r>
            <a:r>
              <a:rPr lang="en-US" b="1" i="1" dirty="0" err="1">
                <a:solidFill>
                  <a:srgbClr val="00B050"/>
                </a:solidFill>
                <a:latin typeface="VNI-Times" pitchFamily="2" charset="0"/>
              </a:rPr>
              <a:t>năm</a:t>
            </a:r>
            <a:r>
              <a:rPr lang="en-US" b="1" i="1" dirty="0">
                <a:solidFill>
                  <a:srgbClr val="00B050"/>
                </a:solidFill>
                <a:latin typeface="VNI-Times" pitchFamily="2" charset="0"/>
              </a:rPr>
              <a:t> 2020</a:t>
            </a:r>
          </a:p>
        </p:txBody>
      </p:sp>
    </p:spTree>
    <p:extLst>
      <p:ext uri="{BB962C8B-B14F-4D97-AF65-F5344CB8AC3E}">
        <p14:creationId xmlns:p14="http://schemas.microsoft.com/office/powerpoint/2010/main" val="234340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0244" name="TextBox 19"/>
          <p:cNvSpPr txBox="1">
            <a:spLocks noChangeArrowheads="1"/>
          </p:cNvSpPr>
          <p:nvPr/>
        </p:nvSpPr>
        <p:spPr bwMode="auto">
          <a:xfrm>
            <a:off x="-36513" y="836613"/>
            <a:ext cx="55022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dirty="0">
                <a:solidFill>
                  <a:srgbClr val="00B050"/>
                </a:solidFill>
              </a:rPr>
              <a:t>1.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cội</a:t>
            </a:r>
            <a:r>
              <a:rPr lang="en-US" sz="2400" u="sng" dirty="0">
                <a:solidFill>
                  <a:srgbClr val="00B050"/>
                </a:solidFill>
              </a:rPr>
              <a:t> </a:t>
            </a:r>
            <a:r>
              <a:rPr lang="en-US" sz="2400" u="sng" dirty="0" err="1">
                <a:solidFill>
                  <a:srgbClr val="00B050"/>
                </a:solidFill>
              </a:rPr>
              <a:t>nguồn</a:t>
            </a:r>
            <a:r>
              <a:rPr lang="en-US" sz="2400" u="sng" dirty="0">
                <a:solidFill>
                  <a:srgbClr val="00B050"/>
                </a:solidFill>
              </a:rPr>
              <a:t> </a:t>
            </a:r>
            <a:r>
              <a:rPr lang="en-US" sz="2400" u="sng" dirty="0" err="1">
                <a:solidFill>
                  <a:srgbClr val="00B050"/>
                </a:solidFill>
              </a:rPr>
              <a:t>sinh</a:t>
            </a:r>
            <a:r>
              <a:rPr lang="en-US" sz="2400" u="sng" dirty="0">
                <a:solidFill>
                  <a:srgbClr val="00B050"/>
                </a:solidFill>
              </a:rPr>
              <a:t> </a:t>
            </a:r>
            <a:r>
              <a:rPr lang="en-US" sz="2400" u="sng" dirty="0" err="1">
                <a:solidFill>
                  <a:srgbClr val="00B050"/>
                </a:solidFill>
              </a:rPr>
              <a:t>dưỡng</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a:t>
            </a:r>
            <a:r>
              <a:rPr lang="en-US" sz="2400" u="sng" dirty="0" err="1">
                <a:solidFill>
                  <a:srgbClr val="00B050"/>
                </a:solidFill>
              </a:rPr>
              <a:t>mỗi</a:t>
            </a:r>
            <a:r>
              <a:rPr lang="en-US" sz="2400" u="sng" dirty="0">
                <a:solidFill>
                  <a:srgbClr val="00B050"/>
                </a:solidFill>
              </a:rPr>
              <a:t> </a:t>
            </a:r>
            <a:r>
              <a:rPr lang="en-US" sz="2400" u="sng" dirty="0" err="1">
                <a:solidFill>
                  <a:srgbClr val="00B050"/>
                </a:solidFill>
              </a:rPr>
              <a:t>người</a:t>
            </a:r>
            <a:r>
              <a:rPr lang="en-US" sz="2400" u="sng" dirty="0" smtClean="0">
                <a:solidFill>
                  <a:srgbClr val="00B050"/>
                </a:solidFill>
              </a:rPr>
              <a:t>.( </a:t>
            </a:r>
            <a:r>
              <a:rPr lang="en-US" sz="2400" u="sng" dirty="0" err="1" smtClean="0">
                <a:solidFill>
                  <a:srgbClr val="00B050"/>
                </a:solidFill>
              </a:rPr>
              <a:t>đoạn</a:t>
            </a:r>
            <a:r>
              <a:rPr lang="en-US" sz="2400" u="sng" dirty="0" smtClean="0">
                <a:solidFill>
                  <a:srgbClr val="00B050"/>
                </a:solidFill>
              </a:rPr>
              <a:t> 1)</a:t>
            </a:r>
            <a:endParaRPr lang="en-US" sz="2400" u="sng" dirty="0">
              <a:solidFill>
                <a:srgbClr val="00B050"/>
              </a:solidFill>
            </a:endParaRPr>
          </a:p>
        </p:txBody>
      </p:sp>
      <p:sp>
        <p:nvSpPr>
          <p:cNvPr id="22" name="TextBox 21"/>
          <p:cNvSpPr txBox="1">
            <a:spLocks noChangeArrowheads="1"/>
          </p:cNvSpPr>
          <p:nvPr/>
        </p:nvSpPr>
        <p:spPr bwMode="auto">
          <a:xfrm>
            <a:off x="5357813" y="1016000"/>
            <a:ext cx="3678237" cy="378618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400" dirty="0" smtClean="0">
                <a:solidFill>
                  <a:srgbClr val="0000FF"/>
                </a:solidFill>
              </a:rPr>
              <a:t>- </a:t>
            </a:r>
            <a:r>
              <a:rPr lang="en-US" sz="2400" dirty="0" err="1" smtClean="0">
                <a:solidFill>
                  <a:srgbClr val="0000FF"/>
                </a:solidFill>
              </a:rPr>
              <a:t>Những</a:t>
            </a:r>
            <a:r>
              <a:rPr lang="en-US" sz="2400" dirty="0" smtClean="0">
                <a:solidFill>
                  <a:srgbClr val="0000FF"/>
                </a:solidFill>
              </a:rPr>
              <a:t> </a:t>
            </a:r>
            <a:r>
              <a:rPr lang="en-US" sz="2400" dirty="0" err="1" smtClean="0">
                <a:solidFill>
                  <a:srgbClr val="0000FF"/>
                </a:solidFill>
              </a:rPr>
              <a:t>câu</a:t>
            </a:r>
            <a:r>
              <a:rPr lang="en-US" sz="2400" dirty="0" smtClean="0">
                <a:solidFill>
                  <a:srgbClr val="0000FF"/>
                </a:solidFill>
              </a:rPr>
              <a:t> </a:t>
            </a:r>
            <a:r>
              <a:rPr lang="en-US" sz="2400" dirty="0" err="1" smtClean="0">
                <a:solidFill>
                  <a:srgbClr val="0000FF"/>
                </a:solidFill>
              </a:rPr>
              <a:t>thơ</a:t>
            </a:r>
            <a:r>
              <a:rPr lang="en-US" sz="2400" dirty="0" smtClean="0">
                <a:solidFill>
                  <a:srgbClr val="0000FF"/>
                </a:solidFill>
              </a:rPr>
              <a:t> </a:t>
            </a:r>
            <a:r>
              <a:rPr lang="en-US" sz="2400" dirty="0" err="1" smtClean="0">
                <a:solidFill>
                  <a:srgbClr val="0000FF"/>
                </a:solidFill>
              </a:rPr>
              <a:t>tiếp</a:t>
            </a:r>
            <a:r>
              <a:rPr lang="en-US" sz="2400" dirty="0" smtClean="0">
                <a:solidFill>
                  <a:srgbClr val="0000FF"/>
                </a:solidFill>
              </a:rPr>
              <a:t> </a:t>
            </a:r>
            <a:r>
              <a:rPr lang="en-US" sz="2400" dirty="0" err="1" smtClean="0">
                <a:solidFill>
                  <a:srgbClr val="0000FF"/>
                </a:solidFill>
              </a:rPr>
              <a:t>theo</a:t>
            </a:r>
            <a:r>
              <a:rPr lang="en-US" sz="2400" dirty="0" smtClean="0">
                <a:solidFill>
                  <a:srgbClr val="0000FF"/>
                </a:solidFill>
              </a:rPr>
              <a:t> </a:t>
            </a:r>
            <a:r>
              <a:rPr lang="en-US" sz="2400" dirty="0" err="1" smtClean="0">
                <a:solidFill>
                  <a:srgbClr val="0000FF"/>
                </a:solidFill>
              </a:rPr>
              <a:t>nội</a:t>
            </a:r>
            <a:r>
              <a:rPr lang="en-US" sz="2400" dirty="0" smtClean="0">
                <a:solidFill>
                  <a:srgbClr val="0000FF"/>
                </a:solidFill>
              </a:rPr>
              <a:t> dung </a:t>
            </a:r>
            <a:r>
              <a:rPr lang="en-US" sz="2400" dirty="0" err="1" smtClean="0">
                <a:solidFill>
                  <a:srgbClr val="0000FF"/>
                </a:solidFill>
              </a:rPr>
              <a:t>nói</a:t>
            </a:r>
            <a:r>
              <a:rPr lang="en-US" sz="2400" dirty="0" smtClean="0">
                <a:solidFill>
                  <a:srgbClr val="0000FF"/>
                </a:solidFill>
              </a:rPr>
              <a:t> </a:t>
            </a:r>
            <a:r>
              <a:rPr lang="en-US" sz="2400" dirty="0" err="1" smtClean="0">
                <a:solidFill>
                  <a:srgbClr val="0000FF"/>
                </a:solidFill>
              </a:rPr>
              <a:t>điều</a:t>
            </a:r>
            <a:r>
              <a:rPr lang="en-US" sz="2400" dirty="0" smtClean="0">
                <a:solidFill>
                  <a:srgbClr val="0000FF"/>
                </a:solidFill>
              </a:rPr>
              <a:t> </a:t>
            </a:r>
            <a:r>
              <a:rPr lang="en-US" sz="2400" dirty="0" err="1" smtClean="0">
                <a:solidFill>
                  <a:srgbClr val="0000FF"/>
                </a:solidFill>
              </a:rPr>
              <a:t>gì</a:t>
            </a:r>
            <a:r>
              <a:rPr lang="en-US" sz="2400" dirty="0" smtClean="0">
                <a:solidFill>
                  <a:srgbClr val="0000FF"/>
                </a:solidFill>
              </a:rPr>
              <a:t> ?</a:t>
            </a:r>
            <a:r>
              <a:rPr lang="en-US" sz="2400" dirty="0" err="1" smtClean="0">
                <a:solidFill>
                  <a:srgbClr val="0000FF"/>
                </a:solidFill>
              </a:rPr>
              <a:t>Em</a:t>
            </a:r>
            <a:r>
              <a:rPr lang="en-US" sz="2400" dirty="0" smtClean="0">
                <a:solidFill>
                  <a:srgbClr val="0000FF"/>
                </a:solidFill>
              </a:rPr>
              <a:t> </a:t>
            </a:r>
            <a:r>
              <a:rPr lang="en-US" sz="2400" dirty="0" err="1" smtClean="0">
                <a:solidFill>
                  <a:srgbClr val="0000FF"/>
                </a:solidFill>
              </a:rPr>
              <a:t>hiểu</a:t>
            </a:r>
            <a:r>
              <a:rPr lang="en-US" sz="2400" dirty="0" smtClean="0">
                <a:solidFill>
                  <a:srgbClr val="0000FF"/>
                </a:solidFill>
              </a:rPr>
              <a:t> “ </a:t>
            </a:r>
            <a:r>
              <a:rPr lang="en-US" sz="2400" dirty="0" err="1" smtClean="0">
                <a:solidFill>
                  <a:srgbClr val="0000FF"/>
                </a:solidFill>
              </a:rPr>
              <a:t>người</a:t>
            </a:r>
            <a:r>
              <a:rPr lang="en-US" sz="2400" dirty="0" smtClean="0">
                <a:solidFill>
                  <a:srgbClr val="0000FF"/>
                </a:solidFill>
              </a:rPr>
              <a:t> </a:t>
            </a:r>
            <a:r>
              <a:rPr lang="en-US" sz="2400" dirty="0" err="1" smtClean="0">
                <a:solidFill>
                  <a:srgbClr val="0000FF"/>
                </a:solidFill>
              </a:rPr>
              <a:t>đồng</a:t>
            </a:r>
            <a:r>
              <a:rPr lang="en-US" sz="2400" dirty="0" smtClean="0">
                <a:solidFill>
                  <a:srgbClr val="0000FF"/>
                </a:solidFill>
              </a:rPr>
              <a:t> </a:t>
            </a:r>
            <a:r>
              <a:rPr lang="en-US" sz="2400" dirty="0" err="1" smtClean="0">
                <a:solidFill>
                  <a:srgbClr val="0000FF"/>
                </a:solidFill>
              </a:rPr>
              <a:t>mình</a:t>
            </a:r>
            <a:r>
              <a:rPr lang="en-US" sz="2400" dirty="0" smtClean="0">
                <a:solidFill>
                  <a:srgbClr val="0000FF"/>
                </a:solidFill>
              </a:rPr>
              <a:t>” </a:t>
            </a:r>
            <a:r>
              <a:rPr lang="en-US" sz="2400" dirty="0" err="1" smtClean="0">
                <a:solidFill>
                  <a:srgbClr val="0000FF"/>
                </a:solidFill>
              </a:rPr>
              <a:t>là</a:t>
            </a:r>
            <a:r>
              <a:rPr lang="en-US" sz="2400" dirty="0" smtClean="0">
                <a:solidFill>
                  <a:srgbClr val="0000FF"/>
                </a:solidFill>
              </a:rPr>
              <a:t> </a:t>
            </a:r>
            <a:r>
              <a:rPr lang="en-US" sz="2400" dirty="0" err="1" smtClean="0">
                <a:solidFill>
                  <a:srgbClr val="0000FF"/>
                </a:solidFill>
              </a:rPr>
              <a:t>ai</a:t>
            </a:r>
            <a:r>
              <a:rPr lang="en-US" sz="2400" dirty="0" smtClean="0">
                <a:solidFill>
                  <a:srgbClr val="0000FF"/>
                </a:solidFill>
              </a:rPr>
              <a:t>?  </a:t>
            </a:r>
            <a:r>
              <a:rPr lang="en-US" sz="2400" dirty="0" err="1" smtClean="0">
                <a:solidFill>
                  <a:srgbClr val="0000FF"/>
                </a:solidFill>
              </a:rPr>
              <a:t>Các</a:t>
            </a:r>
            <a:r>
              <a:rPr lang="en-US" sz="2400" dirty="0" smtClean="0">
                <a:solidFill>
                  <a:srgbClr val="0000FF"/>
                </a:solidFill>
              </a:rPr>
              <a:t> </a:t>
            </a:r>
            <a:r>
              <a:rPr lang="en-US" sz="2400" dirty="0" err="1" smtClean="0">
                <a:solidFill>
                  <a:srgbClr val="0000FF"/>
                </a:solidFill>
              </a:rPr>
              <a:t>hình</a:t>
            </a:r>
            <a:r>
              <a:rPr lang="en-US" sz="2400" dirty="0" smtClean="0">
                <a:solidFill>
                  <a:srgbClr val="0000FF"/>
                </a:solidFill>
              </a:rPr>
              <a:t> </a:t>
            </a:r>
            <a:r>
              <a:rPr lang="en-US" sz="2400" dirty="0" err="1" smtClean="0">
                <a:solidFill>
                  <a:srgbClr val="0000FF"/>
                </a:solidFill>
              </a:rPr>
              <a:t>ảnh</a:t>
            </a:r>
            <a:r>
              <a:rPr lang="en-US" sz="2400" dirty="0" smtClean="0">
                <a:solidFill>
                  <a:srgbClr val="0000FF"/>
                </a:solidFill>
              </a:rPr>
              <a:t> “ </a:t>
            </a:r>
            <a:r>
              <a:rPr lang="en-US" sz="2400" dirty="0" err="1" smtClean="0">
                <a:solidFill>
                  <a:srgbClr val="0000FF"/>
                </a:solidFill>
              </a:rPr>
              <a:t>Đan</a:t>
            </a:r>
            <a:r>
              <a:rPr lang="en-US" sz="2400" dirty="0" smtClean="0">
                <a:solidFill>
                  <a:srgbClr val="0000FF"/>
                </a:solidFill>
              </a:rPr>
              <a:t> </a:t>
            </a:r>
            <a:r>
              <a:rPr lang="en-US" sz="2400" dirty="0" err="1" smtClean="0">
                <a:solidFill>
                  <a:srgbClr val="0000FF"/>
                </a:solidFill>
              </a:rPr>
              <a:t>lờ</a:t>
            </a:r>
            <a:r>
              <a:rPr lang="en-US" sz="2400" dirty="0" smtClean="0">
                <a:solidFill>
                  <a:srgbClr val="0000FF"/>
                </a:solidFill>
              </a:rPr>
              <a:t> </a:t>
            </a:r>
            <a:r>
              <a:rPr lang="en-US" sz="2400" dirty="0" err="1" smtClean="0">
                <a:solidFill>
                  <a:srgbClr val="0000FF"/>
                </a:solidFill>
              </a:rPr>
              <a:t>cài</a:t>
            </a:r>
            <a:r>
              <a:rPr lang="en-US" sz="2400" dirty="0" smtClean="0">
                <a:solidFill>
                  <a:srgbClr val="0000FF"/>
                </a:solidFill>
              </a:rPr>
              <a:t> nan </a:t>
            </a:r>
            <a:r>
              <a:rPr lang="en-US" sz="2400" dirty="0" err="1" smtClean="0">
                <a:solidFill>
                  <a:srgbClr val="0000FF"/>
                </a:solidFill>
              </a:rPr>
              <a:t>hoa</a:t>
            </a:r>
            <a:r>
              <a:rPr lang="en-US" sz="2400" dirty="0" smtClean="0">
                <a:solidFill>
                  <a:srgbClr val="0000FF"/>
                </a:solidFill>
              </a:rPr>
              <a:t>”; “</a:t>
            </a:r>
            <a:r>
              <a:rPr lang="en-US" sz="2400" dirty="0" err="1" smtClean="0">
                <a:solidFill>
                  <a:srgbClr val="0000FF"/>
                </a:solidFill>
              </a:rPr>
              <a:t>Vách</a:t>
            </a:r>
            <a:r>
              <a:rPr lang="en-US" sz="2400" dirty="0" smtClean="0">
                <a:solidFill>
                  <a:srgbClr val="0000FF"/>
                </a:solidFill>
              </a:rPr>
              <a:t> </a:t>
            </a:r>
            <a:r>
              <a:rPr lang="en-US" sz="2400" dirty="0" err="1" smtClean="0">
                <a:solidFill>
                  <a:srgbClr val="0000FF"/>
                </a:solidFill>
              </a:rPr>
              <a:t>nhà</a:t>
            </a:r>
            <a:r>
              <a:rPr lang="en-US" sz="2400" dirty="0" smtClean="0">
                <a:solidFill>
                  <a:srgbClr val="0000FF"/>
                </a:solidFill>
              </a:rPr>
              <a:t> ken </a:t>
            </a:r>
            <a:r>
              <a:rPr lang="en-US" sz="2400" dirty="0" err="1" smtClean="0">
                <a:solidFill>
                  <a:srgbClr val="0000FF"/>
                </a:solidFill>
              </a:rPr>
              <a:t>câu</a:t>
            </a:r>
            <a:r>
              <a:rPr lang="en-US" sz="2400" dirty="0" smtClean="0">
                <a:solidFill>
                  <a:srgbClr val="0000FF"/>
                </a:solidFill>
              </a:rPr>
              <a:t> </a:t>
            </a:r>
            <a:r>
              <a:rPr lang="en-US" sz="2400" dirty="0" err="1" smtClean="0">
                <a:solidFill>
                  <a:srgbClr val="0000FF"/>
                </a:solidFill>
              </a:rPr>
              <a:t>hát</a:t>
            </a:r>
            <a:r>
              <a:rPr lang="en-US" sz="2400" dirty="0" smtClean="0">
                <a:solidFill>
                  <a:srgbClr val="0000FF"/>
                </a:solidFill>
              </a:rPr>
              <a:t>;” “ </a:t>
            </a:r>
            <a:r>
              <a:rPr lang="en-US" sz="2400" dirty="0" err="1" smtClean="0">
                <a:solidFill>
                  <a:srgbClr val="0000FF"/>
                </a:solidFill>
              </a:rPr>
              <a:t>Rừng</a:t>
            </a:r>
            <a:r>
              <a:rPr lang="en-US" sz="2400" dirty="0" smtClean="0">
                <a:solidFill>
                  <a:srgbClr val="0000FF"/>
                </a:solidFill>
              </a:rPr>
              <a:t> </a:t>
            </a:r>
            <a:r>
              <a:rPr lang="en-US" sz="2400" dirty="0" err="1" smtClean="0">
                <a:solidFill>
                  <a:srgbClr val="0000FF"/>
                </a:solidFill>
              </a:rPr>
              <a:t>cho</a:t>
            </a:r>
            <a:r>
              <a:rPr lang="en-US" sz="2400" dirty="0" smtClean="0">
                <a:solidFill>
                  <a:srgbClr val="0000FF"/>
                </a:solidFill>
              </a:rPr>
              <a:t> </a:t>
            </a:r>
            <a:r>
              <a:rPr lang="en-US" sz="2400" dirty="0" err="1" smtClean="0">
                <a:solidFill>
                  <a:srgbClr val="0000FF"/>
                </a:solidFill>
              </a:rPr>
              <a:t>hoa</a:t>
            </a:r>
            <a:r>
              <a:rPr lang="en-US" sz="2400" dirty="0" smtClean="0">
                <a:solidFill>
                  <a:srgbClr val="0000FF"/>
                </a:solidFill>
              </a:rPr>
              <a:t>”;  “ Con </a:t>
            </a:r>
            <a:r>
              <a:rPr lang="en-US" sz="2400" dirty="0" err="1" smtClean="0">
                <a:solidFill>
                  <a:srgbClr val="0000FF"/>
                </a:solidFill>
              </a:rPr>
              <a:t>đường</a:t>
            </a:r>
            <a:r>
              <a:rPr lang="en-US" sz="2400" dirty="0" smtClean="0">
                <a:solidFill>
                  <a:srgbClr val="0000FF"/>
                </a:solidFill>
              </a:rPr>
              <a:t> </a:t>
            </a:r>
            <a:r>
              <a:rPr lang="en-US" sz="2400" dirty="0" err="1" smtClean="0">
                <a:solidFill>
                  <a:srgbClr val="0000FF"/>
                </a:solidFill>
              </a:rPr>
              <a:t>cho</a:t>
            </a:r>
            <a:r>
              <a:rPr lang="en-US" sz="2400" dirty="0" smtClean="0">
                <a:solidFill>
                  <a:srgbClr val="0000FF"/>
                </a:solidFill>
              </a:rPr>
              <a:t> </a:t>
            </a:r>
            <a:r>
              <a:rPr lang="en-US" sz="2400" dirty="0" err="1" smtClean="0">
                <a:solidFill>
                  <a:srgbClr val="0000FF"/>
                </a:solidFill>
              </a:rPr>
              <a:t>những</a:t>
            </a:r>
            <a:r>
              <a:rPr lang="en-US" sz="2400" dirty="0" smtClean="0">
                <a:solidFill>
                  <a:srgbClr val="0000FF"/>
                </a:solidFill>
              </a:rPr>
              <a:t> </a:t>
            </a:r>
            <a:r>
              <a:rPr lang="en-US" sz="2400" dirty="0" err="1" smtClean="0">
                <a:solidFill>
                  <a:srgbClr val="0000FF"/>
                </a:solidFill>
              </a:rPr>
              <a:t>tấm</a:t>
            </a:r>
            <a:r>
              <a:rPr lang="en-US" sz="2400" dirty="0" smtClean="0">
                <a:solidFill>
                  <a:srgbClr val="0000FF"/>
                </a:solidFill>
              </a:rPr>
              <a:t> </a:t>
            </a:r>
            <a:r>
              <a:rPr lang="en-US" sz="2400" dirty="0" err="1" smtClean="0">
                <a:solidFill>
                  <a:srgbClr val="0000FF"/>
                </a:solidFill>
              </a:rPr>
              <a:t>lòng</a:t>
            </a:r>
            <a:r>
              <a:rPr lang="en-US" sz="2400" dirty="0" smtClean="0">
                <a:solidFill>
                  <a:srgbClr val="0000FF"/>
                </a:solidFill>
              </a:rPr>
              <a:t>” </a:t>
            </a:r>
            <a:r>
              <a:rPr lang="en-US" sz="2400" dirty="0" err="1" smtClean="0">
                <a:solidFill>
                  <a:srgbClr val="0000FF"/>
                </a:solidFill>
              </a:rPr>
              <a:t>thể</a:t>
            </a:r>
            <a:r>
              <a:rPr lang="en-US" sz="2400" dirty="0" smtClean="0">
                <a:solidFill>
                  <a:srgbClr val="0000FF"/>
                </a:solidFill>
              </a:rPr>
              <a:t> </a:t>
            </a:r>
            <a:r>
              <a:rPr lang="en-US" sz="2400" dirty="0" err="1" smtClean="0">
                <a:solidFill>
                  <a:srgbClr val="0000FF"/>
                </a:solidFill>
              </a:rPr>
              <a:t>hiện</a:t>
            </a:r>
            <a:r>
              <a:rPr lang="en-US" sz="2400" dirty="0" smtClean="0">
                <a:solidFill>
                  <a:srgbClr val="0000FF"/>
                </a:solidFill>
              </a:rPr>
              <a:t> </a:t>
            </a:r>
            <a:r>
              <a:rPr lang="en-US" sz="2400" dirty="0" err="1" smtClean="0">
                <a:solidFill>
                  <a:srgbClr val="0000FF"/>
                </a:solidFill>
              </a:rPr>
              <a:t>cuộc</a:t>
            </a:r>
            <a:r>
              <a:rPr lang="en-US" sz="2400" dirty="0" smtClean="0">
                <a:solidFill>
                  <a:srgbClr val="0000FF"/>
                </a:solidFill>
              </a:rPr>
              <a:t> </a:t>
            </a:r>
            <a:r>
              <a:rPr lang="en-US" sz="2400" dirty="0" err="1" smtClean="0">
                <a:solidFill>
                  <a:srgbClr val="0000FF"/>
                </a:solidFill>
              </a:rPr>
              <a:t>sống</a:t>
            </a:r>
            <a:r>
              <a:rPr lang="en-US" sz="2400" dirty="0" smtClean="0">
                <a:solidFill>
                  <a:srgbClr val="0000FF"/>
                </a:solidFill>
              </a:rPr>
              <a:t> </a:t>
            </a:r>
            <a:r>
              <a:rPr lang="en-US" sz="2400" dirty="0" err="1" smtClean="0">
                <a:solidFill>
                  <a:srgbClr val="0000FF"/>
                </a:solidFill>
              </a:rPr>
              <a:t>như</a:t>
            </a:r>
            <a:r>
              <a:rPr lang="en-US" sz="2400" dirty="0" smtClean="0">
                <a:solidFill>
                  <a:srgbClr val="0000FF"/>
                </a:solidFill>
              </a:rPr>
              <a:t> </a:t>
            </a:r>
            <a:r>
              <a:rPr lang="en-US" sz="2400" dirty="0" err="1" smtClean="0">
                <a:solidFill>
                  <a:srgbClr val="0000FF"/>
                </a:solidFill>
              </a:rPr>
              <a:t>thế</a:t>
            </a:r>
            <a:r>
              <a:rPr lang="en-US" sz="2400" dirty="0" smtClean="0">
                <a:solidFill>
                  <a:srgbClr val="0000FF"/>
                </a:solidFill>
              </a:rPr>
              <a:t> </a:t>
            </a:r>
            <a:r>
              <a:rPr lang="en-US" sz="2400" dirty="0" err="1" smtClean="0">
                <a:solidFill>
                  <a:srgbClr val="0000FF"/>
                </a:solidFill>
              </a:rPr>
              <a:t>nào</a:t>
            </a:r>
            <a:r>
              <a:rPr lang="en-US" sz="2400" dirty="0" smtClean="0">
                <a:solidFill>
                  <a:srgbClr val="0000FF"/>
                </a:solidFill>
              </a:rPr>
              <a:t> ở </a:t>
            </a:r>
            <a:r>
              <a:rPr lang="en-US" sz="2400" dirty="0" err="1" smtClean="0">
                <a:solidFill>
                  <a:srgbClr val="0000FF"/>
                </a:solidFill>
              </a:rPr>
              <a:t>quê</a:t>
            </a:r>
            <a:r>
              <a:rPr lang="en-US" sz="2400" dirty="0" smtClean="0">
                <a:solidFill>
                  <a:srgbClr val="0000FF"/>
                </a:solidFill>
              </a:rPr>
              <a:t> </a:t>
            </a:r>
            <a:r>
              <a:rPr lang="en-US" sz="2400" dirty="0" err="1" smtClean="0">
                <a:solidFill>
                  <a:srgbClr val="0000FF"/>
                </a:solidFill>
              </a:rPr>
              <a:t>hương</a:t>
            </a:r>
            <a:r>
              <a:rPr lang="en-US" sz="2400" dirty="0" smtClean="0">
                <a:solidFill>
                  <a:srgbClr val="0000FF"/>
                </a:solidFill>
              </a:rPr>
              <a:t> ?</a:t>
            </a:r>
          </a:p>
        </p:txBody>
      </p:sp>
      <p:sp>
        <p:nvSpPr>
          <p:cNvPr id="12294" name="TextBox 22"/>
          <p:cNvSpPr txBox="1">
            <a:spLocks noChangeArrowheads="1"/>
          </p:cNvSpPr>
          <p:nvPr/>
        </p:nvSpPr>
        <p:spPr bwMode="auto">
          <a:xfrm>
            <a:off x="225425" y="3013075"/>
            <a:ext cx="2106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-Hình ảnh đẹp :</a:t>
            </a:r>
          </a:p>
        </p:txBody>
      </p:sp>
      <p:sp>
        <p:nvSpPr>
          <p:cNvPr id="12295" name="TextBox 23"/>
          <p:cNvSpPr txBox="1">
            <a:spLocks noChangeArrowheads="1"/>
          </p:cNvSpPr>
          <p:nvPr/>
        </p:nvSpPr>
        <p:spPr bwMode="auto">
          <a:xfrm>
            <a:off x="133350" y="3503613"/>
            <a:ext cx="295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“đan lờ cài nan hoa”</a:t>
            </a:r>
          </a:p>
        </p:txBody>
      </p:sp>
      <p:sp>
        <p:nvSpPr>
          <p:cNvPr id="12296" name="TextBox 24"/>
          <p:cNvSpPr txBox="1">
            <a:spLocks noChangeArrowheads="1"/>
          </p:cNvSpPr>
          <p:nvPr/>
        </p:nvSpPr>
        <p:spPr bwMode="auto">
          <a:xfrm>
            <a:off x="252413" y="4032250"/>
            <a:ext cx="336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 vách nhà ken câu hát”</a:t>
            </a:r>
          </a:p>
        </p:txBody>
      </p:sp>
      <p:sp>
        <p:nvSpPr>
          <p:cNvPr id="12298" name="TextBox 26"/>
          <p:cNvSpPr txBox="1">
            <a:spLocks noChangeArrowheads="1"/>
          </p:cNvSpPr>
          <p:nvPr/>
        </p:nvSpPr>
        <p:spPr bwMode="auto">
          <a:xfrm>
            <a:off x="173038" y="4652963"/>
            <a:ext cx="53673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Các động từ cài, ken vừa miêu tả hoạt</a:t>
            </a:r>
          </a:p>
          <a:p>
            <a:r>
              <a:rPr lang="en-US" sz="2400" i="1"/>
              <a:t> động vừa thể hiện tình cảm gắn bó, </a:t>
            </a:r>
          </a:p>
          <a:p>
            <a:r>
              <a:rPr lang="en-US" sz="2400" i="1"/>
              <a:t>quấn quýt, đoàn kết trong lao động, làm </a:t>
            </a:r>
          </a:p>
          <a:p>
            <a:r>
              <a:rPr lang="en-US" sz="2400" i="1"/>
              <a:t>ăn của đồng bào quê hương. </a:t>
            </a:r>
          </a:p>
        </p:txBody>
      </p:sp>
      <p:sp>
        <p:nvSpPr>
          <p:cNvPr id="12299" name="TextBox 1"/>
          <p:cNvSpPr txBox="1">
            <a:spLocks noChangeArrowheads="1"/>
          </p:cNvSpPr>
          <p:nvPr/>
        </p:nvSpPr>
        <p:spPr bwMode="auto">
          <a:xfrm>
            <a:off x="201613" y="1760538"/>
            <a:ext cx="489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Người đồng mình </a:t>
            </a:r>
          </a:p>
        </p:txBody>
      </p:sp>
      <p:sp>
        <p:nvSpPr>
          <p:cNvPr id="12300" name="TextBox 2"/>
          <p:cNvSpPr txBox="1">
            <a:spLocks noChangeArrowheads="1"/>
          </p:cNvSpPr>
          <p:nvPr/>
        </p:nvSpPr>
        <p:spPr bwMode="auto">
          <a:xfrm>
            <a:off x="133350" y="2174875"/>
            <a:ext cx="5159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Từ địa phương(người cùng sống trong một vùng, miền)  </a:t>
            </a:r>
          </a:p>
        </p:txBody>
      </p:sp>
      <p:sp>
        <p:nvSpPr>
          <p:cNvPr id="10252" name="Text Box 8"/>
          <p:cNvSpPr txBox="1">
            <a:spLocks noChangeArrowheads="1"/>
          </p:cNvSpPr>
          <p:nvPr/>
        </p:nvSpPr>
        <p:spPr bwMode="auto">
          <a:xfrm>
            <a:off x="107950" y="320675"/>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II.Tìm h</a:t>
            </a:r>
            <a:r>
              <a:rPr lang="en-US" sz="2400" u="sng">
                <a:solidFill>
                  <a:srgbClr val="FF0000"/>
                </a:solidFill>
              </a:rPr>
              <a:t>iểu văn bản:</a:t>
            </a:r>
          </a:p>
        </p:txBody>
      </p:sp>
      <p:pic>
        <p:nvPicPr>
          <p:cNvPr id="123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5002213"/>
            <a:ext cx="17287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7865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circle(in)">
                                      <p:cBhvr>
                                        <p:cTn id="12" dur="2000"/>
                                        <p:tgtEl>
                                          <p:spTgt spid="12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circle(in)">
                                      <p:cBhvr>
                                        <p:cTn id="17" dur="2000"/>
                                        <p:tgtEl>
                                          <p:spTgt spid="12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circle(in)">
                                      <p:cBhvr>
                                        <p:cTn id="22" dur="2000"/>
                                        <p:tgtEl>
                                          <p:spTgt spid="12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circle(in)">
                                      <p:cBhvr>
                                        <p:cTn id="27" dur="2000"/>
                                        <p:tgtEl>
                                          <p:spTgt spid="12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2301"/>
                                        </p:tgtEl>
                                        <p:attrNameLst>
                                          <p:attrName>style.visibility</p:attrName>
                                        </p:attrNameLst>
                                      </p:cBhvr>
                                      <p:to>
                                        <p:strVal val="visible"/>
                                      </p:to>
                                    </p:set>
                                    <p:animEffect transition="in" filter="circle(in)">
                                      <p:cBhvr>
                                        <p:cTn id="32" dur="2000"/>
                                        <p:tgtEl>
                                          <p:spTgt spid="123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296"/>
                                        </p:tgtEl>
                                        <p:attrNameLst>
                                          <p:attrName>style.visibility</p:attrName>
                                        </p:attrNameLst>
                                      </p:cBhvr>
                                      <p:to>
                                        <p:strVal val="visible"/>
                                      </p:to>
                                    </p:set>
                                    <p:animEffect transition="in" filter="circle(in)">
                                      <p:cBhvr>
                                        <p:cTn id="37" dur="2000"/>
                                        <p:tgtEl>
                                          <p:spTgt spid="122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298"/>
                                        </p:tgtEl>
                                        <p:attrNameLst>
                                          <p:attrName>style.visibility</p:attrName>
                                        </p:attrNameLst>
                                      </p:cBhvr>
                                      <p:to>
                                        <p:strVal val="visible"/>
                                      </p:to>
                                    </p:set>
                                    <p:animEffect transition="in" filter="circle(in)">
                                      <p:cBhvr>
                                        <p:cTn id="42" dur="2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294" grpId="0"/>
      <p:bldP spid="12295" grpId="0"/>
      <p:bldP spid="12296" grpId="0"/>
      <p:bldP spid="12298" grpId="0"/>
      <p:bldP spid="12299" grpId="0"/>
      <p:bldP spid="123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1268" name="TextBox 19"/>
          <p:cNvSpPr txBox="1">
            <a:spLocks noChangeArrowheads="1"/>
          </p:cNvSpPr>
          <p:nvPr/>
        </p:nvSpPr>
        <p:spPr bwMode="auto">
          <a:xfrm>
            <a:off x="1588" y="912813"/>
            <a:ext cx="5502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dirty="0">
                <a:solidFill>
                  <a:srgbClr val="00B050"/>
                </a:solidFill>
              </a:rPr>
              <a:t>1</a:t>
            </a:r>
            <a:r>
              <a:rPr lang="en-US" sz="2400" u="sng" dirty="0">
                <a:solidFill>
                  <a:srgbClr val="00B050"/>
                </a:solidFill>
              </a:rPr>
              <a:t>.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cội</a:t>
            </a:r>
            <a:r>
              <a:rPr lang="en-US" sz="2400" u="sng" dirty="0">
                <a:solidFill>
                  <a:srgbClr val="00B050"/>
                </a:solidFill>
              </a:rPr>
              <a:t> </a:t>
            </a:r>
            <a:r>
              <a:rPr lang="en-US" sz="2400" u="sng" dirty="0" err="1">
                <a:solidFill>
                  <a:srgbClr val="00B050"/>
                </a:solidFill>
              </a:rPr>
              <a:t>nguồn</a:t>
            </a:r>
            <a:r>
              <a:rPr lang="en-US" sz="2400" u="sng" dirty="0">
                <a:solidFill>
                  <a:srgbClr val="00B050"/>
                </a:solidFill>
              </a:rPr>
              <a:t> </a:t>
            </a:r>
            <a:r>
              <a:rPr lang="en-US" sz="2400" u="sng" dirty="0" err="1">
                <a:solidFill>
                  <a:srgbClr val="00B050"/>
                </a:solidFill>
              </a:rPr>
              <a:t>sinh</a:t>
            </a:r>
            <a:r>
              <a:rPr lang="en-US" sz="2400" u="sng" dirty="0">
                <a:solidFill>
                  <a:srgbClr val="00B050"/>
                </a:solidFill>
              </a:rPr>
              <a:t> </a:t>
            </a:r>
            <a:r>
              <a:rPr lang="en-US" sz="2400" u="sng" dirty="0" err="1">
                <a:solidFill>
                  <a:srgbClr val="00B050"/>
                </a:solidFill>
              </a:rPr>
              <a:t>dưỡng</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a:t>
            </a:r>
            <a:r>
              <a:rPr lang="en-US" sz="2400" u="sng" dirty="0" err="1">
                <a:solidFill>
                  <a:srgbClr val="00B050"/>
                </a:solidFill>
              </a:rPr>
              <a:t>mỗi</a:t>
            </a:r>
            <a:r>
              <a:rPr lang="en-US" sz="2400" u="sng" dirty="0">
                <a:solidFill>
                  <a:srgbClr val="00B050"/>
                </a:solidFill>
              </a:rPr>
              <a:t> </a:t>
            </a:r>
            <a:r>
              <a:rPr lang="en-US" sz="2400" u="sng" dirty="0" err="1">
                <a:solidFill>
                  <a:srgbClr val="00B050"/>
                </a:solidFill>
              </a:rPr>
              <a:t>người</a:t>
            </a:r>
            <a:r>
              <a:rPr lang="en-US" sz="2400" u="sng" dirty="0" smtClean="0">
                <a:solidFill>
                  <a:srgbClr val="00B050"/>
                </a:solidFill>
              </a:rPr>
              <a:t>.( </a:t>
            </a:r>
            <a:r>
              <a:rPr lang="en-US" sz="2400" u="sng" dirty="0" err="1" smtClean="0">
                <a:solidFill>
                  <a:srgbClr val="00B050"/>
                </a:solidFill>
              </a:rPr>
              <a:t>đoạn</a:t>
            </a:r>
            <a:r>
              <a:rPr lang="en-US" sz="2400" u="sng" dirty="0" smtClean="0">
                <a:solidFill>
                  <a:srgbClr val="00B050"/>
                </a:solidFill>
              </a:rPr>
              <a:t> 1)</a:t>
            </a:r>
            <a:endParaRPr lang="en-US" sz="2400" u="sng" dirty="0">
              <a:solidFill>
                <a:srgbClr val="00B050"/>
              </a:solidFill>
            </a:endParaRPr>
          </a:p>
        </p:txBody>
      </p:sp>
      <p:sp>
        <p:nvSpPr>
          <p:cNvPr id="13320" name="TextBox 25"/>
          <p:cNvSpPr txBox="1">
            <a:spLocks noChangeArrowheads="1"/>
          </p:cNvSpPr>
          <p:nvPr/>
        </p:nvSpPr>
        <p:spPr bwMode="auto">
          <a:xfrm>
            <a:off x="225425" y="1841500"/>
            <a:ext cx="215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Rừng cho hoa</a:t>
            </a:r>
          </a:p>
        </p:txBody>
      </p:sp>
      <p:sp>
        <p:nvSpPr>
          <p:cNvPr id="13321" name="TextBox 26"/>
          <p:cNvSpPr txBox="1">
            <a:spLocks noChangeArrowheads="1"/>
          </p:cNvSpPr>
          <p:nvPr/>
        </p:nvSpPr>
        <p:spPr bwMode="auto">
          <a:xfrm>
            <a:off x="225425" y="2363788"/>
            <a:ext cx="349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Con đường cho tấm lòng</a:t>
            </a:r>
          </a:p>
        </p:txBody>
      </p:sp>
      <p:sp>
        <p:nvSpPr>
          <p:cNvPr id="11271" name="Text Box 8"/>
          <p:cNvSpPr txBox="1">
            <a:spLocks noChangeArrowheads="1"/>
          </p:cNvSpPr>
          <p:nvPr/>
        </p:nvSpPr>
        <p:spPr bwMode="auto">
          <a:xfrm>
            <a:off x="107950" y="320675"/>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II.Tìm h</a:t>
            </a:r>
            <a:r>
              <a:rPr lang="en-US" sz="2400" u="sng">
                <a:solidFill>
                  <a:srgbClr val="FF0000"/>
                </a:solidFill>
              </a:rPr>
              <a:t>iểu văn bản:</a:t>
            </a:r>
          </a:p>
        </p:txBody>
      </p:sp>
      <p:sp>
        <p:nvSpPr>
          <p:cNvPr id="14" name="TextBox 13"/>
          <p:cNvSpPr txBox="1">
            <a:spLocks noChangeArrowheads="1"/>
          </p:cNvSpPr>
          <p:nvPr/>
        </p:nvSpPr>
        <p:spPr bwMode="auto">
          <a:xfrm>
            <a:off x="5391150" y="179388"/>
            <a:ext cx="3678238" cy="18161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dirty="0" smtClean="0">
                <a:solidFill>
                  <a:srgbClr val="0000FF"/>
                </a:solidFill>
              </a:rPr>
              <a:t>- </a:t>
            </a:r>
            <a:r>
              <a:rPr lang="en-US" dirty="0" err="1" smtClean="0">
                <a:solidFill>
                  <a:srgbClr val="0000FF"/>
                </a:solidFill>
              </a:rPr>
              <a:t>Những</a:t>
            </a:r>
            <a:r>
              <a:rPr lang="en-US" dirty="0" smtClean="0">
                <a:solidFill>
                  <a:srgbClr val="0000FF"/>
                </a:solidFill>
              </a:rPr>
              <a:t> </a:t>
            </a:r>
            <a:r>
              <a:rPr lang="en-US" dirty="0" err="1" smtClean="0">
                <a:solidFill>
                  <a:srgbClr val="0000FF"/>
                </a:solidFill>
              </a:rPr>
              <a:t>câu</a:t>
            </a:r>
            <a:r>
              <a:rPr lang="en-US" dirty="0" smtClean="0">
                <a:solidFill>
                  <a:srgbClr val="0000FF"/>
                </a:solidFill>
              </a:rPr>
              <a:t> </a:t>
            </a:r>
            <a:r>
              <a:rPr lang="en-US" dirty="0" err="1" smtClean="0">
                <a:solidFill>
                  <a:srgbClr val="0000FF"/>
                </a:solidFill>
              </a:rPr>
              <a:t>thơ</a:t>
            </a:r>
            <a:r>
              <a:rPr lang="en-US" dirty="0" smtClean="0">
                <a:solidFill>
                  <a:srgbClr val="0000FF"/>
                </a:solidFill>
              </a:rPr>
              <a:t> </a:t>
            </a:r>
            <a:r>
              <a:rPr lang="en-US" dirty="0" err="1" smtClean="0">
                <a:solidFill>
                  <a:srgbClr val="0000FF"/>
                </a:solidFill>
              </a:rPr>
              <a:t>tiếp</a:t>
            </a:r>
            <a:r>
              <a:rPr lang="en-US" dirty="0" smtClean="0">
                <a:solidFill>
                  <a:srgbClr val="0000FF"/>
                </a:solidFill>
              </a:rPr>
              <a:t> </a:t>
            </a:r>
            <a:r>
              <a:rPr lang="en-US" dirty="0" err="1" smtClean="0">
                <a:solidFill>
                  <a:srgbClr val="0000FF"/>
                </a:solidFill>
              </a:rPr>
              <a:t>theo</a:t>
            </a:r>
            <a:r>
              <a:rPr lang="en-US" dirty="0" smtClean="0">
                <a:solidFill>
                  <a:srgbClr val="0000FF"/>
                </a:solidFill>
              </a:rPr>
              <a:t> </a:t>
            </a:r>
            <a:r>
              <a:rPr lang="en-US" dirty="0" err="1" smtClean="0">
                <a:solidFill>
                  <a:srgbClr val="0000FF"/>
                </a:solidFill>
              </a:rPr>
              <a:t>nội</a:t>
            </a:r>
            <a:r>
              <a:rPr lang="en-US" dirty="0" smtClean="0">
                <a:solidFill>
                  <a:srgbClr val="0000FF"/>
                </a:solidFill>
              </a:rPr>
              <a:t> dung </a:t>
            </a:r>
            <a:r>
              <a:rPr lang="en-US" dirty="0" err="1" smtClean="0">
                <a:solidFill>
                  <a:srgbClr val="0000FF"/>
                </a:solidFill>
              </a:rPr>
              <a:t>nói</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smtClean="0">
                <a:solidFill>
                  <a:srgbClr val="0000FF"/>
                </a:solidFill>
              </a:rPr>
              <a:t>gì</a:t>
            </a:r>
            <a:r>
              <a:rPr lang="en-US" dirty="0" smtClean="0">
                <a:solidFill>
                  <a:srgbClr val="0000FF"/>
                </a:solidFill>
              </a:rPr>
              <a:t> ?</a:t>
            </a:r>
            <a:r>
              <a:rPr lang="en-US" dirty="0" err="1" smtClean="0">
                <a:solidFill>
                  <a:srgbClr val="0000FF"/>
                </a:solidFill>
              </a:rPr>
              <a:t>Em</a:t>
            </a:r>
            <a:r>
              <a:rPr lang="en-US" dirty="0" smtClean="0">
                <a:solidFill>
                  <a:srgbClr val="0000FF"/>
                </a:solidFill>
              </a:rPr>
              <a:t> </a:t>
            </a:r>
            <a:r>
              <a:rPr lang="en-US" dirty="0" err="1" smtClean="0">
                <a:solidFill>
                  <a:srgbClr val="0000FF"/>
                </a:solidFill>
              </a:rPr>
              <a:t>hiểu</a:t>
            </a:r>
            <a:r>
              <a:rPr lang="en-US" dirty="0" smtClean="0">
                <a:solidFill>
                  <a:srgbClr val="0000FF"/>
                </a:solidFill>
              </a:rPr>
              <a:t> “ </a:t>
            </a:r>
            <a:r>
              <a:rPr lang="en-US" dirty="0" err="1" smtClean="0">
                <a:solidFill>
                  <a:srgbClr val="0000FF"/>
                </a:solidFill>
              </a:rPr>
              <a:t>người</a:t>
            </a:r>
            <a:r>
              <a:rPr lang="en-US" dirty="0" smtClean="0">
                <a:solidFill>
                  <a:srgbClr val="0000FF"/>
                </a:solidFill>
              </a:rPr>
              <a:t> </a:t>
            </a:r>
            <a:r>
              <a:rPr lang="en-US" dirty="0" err="1" smtClean="0">
                <a:solidFill>
                  <a:srgbClr val="0000FF"/>
                </a:solidFill>
              </a:rPr>
              <a:t>đồng</a:t>
            </a:r>
            <a:r>
              <a:rPr lang="en-US" dirty="0" smtClean="0">
                <a:solidFill>
                  <a:srgbClr val="0000FF"/>
                </a:solidFill>
              </a:rPr>
              <a:t> </a:t>
            </a:r>
            <a:r>
              <a:rPr lang="en-US" dirty="0" err="1" smtClean="0">
                <a:solidFill>
                  <a:srgbClr val="0000FF"/>
                </a:solidFill>
              </a:rPr>
              <a:t>mình</a:t>
            </a:r>
            <a:r>
              <a:rPr lang="en-US" dirty="0" smtClean="0">
                <a:solidFill>
                  <a:srgbClr val="0000FF"/>
                </a:solidFill>
              </a:rPr>
              <a:t>” </a:t>
            </a:r>
            <a:r>
              <a:rPr lang="en-US" dirty="0" err="1" smtClean="0">
                <a:solidFill>
                  <a:srgbClr val="0000FF"/>
                </a:solidFill>
              </a:rPr>
              <a:t>là</a:t>
            </a:r>
            <a:r>
              <a:rPr lang="en-US" dirty="0" smtClean="0">
                <a:solidFill>
                  <a:srgbClr val="0000FF"/>
                </a:solidFill>
              </a:rPr>
              <a:t> </a:t>
            </a:r>
            <a:r>
              <a:rPr lang="en-US" dirty="0" err="1" smtClean="0">
                <a:solidFill>
                  <a:srgbClr val="0000FF"/>
                </a:solidFill>
              </a:rPr>
              <a:t>ai</a:t>
            </a:r>
            <a:r>
              <a:rPr lang="en-US" dirty="0" smtClean="0">
                <a:solidFill>
                  <a:srgbClr val="0000FF"/>
                </a:solidFill>
              </a:rPr>
              <a:t>?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hình</a:t>
            </a:r>
            <a:r>
              <a:rPr lang="en-US" dirty="0" smtClean="0">
                <a:solidFill>
                  <a:srgbClr val="0000FF"/>
                </a:solidFill>
              </a:rPr>
              <a:t> </a:t>
            </a:r>
            <a:r>
              <a:rPr lang="en-US" dirty="0" err="1" smtClean="0">
                <a:solidFill>
                  <a:srgbClr val="0000FF"/>
                </a:solidFill>
              </a:rPr>
              <a:t>ảnh</a:t>
            </a:r>
            <a:r>
              <a:rPr lang="en-US" dirty="0" smtClean="0">
                <a:solidFill>
                  <a:srgbClr val="0000FF"/>
                </a:solidFill>
              </a:rPr>
              <a:t> “ </a:t>
            </a:r>
            <a:r>
              <a:rPr lang="en-US" dirty="0" err="1" smtClean="0">
                <a:solidFill>
                  <a:srgbClr val="0000FF"/>
                </a:solidFill>
              </a:rPr>
              <a:t>Đan</a:t>
            </a:r>
            <a:r>
              <a:rPr lang="en-US" dirty="0" smtClean="0">
                <a:solidFill>
                  <a:srgbClr val="0000FF"/>
                </a:solidFill>
              </a:rPr>
              <a:t> </a:t>
            </a:r>
            <a:r>
              <a:rPr lang="en-US" dirty="0" err="1" smtClean="0">
                <a:solidFill>
                  <a:srgbClr val="0000FF"/>
                </a:solidFill>
              </a:rPr>
              <a:t>lờ</a:t>
            </a:r>
            <a:r>
              <a:rPr lang="en-US" dirty="0" smtClean="0">
                <a:solidFill>
                  <a:srgbClr val="0000FF"/>
                </a:solidFill>
              </a:rPr>
              <a:t> </a:t>
            </a:r>
            <a:r>
              <a:rPr lang="en-US" dirty="0" err="1" smtClean="0">
                <a:solidFill>
                  <a:srgbClr val="0000FF"/>
                </a:solidFill>
              </a:rPr>
              <a:t>cài</a:t>
            </a:r>
            <a:r>
              <a:rPr lang="en-US" dirty="0" smtClean="0">
                <a:solidFill>
                  <a:srgbClr val="0000FF"/>
                </a:solidFill>
              </a:rPr>
              <a:t> nan </a:t>
            </a:r>
            <a:r>
              <a:rPr lang="en-US" dirty="0" err="1" smtClean="0">
                <a:solidFill>
                  <a:srgbClr val="0000FF"/>
                </a:solidFill>
              </a:rPr>
              <a:t>hoa</a:t>
            </a:r>
            <a:r>
              <a:rPr lang="en-US" dirty="0" smtClean="0">
                <a:solidFill>
                  <a:srgbClr val="0000FF"/>
                </a:solidFill>
              </a:rPr>
              <a:t>”; “</a:t>
            </a:r>
            <a:r>
              <a:rPr lang="en-US" dirty="0" err="1" smtClean="0">
                <a:solidFill>
                  <a:srgbClr val="0000FF"/>
                </a:solidFill>
              </a:rPr>
              <a:t>Vách</a:t>
            </a:r>
            <a:r>
              <a:rPr lang="en-US" dirty="0" smtClean="0">
                <a:solidFill>
                  <a:srgbClr val="0000FF"/>
                </a:solidFill>
              </a:rPr>
              <a:t> </a:t>
            </a:r>
            <a:r>
              <a:rPr lang="en-US" dirty="0" err="1" smtClean="0">
                <a:solidFill>
                  <a:srgbClr val="0000FF"/>
                </a:solidFill>
              </a:rPr>
              <a:t>nhà</a:t>
            </a:r>
            <a:r>
              <a:rPr lang="en-US" dirty="0" smtClean="0">
                <a:solidFill>
                  <a:srgbClr val="0000FF"/>
                </a:solidFill>
              </a:rPr>
              <a:t> ken </a:t>
            </a:r>
            <a:r>
              <a:rPr lang="en-US" dirty="0" err="1" smtClean="0">
                <a:solidFill>
                  <a:srgbClr val="0000FF"/>
                </a:solidFill>
              </a:rPr>
              <a:t>câu</a:t>
            </a:r>
            <a:r>
              <a:rPr lang="en-US" dirty="0" smtClean="0">
                <a:solidFill>
                  <a:srgbClr val="0000FF"/>
                </a:solidFill>
              </a:rPr>
              <a:t> </a:t>
            </a:r>
            <a:r>
              <a:rPr lang="en-US" dirty="0" err="1" smtClean="0">
                <a:solidFill>
                  <a:srgbClr val="0000FF"/>
                </a:solidFill>
              </a:rPr>
              <a:t>hát</a:t>
            </a:r>
            <a:r>
              <a:rPr lang="en-US" dirty="0" smtClean="0">
                <a:solidFill>
                  <a:srgbClr val="0000FF"/>
                </a:solidFill>
              </a:rPr>
              <a:t>;” “ </a:t>
            </a:r>
            <a:r>
              <a:rPr lang="en-US" dirty="0" err="1" smtClean="0">
                <a:solidFill>
                  <a:srgbClr val="0000FF"/>
                </a:solidFill>
              </a:rPr>
              <a:t>Rừng</a:t>
            </a:r>
            <a:r>
              <a:rPr lang="en-US" dirty="0" smtClean="0">
                <a:solidFill>
                  <a:srgbClr val="0000FF"/>
                </a:solidFill>
              </a:rPr>
              <a:t> </a:t>
            </a:r>
            <a:r>
              <a:rPr lang="en-US" dirty="0" err="1" smtClean="0">
                <a:solidFill>
                  <a:srgbClr val="0000FF"/>
                </a:solidFill>
              </a:rPr>
              <a:t>cho</a:t>
            </a:r>
            <a:r>
              <a:rPr lang="en-US" dirty="0" smtClean="0">
                <a:solidFill>
                  <a:srgbClr val="0000FF"/>
                </a:solidFill>
              </a:rPr>
              <a:t> </a:t>
            </a:r>
            <a:r>
              <a:rPr lang="en-US" dirty="0" err="1" smtClean="0">
                <a:solidFill>
                  <a:srgbClr val="0000FF"/>
                </a:solidFill>
              </a:rPr>
              <a:t>hoa</a:t>
            </a:r>
            <a:r>
              <a:rPr lang="en-US" dirty="0" smtClean="0">
                <a:solidFill>
                  <a:srgbClr val="0000FF"/>
                </a:solidFill>
              </a:rPr>
              <a:t>”;  “ Con </a:t>
            </a:r>
            <a:r>
              <a:rPr lang="en-US" dirty="0" err="1" smtClean="0">
                <a:solidFill>
                  <a:srgbClr val="0000FF"/>
                </a:solidFill>
              </a:rPr>
              <a:t>đường</a:t>
            </a:r>
            <a:r>
              <a:rPr lang="en-US" dirty="0" smtClean="0">
                <a:solidFill>
                  <a:srgbClr val="0000FF"/>
                </a:solidFill>
              </a:rPr>
              <a:t> </a:t>
            </a:r>
            <a:r>
              <a:rPr lang="en-US" dirty="0" err="1" smtClean="0">
                <a:solidFill>
                  <a:srgbClr val="0000FF"/>
                </a:solidFill>
              </a:rPr>
              <a:t>cho</a:t>
            </a:r>
            <a:r>
              <a:rPr lang="en-US" dirty="0" smtClean="0">
                <a:solidFill>
                  <a:srgbClr val="0000FF"/>
                </a:solidFill>
              </a:rPr>
              <a:t> </a:t>
            </a:r>
            <a:r>
              <a:rPr lang="en-US" dirty="0" err="1" smtClean="0">
                <a:solidFill>
                  <a:srgbClr val="0000FF"/>
                </a:solidFill>
              </a:rPr>
              <a:t>những</a:t>
            </a:r>
            <a:r>
              <a:rPr lang="en-US" dirty="0" smtClean="0">
                <a:solidFill>
                  <a:srgbClr val="0000FF"/>
                </a:solidFill>
              </a:rPr>
              <a:t> </a:t>
            </a:r>
            <a:r>
              <a:rPr lang="en-US" dirty="0" err="1" smtClean="0">
                <a:solidFill>
                  <a:srgbClr val="0000FF"/>
                </a:solidFill>
              </a:rPr>
              <a:t>tấm</a:t>
            </a:r>
            <a:r>
              <a:rPr lang="en-US" dirty="0" smtClean="0">
                <a:solidFill>
                  <a:srgbClr val="0000FF"/>
                </a:solidFill>
              </a:rPr>
              <a:t> </a:t>
            </a:r>
            <a:r>
              <a:rPr lang="en-US" dirty="0" err="1" smtClean="0">
                <a:solidFill>
                  <a:srgbClr val="0000FF"/>
                </a:solidFill>
              </a:rPr>
              <a:t>lòng</a:t>
            </a:r>
            <a:r>
              <a:rPr lang="en-US" dirty="0" smtClean="0">
                <a:solidFill>
                  <a:srgbClr val="0000FF"/>
                </a:solidFill>
              </a:rPr>
              <a:t>” </a:t>
            </a:r>
            <a:r>
              <a:rPr lang="en-US" dirty="0" err="1" smtClean="0">
                <a:solidFill>
                  <a:srgbClr val="0000FF"/>
                </a:solidFill>
              </a:rPr>
              <a:t>thể</a:t>
            </a:r>
            <a:r>
              <a:rPr lang="en-US" dirty="0" smtClean="0">
                <a:solidFill>
                  <a:srgbClr val="0000FF"/>
                </a:solidFill>
              </a:rPr>
              <a:t> </a:t>
            </a:r>
            <a:r>
              <a:rPr lang="en-US" dirty="0" err="1" smtClean="0">
                <a:solidFill>
                  <a:srgbClr val="0000FF"/>
                </a:solidFill>
              </a:rPr>
              <a:t>hiện</a:t>
            </a:r>
            <a:r>
              <a:rPr lang="en-US" dirty="0" smtClean="0">
                <a:solidFill>
                  <a:srgbClr val="0000FF"/>
                </a:solidFill>
              </a:rPr>
              <a:t> </a:t>
            </a:r>
            <a:r>
              <a:rPr lang="en-US" dirty="0" err="1" smtClean="0">
                <a:solidFill>
                  <a:srgbClr val="0000FF"/>
                </a:solidFill>
              </a:rPr>
              <a:t>cuộc</a:t>
            </a:r>
            <a:r>
              <a:rPr lang="en-US" dirty="0" smtClean="0">
                <a:solidFill>
                  <a:srgbClr val="0000FF"/>
                </a:solidFill>
              </a:rPr>
              <a:t> </a:t>
            </a:r>
            <a:r>
              <a:rPr lang="en-US" dirty="0" err="1" smtClean="0">
                <a:solidFill>
                  <a:srgbClr val="0000FF"/>
                </a:solidFill>
              </a:rPr>
              <a:t>sống</a:t>
            </a:r>
            <a:r>
              <a:rPr lang="en-US" dirty="0" smtClean="0">
                <a:solidFill>
                  <a:srgbClr val="0000FF"/>
                </a:solidFill>
              </a:rPr>
              <a:t> </a:t>
            </a:r>
            <a:r>
              <a:rPr lang="en-US" dirty="0" err="1" smtClean="0">
                <a:solidFill>
                  <a:srgbClr val="0000FF"/>
                </a:solidFill>
              </a:rPr>
              <a:t>như</a:t>
            </a:r>
            <a:r>
              <a:rPr lang="en-US" dirty="0" smtClean="0">
                <a:solidFill>
                  <a:srgbClr val="0000FF"/>
                </a:solidFill>
              </a:rPr>
              <a:t> </a:t>
            </a:r>
            <a:r>
              <a:rPr lang="en-US" dirty="0" err="1" smtClean="0">
                <a:solidFill>
                  <a:srgbClr val="0000FF"/>
                </a:solidFill>
              </a:rPr>
              <a:t>thế</a:t>
            </a:r>
            <a:r>
              <a:rPr lang="en-US" dirty="0" smtClean="0">
                <a:solidFill>
                  <a:srgbClr val="0000FF"/>
                </a:solidFill>
              </a:rPr>
              <a:t> </a:t>
            </a:r>
            <a:r>
              <a:rPr lang="en-US" dirty="0" err="1" smtClean="0">
                <a:solidFill>
                  <a:srgbClr val="0000FF"/>
                </a:solidFill>
              </a:rPr>
              <a:t>nào</a:t>
            </a:r>
            <a:r>
              <a:rPr lang="en-US" dirty="0" smtClean="0">
                <a:solidFill>
                  <a:srgbClr val="0000FF"/>
                </a:solidFill>
              </a:rPr>
              <a:t> ở </a:t>
            </a:r>
            <a:r>
              <a:rPr lang="en-US" dirty="0" err="1" smtClean="0">
                <a:solidFill>
                  <a:srgbClr val="0000FF"/>
                </a:solidFill>
              </a:rPr>
              <a:t>quê</a:t>
            </a:r>
            <a:r>
              <a:rPr lang="en-US" dirty="0" smtClean="0">
                <a:solidFill>
                  <a:srgbClr val="0000FF"/>
                </a:solidFill>
              </a:rPr>
              <a:t> </a:t>
            </a:r>
            <a:r>
              <a:rPr lang="en-US" dirty="0" err="1" smtClean="0">
                <a:solidFill>
                  <a:srgbClr val="0000FF"/>
                </a:solidFill>
              </a:rPr>
              <a:t>hương</a:t>
            </a:r>
            <a:r>
              <a:rPr lang="en-US" dirty="0" smtClean="0">
                <a:solidFill>
                  <a:srgbClr val="0000FF"/>
                </a:solidFill>
              </a:rPr>
              <a:t> ?</a:t>
            </a:r>
          </a:p>
        </p:txBody>
      </p:sp>
      <p:sp>
        <p:nvSpPr>
          <p:cNvPr id="2" name="TextBox 1"/>
          <p:cNvSpPr txBox="1">
            <a:spLocks noChangeArrowheads="1"/>
          </p:cNvSpPr>
          <p:nvPr/>
        </p:nvSpPr>
        <p:spPr bwMode="auto">
          <a:xfrm>
            <a:off x="225425" y="2868613"/>
            <a:ext cx="4059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Rừng núi quê hương thơ mộng đã nuôi dưỡng, che chở cho con về tâm hồn, lối sống</a:t>
            </a:r>
          </a:p>
        </p:txBody>
      </p:sp>
      <p:sp>
        <p:nvSpPr>
          <p:cNvPr id="16" name="TextBox 15"/>
          <p:cNvSpPr txBox="1">
            <a:spLocks noChangeArrowheads="1"/>
          </p:cNvSpPr>
          <p:nvPr/>
        </p:nvSpPr>
        <p:spPr bwMode="auto">
          <a:xfrm>
            <a:off x="5373688" y="620713"/>
            <a:ext cx="3714750" cy="70802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000" dirty="0" smtClean="0">
                <a:solidFill>
                  <a:srgbClr val="0000FF"/>
                </a:solidFill>
              </a:rPr>
              <a:t>- </a:t>
            </a:r>
            <a:r>
              <a:rPr lang="en-US" sz="2000" dirty="0" err="1" smtClean="0">
                <a:solidFill>
                  <a:srgbClr val="0000FF"/>
                </a:solidFill>
              </a:rPr>
              <a:t>Những</a:t>
            </a:r>
            <a:r>
              <a:rPr lang="en-US" sz="2000" dirty="0" smtClean="0">
                <a:solidFill>
                  <a:srgbClr val="0000FF"/>
                </a:solidFill>
              </a:rPr>
              <a:t> </a:t>
            </a:r>
            <a:r>
              <a:rPr lang="en-US" sz="2000" dirty="0" err="1" smtClean="0">
                <a:solidFill>
                  <a:srgbClr val="0000FF"/>
                </a:solidFill>
              </a:rPr>
              <a:t>câu</a:t>
            </a:r>
            <a:r>
              <a:rPr lang="en-US" sz="2000" dirty="0" smtClean="0">
                <a:solidFill>
                  <a:srgbClr val="0000FF"/>
                </a:solidFill>
              </a:rPr>
              <a:t> </a:t>
            </a:r>
            <a:r>
              <a:rPr lang="en-US" sz="2000" dirty="0" err="1" smtClean="0">
                <a:solidFill>
                  <a:srgbClr val="0000FF"/>
                </a:solidFill>
              </a:rPr>
              <a:t>thơ</a:t>
            </a:r>
            <a:r>
              <a:rPr lang="en-US" sz="2000" dirty="0" smtClean="0">
                <a:solidFill>
                  <a:srgbClr val="0000FF"/>
                </a:solidFill>
              </a:rPr>
              <a:t> </a:t>
            </a:r>
            <a:r>
              <a:rPr lang="en-US" sz="2000" dirty="0" err="1" smtClean="0">
                <a:solidFill>
                  <a:srgbClr val="0000FF"/>
                </a:solidFill>
              </a:rPr>
              <a:t>trên</a:t>
            </a:r>
            <a:r>
              <a:rPr lang="en-US" sz="2000" dirty="0" smtClean="0">
                <a:solidFill>
                  <a:srgbClr val="0000FF"/>
                </a:solidFill>
              </a:rPr>
              <a:t> </a:t>
            </a:r>
            <a:r>
              <a:rPr lang="en-US" sz="2000" dirty="0" err="1" smtClean="0">
                <a:solidFill>
                  <a:srgbClr val="0000FF"/>
                </a:solidFill>
              </a:rPr>
              <a:t>đã</a:t>
            </a:r>
            <a:r>
              <a:rPr lang="en-US" sz="2000" dirty="0" smtClean="0">
                <a:solidFill>
                  <a:srgbClr val="0000FF"/>
                </a:solidFill>
              </a:rPr>
              <a:t> </a:t>
            </a:r>
            <a:r>
              <a:rPr lang="en-US" sz="2000" dirty="0" err="1" smtClean="0">
                <a:solidFill>
                  <a:srgbClr val="0000FF"/>
                </a:solidFill>
              </a:rPr>
              <a:t>khẳng</a:t>
            </a:r>
            <a:r>
              <a:rPr lang="en-US" sz="2000" dirty="0" smtClean="0">
                <a:solidFill>
                  <a:srgbClr val="0000FF"/>
                </a:solidFill>
              </a:rPr>
              <a:t> </a:t>
            </a:r>
            <a:r>
              <a:rPr lang="en-US" sz="2000" dirty="0" err="1" smtClean="0">
                <a:solidFill>
                  <a:srgbClr val="0000FF"/>
                </a:solidFill>
              </a:rPr>
              <a:t>định</a:t>
            </a:r>
            <a:r>
              <a:rPr lang="en-US" sz="2000" dirty="0" smtClean="0">
                <a:solidFill>
                  <a:srgbClr val="0000FF"/>
                </a:solidFill>
              </a:rPr>
              <a:t> </a:t>
            </a:r>
            <a:r>
              <a:rPr lang="en-US" sz="2000" dirty="0" err="1" smtClean="0">
                <a:solidFill>
                  <a:srgbClr val="0000FF"/>
                </a:solidFill>
              </a:rPr>
              <a:t>điều</a:t>
            </a:r>
            <a:r>
              <a:rPr lang="en-US" sz="2000" dirty="0" smtClean="0">
                <a:solidFill>
                  <a:srgbClr val="0000FF"/>
                </a:solidFill>
              </a:rPr>
              <a:t> </a:t>
            </a:r>
            <a:r>
              <a:rPr lang="en-US" sz="2000" dirty="0" err="1" smtClean="0">
                <a:solidFill>
                  <a:srgbClr val="0000FF"/>
                </a:solidFill>
              </a:rPr>
              <a:t>gì</a:t>
            </a:r>
            <a:r>
              <a:rPr lang="en-US" sz="2000" dirty="0" smtClean="0">
                <a:solidFill>
                  <a:srgbClr val="0000FF"/>
                </a:solidFill>
              </a:rPr>
              <a:t> ? </a:t>
            </a:r>
          </a:p>
        </p:txBody>
      </p:sp>
      <p:sp>
        <p:nvSpPr>
          <p:cNvPr id="3" name="TextBox 2"/>
          <p:cNvSpPr txBox="1">
            <a:spLocks noChangeArrowheads="1"/>
          </p:cNvSpPr>
          <p:nvPr/>
        </p:nvSpPr>
        <p:spPr bwMode="auto">
          <a:xfrm>
            <a:off x="225425" y="5373688"/>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solidFill>
                  <a:srgbClr val="0070C0"/>
                </a:solidFill>
              </a:rPr>
              <a:t>=&gt; Khẳng định con lớn lên trong sự nuôi dưỡng của cha mẹ và sự đùm bọc của quê hương</a:t>
            </a:r>
          </a:p>
        </p:txBody>
      </p:sp>
      <p:sp>
        <p:nvSpPr>
          <p:cNvPr id="4" name="TextBox 3"/>
          <p:cNvSpPr txBox="1">
            <a:spLocks noChangeArrowheads="1"/>
          </p:cNvSpPr>
          <p:nvPr/>
        </p:nvSpPr>
        <p:spPr bwMode="auto">
          <a:xfrm>
            <a:off x="357188" y="4221163"/>
            <a:ext cx="479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Cha mẹ mãi nhớ về ngày cưới…</a:t>
            </a:r>
          </a:p>
        </p:txBody>
      </p:sp>
      <p:sp>
        <p:nvSpPr>
          <p:cNvPr id="5" name="TextBox 4"/>
          <p:cNvSpPr txBox="1">
            <a:spLocks noChangeArrowheads="1"/>
          </p:cNvSpPr>
          <p:nvPr/>
        </p:nvSpPr>
        <p:spPr bwMode="auto">
          <a:xfrm>
            <a:off x="339725" y="4806950"/>
            <a:ext cx="479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a:t>-&gt; Cha mẹ mãi yêu thương nhau</a:t>
            </a:r>
          </a:p>
        </p:txBody>
      </p:sp>
      <p:pic>
        <p:nvPicPr>
          <p:cNvPr id="1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2071688"/>
            <a:ext cx="3657600"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4121150"/>
            <a:ext cx="36576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10493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circle(in)">
                                      <p:cBhvr>
                                        <p:cTn id="7" dur="20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circle(in)">
                                      <p:cBhvr>
                                        <p:cTn id="17" dur="2000"/>
                                        <p:tgtEl>
                                          <p:spTgt spid="13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4" fill="hold" grpId="0" nodeType="clickEffect">
                                  <p:stCondLst>
                                    <p:cond delay="0"/>
                                  </p:stCondLst>
                                  <p:childTnLst>
                                    <p:anim calcmode="lin" valueType="num">
                                      <p:cBhvr additive="base">
                                        <p:cTn id="41" dur="500"/>
                                        <p:tgtEl>
                                          <p:spTgt spid="14"/>
                                        </p:tgtEl>
                                        <p:attrNameLst>
                                          <p:attrName>ppt_x</p:attrName>
                                        </p:attrNameLst>
                                      </p:cBhvr>
                                      <p:tavLst>
                                        <p:tav tm="0">
                                          <p:val>
                                            <p:strVal val="ppt_x"/>
                                          </p:val>
                                        </p:tav>
                                        <p:tav tm="100000">
                                          <p:val>
                                            <p:strVal val="ppt_x"/>
                                          </p:val>
                                        </p:tav>
                                      </p:tavLst>
                                    </p:anim>
                                    <p:anim calcmode="lin" valueType="num">
                                      <p:cBhvr additive="base">
                                        <p:cTn id="42" dur="500"/>
                                        <p:tgtEl>
                                          <p:spTgt spid="14"/>
                                        </p:tgtEl>
                                        <p:attrNameLst>
                                          <p:attrName>ppt_y</p:attrName>
                                        </p:attrNameLst>
                                      </p:cBhvr>
                                      <p:tavLst>
                                        <p:tav tm="0">
                                          <p:val>
                                            <p:strVal val="ppt_y"/>
                                          </p:val>
                                        </p:tav>
                                        <p:tav tm="100000">
                                          <p:val>
                                            <p:strVal val="1+ppt_h/2"/>
                                          </p:val>
                                        </p:tav>
                                      </p:tavLst>
                                    </p:anim>
                                    <p:set>
                                      <p:cBhvr>
                                        <p:cTn id="43" dur="1" fill="hold">
                                          <p:stCondLst>
                                            <p:cond delay="499"/>
                                          </p:stCondLst>
                                        </p:cTn>
                                        <p:tgtEl>
                                          <p:spTgt spid="1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circle(in)">
                                      <p:cBhvr>
                                        <p:cTn id="5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p:bldP spid="14" grpId="0" animBg="1"/>
      <p:bldP spid="2" grpId="0"/>
      <p:bldP spid="16"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2292" name="TextBox 19"/>
          <p:cNvSpPr txBox="1">
            <a:spLocks noChangeArrowheads="1"/>
          </p:cNvSpPr>
          <p:nvPr/>
        </p:nvSpPr>
        <p:spPr bwMode="auto">
          <a:xfrm>
            <a:off x="-36514" y="836613"/>
            <a:ext cx="8570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dirty="0">
                <a:solidFill>
                  <a:srgbClr val="00B050"/>
                </a:solidFill>
              </a:rPr>
              <a:t>2.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truyền</a:t>
            </a:r>
            <a:r>
              <a:rPr lang="en-US" sz="2400" u="sng" dirty="0">
                <a:solidFill>
                  <a:srgbClr val="00B050"/>
                </a:solidFill>
              </a:rPr>
              <a:t>  </a:t>
            </a:r>
            <a:r>
              <a:rPr lang="en-US" sz="2400" u="sng" dirty="0" err="1">
                <a:solidFill>
                  <a:srgbClr val="00B050"/>
                </a:solidFill>
              </a:rPr>
              <a:t>thống</a:t>
            </a:r>
            <a:r>
              <a:rPr lang="en-US" sz="2400" u="sng" dirty="0">
                <a:solidFill>
                  <a:srgbClr val="00B050"/>
                </a:solidFill>
              </a:rPr>
              <a:t> </a:t>
            </a:r>
            <a:r>
              <a:rPr lang="en-US" sz="2400" u="sng" dirty="0" err="1">
                <a:solidFill>
                  <a:srgbClr val="00B050"/>
                </a:solidFill>
              </a:rPr>
              <a:t>quê</a:t>
            </a:r>
            <a:r>
              <a:rPr lang="en-US" sz="2400" u="sng" dirty="0">
                <a:solidFill>
                  <a:srgbClr val="00B050"/>
                </a:solidFill>
              </a:rPr>
              <a:t> </a:t>
            </a:r>
            <a:r>
              <a:rPr lang="en-US" sz="2400" u="sng" dirty="0" err="1">
                <a:solidFill>
                  <a:srgbClr val="00B050"/>
                </a:solidFill>
              </a:rPr>
              <a:t>hương</a:t>
            </a:r>
            <a:r>
              <a:rPr lang="en-US" sz="2400" u="sng" dirty="0">
                <a:solidFill>
                  <a:srgbClr val="00B050"/>
                </a:solidFill>
              </a:rPr>
              <a:t> </a:t>
            </a:r>
            <a:r>
              <a:rPr lang="en-US" sz="2400" u="sng" dirty="0" err="1">
                <a:solidFill>
                  <a:srgbClr val="00B050"/>
                </a:solidFill>
              </a:rPr>
              <a:t>và</a:t>
            </a:r>
            <a:r>
              <a:rPr lang="en-US" sz="2400" u="sng" dirty="0">
                <a:solidFill>
                  <a:srgbClr val="00B050"/>
                </a:solidFill>
              </a:rPr>
              <a:t> </a:t>
            </a:r>
            <a:r>
              <a:rPr lang="en-US" sz="2400" u="sng" dirty="0" err="1">
                <a:solidFill>
                  <a:srgbClr val="00B050"/>
                </a:solidFill>
              </a:rPr>
              <a:t>mong</a:t>
            </a:r>
            <a:r>
              <a:rPr lang="en-US" sz="2400" u="sng" dirty="0">
                <a:solidFill>
                  <a:srgbClr val="00B050"/>
                </a:solidFill>
              </a:rPr>
              <a:t> </a:t>
            </a:r>
            <a:r>
              <a:rPr lang="en-US" sz="2400" u="sng" dirty="0" err="1">
                <a:solidFill>
                  <a:srgbClr val="00B050"/>
                </a:solidFill>
              </a:rPr>
              <a:t>ước</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cha </a:t>
            </a:r>
            <a:r>
              <a:rPr lang="en-US" sz="2400" u="sng" dirty="0" err="1">
                <a:solidFill>
                  <a:srgbClr val="00B050"/>
                </a:solidFill>
              </a:rPr>
              <a:t>về</a:t>
            </a:r>
            <a:r>
              <a:rPr lang="en-US" sz="2400" u="sng" dirty="0">
                <a:solidFill>
                  <a:srgbClr val="00B050"/>
                </a:solidFill>
              </a:rPr>
              <a:t> con</a:t>
            </a:r>
            <a:r>
              <a:rPr lang="en-US" sz="2400" u="sng" dirty="0" smtClean="0">
                <a:solidFill>
                  <a:srgbClr val="00B050"/>
                </a:solidFill>
              </a:rPr>
              <a:t>. ( </a:t>
            </a:r>
            <a:r>
              <a:rPr lang="en-US" sz="2400" u="sng" dirty="0" err="1" smtClean="0">
                <a:solidFill>
                  <a:srgbClr val="00B050"/>
                </a:solidFill>
              </a:rPr>
              <a:t>đoạn</a:t>
            </a:r>
            <a:r>
              <a:rPr lang="en-US" sz="2400" u="sng" dirty="0" smtClean="0">
                <a:solidFill>
                  <a:srgbClr val="00B050"/>
                </a:solidFill>
              </a:rPr>
              <a:t> 2)</a:t>
            </a:r>
            <a:endParaRPr lang="en-US" sz="2400" u="sng" dirty="0">
              <a:solidFill>
                <a:srgbClr val="00B050"/>
              </a:solidFill>
            </a:endParaRPr>
          </a:p>
        </p:txBody>
      </p:sp>
      <p:sp>
        <p:nvSpPr>
          <p:cNvPr id="12293" name="Text Box 8"/>
          <p:cNvSpPr txBox="1">
            <a:spLocks noChangeArrowheads="1"/>
          </p:cNvSpPr>
          <p:nvPr/>
        </p:nvSpPr>
        <p:spPr bwMode="auto">
          <a:xfrm>
            <a:off x="122238" y="179388"/>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II.Tìm h</a:t>
            </a:r>
            <a:r>
              <a:rPr lang="en-US" sz="2400" u="sng">
                <a:solidFill>
                  <a:srgbClr val="FF0000"/>
                </a:solidFill>
              </a:rPr>
              <a:t>iểu văn bản:</a:t>
            </a:r>
          </a:p>
        </p:txBody>
      </p:sp>
      <p:sp>
        <p:nvSpPr>
          <p:cNvPr id="2" name="TextBox 1"/>
          <p:cNvSpPr txBox="1">
            <a:spLocks noChangeArrowheads="1"/>
          </p:cNvSpPr>
          <p:nvPr/>
        </p:nvSpPr>
        <p:spPr bwMode="auto">
          <a:xfrm>
            <a:off x="122238" y="1692275"/>
            <a:ext cx="4143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buFontTx/>
              <a:buChar char="-"/>
            </a:pPr>
            <a:r>
              <a:rPr lang="en-US" sz="2400" b="0"/>
              <a:t>Người đồng mình:</a:t>
            </a:r>
          </a:p>
        </p:txBody>
      </p:sp>
      <p:sp>
        <p:nvSpPr>
          <p:cNvPr id="3" name="TextBox 2"/>
          <p:cNvSpPr txBox="1">
            <a:spLocks noChangeArrowheads="1"/>
          </p:cNvSpPr>
          <p:nvPr/>
        </p:nvSpPr>
        <p:spPr bwMode="auto">
          <a:xfrm>
            <a:off x="250825" y="2349500"/>
            <a:ext cx="46085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a:t>+ Cao đo nỗi buồn</a:t>
            </a:r>
          </a:p>
          <a:p>
            <a:r>
              <a:rPr lang="en-US" sz="2400" b="0"/>
              <a:t>   Xa nuôi chí lớn</a:t>
            </a:r>
          </a:p>
          <a:p>
            <a:r>
              <a:rPr lang="en-US" sz="2400" b="0"/>
              <a:t> </a:t>
            </a:r>
          </a:p>
        </p:txBody>
      </p:sp>
      <p:sp>
        <p:nvSpPr>
          <p:cNvPr id="4" name="TextBox 3"/>
          <p:cNvSpPr txBox="1">
            <a:spLocks noChangeArrowheads="1"/>
          </p:cNvSpPr>
          <p:nvPr/>
        </p:nvSpPr>
        <p:spPr bwMode="auto">
          <a:xfrm>
            <a:off x="244474" y="4527550"/>
            <a:ext cx="7680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dirty="0"/>
              <a:t>-&gt; </a:t>
            </a:r>
            <a:r>
              <a:rPr lang="en-US" sz="2400" i="1" dirty="0" err="1"/>
              <a:t>Tuy</a:t>
            </a:r>
            <a:r>
              <a:rPr lang="en-US" sz="2400" i="1" dirty="0"/>
              <a:t> </a:t>
            </a:r>
            <a:r>
              <a:rPr lang="en-US" sz="2400" i="1" dirty="0" err="1"/>
              <a:t>sống</a:t>
            </a:r>
            <a:r>
              <a:rPr lang="en-US" sz="2400" i="1" dirty="0"/>
              <a:t> </a:t>
            </a:r>
            <a:r>
              <a:rPr lang="en-US" sz="2400" i="1" dirty="0" err="1"/>
              <a:t>vất</a:t>
            </a:r>
            <a:r>
              <a:rPr lang="en-US" sz="2400" i="1" dirty="0"/>
              <a:t> </a:t>
            </a:r>
            <a:r>
              <a:rPr lang="en-US" sz="2400" i="1" dirty="0" err="1"/>
              <a:t>vả</a:t>
            </a:r>
            <a:r>
              <a:rPr lang="en-US" sz="2400" i="1" dirty="0"/>
              <a:t> </a:t>
            </a:r>
            <a:r>
              <a:rPr lang="en-US" sz="2400" i="1" dirty="0" err="1"/>
              <a:t>nhưng</a:t>
            </a:r>
            <a:r>
              <a:rPr lang="en-US" sz="2400" i="1" dirty="0"/>
              <a:t> </a:t>
            </a:r>
            <a:r>
              <a:rPr lang="en-US" sz="2400" i="1" dirty="0" err="1"/>
              <a:t>mạnh</a:t>
            </a:r>
            <a:r>
              <a:rPr lang="en-US" sz="2400" i="1" dirty="0"/>
              <a:t> </a:t>
            </a:r>
            <a:r>
              <a:rPr lang="en-US" sz="2400" i="1" dirty="0" err="1"/>
              <a:t>mẽ</a:t>
            </a:r>
            <a:r>
              <a:rPr lang="en-US" sz="2400" i="1" dirty="0"/>
              <a:t>, </a:t>
            </a:r>
            <a:r>
              <a:rPr lang="en-US" sz="2400" i="1" dirty="0" err="1"/>
              <a:t>khoáng</a:t>
            </a:r>
            <a:r>
              <a:rPr lang="en-US" sz="2400" i="1" dirty="0"/>
              <a:t> </a:t>
            </a:r>
            <a:r>
              <a:rPr lang="en-US" sz="2400" i="1" dirty="0" err="1"/>
              <a:t>đạt</a:t>
            </a:r>
            <a:r>
              <a:rPr lang="en-US" sz="2400" i="1" dirty="0"/>
              <a:t>, </a:t>
            </a:r>
            <a:r>
              <a:rPr lang="en-US" sz="2400" i="1" dirty="0" err="1"/>
              <a:t>bền</a:t>
            </a:r>
            <a:r>
              <a:rPr lang="en-US" sz="2400" i="1" dirty="0"/>
              <a:t> </a:t>
            </a:r>
            <a:r>
              <a:rPr lang="en-US" sz="2400" i="1" dirty="0" err="1"/>
              <a:t>bỉ</a:t>
            </a:r>
            <a:r>
              <a:rPr lang="en-US" sz="2400" i="1" dirty="0"/>
              <a:t> </a:t>
            </a:r>
            <a:r>
              <a:rPr lang="en-US" sz="2400" i="1" dirty="0" err="1"/>
              <a:t>gắn</a:t>
            </a:r>
            <a:r>
              <a:rPr lang="en-US" sz="2400" i="1" dirty="0"/>
              <a:t> </a:t>
            </a:r>
            <a:r>
              <a:rPr lang="en-US" sz="2400" i="1" dirty="0" err="1"/>
              <a:t>bó</a:t>
            </a:r>
            <a:r>
              <a:rPr lang="en-US" sz="2400" i="1" dirty="0"/>
              <a:t> </a:t>
            </a:r>
            <a:r>
              <a:rPr lang="en-US" sz="2400" i="1" dirty="0" err="1"/>
              <a:t>với</a:t>
            </a:r>
            <a:r>
              <a:rPr lang="en-US" sz="2400" i="1" dirty="0"/>
              <a:t> </a:t>
            </a:r>
            <a:r>
              <a:rPr lang="en-US" sz="2400" i="1" dirty="0" err="1"/>
              <a:t>quê</a:t>
            </a:r>
            <a:r>
              <a:rPr lang="en-US" sz="2400" i="1" dirty="0"/>
              <a:t> </a:t>
            </a:r>
            <a:r>
              <a:rPr lang="en-US" sz="2400" i="1" dirty="0" err="1"/>
              <a:t>hương</a:t>
            </a:r>
            <a:r>
              <a:rPr lang="en-US" sz="2400" i="1" dirty="0"/>
              <a:t> </a:t>
            </a:r>
            <a:r>
              <a:rPr lang="en-US" sz="2400" i="1" dirty="0" err="1"/>
              <a:t>dẫu</a:t>
            </a:r>
            <a:r>
              <a:rPr lang="en-US" sz="2400" i="1" dirty="0"/>
              <a:t> </a:t>
            </a:r>
            <a:r>
              <a:rPr lang="en-US" sz="2400" i="1" dirty="0" err="1"/>
              <a:t>còn</a:t>
            </a:r>
            <a:r>
              <a:rPr lang="en-US" sz="2400" i="1" dirty="0"/>
              <a:t> </a:t>
            </a:r>
            <a:r>
              <a:rPr lang="en-US" sz="2400" i="1" dirty="0" err="1"/>
              <a:t>cực</a:t>
            </a:r>
            <a:r>
              <a:rPr lang="en-US" sz="2400" i="1" dirty="0"/>
              <a:t> </a:t>
            </a:r>
            <a:r>
              <a:rPr lang="en-US" sz="2400" i="1" dirty="0" err="1"/>
              <a:t>nhọc</a:t>
            </a:r>
            <a:r>
              <a:rPr lang="en-US" sz="2400" i="1" dirty="0"/>
              <a:t>, </a:t>
            </a:r>
            <a:r>
              <a:rPr lang="en-US" sz="2400" i="1" dirty="0" err="1"/>
              <a:t>đói</a:t>
            </a:r>
            <a:r>
              <a:rPr lang="en-US" sz="2400" i="1" dirty="0"/>
              <a:t> </a:t>
            </a:r>
            <a:r>
              <a:rPr lang="en-US" sz="2400" i="1" dirty="0" err="1"/>
              <a:t>nghèo</a:t>
            </a:r>
            <a:r>
              <a:rPr lang="en-US" sz="2400" i="1" dirty="0"/>
              <a:t>.  </a:t>
            </a:r>
          </a:p>
        </p:txBody>
      </p:sp>
      <p:sp>
        <p:nvSpPr>
          <p:cNvPr id="5" name="TextBox 4"/>
          <p:cNvSpPr txBox="1">
            <a:spLocks noChangeArrowheads="1"/>
          </p:cNvSpPr>
          <p:nvPr/>
        </p:nvSpPr>
        <p:spPr bwMode="auto">
          <a:xfrm>
            <a:off x="261938" y="3429000"/>
            <a:ext cx="6824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b="0" dirty="0"/>
              <a:t>+ </a:t>
            </a:r>
            <a:r>
              <a:rPr lang="en-US" sz="2400" b="0" dirty="0" err="1"/>
              <a:t>Sống</a:t>
            </a:r>
            <a:r>
              <a:rPr lang="en-US" sz="2400" b="0" dirty="0"/>
              <a:t> </a:t>
            </a:r>
            <a:r>
              <a:rPr lang="en-US" sz="2400" b="0" dirty="0" err="1"/>
              <a:t>trên</a:t>
            </a:r>
            <a:r>
              <a:rPr lang="en-US" sz="2400" b="0" dirty="0"/>
              <a:t> </a:t>
            </a:r>
            <a:r>
              <a:rPr lang="en-US" sz="2400" b="0" dirty="0" err="1"/>
              <a:t>đá</a:t>
            </a:r>
            <a:r>
              <a:rPr lang="en-US" sz="2400" b="0" dirty="0"/>
              <a:t> </a:t>
            </a:r>
            <a:r>
              <a:rPr lang="en-US" sz="2400" b="0" dirty="0" err="1"/>
              <a:t>không</a:t>
            </a:r>
            <a:r>
              <a:rPr lang="en-US" sz="2400" b="0" dirty="0"/>
              <a:t> </a:t>
            </a:r>
            <a:r>
              <a:rPr lang="en-US" sz="2400" b="0" dirty="0" err="1"/>
              <a:t>chê</a:t>
            </a:r>
            <a:r>
              <a:rPr lang="en-US" sz="2400" b="0" dirty="0"/>
              <a:t>..</a:t>
            </a:r>
          </a:p>
          <a:p>
            <a:r>
              <a:rPr lang="en-US" sz="2400" b="0" dirty="0" err="1"/>
              <a:t>Sống</a:t>
            </a:r>
            <a:r>
              <a:rPr lang="en-US" sz="2400" b="0" dirty="0"/>
              <a:t> </a:t>
            </a:r>
            <a:r>
              <a:rPr lang="en-US" sz="2400" b="0" dirty="0" err="1"/>
              <a:t>trong</a:t>
            </a:r>
            <a:r>
              <a:rPr lang="en-US" sz="2400" b="0" dirty="0"/>
              <a:t> </a:t>
            </a:r>
            <a:r>
              <a:rPr lang="en-US" sz="2400" b="0" dirty="0" err="1"/>
              <a:t>thung</a:t>
            </a:r>
            <a:r>
              <a:rPr lang="en-US" sz="2400" b="0" dirty="0"/>
              <a:t> </a:t>
            </a:r>
            <a:r>
              <a:rPr lang="en-US" sz="2400" b="0" dirty="0" err="1"/>
              <a:t>không</a:t>
            </a:r>
            <a:r>
              <a:rPr lang="en-US" sz="2400" b="0" dirty="0"/>
              <a:t> </a:t>
            </a:r>
            <a:r>
              <a:rPr lang="en-US" sz="2400" b="0" dirty="0" err="1"/>
              <a:t>chê</a:t>
            </a:r>
            <a:r>
              <a:rPr lang="en-US" sz="2400" b="0" dirty="0"/>
              <a:t>…</a:t>
            </a:r>
          </a:p>
        </p:txBody>
      </p:sp>
    </p:spTree>
    <p:extLst>
      <p:ext uri="{BB962C8B-B14F-4D97-AF65-F5344CB8AC3E}">
        <p14:creationId xmlns:p14="http://schemas.microsoft.com/office/powerpoint/2010/main" val="735988459"/>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3316" name="TextBox 19"/>
          <p:cNvSpPr txBox="1">
            <a:spLocks noChangeArrowheads="1"/>
          </p:cNvSpPr>
          <p:nvPr/>
        </p:nvSpPr>
        <p:spPr bwMode="auto">
          <a:xfrm>
            <a:off x="-36514" y="836613"/>
            <a:ext cx="8875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dirty="0">
                <a:solidFill>
                  <a:srgbClr val="00B050"/>
                </a:solidFill>
              </a:rPr>
              <a:t>2.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truyền</a:t>
            </a:r>
            <a:r>
              <a:rPr lang="en-US" sz="2400" u="sng" dirty="0">
                <a:solidFill>
                  <a:srgbClr val="00B050"/>
                </a:solidFill>
              </a:rPr>
              <a:t>  </a:t>
            </a:r>
            <a:r>
              <a:rPr lang="en-US" sz="2400" u="sng" dirty="0" err="1">
                <a:solidFill>
                  <a:srgbClr val="00B050"/>
                </a:solidFill>
              </a:rPr>
              <a:t>thống</a:t>
            </a:r>
            <a:r>
              <a:rPr lang="en-US" sz="2400" u="sng" dirty="0">
                <a:solidFill>
                  <a:srgbClr val="00B050"/>
                </a:solidFill>
              </a:rPr>
              <a:t> </a:t>
            </a:r>
            <a:r>
              <a:rPr lang="en-US" sz="2400" u="sng" dirty="0" err="1">
                <a:solidFill>
                  <a:srgbClr val="00B050"/>
                </a:solidFill>
              </a:rPr>
              <a:t>quê</a:t>
            </a:r>
            <a:r>
              <a:rPr lang="en-US" sz="2400" u="sng" dirty="0">
                <a:solidFill>
                  <a:srgbClr val="00B050"/>
                </a:solidFill>
              </a:rPr>
              <a:t> </a:t>
            </a:r>
            <a:r>
              <a:rPr lang="en-US" sz="2400" u="sng" dirty="0" err="1">
                <a:solidFill>
                  <a:srgbClr val="00B050"/>
                </a:solidFill>
              </a:rPr>
              <a:t>hương</a:t>
            </a:r>
            <a:r>
              <a:rPr lang="en-US" sz="2400" u="sng" dirty="0">
                <a:solidFill>
                  <a:srgbClr val="00B050"/>
                </a:solidFill>
              </a:rPr>
              <a:t> </a:t>
            </a:r>
            <a:r>
              <a:rPr lang="en-US" sz="2400" u="sng" dirty="0" err="1">
                <a:solidFill>
                  <a:srgbClr val="00B050"/>
                </a:solidFill>
              </a:rPr>
              <a:t>và</a:t>
            </a:r>
            <a:r>
              <a:rPr lang="en-US" sz="2400" u="sng" dirty="0">
                <a:solidFill>
                  <a:srgbClr val="00B050"/>
                </a:solidFill>
              </a:rPr>
              <a:t> </a:t>
            </a:r>
            <a:r>
              <a:rPr lang="en-US" sz="2400" u="sng" dirty="0" err="1">
                <a:solidFill>
                  <a:srgbClr val="00B050"/>
                </a:solidFill>
              </a:rPr>
              <a:t>mong</a:t>
            </a:r>
            <a:r>
              <a:rPr lang="en-US" sz="2400" u="sng" dirty="0">
                <a:solidFill>
                  <a:srgbClr val="00B050"/>
                </a:solidFill>
              </a:rPr>
              <a:t> </a:t>
            </a:r>
            <a:r>
              <a:rPr lang="en-US" sz="2400" u="sng" dirty="0" err="1">
                <a:solidFill>
                  <a:srgbClr val="00B050"/>
                </a:solidFill>
              </a:rPr>
              <a:t>ước</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cha </a:t>
            </a:r>
            <a:r>
              <a:rPr lang="en-US" sz="2400" u="sng" dirty="0" err="1">
                <a:solidFill>
                  <a:srgbClr val="00B050"/>
                </a:solidFill>
              </a:rPr>
              <a:t>về</a:t>
            </a:r>
            <a:r>
              <a:rPr lang="en-US" sz="2400" u="sng" dirty="0">
                <a:solidFill>
                  <a:srgbClr val="00B050"/>
                </a:solidFill>
              </a:rPr>
              <a:t> con</a:t>
            </a:r>
            <a:r>
              <a:rPr lang="en-US" sz="2400" u="sng" dirty="0" smtClean="0">
                <a:solidFill>
                  <a:srgbClr val="00B050"/>
                </a:solidFill>
              </a:rPr>
              <a:t>. ( </a:t>
            </a:r>
            <a:r>
              <a:rPr lang="en-US" sz="2400" u="sng" dirty="0" err="1" smtClean="0">
                <a:solidFill>
                  <a:srgbClr val="00B050"/>
                </a:solidFill>
              </a:rPr>
              <a:t>đoạn</a:t>
            </a:r>
            <a:r>
              <a:rPr lang="en-US" sz="2400" u="sng" dirty="0" smtClean="0">
                <a:solidFill>
                  <a:srgbClr val="00B050"/>
                </a:solidFill>
              </a:rPr>
              <a:t> 2)</a:t>
            </a:r>
            <a:endParaRPr lang="en-US" sz="2400" u="sng" dirty="0">
              <a:solidFill>
                <a:srgbClr val="00B050"/>
              </a:solidFill>
            </a:endParaRPr>
          </a:p>
        </p:txBody>
      </p:sp>
      <p:sp>
        <p:nvSpPr>
          <p:cNvPr id="13317" name="Text Box 8"/>
          <p:cNvSpPr txBox="1">
            <a:spLocks noChangeArrowheads="1"/>
          </p:cNvSpPr>
          <p:nvPr/>
        </p:nvSpPr>
        <p:spPr bwMode="auto">
          <a:xfrm>
            <a:off x="122238" y="179388"/>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II.Tìm h</a:t>
            </a:r>
            <a:r>
              <a:rPr lang="en-US" sz="2400" u="sng">
                <a:solidFill>
                  <a:srgbClr val="FF0000"/>
                </a:solidFill>
              </a:rPr>
              <a:t>iểu văn bản:</a:t>
            </a:r>
          </a:p>
        </p:txBody>
      </p:sp>
      <p:sp>
        <p:nvSpPr>
          <p:cNvPr id="14344" name="Rectangle 3"/>
          <p:cNvSpPr txBox="1">
            <a:spLocks noChangeArrowheads="1"/>
          </p:cNvSpPr>
          <p:nvPr/>
        </p:nvSpPr>
        <p:spPr bwMode="auto">
          <a:xfrm>
            <a:off x="122238" y="1844675"/>
            <a:ext cx="749776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spcBef>
                <a:spcPct val="20000"/>
              </a:spcBef>
            </a:pPr>
            <a:r>
              <a:rPr lang="en-US" sz="2400" b="0" dirty="0"/>
              <a:t>+  </a:t>
            </a:r>
            <a:r>
              <a:rPr lang="en-US" sz="2400" b="0" dirty="0" err="1"/>
              <a:t>Sống</a:t>
            </a:r>
            <a:r>
              <a:rPr lang="en-US" sz="2400" b="0" dirty="0"/>
              <a:t> </a:t>
            </a:r>
            <a:r>
              <a:rPr lang="en-US" sz="2400" b="0" dirty="0" err="1"/>
              <a:t>như</a:t>
            </a:r>
            <a:r>
              <a:rPr lang="en-US" sz="2400" b="0" dirty="0"/>
              <a:t> </a:t>
            </a:r>
            <a:r>
              <a:rPr lang="en-US" sz="2400" b="0" dirty="0" err="1"/>
              <a:t>sông</a:t>
            </a:r>
            <a:r>
              <a:rPr lang="en-US" sz="2400" b="0" dirty="0"/>
              <a:t> </a:t>
            </a:r>
            <a:r>
              <a:rPr lang="en-US" sz="2400" b="0" dirty="0" err="1"/>
              <a:t>như</a:t>
            </a:r>
            <a:r>
              <a:rPr lang="en-US" sz="2400" b="0" dirty="0"/>
              <a:t> </a:t>
            </a:r>
            <a:r>
              <a:rPr lang="en-US" sz="2400" b="0" dirty="0" err="1"/>
              <a:t>suối</a:t>
            </a:r>
            <a:endParaRPr lang="en-US" sz="2400" b="0" dirty="0"/>
          </a:p>
          <a:p>
            <a:pPr eaLnBrk="1" hangingPunct="1">
              <a:spcBef>
                <a:spcPct val="20000"/>
              </a:spcBef>
            </a:pPr>
            <a:r>
              <a:rPr lang="en-US" sz="2400" b="0" dirty="0"/>
              <a:t>    </a:t>
            </a:r>
            <a:r>
              <a:rPr lang="en-US" sz="2400" b="0" dirty="0" err="1"/>
              <a:t>Lên</a:t>
            </a:r>
            <a:r>
              <a:rPr lang="en-US" sz="2400" b="0" dirty="0"/>
              <a:t> </a:t>
            </a:r>
            <a:r>
              <a:rPr lang="en-US" sz="2400" b="0" dirty="0" err="1"/>
              <a:t>thác</a:t>
            </a:r>
            <a:r>
              <a:rPr lang="en-US" sz="2400" b="0" dirty="0"/>
              <a:t> </a:t>
            </a:r>
            <a:r>
              <a:rPr lang="en-US" sz="2400" b="0" dirty="0" err="1"/>
              <a:t>xuống</a:t>
            </a:r>
            <a:r>
              <a:rPr lang="en-US" sz="2400" b="0" dirty="0"/>
              <a:t> </a:t>
            </a:r>
            <a:r>
              <a:rPr lang="en-US" sz="2400" b="0" dirty="0" err="1"/>
              <a:t>ghềnh</a:t>
            </a:r>
            <a:r>
              <a:rPr lang="en-US" sz="2400" b="0" dirty="0"/>
              <a:t> </a:t>
            </a:r>
          </a:p>
          <a:p>
            <a:pPr eaLnBrk="1" hangingPunct="1">
              <a:spcBef>
                <a:spcPct val="20000"/>
              </a:spcBef>
            </a:pPr>
            <a:r>
              <a:rPr lang="en-US" sz="2400" b="0" dirty="0"/>
              <a:t>    </a:t>
            </a:r>
            <a:r>
              <a:rPr lang="en-US" sz="2400" b="0" dirty="0" err="1"/>
              <a:t>Không</a:t>
            </a:r>
            <a:r>
              <a:rPr lang="en-US" sz="2400" b="0" dirty="0"/>
              <a:t> lo </a:t>
            </a:r>
            <a:r>
              <a:rPr lang="en-US" sz="2400" b="0" dirty="0" err="1"/>
              <a:t>cực</a:t>
            </a:r>
            <a:r>
              <a:rPr lang="en-US" sz="2400" b="0" dirty="0"/>
              <a:t> </a:t>
            </a:r>
            <a:r>
              <a:rPr lang="en-US" sz="2400" b="0" dirty="0" err="1"/>
              <a:t>nhọc</a:t>
            </a:r>
            <a:r>
              <a:rPr lang="en-US" sz="2400" b="0" dirty="0"/>
              <a:t>.</a:t>
            </a:r>
          </a:p>
          <a:p>
            <a:pPr algn="just" eaLnBrk="1" hangingPunct="1">
              <a:spcBef>
                <a:spcPct val="20000"/>
              </a:spcBef>
            </a:pPr>
            <a:r>
              <a:rPr lang="en-US" sz="2800" b="0" i="1" dirty="0"/>
              <a:t>-&gt;Cha </a:t>
            </a:r>
            <a:r>
              <a:rPr lang="en-US" sz="2800" b="0" i="1" dirty="0" err="1"/>
              <a:t>muốn</a:t>
            </a:r>
            <a:r>
              <a:rPr lang="en-US" sz="2800" b="0" i="1" dirty="0"/>
              <a:t> con </a:t>
            </a:r>
            <a:r>
              <a:rPr lang="en-US" sz="2800" b="0" i="1" dirty="0" err="1"/>
              <a:t>sống</a:t>
            </a:r>
            <a:r>
              <a:rPr lang="en-US" sz="2800" b="0" i="1" dirty="0"/>
              <a:t> </a:t>
            </a:r>
            <a:r>
              <a:rPr lang="en-US" sz="2800" b="0" i="1" dirty="0" err="1"/>
              <a:t>có</a:t>
            </a:r>
            <a:r>
              <a:rPr lang="en-US" sz="2800" b="0" i="1" dirty="0"/>
              <a:t> </a:t>
            </a:r>
            <a:r>
              <a:rPr lang="en-US" sz="2800" b="0" i="1" dirty="0" err="1"/>
              <a:t>nghĩa</a:t>
            </a:r>
            <a:r>
              <a:rPr lang="en-US" sz="2800" b="0" i="1" dirty="0"/>
              <a:t> </a:t>
            </a:r>
            <a:r>
              <a:rPr lang="en-US" sz="2800" b="0" i="1" dirty="0" err="1"/>
              <a:t>tình</a:t>
            </a:r>
            <a:r>
              <a:rPr lang="en-US" sz="2800" b="0" i="1" dirty="0"/>
              <a:t>, </a:t>
            </a:r>
            <a:r>
              <a:rPr lang="en-US" sz="2800" b="0" i="1" dirty="0" err="1"/>
              <a:t>thủy</a:t>
            </a:r>
            <a:r>
              <a:rPr lang="en-US" sz="2800" b="0" i="1" dirty="0"/>
              <a:t> </a:t>
            </a:r>
            <a:r>
              <a:rPr lang="en-US" sz="2800" b="0" i="1" dirty="0" err="1"/>
              <a:t>chung</a:t>
            </a:r>
            <a:r>
              <a:rPr lang="en-US" sz="2800" b="0" i="1" dirty="0"/>
              <a:t> </a:t>
            </a:r>
            <a:r>
              <a:rPr lang="en-US" sz="2800" b="0" i="1" dirty="0" err="1"/>
              <a:t>với</a:t>
            </a:r>
            <a:r>
              <a:rPr lang="en-US" sz="2800" b="0" i="1" dirty="0"/>
              <a:t> </a:t>
            </a:r>
            <a:r>
              <a:rPr lang="en-US" sz="2800" b="0" i="1" dirty="0" err="1"/>
              <a:t>quê</a:t>
            </a:r>
            <a:r>
              <a:rPr lang="en-US" sz="2800" b="0" i="1" dirty="0"/>
              <a:t> </a:t>
            </a:r>
            <a:r>
              <a:rPr lang="en-US" sz="2800" b="0" i="1" dirty="0" err="1"/>
              <a:t>hương</a:t>
            </a:r>
            <a:r>
              <a:rPr lang="en-US" sz="2800" b="0" i="1" dirty="0"/>
              <a:t>, </a:t>
            </a:r>
            <a:r>
              <a:rPr lang="en-US" sz="2800" b="0" i="1" dirty="0" err="1"/>
              <a:t>biếp</a:t>
            </a:r>
            <a:r>
              <a:rPr lang="en-US" sz="2800" b="0" i="1" dirty="0"/>
              <a:t> </a:t>
            </a:r>
            <a:r>
              <a:rPr lang="en-US" sz="2800" b="0" i="1" dirty="0" err="1"/>
              <a:t>chấp</a:t>
            </a:r>
            <a:r>
              <a:rPr lang="en-US" sz="2800" b="0" i="1" dirty="0"/>
              <a:t> </a:t>
            </a:r>
            <a:r>
              <a:rPr lang="en-US" sz="2800" b="0" i="1" dirty="0" err="1"/>
              <a:t>nhận</a:t>
            </a:r>
            <a:r>
              <a:rPr lang="en-US" sz="2800" b="0" i="1" dirty="0"/>
              <a:t> </a:t>
            </a:r>
            <a:r>
              <a:rPr lang="en-US" sz="2800" b="0" i="1" dirty="0" err="1"/>
              <a:t>và</a:t>
            </a:r>
            <a:r>
              <a:rPr lang="en-US" sz="2800" b="0" i="1" dirty="0"/>
              <a:t> </a:t>
            </a:r>
            <a:r>
              <a:rPr lang="en-US" sz="2800" b="0" i="1" dirty="0" err="1"/>
              <a:t>vượt</a:t>
            </a:r>
            <a:r>
              <a:rPr lang="en-US" sz="2800" b="0" i="1" dirty="0"/>
              <a:t> qua </a:t>
            </a:r>
            <a:r>
              <a:rPr lang="en-US" sz="2800" b="0" i="1" dirty="0" err="1"/>
              <a:t>thử</a:t>
            </a:r>
            <a:r>
              <a:rPr lang="en-US" sz="2800" b="0" i="1" dirty="0"/>
              <a:t> </a:t>
            </a:r>
            <a:r>
              <a:rPr lang="en-US" sz="2800" b="0" i="1" dirty="0" err="1"/>
              <a:t>thách</a:t>
            </a:r>
            <a:r>
              <a:rPr lang="en-US" sz="2800" b="0" i="1" dirty="0"/>
              <a:t> </a:t>
            </a:r>
            <a:r>
              <a:rPr lang="en-US" sz="2800" b="0" i="1" dirty="0" err="1"/>
              <a:t>bằng</a:t>
            </a:r>
            <a:r>
              <a:rPr lang="en-US" sz="2800" b="0" i="1" dirty="0"/>
              <a:t> ý </a:t>
            </a:r>
            <a:r>
              <a:rPr lang="en-US" sz="2800" b="0" i="1" dirty="0" err="1"/>
              <a:t>chí</a:t>
            </a:r>
            <a:r>
              <a:rPr lang="en-US" sz="2800" b="0" i="1" dirty="0"/>
              <a:t>, </a:t>
            </a:r>
            <a:r>
              <a:rPr lang="en-US" sz="2800" b="0" i="1" dirty="0" err="1"/>
              <a:t>niềm</a:t>
            </a:r>
            <a:r>
              <a:rPr lang="en-US" sz="2800" b="0" i="1" dirty="0"/>
              <a:t> tin.</a:t>
            </a:r>
          </a:p>
        </p:txBody>
      </p:sp>
      <p:sp>
        <p:nvSpPr>
          <p:cNvPr id="3" name="TextBox 2"/>
          <p:cNvSpPr txBox="1">
            <a:spLocks noChangeArrowheads="1"/>
          </p:cNvSpPr>
          <p:nvPr/>
        </p:nvSpPr>
        <p:spPr bwMode="auto">
          <a:xfrm>
            <a:off x="3348038" y="2270125"/>
            <a:ext cx="2303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dirty="0"/>
              <a:t>-&gt; </a:t>
            </a:r>
            <a:r>
              <a:rPr lang="en-US" sz="2400" i="1" dirty="0" err="1"/>
              <a:t>Thành</a:t>
            </a:r>
            <a:r>
              <a:rPr lang="en-US" sz="2400" i="1" dirty="0"/>
              <a:t> </a:t>
            </a:r>
            <a:r>
              <a:rPr lang="en-US" sz="2400" i="1" dirty="0" err="1"/>
              <a:t>ngữ</a:t>
            </a:r>
            <a:endParaRPr lang="en-US" sz="2400" i="1" dirty="0"/>
          </a:p>
        </p:txBody>
      </p:sp>
    </p:spTree>
    <p:extLst>
      <p:ext uri="{BB962C8B-B14F-4D97-AF65-F5344CB8AC3E}">
        <p14:creationId xmlns:p14="http://schemas.microsoft.com/office/powerpoint/2010/main" val="947982072"/>
      </p:ext>
    </p:extLst>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4340" name="TextBox 19"/>
          <p:cNvSpPr txBox="1">
            <a:spLocks noChangeArrowheads="1"/>
          </p:cNvSpPr>
          <p:nvPr/>
        </p:nvSpPr>
        <p:spPr bwMode="auto">
          <a:xfrm>
            <a:off x="-36514" y="836613"/>
            <a:ext cx="91043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dirty="0">
                <a:solidFill>
                  <a:srgbClr val="00B050"/>
                </a:solidFill>
              </a:rPr>
              <a:t>2. Cha </a:t>
            </a:r>
            <a:r>
              <a:rPr lang="en-US" sz="2400" u="sng" dirty="0" err="1">
                <a:solidFill>
                  <a:srgbClr val="00B050"/>
                </a:solidFill>
              </a:rPr>
              <a:t>nói</a:t>
            </a:r>
            <a:r>
              <a:rPr lang="en-US" sz="2400" u="sng" dirty="0">
                <a:solidFill>
                  <a:srgbClr val="00B050"/>
                </a:solidFill>
              </a:rPr>
              <a:t> </a:t>
            </a:r>
            <a:r>
              <a:rPr lang="en-US" sz="2400" u="sng" dirty="0" err="1">
                <a:solidFill>
                  <a:srgbClr val="00B050"/>
                </a:solidFill>
              </a:rPr>
              <a:t>với</a:t>
            </a:r>
            <a:r>
              <a:rPr lang="en-US" sz="2400" u="sng" dirty="0">
                <a:solidFill>
                  <a:srgbClr val="00B050"/>
                </a:solidFill>
              </a:rPr>
              <a:t> con </a:t>
            </a:r>
            <a:r>
              <a:rPr lang="en-US" sz="2400" u="sng" dirty="0" err="1">
                <a:solidFill>
                  <a:srgbClr val="00B050"/>
                </a:solidFill>
              </a:rPr>
              <a:t>về</a:t>
            </a:r>
            <a:r>
              <a:rPr lang="en-US" sz="2400" u="sng" dirty="0">
                <a:solidFill>
                  <a:srgbClr val="00B050"/>
                </a:solidFill>
              </a:rPr>
              <a:t> </a:t>
            </a:r>
            <a:r>
              <a:rPr lang="en-US" sz="2400" u="sng" dirty="0" err="1">
                <a:solidFill>
                  <a:srgbClr val="00B050"/>
                </a:solidFill>
              </a:rPr>
              <a:t>truyền</a:t>
            </a:r>
            <a:r>
              <a:rPr lang="en-US" sz="2400" u="sng" dirty="0">
                <a:solidFill>
                  <a:srgbClr val="00B050"/>
                </a:solidFill>
              </a:rPr>
              <a:t>  </a:t>
            </a:r>
            <a:r>
              <a:rPr lang="en-US" sz="2400" u="sng" dirty="0" err="1">
                <a:solidFill>
                  <a:srgbClr val="00B050"/>
                </a:solidFill>
              </a:rPr>
              <a:t>thống</a:t>
            </a:r>
            <a:r>
              <a:rPr lang="en-US" sz="2400" u="sng" dirty="0">
                <a:solidFill>
                  <a:srgbClr val="00B050"/>
                </a:solidFill>
              </a:rPr>
              <a:t> </a:t>
            </a:r>
            <a:r>
              <a:rPr lang="en-US" sz="2400" u="sng" dirty="0" err="1">
                <a:solidFill>
                  <a:srgbClr val="00B050"/>
                </a:solidFill>
              </a:rPr>
              <a:t>quê</a:t>
            </a:r>
            <a:r>
              <a:rPr lang="en-US" sz="2400" u="sng" dirty="0">
                <a:solidFill>
                  <a:srgbClr val="00B050"/>
                </a:solidFill>
              </a:rPr>
              <a:t> </a:t>
            </a:r>
            <a:r>
              <a:rPr lang="en-US" sz="2400" u="sng" dirty="0" err="1">
                <a:solidFill>
                  <a:srgbClr val="00B050"/>
                </a:solidFill>
              </a:rPr>
              <a:t>hương</a:t>
            </a:r>
            <a:r>
              <a:rPr lang="en-US" sz="2400" u="sng" dirty="0">
                <a:solidFill>
                  <a:srgbClr val="00B050"/>
                </a:solidFill>
              </a:rPr>
              <a:t> </a:t>
            </a:r>
            <a:r>
              <a:rPr lang="en-US" sz="2400" u="sng" dirty="0" err="1">
                <a:solidFill>
                  <a:srgbClr val="00B050"/>
                </a:solidFill>
              </a:rPr>
              <a:t>và</a:t>
            </a:r>
            <a:r>
              <a:rPr lang="en-US" sz="2400" u="sng" dirty="0">
                <a:solidFill>
                  <a:srgbClr val="00B050"/>
                </a:solidFill>
              </a:rPr>
              <a:t> </a:t>
            </a:r>
            <a:r>
              <a:rPr lang="en-US" sz="2400" u="sng" dirty="0" err="1">
                <a:solidFill>
                  <a:srgbClr val="00B050"/>
                </a:solidFill>
              </a:rPr>
              <a:t>mong</a:t>
            </a:r>
            <a:r>
              <a:rPr lang="en-US" sz="2400" u="sng" dirty="0">
                <a:solidFill>
                  <a:srgbClr val="00B050"/>
                </a:solidFill>
              </a:rPr>
              <a:t> </a:t>
            </a:r>
            <a:r>
              <a:rPr lang="en-US" sz="2400" u="sng" dirty="0" err="1">
                <a:solidFill>
                  <a:srgbClr val="00B050"/>
                </a:solidFill>
              </a:rPr>
              <a:t>ước</a:t>
            </a:r>
            <a:r>
              <a:rPr lang="en-US" sz="2400" u="sng" dirty="0">
                <a:solidFill>
                  <a:srgbClr val="00B050"/>
                </a:solidFill>
              </a:rPr>
              <a:t> </a:t>
            </a:r>
            <a:r>
              <a:rPr lang="en-US" sz="2400" u="sng" dirty="0" err="1">
                <a:solidFill>
                  <a:srgbClr val="00B050"/>
                </a:solidFill>
              </a:rPr>
              <a:t>của</a:t>
            </a:r>
            <a:r>
              <a:rPr lang="en-US" sz="2400" u="sng" dirty="0">
                <a:solidFill>
                  <a:srgbClr val="00B050"/>
                </a:solidFill>
              </a:rPr>
              <a:t> cha </a:t>
            </a:r>
            <a:r>
              <a:rPr lang="en-US" sz="2400" u="sng" dirty="0" err="1">
                <a:solidFill>
                  <a:srgbClr val="00B050"/>
                </a:solidFill>
              </a:rPr>
              <a:t>về</a:t>
            </a:r>
            <a:r>
              <a:rPr lang="en-US" sz="2400" u="sng" dirty="0">
                <a:solidFill>
                  <a:srgbClr val="00B050"/>
                </a:solidFill>
              </a:rPr>
              <a:t> con</a:t>
            </a:r>
            <a:r>
              <a:rPr lang="en-US" sz="2400" u="sng" dirty="0" smtClean="0">
                <a:solidFill>
                  <a:srgbClr val="00B050"/>
                </a:solidFill>
              </a:rPr>
              <a:t>.( </a:t>
            </a:r>
            <a:r>
              <a:rPr lang="en-US" sz="2400" u="sng" dirty="0" err="1" smtClean="0">
                <a:solidFill>
                  <a:srgbClr val="00B050"/>
                </a:solidFill>
              </a:rPr>
              <a:t>đoạn</a:t>
            </a:r>
            <a:r>
              <a:rPr lang="en-US" sz="2400" u="sng" dirty="0" smtClean="0">
                <a:solidFill>
                  <a:srgbClr val="00B050"/>
                </a:solidFill>
              </a:rPr>
              <a:t> 2)</a:t>
            </a:r>
            <a:endParaRPr lang="en-US" sz="2400" u="sng" dirty="0">
              <a:solidFill>
                <a:srgbClr val="00B050"/>
              </a:solidFill>
            </a:endParaRPr>
          </a:p>
        </p:txBody>
      </p:sp>
      <p:sp>
        <p:nvSpPr>
          <p:cNvPr id="14341" name="Text Box 8"/>
          <p:cNvSpPr txBox="1">
            <a:spLocks noChangeArrowheads="1"/>
          </p:cNvSpPr>
          <p:nvPr/>
        </p:nvSpPr>
        <p:spPr bwMode="auto">
          <a:xfrm>
            <a:off x="122238" y="179388"/>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II.Tìm h</a:t>
            </a:r>
            <a:r>
              <a:rPr lang="en-US" sz="2400" u="sng">
                <a:solidFill>
                  <a:srgbClr val="FF0000"/>
                </a:solidFill>
              </a:rPr>
              <a:t>iểu văn bản:</a:t>
            </a:r>
          </a:p>
        </p:txBody>
      </p:sp>
      <p:sp>
        <p:nvSpPr>
          <p:cNvPr id="9" name="Text Box 4"/>
          <p:cNvSpPr txBox="1">
            <a:spLocks noChangeArrowheads="1"/>
          </p:cNvSpPr>
          <p:nvPr/>
        </p:nvSpPr>
        <p:spPr bwMode="auto">
          <a:xfrm>
            <a:off x="214313" y="1989138"/>
            <a:ext cx="77104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eaLnBrk="1" hangingPunct="1"/>
            <a:r>
              <a:rPr lang="en-US" sz="2000" b="0" dirty="0">
                <a:cs typeface="Times New Roman" pitchFamily="18" charset="0"/>
              </a:rPr>
              <a:t>+ </a:t>
            </a:r>
            <a:r>
              <a:rPr lang="en-US" sz="2000" b="0" dirty="0" err="1">
                <a:cs typeface="Times New Roman" pitchFamily="18" charset="0"/>
              </a:rPr>
              <a:t>Người</a:t>
            </a:r>
            <a:r>
              <a:rPr lang="en-US" sz="2000" b="0" dirty="0">
                <a:cs typeface="Times New Roman" pitchFamily="18" charset="0"/>
              </a:rPr>
              <a:t> </a:t>
            </a:r>
            <a:r>
              <a:rPr lang="en-US" sz="2000" b="0" dirty="0" err="1">
                <a:cs typeface="Times New Roman" pitchFamily="18" charset="0"/>
              </a:rPr>
              <a:t>đồng</a:t>
            </a:r>
            <a:r>
              <a:rPr lang="en-US" sz="2000" b="0" dirty="0">
                <a:cs typeface="Times New Roman" pitchFamily="18" charset="0"/>
              </a:rPr>
              <a:t> </a:t>
            </a:r>
            <a:r>
              <a:rPr lang="en-US" sz="2000" b="0" dirty="0" err="1">
                <a:cs typeface="Times New Roman" pitchFamily="18" charset="0"/>
              </a:rPr>
              <a:t>mình</a:t>
            </a:r>
            <a:r>
              <a:rPr lang="en-US" sz="2000" b="0" dirty="0">
                <a:cs typeface="Times New Roman" pitchFamily="18" charset="0"/>
              </a:rPr>
              <a:t> </a:t>
            </a:r>
            <a:r>
              <a:rPr lang="en-US" sz="2000" b="0" dirty="0" err="1">
                <a:cs typeface="Times New Roman" pitchFamily="18" charset="0"/>
              </a:rPr>
              <a:t>thô</a:t>
            </a:r>
            <a:r>
              <a:rPr lang="en-US" sz="2000" b="0" dirty="0">
                <a:cs typeface="Times New Roman" pitchFamily="18" charset="0"/>
              </a:rPr>
              <a:t> </a:t>
            </a:r>
            <a:r>
              <a:rPr lang="en-US" sz="2000" b="0" dirty="0" err="1">
                <a:cs typeface="Times New Roman" pitchFamily="18" charset="0"/>
              </a:rPr>
              <a:t>sơ</a:t>
            </a:r>
            <a:r>
              <a:rPr lang="en-US" sz="2000" b="0" dirty="0">
                <a:cs typeface="Times New Roman" pitchFamily="18" charset="0"/>
              </a:rPr>
              <a:t> da </a:t>
            </a:r>
            <a:r>
              <a:rPr lang="en-US" sz="2000" b="0" dirty="0" err="1">
                <a:cs typeface="Times New Roman" pitchFamily="18" charset="0"/>
              </a:rPr>
              <a:t>thịt</a:t>
            </a:r>
            <a:endParaRPr lang="en-US" sz="2000" b="0" dirty="0">
              <a:cs typeface="Times New Roman" pitchFamily="18" charset="0"/>
            </a:endParaRPr>
          </a:p>
          <a:p>
            <a:pPr eaLnBrk="1" hangingPunct="1"/>
            <a:r>
              <a:rPr lang="en-US" sz="2000" b="0" dirty="0">
                <a:cs typeface="Times New Roman" pitchFamily="18" charset="0"/>
              </a:rPr>
              <a:t> </a:t>
            </a:r>
            <a:r>
              <a:rPr lang="en-US" sz="2000" b="0" dirty="0" err="1">
                <a:cs typeface="Times New Roman" pitchFamily="18" charset="0"/>
              </a:rPr>
              <a:t>Chẳng</a:t>
            </a:r>
            <a:r>
              <a:rPr lang="en-US" sz="2000" b="0" dirty="0">
                <a:cs typeface="Times New Roman" pitchFamily="18" charset="0"/>
              </a:rPr>
              <a:t> </a:t>
            </a:r>
            <a:r>
              <a:rPr lang="en-US" sz="2000" b="0" dirty="0" err="1">
                <a:cs typeface="Times New Roman" pitchFamily="18" charset="0"/>
              </a:rPr>
              <a:t>mấy</a:t>
            </a:r>
            <a:r>
              <a:rPr lang="en-US" sz="2000" b="0" dirty="0">
                <a:cs typeface="Times New Roman" pitchFamily="18" charset="0"/>
              </a:rPr>
              <a:t> </a:t>
            </a:r>
            <a:r>
              <a:rPr lang="en-US" sz="2000" b="0" dirty="0" err="1">
                <a:cs typeface="Times New Roman" pitchFamily="18" charset="0"/>
              </a:rPr>
              <a:t>ai</a:t>
            </a:r>
            <a:r>
              <a:rPr lang="en-US" sz="2000" b="0" dirty="0">
                <a:cs typeface="Times New Roman" pitchFamily="18" charset="0"/>
              </a:rPr>
              <a:t> </a:t>
            </a:r>
            <a:r>
              <a:rPr lang="en-US" sz="2000" b="0" dirty="0" err="1">
                <a:cs typeface="Times New Roman" pitchFamily="18" charset="0"/>
              </a:rPr>
              <a:t>nhỏ</a:t>
            </a:r>
            <a:r>
              <a:rPr lang="en-US" sz="2000" b="0" dirty="0">
                <a:cs typeface="Times New Roman" pitchFamily="18" charset="0"/>
              </a:rPr>
              <a:t> </a:t>
            </a:r>
            <a:r>
              <a:rPr lang="en-US" sz="2000" b="0" dirty="0" err="1">
                <a:cs typeface="Times New Roman" pitchFamily="18" charset="0"/>
              </a:rPr>
              <a:t>bé</a:t>
            </a:r>
            <a:r>
              <a:rPr lang="en-US" sz="2000" b="0" dirty="0">
                <a:cs typeface="Times New Roman" pitchFamily="18" charset="0"/>
              </a:rPr>
              <a:t>  </a:t>
            </a:r>
            <a:r>
              <a:rPr lang="en-US" sz="2000" b="0" dirty="0" err="1">
                <a:cs typeface="Times New Roman" pitchFamily="18" charset="0"/>
              </a:rPr>
              <a:t>đâu</a:t>
            </a:r>
            <a:r>
              <a:rPr lang="en-US" sz="2000" b="0" dirty="0">
                <a:cs typeface="Times New Roman" pitchFamily="18" charset="0"/>
              </a:rPr>
              <a:t> </a:t>
            </a:r>
          </a:p>
          <a:p>
            <a:pPr eaLnBrk="1" hangingPunct="1"/>
            <a:r>
              <a:rPr lang="en-US" sz="2000" b="0" dirty="0">
                <a:cs typeface="Times New Roman" pitchFamily="18" charset="0"/>
              </a:rPr>
              <a:t> </a:t>
            </a:r>
            <a:r>
              <a:rPr lang="en-US" sz="2000" b="0" dirty="0" err="1">
                <a:cs typeface="Times New Roman" pitchFamily="18" charset="0"/>
              </a:rPr>
              <a:t>Người</a:t>
            </a:r>
            <a:r>
              <a:rPr lang="en-US" sz="2000" b="0" dirty="0">
                <a:cs typeface="Times New Roman" pitchFamily="18" charset="0"/>
              </a:rPr>
              <a:t> </a:t>
            </a:r>
            <a:r>
              <a:rPr lang="en-US" sz="2000" b="0" dirty="0" err="1">
                <a:cs typeface="Times New Roman" pitchFamily="18" charset="0"/>
              </a:rPr>
              <a:t>đồng</a:t>
            </a:r>
            <a:r>
              <a:rPr lang="en-US" sz="2000" b="0" dirty="0">
                <a:cs typeface="Times New Roman" pitchFamily="18" charset="0"/>
              </a:rPr>
              <a:t> </a:t>
            </a:r>
            <a:r>
              <a:rPr lang="en-US" sz="2000" b="0" dirty="0" err="1">
                <a:cs typeface="Times New Roman" pitchFamily="18" charset="0"/>
              </a:rPr>
              <a:t>mình</a:t>
            </a:r>
            <a:r>
              <a:rPr lang="en-US" sz="2000" b="0" dirty="0">
                <a:cs typeface="Times New Roman" pitchFamily="18" charset="0"/>
              </a:rPr>
              <a:t> </a:t>
            </a:r>
            <a:r>
              <a:rPr lang="en-US" sz="2000" b="0" dirty="0" err="1">
                <a:cs typeface="Times New Roman" pitchFamily="18" charset="0"/>
              </a:rPr>
              <a:t>tự</a:t>
            </a:r>
            <a:r>
              <a:rPr lang="en-US" sz="2000" b="0" dirty="0">
                <a:cs typeface="Times New Roman" pitchFamily="18" charset="0"/>
              </a:rPr>
              <a:t> </a:t>
            </a:r>
            <a:r>
              <a:rPr lang="en-US" sz="2000" b="0" dirty="0" err="1">
                <a:cs typeface="Times New Roman" pitchFamily="18" charset="0"/>
              </a:rPr>
              <a:t>đục</a:t>
            </a:r>
            <a:r>
              <a:rPr lang="en-US" sz="2000" b="0" dirty="0">
                <a:cs typeface="Times New Roman" pitchFamily="18" charset="0"/>
              </a:rPr>
              <a:t> </a:t>
            </a:r>
            <a:r>
              <a:rPr lang="en-US" sz="2000" b="0" dirty="0" err="1">
                <a:cs typeface="Times New Roman" pitchFamily="18" charset="0"/>
              </a:rPr>
              <a:t>đá</a:t>
            </a:r>
            <a:r>
              <a:rPr lang="en-US" sz="2000" b="0" dirty="0">
                <a:cs typeface="Times New Roman" pitchFamily="18" charset="0"/>
              </a:rPr>
              <a:t> </a:t>
            </a:r>
            <a:r>
              <a:rPr lang="en-US" sz="2000" b="0" dirty="0" err="1">
                <a:cs typeface="Times New Roman" pitchFamily="18" charset="0"/>
              </a:rPr>
              <a:t>kê</a:t>
            </a:r>
            <a:r>
              <a:rPr lang="en-US" sz="2000" b="0" dirty="0">
                <a:cs typeface="Times New Roman" pitchFamily="18" charset="0"/>
              </a:rPr>
              <a:t> </a:t>
            </a:r>
            <a:r>
              <a:rPr lang="en-US" sz="2000" b="0" dirty="0" err="1">
                <a:cs typeface="Times New Roman" pitchFamily="18" charset="0"/>
              </a:rPr>
              <a:t>cao</a:t>
            </a:r>
            <a:r>
              <a:rPr lang="en-US" sz="2000" b="0" dirty="0">
                <a:cs typeface="Times New Roman" pitchFamily="18" charset="0"/>
              </a:rPr>
              <a:t> </a:t>
            </a:r>
            <a:r>
              <a:rPr lang="en-US" sz="2000" b="0" dirty="0" err="1">
                <a:cs typeface="Times New Roman" pitchFamily="18" charset="0"/>
              </a:rPr>
              <a:t>quê</a:t>
            </a:r>
            <a:r>
              <a:rPr lang="en-US" sz="2000" b="0" dirty="0">
                <a:cs typeface="Times New Roman" pitchFamily="18" charset="0"/>
              </a:rPr>
              <a:t> </a:t>
            </a:r>
            <a:r>
              <a:rPr lang="en-US" sz="2000" b="0" dirty="0" err="1">
                <a:cs typeface="Times New Roman" pitchFamily="18" charset="0"/>
              </a:rPr>
              <a:t>hương</a:t>
            </a:r>
            <a:r>
              <a:rPr lang="en-US" sz="2000" b="0" dirty="0">
                <a:cs typeface="Times New Roman" pitchFamily="18" charset="0"/>
              </a:rPr>
              <a:t>.</a:t>
            </a:r>
          </a:p>
          <a:p>
            <a:pPr eaLnBrk="1" hangingPunct="1"/>
            <a:r>
              <a:rPr lang="en-US" sz="2000" b="0" dirty="0" err="1">
                <a:cs typeface="Times New Roman" pitchFamily="18" charset="0"/>
              </a:rPr>
              <a:t>Còn</a:t>
            </a:r>
            <a:r>
              <a:rPr lang="en-US" sz="2000" b="0" dirty="0">
                <a:cs typeface="Times New Roman" pitchFamily="18" charset="0"/>
              </a:rPr>
              <a:t> </a:t>
            </a:r>
            <a:r>
              <a:rPr lang="en-US" sz="2000" b="0" dirty="0" err="1">
                <a:cs typeface="Times New Roman" pitchFamily="18" charset="0"/>
              </a:rPr>
              <a:t>quê</a:t>
            </a:r>
            <a:r>
              <a:rPr lang="en-US" sz="2000" b="0" dirty="0">
                <a:cs typeface="Times New Roman" pitchFamily="18" charset="0"/>
              </a:rPr>
              <a:t> </a:t>
            </a:r>
            <a:r>
              <a:rPr lang="en-US" sz="2000" b="0" dirty="0" err="1">
                <a:cs typeface="Times New Roman" pitchFamily="18" charset="0"/>
              </a:rPr>
              <a:t>hương</a:t>
            </a:r>
            <a:r>
              <a:rPr lang="en-US" sz="2000" b="0" dirty="0">
                <a:cs typeface="Times New Roman" pitchFamily="18" charset="0"/>
              </a:rPr>
              <a:t> </a:t>
            </a:r>
            <a:r>
              <a:rPr lang="en-US" sz="2000" b="0" dirty="0" err="1">
                <a:cs typeface="Times New Roman" pitchFamily="18" charset="0"/>
              </a:rPr>
              <a:t>thì</a:t>
            </a:r>
            <a:r>
              <a:rPr lang="en-US" sz="2000" b="0" dirty="0">
                <a:cs typeface="Times New Roman" pitchFamily="18" charset="0"/>
              </a:rPr>
              <a:t> </a:t>
            </a:r>
            <a:r>
              <a:rPr lang="en-US" sz="2000" b="0" dirty="0" err="1">
                <a:cs typeface="Times New Roman" pitchFamily="18" charset="0"/>
              </a:rPr>
              <a:t>làm</a:t>
            </a:r>
            <a:r>
              <a:rPr lang="en-US" sz="2000" b="0" dirty="0">
                <a:cs typeface="Times New Roman" pitchFamily="18" charset="0"/>
              </a:rPr>
              <a:t> </a:t>
            </a:r>
            <a:r>
              <a:rPr lang="en-US" sz="2000" b="0" dirty="0" err="1">
                <a:cs typeface="Times New Roman" pitchFamily="18" charset="0"/>
              </a:rPr>
              <a:t>phong</a:t>
            </a:r>
            <a:r>
              <a:rPr lang="en-US" sz="2000" b="0" dirty="0">
                <a:cs typeface="Times New Roman" pitchFamily="18" charset="0"/>
              </a:rPr>
              <a:t> </a:t>
            </a:r>
            <a:r>
              <a:rPr lang="en-US" sz="2000" b="0" dirty="0" err="1">
                <a:cs typeface="Times New Roman" pitchFamily="18" charset="0"/>
              </a:rPr>
              <a:t>tục</a:t>
            </a:r>
            <a:endParaRPr lang="en-US" sz="2000" b="0" dirty="0">
              <a:cs typeface="Times New Roman" pitchFamily="18" charset="0"/>
            </a:endParaRPr>
          </a:p>
        </p:txBody>
      </p:sp>
      <p:sp>
        <p:nvSpPr>
          <p:cNvPr id="3" name="TextBox 2"/>
          <p:cNvSpPr txBox="1">
            <a:spLocks noChangeArrowheads="1"/>
          </p:cNvSpPr>
          <p:nvPr/>
        </p:nvSpPr>
        <p:spPr bwMode="auto">
          <a:xfrm>
            <a:off x="334962" y="3657600"/>
            <a:ext cx="7894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dirty="0"/>
              <a:t>-&gt; </a:t>
            </a:r>
            <a:r>
              <a:rPr lang="en-US" sz="2400" i="1" dirty="0" err="1"/>
              <a:t>Người</a:t>
            </a:r>
            <a:r>
              <a:rPr lang="en-US" sz="2400" i="1" dirty="0"/>
              <a:t> </a:t>
            </a:r>
            <a:r>
              <a:rPr lang="en-US" sz="2400" i="1" dirty="0" err="1"/>
              <a:t>đồng</a:t>
            </a:r>
            <a:r>
              <a:rPr lang="en-US" sz="2400" i="1" dirty="0"/>
              <a:t> </a:t>
            </a:r>
            <a:r>
              <a:rPr lang="en-US" sz="2400" i="1" dirty="0" err="1"/>
              <a:t>mình</a:t>
            </a:r>
            <a:r>
              <a:rPr lang="en-US" sz="2400" i="1" dirty="0"/>
              <a:t> </a:t>
            </a:r>
            <a:r>
              <a:rPr lang="en-US" sz="2400" i="1" dirty="0" err="1"/>
              <a:t>không</a:t>
            </a:r>
            <a:r>
              <a:rPr lang="en-US" sz="2400" i="1" dirty="0"/>
              <a:t> </a:t>
            </a:r>
            <a:r>
              <a:rPr lang="en-US" sz="2400" i="1" dirty="0" err="1"/>
              <a:t>hề</a:t>
            </a:r>
            <a:r>
              <a:rPr lang="en-US" sz="2400" i="1" dirty="0"/>
              <a:t> </a:t>
            </a:r>
            <a:r>
              <a:rPr lang="en-US" sz="2400" i="1" dirty="0" err="1"/>
              <a:t>nhỏ</a:t>
            </a:r>
            <a:r>
              <a:rPr lang="en-US" sz="2400" i="1" dirty="0"/>
              <a:t> </a:t>
            </a:r>
            <a:r>
              <a:rPr lang="en-US" sz="2400" i="1" dirty="0" err="1"/>
              <a:t>bé</a:t>
            </a:r>
            <a:r>
              <a:rPr lang="en-US" sz="2400" i="1" dirty="0"/>
              <a:t> </a:t>
            </a:r>
            <a:r>
              <a:rPr lang="en-US" sz="2400" i="1" dirty="0" err="1"/>
              <a:t>về</a:t>
            </a:r>
            <a:r>
              <a:rPr lang="en-US" sz="2400" i="1" dirty="0"/>
              <a:t> </a:t>
            </a:r>
            <a:r>
              <a:rPr lang="en-US" sz="2400" i="1" dirty="0" err="1"/>
              <a:t>tâm</a:t>
            </a:r>
            <a:r>
              <a:rPr lang="en-US" sz="2400" i="1" dirty="0"/>
              <a:t> </a:t>
            </a:r>
            <a:r>
              <a:rPr lang="en-US" sz="2400" i="1" dirty="0" err="1"/>
              <a:t>hồn</a:t>
            </a:r>
            <a:r>
              <a:rPr lang="en-US" sz="2400" i="1" dirty="0"/>
              <a:t>, ý </a:t>
            </a:r>
            <a:r>
              <a:rPr lang="en-US" sz="2400" i="1" dirty="0" err="1"/>
              <a:t>chí</a:t>
            </a:r>
            <a:r>
              <a:rPr lang="en-US" sz="2400" i="1" dirty="0"/>
              <a:t>,   </a:t>
            </a:r>
          </a:p>
        </p:txBody>
      </p:sp>
      <p:sp>
        <p:nvSpPr>
          <p:cNvPr id="11" name="TextBox 10"/>
          <p:cNvSpPr txBox="1">
            <a:spLocks noChangeArrowheads="1"/>
          </p:cNvSpPr>
          <p:nvPr/>
        </p:nvSpPr>
        <p:spPr bwMode="auto">
          <a:xfrm>
            <a:off x="357188" y="4648200"/>
            <a:ext cx="8024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i="1" dirty="0">
                <a:solidFill>
                  <a:srgbClr val="0070C0"/>
                </a:solidFill>
              </a:rPr>
              <a:t>=&gt; Cha </a:t>
            </a:r>
            <a:r>
              <a:rPr lang="en-US" sz="2400" i="1" dirty="0" err="1">
                <a:solidFill>
                  <a:srgbClr val="0070C0"/>
                </a:solidFill>
              </a:rPr>
              <a:t>mong</a:t>
            </a:r>
            <a:r>
              <a:rPr lang="en-US" sz="2400" i="1" dirty="0">
                <a:solidFill>
                  <a:srgbClr val="0070C0"/>
                </a:solidFill>
              </a:rPr>
              <a:t> con </a:t>
            </a:r>
            <a:r>
              <a:rPr lang="en-US" sz="2400" i="1" dirty="0" err="1">
                <a:solidFill>
                  <a:srgbClr val="0070C0"/>
                </a:solidFill>
              </a:rPr>
              <a:t>biết</a:t>
            </a:r>
            <a:r>
              <a:rPr lang="en-US" sz="2400" i="1" dirty="0">
                <a:solidFill>
                  <a:srgbClr val="0070C0"/>
                </a:solidFill>
              </a:rPr>
              <a:t> </a:t>
            </a:r>
            <a:r>
              <a:rPr lang="en-US" sz="2400" i="1" dirty="0" err="1">
                <a:solidFill>
                  <a:srgbClr val="0070C0"/>
                </a:solidFill>
              </a:rPr>
              <a:t>tự</a:t>
            </a:r>
            <a:r>
              <a:rPr lang="en-US" sz="2400" i="1" dirty="0">
                <a:solidFill>
                  <a:srgbClr val="0070C0"/>
                </a:solidFill>
              </a:rPr>
              <a:t> </a:t>
            </a:r>
            <a:r>
              <a:rPr lang="en-US" sz="2400" i="1" dirty="0" err="1">
                <a:solidFill>
                  <a:srgbClr val="0070C0"/>
                </a:solidFill>
              </a:rPr>
              <a:t>hào</a:t>
            </a:r>
            <a:r>
              <a:rPr lang="en-US" sz="2400" i="1" dirty="0">
                <a:solidFill>
                  <a:srgbClr val="0070C0"/>
                </a:solidFill>
              </a:rPr>
              <a:t> </a:t>
            </a:r>
            <a:r>
              <a:rPr lang="en-US" sz="2400" i="1" dirty="0" err="1">
                <a:solidFill>
                  <a:srgbClr val="0070C0"/>
                </a:solidFill>
              </a:rPr>
              <a:t>với</a:t>
            </a:r>
            <a:r>
              <a:rPr lang="en-US" sz="2400" i="1" dirty="0">
                <a:solidFill>
                  <a:srgbClr val="0070C0"/>
                </a:solidFill>
              </a:rPr>
              <a:t> </a:t>
            </a:r>
            <a:r>
              <a:rPr lang="en-US" sz="2400" i="1" dirty="0" err="1">
                <a:solidFill>
                  <a:srgbClr val="0070C0"/>
                </a:solidFill>
              </a:rPr>
              <a:t>truyền</a:t>
            </a:r>
            <a:r>
              <a:rPr lang="en-US" sz="2400" i="1" dirty="0">
                <a:solidFill>
                  <a:srgbClr val="0070C0"/>
                </a:solidFill>
              </a:rPr>
              <a:t> </a:t>
            </a:r>
            <a:r>
              <a:rPr lang="en-US" sz="2400" i="1" dirty="0" err="1">
                <a:solidFill>
                  <a:srgbClr val="0070C0"/>
                </a:solidFill>
              </a:rPr>
              <a:t>thống</a:t>
            </a:r>
            <a:r>
              <a:rPr lang="en-US" sz="2400" i="1" dirty="0">
                <a:solidFill>
                  <a:srgbClr val="0070C0"/>
                </a:solidFill>
              </a:rPr>
              <a:t> </a:t>
            </a:r>
            <a:r>
              <a:rPr lang="en-US" sz="2400" i="1" dirty="0" err="1">
                <a:solidFill>
                  <a:srgbClr val="0070C0"/>
                </a:solidFill>
              </a:rPr>
              <a:t>quê</a:t>
            </a:r>
            <a:r>
              <a:rPr lang="en-US" sz="2400" i="1" dirty="0">
                <a:solidFill>
                  <a:srgbClr val="0070C0"/>
                </a:solidFill>
              </a:rPr>
              <a:t> </a:t>
            </a:r>
            <a:r>
              <a:rPr lang="en-US" sz="2400" i="1" dirty="0" err="1">
                <a:solidFill>
                  <a:srgbClr val="0070C0"/>
                </a:solidFill>
              </a:rPr>
              <a:t>hương</a:t>
            </a:r>
            <a:r>
              <a:rPr lang="en-US" sz="2400" i="1" dirty="0">
                <a:solidFill>
                  <a:srgbClr val="0070C0"/>
                </a:solidFill>
              </a:rPr>
              <a:t>, </a:t>
            </a:r>
            <a:r>
              <a:rPr lang="en-US" sz="2400" i="1" dirty="0" err="1">
                <a:solidFill>
                  <a:srgbClr val="0070C0"/>
                </a:solidFill>
              </a:rPr>
              <a:t>luôn</a:t>
            </a:r>
            <a:r>
              <a:rPr lang="en-US" sz="2400" i="1" dirty="0">
                <a:solidFill>
                  <a:srgbClr val="0070C0"/>
                </a:solidFill>
              </a:rPr>
              <a:t> </a:t>
            </a:r>
            <a:r>
              <a:rPr lang="en-US" sz="2400" i="1" dirty="0" err="1">
                <a:solidFill>
                  <a:srgbClr val="0070C0"/>
                </a:solidFill>
              </a:rPr>
              <a:t>tự</a:t>
            </a:r>
            <a:r>
              <a:rPr lang="en-US" sz="2400" i="1" dirty="0">
                <a:solidFill>
                  <a:srgbClr val="0070C0"/>
                </a:solidFill>
              </a:rPr>
              <a:t> tin, </a:t>
            </a:r>
            <a:r>
              <a:rPr lang="en-US" sz="2400" i="1" dirty="0" err="1">
                <a:solidFill>
                  <a:srgbClr val="0070C0"/>
                </a:solidFill>
              </a:rPr>
              <a:t>vững</a:t>
            </a:r>
            <a:r>
              <a:rPr lang="en-US" sz="2400" i="1" dirty="0">
                <a:solidFill>
                  <a:srgbClr val="0070C0"/>
                </a:solidFill>
              </a:rPr>
              <a:t> </a:t>
            </a:r>
            <a:r>
              <a:rPr lang="en-US" sz="2400" i="1" dirty="0" err="1">
                <a:solidFill>
                  <a:srgbClr val="0070C0"/>
                </a:solidFill>
              </a:rPr>
              <a:t>bước</a:t>
            </a:r>
            <a:r>
              <a:rPr lang="en-US" sz="2400" i="1" dirty="0">
                <a:solidFill>
                  <a:srgbClr val="0070C0"/>
                </a:solidFill>
              </a:rPr>
              <a:t> </a:t>
            </a:r>
            <a:r>
              <a:rPr lang="en-US" sz="2400" i="1" dirty="0" err="1">
                <a:solidFill>
                  <a:srgbClr val="0070C0"/>
                </a:solidFill>
              </a:rPr>
              <a:t>trên</a:t>
            </a:r>
            <a:r>
              <a:rPr lang="en-US" sz="2400" i="1" dirty="0">
                <a:solidFill>
                  <a:srgbClr val="0070C0"/>
                </a:solidFill>
              </a:rPr>
              <a:t> </a:t>
            </a:r>
            <a:r>
              <a:rPr lang="en-US" sz="2400" i="1" dirty="0" err="1">
                <a:solidFill>
                  <a:srgbClr val="0070C0"/>
                </a:solidFill>
              </a:rPr>
              <a:t>đường</a:t>
            </a:r>
            <a:r>
              <a:rPr lang="en-US" sz="2400" i="1" dirty="0">
                <a:solidFill>
                  <a:srgbClr val="0070C0"/>
                </a:solidFill>
              </a:rPr>
              <a:t> </a:t>
            </a:r>
            <a:r>
              <a:rPr lang="en-US" sz="2400" i="1" dirty="0" err="1">
                <a:solidFill>
                  <a:srgbClr val="0070C0"/>
                </a:solidFill>
              </a:rPr>
              <a:t>đời</a:t>
            </a:r>
            <a:r>
              <a:rPr lang="en-US" sz="2400" i="1" dirty="0">
                <a:solidFill>
                  <a:srgbClr val="0070C0"/>
                </a:solidFill>
              </a:rPr>
              <a:t>. </a:t>
            </a:r>
          </a:p>
        </p:txBody>
      </p:sp>
    </p:spTree>
    <p:extLst>
      <p:ext uri="{BB962C8B-B14F-4D97-AF65-F5344CB8AC3E}">
        <p14:creationId xmlns:p14="http://schemas.microsoft.com/office/powerpoint/2010/main" val="2261804314"/>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5365" name="Text Box 8"/>
          <p:cNvSpPr txBox="1">
            <a:spLocks noChangeArrowheads="1"/>
          </p:cNvSpPr>
          <p:nvPr/>
        </p:nvSpPr>
        <p:spPr bwMode="auto">
          <a:xfrm>
            <a:off x="122238" y="179388"/>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III.Tổng kết:</a:t>
            </a:r>
            <a:endParaRPr lang="en-US" sz="2400" u="sng">
              <a:solidFill>
                <a:srgbClr val="FF0000"/>
              </a:solidFill>
            </a:endParaRPr>
          </a:p>
        </p:txBody>
      </p:sp>
      <p:sp>
        <p:nvSpPr>
          <p:cNvPr id="16" name="TextBox 15"/>
          <p:cNvSpPr txBox="1">
            <a:spLocks noChangeArrowheads="1"/>
          </p:cNvSpPr>
          <p:nvPr/>
        </p:nvSpPr>
        <p:spPr bwMode="auto">
          <a:xfrm>
            <a:off x="5435599" y="4191000"/>
            <a:ext cx="3552825" cy="24003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000" dirty="0" smtClean="0">
                <a:solidFill>
                  <a:srgbClr val="0000FF"/>
                </a:solidFill>
              </a:rPr>
              <a:t>-</a:t>
            </a:r>
            <a:r>
              <a:rPr lang="en-US" sz="2000" dirty="0">
                <a:solidFill>
                  <a:srgbClr val="0000FF"/>
                </a:solidFill>
              </a:rPr>
              <a:t>Qua </a:t>
            </a:r>
            <a:r>
              <a:rPr lang="en-US" sz="2000" dirty="0" err="1">
                <a:solidFill>
                  <a:srgbClr val="0000FF"/>
                </a:solidFill>
              </a:rPr>
              <a:t>bài</a:t>
            </a:r>
            <a:r>
              <a:rPr lang="en-US" sz="2000" dirty="0">
                <a:solidFill>
                  <a:srgbClr val="0000FF"/>
                </a:solidFill>
              </a:rPr>
              <a:t> </a:t>
            </a:r>
            <a:r>
              <a:rPr lang="en-US" sz="2000" dirty="0" err="1">
                <a:solidFill>
                  <a:srgbClr val="0000FF"/>
                </a:solidFill>
              </a:rPr>
              <a:t>thơ</a:t>
            </a:r>
            <a:r>
              <a:rPr lang="en-US" sz="2000" dirty="0">
                <a:solidFill>
                  <a:srgbClr val="0000FF"/>
                </a:solidFill>
              </a:rPr>
              <a:t> , </a:t>
            </a:r>
            <a:r>
              <a:rPr lang="en-US" sz="2000" dirty="0" err="1">
                <a:solidFill>
                  <a:srgbClr val="0000FF"/>
                </a:solidFill>
              </a:rPr>
              <a:t>em</a:t>
            </a:r>
            <a:r>
              <a:rPr lang="en-US" sz="2000" dirty="0">
                <a:solidFill>
                  <a:srgbClr val="0000FF"/>
                </a:solidFill>
              </a:rPr>
              <a:t> </a:t>
            </a:r>
            <a:r>
              <a:rPr lang="en-US" sz="2000" dirty="0" err="1">
                <a:solidFill>
                  <a:srgbClr val="0000FF"/>
                </a:solidFill>
              </a:rPr>
              <a:t>thấy</a:t>
            </a:r>
            <a:r>
              <a:rPr lang="en-US" sz="2000" dirty="0">
                <a:solidFill>
                  <a:srgbClr val="0000FF"/>
                </a:solidFill>
              </a:rPr>
              <a:t> </a:t>
            </a:r>
            <a:r>
              <a:rPr lang="en-US" sz="2000" dirty="0" err="1">
                <a:solidFill>
                  <a:srgbClr val="0000FF"/>
                </a:solidFill>
              </a:rPr>
              <a:t>tình</a:t>
            </a:r>
            <a:r>
              <a:rPr lang="en-US" sz="2000" dirty="0">
                <a:solidFill>
                  <a:srgbClr val="0000FF"/>
                </a:solidFill>
              </a:rPr>
              <a:t> </a:t>
            </a:r>
            <a:r>
              <a:rPr lang="en-US" sz="2000" dirty="0" err="1">
                <a:solidFill>
                  <a:srgbClr val="0000FF"/>
                </a:solidFill>
              </a:rPr>
              <a:t>cảm</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người</a:t>
            </a:r>
            <a:r>
              <a:rPr lang="en-US" sz="2000" dirty="0">
                <a:solidFill>
                  <a:srgbClr val="0000FF"/>
                </a:solidFill>
              </a:rPr>
              <a:t> cha </a:t>
            </a:r>
            <a:r>
              <a:rPr lang="en-US" sz="2000" dirty="0" err="1">
                <a:solidFill>
                  <a:srgbClr val="0000FF"/>
                </a:solidFill>
              </a:rPr>
              <a:t>đối</a:t>
            </a:r>
            <a:r>
              <a:rPr lang="en-US" sz="2000" dirty="0">
                <a:solidFill>
                  <a:srgbClr val="0000FF"/>
                </a:solidFill>
              </a:rPr>
              <a:t> </a:t>
            </a:r>
            <a:r>
              <a:rPr lang="en-US" sz="2000" dirty="0" err="1">
                <a:solidFill>
                  <a:srgbClr val="0000FF"/>
                </a:solidFill>
              </a:rPr>
              <a:t>với</a:t>
            </a:r>
            <a:r>
              <a:rPr lang="en-US" sz="2000" dirty="0">
                <a:solidFill>
                  <a:srgbClr val="0000FF"/>
                </a:solidFill>
              </a:rPr>
              <a:t> con </a:t>
            </a:r>
            <a:r>
              <a:rPr lang="en-US" sz="2000" dirty="0" err="1">
                <a:solidFill>
                  <a:srgbClr val="0000FF"/>
                </a:solidFill>
              </a:rPr>
              <a:t>mình</a:t>
            </a:r>
            <a:r>
              <a:rPr lang="en-US" sz="2000" dirty="0">
                <a:solidFill>
                  <a:srgbClr val="0000FF"/>
                </a:solidFill>
              </a:rPr>
              <a:t> </a:t>
            </a:r>
            <a:r>
              <a:rPr lang="en-US" sz="2000" dirty="0" err="1">
                <a:solidFill>
                  <a:srgbClr val="0000FF"/>
                </a:solidFill>
              </a:rPr>
              <a:t>như</a:t>
            </a:r>
            <a:r>
              <a:rPr lang="en-US" sz="2000" dirty="0">
                <a:solidFill>
                  <a:srgbClr val="0000FF"/>
                </a:solidFill>
              </a:rPr>
              <a:t> </a:t>
            </a:r>
            <a:r>
              <a:rPr lang="en-US" sz="2000" dirty="0" err="1">
                <a:solidFill>
                  <a:srgbClr val="0000FF"/>
                </a:solidFill>
              </a:rPr>
              <a:t>thế</a:t>
            </a:r>
            <a:r>
              <a:rPr lang="en-US" sz="2000" dirty="0">
                <a:solidFill>
                  <a:srgbClr val="0000FF"/>
                </a:solidFill>
              </a:rPr>
              <a:t> </a:t>
            </a:r>
            <a:r>
              <a:rPr lang="en-US" sz="2000" dirty="0" err="1">
                <a:solidFill>
                  <a:srgbClr val="0000FF"/>
                </a:solidFill>
              </a:rPr>
              <a:t>nào</a:t>
            </a:r>
            <a:r>
              <a:rPr lang="en-US" sz="2000" dirty="0">
                <a:solidFill>
                  <a:srgbClr val="0000FF"/>
                </a:solidFill>
              </a:rPr>
              <a:t> ? </a:t>
            </a:r>
            <a:r>
              <a:rPr lang="en-US" sz="2000" dirty="0" err="1">
                <a:solidFill>
                  <a:srgbClr val="0000FF"/>
                </a:solidFill>
              </a:rPr>
              <a:t>Điều</a:t>
            </a:r>
            <a:r>
              <a:rPr lang="en-US" sz="2000" dirty="0">
                <a:solidFill>
                  <a:srgbClr val="0000FF"/>
                </a:solidFill>
              </a:rPr>
              <a:t> </a:t>
            </a:r>
            <a:r>
              <a:rPr lang="en-US" sz="2000" dirty="0" err="1">
                <a:solidFill>
                  <a:srgbClr val="0000FF"/>
                </a:solidFill>
              </a:rPr>
              <a:t>lớn</a:t>
            </a:r>
            <a:r>
              <a:rPr lang="en-US" sz="2000" dirty="0">
                <a:solidFill>
                  <a:srgbClr val="0000FF"/>
                </a:solidFill>
              </a:rPr>
              <a:t> </a:t>
            </a:r>
            <a:r>
              <a:rPr lang="en-US" sz="2000" dirty="0" err="1">
                <a:solidFill>
                  <a:srgbClr val="0000FF"/>
                </a:solidFill>
              </a:rPr>
              <a:t>nhất</a:t>
            </a:r>
            <a:r>
              <a:rPr lang="en-US" sz="2000" dirty="0">
                <a:solidFill>
                  <a:srgbClr val="0000FF"/>
                </a:solidFill>
              </a:rPr>
              <a:t> </a:t>
            </a:r>
            <a:r>
              <a:rPr lang="en-US" sz="2000" dirty="0" err="1">
                <a:solidFill>
                  <a:srgbClr val="0000FF"/>
                </a:solidFill>
              </a:rPr>
              <a:t>người</a:t>
            </a:r>
            <a:r>
              <a:rPr lang="en-US" sz="2000" dirty="0">
                <a:solidFill>
                  <a:srgbClr val="0000FF"/>
                </a:solidFill>
              </a:rPr>
              <a:t> cha </a:t>
            </a:r>
            <a:r>
              <a:rPr lang="en-US" sz="2000" dirty="0" err="1">
                <a:solidFill>
                  <a:srgbClr val="0000FF"/>
                </a:solidFill>
              </a:rPr>
              <a:t>muốn</a:t>
            </a:r>
            <a:r>
              <a:rPr lang="en-US" sz="2000" dirty="0">
                <a:solidFill>
                  <a:srgbClr val="0000FF"/>
                </a:solidFill>
              </a:rPr>
              <a:t> </a:t>
            </a:r>
            <a:r>
              <a:rPr lang="en-US" sz="2000" dirty="0" err="1">
                <a:solidFill>
                  <a:srgbClr val="0000FF"/>
                </a:solidFill>
              </a:rPr>
              <a:t>truyền</a:t>
            </a:r>
            <a:r>
              <a:rPr lang="en-US" sz="2000" dirty="0">
                <a:solidFill>
                  <a:srgbClr val="0000FF"/>
                </a:solidFill>
              </a:rPr>
              <a:t>  </a:t>
            </a:r>
            <a:r>
              <a:rPr lang="en-US" sz="2000" dirty="0" err="1">
                <a:solidFill>
                  <a:srgbClr val="0000FF"/>
                </a:solidFill>
              </a:rPr>
              <a:t>cho</a:t>
            </a:r>
            <a:r>
              <a:rPr lang="en-US" sz="2000" dirty="0">
                <a:solidFill>
                  <a:srgbClr val="0000FF"/>
                </a:solidFill>
              </a:rPr>
              <a:t> con, </a:t>
            </a:r>
            <a:r>
              <a:rPr lang="en-US" sz="2000" dirty="0" err="1">
                <a:solidFill>
                  <a:srgbClr val="0000FF"/>
                </a:solidFill>
              </a:rPr>
              <a:t>giáo</a:t>
            </a:r>
            <a:r>
              <a:rPr lang="en-US" sz="2000" dirty="0">
                <a:solidFill>
                  <a:srgbClr val="0000FF"/>
                </a:solidFill>
              </a:rPr>
              <a:t> </a:t>
            </a:r>
            <a:r>
              <a:rPr lang="en-US" sz="2000" dirty="0" err="1">
                <a:solidFill>
                  <a:srgbClr val="0000FF"/>
                </a:solidFill>
              </a:rPr>
              <a:t>dục</a:t>
            </a:r>
            <a:r>
              <a:rPr lang="en-US" sz="2000" dirty="0">
                <a:solidFill>
                  <a:srgbClr val="0000FF"/>
                </a:solidFill>
              </a:rPr>
              <a:t> con </a:t>
            </a:r>
            <a:r>
              <a:rPr lang="en-US" sz="2000" dirty="0" err="1">
                <a:solidFill>
                  <a:srgbClr val="0000FF"/>
                </a:solidFill>
              </a:rPr>
              <a:t>là</a:t>
            </a:r>
            <a:r>
              <a:rPr lang="en-US" sz="2000" dirty="0">
                <a:solidFill>
                  <a:srgbClr val="0000FF"/>
                </a:solidFill>
              </a:rPr>
              <a:t> </a:t>
            </a:r>
            <a:r>
              <a:rPr lang="en-US" sz="2000" dirty="0" err="1">
                <a:solidFill>
                  <a:srgbClr val="0000FF"/>
                </a:solidFill>
              </a:rPr>
              <a:t>gì</a:t>
            </a:r>
            <a:r>
              <a:rPr lang="en-US" sz="2000" dirty="0">
                <a:solidFill>
                  <a:srgbClr val="0000FF"/>
                </a:solidFill>
              </a:rPr>
              <a:t> </a:t>
            </a:r>
            <a:r>
              <a:rPr lang="en-US" sz="2000" dirty="0" smtClean="0">
                <a:solidFill>
                  <a:srgbClr val="0000FF"/>
                </a:solidFill>
              </a:rPr>
              <a:t>?</a:t>
            </a:r>
            <a:r>
              <a:rPr lang="en-US" sz="2000" dirty="0">
                <a:solidFill>
                  <a:schemeClr val="accent6">
                    <a:lumMod val="75000"/>
                  </a:schemeClr>
                </a:solidFill>
              </a:rPr>
              <a:t> </a:t>
            </a:r>
            <a:r>
              <a:rPr lang="en-US" sz="2000" dirty="0" err="1">
                <a:solidFill>
                  <a:srgbClr val="0000FF"/>
                </a:solidFill>
              </a:rPr>
              <a:t>Nêu</a:t>
            </a:r>
            <a:r>
              <a:rPr lang="en-US" sz="2000" dirty="0">
                <a:solidFill>
                  <a:srgbClr val="0000FF"/>
                </a:solidFill>
              </a:rPr>
              <a:t> ý </a:t>
            </a:r>
            <a:r>
              <a:rPr lang="en-US" sz="2000" dirty="0" err="1">
                <a:solidFill>
                  <a:srgbClr val="0000FF"/>
                </a:solidFill>
              </a:rPr>
              <a:t>nghĩa</a:t>
            </a:r>
            <a:r>
              <a:rPr lang="en-US" sz="2000" dirty="0">
                <a:solidFill>
                  <a:srgbClr val="0000FF"/>
                </a:solidFill>
              </a:rPr>
              <a:t> </a:t>
            </a:r>
            <a:r>
              <a:rPr lang="en-US" sz="2000" dirty="0" err="1">
                <a:solidFill>
                  <a:srgbClr val="0000FF"/>
                </a:solidFill>
              </a:rPr>
              <a:t>bài</a:t>
            </a:r>
            <a:r>
              <a:rPr lang="en-US" sz="2000" dirty="0">
                <a:solidFill>
                  <a:srgbClr val="0000FF"/>
                </a:solidFill>
              </a:rPr>
              <a:t> </a:t>
            </a:r>
            <a:r>
              <a:rPr lang="en-US" sz="2000" dirty="0" err="1">
                <a:solidFill>
                  <a:srgbClr val="0000FF"/>
                </a:solidFill>
              </a:rPr>
              <a:t>thơ</a:t>
            </a:r>
            <a:r>
              <a:rPr lang="en-US" sz="2000" dirty="0">
                <a:solidFill>
                  <a:srgbClr val="0000FF"/>
                </a:solidFill>
              </a:rPr>
              <a:t> ?</a:t>
            </a:r>
          </a:p>
          <a:p>
            <a:pPr>
              <a:defRPr/>
            </a:pPr>
            <a:endParaRPr lang="en-US" sz="2000" dirty="0">
              <a:solidFill>
                <a:srgbClr val="0000FF"/>
              </a:solidFill>
            </a:endParaRPr>
          </a:p>
        </p:txBody>
      </p:sp>
      <p:sp>
        <p:nvSpPr>
          <p:cNvPr id="2" name="TextBox 1"/>
          <p:cNvSpPr txBox="1">
            <a:spLocks noChangeArrowheads="1"/>
          </p:cNvSpPr>
          <p:nvPr/>
        </p:nvSpPr>
        <p:spPr bwMode="auto">
          <a:xfrm>
            <a:off x="179388" y="733425"/>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a:solidFill>
                  <a:srgbClr val="00B050"/>
                </a:solidFill>
              </a:rPr>
              <a:t>1. Nội dung:</a:t>
            </a:r>
          </a:p>
        </p:txBody>
      </p:sp>
      <p:sp>
        <p:nvSpPr>
          <p:cNvPr id="3" name="Rectangle 2"/>
          <p:cNvSpPr>
            <a:spLocks noChangeArrowheads="1"/>
          </p:cNvSpPr>
          <p:nvPr/>
        </p:nvSpPr>
        <p:spPr bwMode="auto">
          <a:xfrm>
            <a:off x="179388" y="1341438"/>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dirty="0">
                <a:latin typeface="Times New Roman" pitchFamily="18" charset="0"/>
                <a:cs typeface="Times New Roman" pitchFamily="18" charset="0"/>
              </a:rPr>
              <a:t>- Bài thơ thể hiện tình cảm gia đình ấm cúng; ca ngợi truyền thống cần cù, sức sống mạnh mẽ của quê hương và dân tộc mình . </a:t>
            </a:r>
          </a:p>
          <a:p>
            <a:r>
              <a:rPr lang="nl-NL" altLang="en-US" sz="2400" dirty="0">
                <a:latin typeface="Times New Roman" pitchFamily="18" charset="0"/>
                <a:cs typeface="Times New Roman" pitchFamily="18" charset="0"/>
              </a:rPr>
              <a:t>- Giúp ta hiểu thêm về sức sống và vẻ đẹp tâm hồn của một dân tộc miền núi, gợi nhắc tình cảm gắn bó với truyền thống, với quê hương và ý chí vươn lên trong cuộc sống.</a:t>
            </a:r>
            <a:endParaRPr lang="en-US" altLang="en-US" sz="24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445" y="733425"/>
            <a:ext cx="3162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46117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ircle(in)">
                                      <p:cBhvr>
                                        <p:cTn id="7" dur="20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flipH="1">
            <a:off x="5357813" y="549275"/>
            <a:ext cx="0" cy="630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6388" name="Text Box 8"/>
          <p:cNvSpPr txBox="1">
            <a:spLocks noChangeArrowheads="1"/>
          </p:cNvSpPr>
          <p:nvPr/>
        </p:nvSpPr>
        <p:spPr bwMode="auto">
          <a:xfrm>
            <a:off x="122238" y="179388"/>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solidFill>
                  <a:srgbClr val="FF0000"/>
                </a:solidFill>
              </a:rPr>
              <a:t>III.Tổng kết:</a:t>
            </a:r>
            <a:endParaRPr lang="en-US" sz="2400" u="sng">
              <a:solidFill>
                <a:srgbClr val="FF0000"/>
              </a:solidFill>
            </a:endParaRPr>
          </a:p>
        </p:txBody>
      </p:sp>
      <p:sp>
        <p:nvSpPr>
          <p:cNvPr id="16" name="TextBox 15"/>
          <p:cNvSpPr txBox="1">
            <a:spLocks noChangeArrowheads="1"/>
          </p:cNvSpPr>
          <p:nvPr/>
        </p:nvSpPr>
        <p:spPr bwMode="auto">
          <a:xfrm>
            <a:off x="5486400" y="4343400"/>
            <a:ext cx="3552825" cy="70802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a:defRPr/>
            </a:pPr>
            <a:r>
              <a:rPr lang="en-US" sz="2000" dirty="0" smtClean="0">
                <a:solidFill>
                  <a:srgbClr val="0000FF"/>
                </a:solidFill>
              </a:rPr>
              <a:t>-</a:t>
            </a:r>
            <a:r>
              <a:rPr lang="en-US" sz="2000" dirty="0" err="1">
                <a:solidFill>
                  <a:srgbClr val="0000FF"/>
                </a:solidFill>
              </a:rPr>
              <a:t>Nêu</a:t>
            </a:r>
            <a:r>
              <a:rPr lang="en-US" sz="2000" dirty="0">
                <a:solidFill>
                  <a:srgbClr val="0000FF"/>
                </a:solidFill>
              </a:rPr>
              <a:t> </a:t>
            </a:r>
            <a:r>
              <a:rPr lang="en-US" sz="2000" dirty="0" err="1">
                <a:solidFill>
                  <a:srgbClr val="0000FF"/>
                </a:solidFill>
              </a:rPr>
              <a:t>đặc</a:t>
            </a:r>
            <a:r>
              <a:rPr lang="en-US" sz="2000" dirty="0">
                <a:solidFill>
                  <a:srgbClr val="0000FF"/>
                </a:solidFill>
              </a:rPr>
              <a:t> </a:t>
            </a:r>
            <a:r>
              <a:rPr lang="en-US" sz="2000" dirty="0" err="1">
                <a:solidFill>
                  <a:srgbClr val="0000FF"/>
                </a:solidFill>
              </a:rPr>
              <a:t>sắc</a:t>
            </a:r>
            <a:r>
              <a:rPr lang="en-US" sz="2000" dirty="0">
                <a:solidFill>
                  <a:srgbClr val="0000FF"/>
                </a:solidFill>
              </a:rPr>
              <a:t> </a:t>
            </a:r>
            <a:r>
              <a:rPr lang="en-US" sz="2000" dirty="0" err="1">
                <a:solidFill>
                  <a:srgbClr val="0000FF"/>
                </a:solidFill>
              </a:rPr>
              <a:t>về</a:t>
            </a:r>
            <a:r>
              <a:rPr lang="en-US" sz="2000" dirty="0">
                <a:solidFill>
                  <a:srgbClr val="0000FF"/>
                </a:solidFill>
              </a:rPr>
              <a:t> </a:t>
            </a:r>
            <a:r>
              <a:rPr lang="en-US" sz="2000" dirty="0" err="1">
                <a:solidFill>
                  <a:srgbClr val="0000FF"/>
                </a:solidFill>
              </a:rPr>
              <a:t>nghệ</a:t>
            </a:r>
            <a:r>
              <a:rPr lang="en-US" sz="2000" dirty="0">
                <a:solidFill>
                  <a:srgbClr val="0000FF"/>
                </a:solidFill>
              </a:rPr>
              <a:t> </a:t>
            </a:r>
            <a:r>
              <a:rPr lang="en-US" sz="2000" dirty="0" err="1" smtClean="0">
                <a:solidFill>
                  <a:srgbClr val="0000FF"/>
                </a:solidFill>
              </a:rPr>
              <a:t>thuật</a:t>
            </a:r>
            <a:r>
              <a:rPr lang="en-US" sz="2000" dirty="0" smtClean="0">
                <a:solidFill>
                  <a:srgbClr val="0000FF"/>
                </a:solidFill>
              </a:rPr>
              <a:t> </a:t>
            </a:r>
            <a:r>
              <a:rPr lang="en-US" sz="2000" dirty="0" err="1" smtClean="0">
                <a:solidFill>
                  <a:srgbClr val="0000FF"/>
                </a:solidFill>
              </a:rPr>
              <a:t>của</a:t>
            </a:r>
            <a:r>
              <a:rPr lang="en-US" sz="2000" dirty="0" smtClean="0">
                <a:solidFill>
                  <a:srgbClr val="0000FF"/>
                </a:solidFill>
              </a:rPr>
              <a:t> </a:t>
            </a:r>
            <a:r>
              <a:rPr lang="en-US" sz="2000" dirty="0" err="1" smtClean="0">
                <a:solidFill>
                  <a:srgbClr val="0000FF"/>
                </a:solidFill>
              </a:rPr>
              <a:t>bài</a:t>
            </a:r>
            <a:r>
              <a:rPr lang="en-US" sz="2000" dirty="0" smtClean="0">
                <a:solidFill>
                  <a:srgbClr val="0000FF"/>
                </a:solidFill>
              </a:rPr>
              <a:t> </a:t>
            </a:r>
            <a:r>
              <a:rPr lang="en-US" sz="2000" dirty="0" err="1" smtClean="0">
                <a:solidFill>
                  <a:srgbClr val="0000FF"/>
                </a:solidFill>
              </a:rPr>
              <a:t>thơ</a:t>
            </a:r>
            <a:r>
              <a:rPr lang="en-US" sz="2000" dirty="0" smtClean="0">
                <a:solidFill>
                  <a:srgbClr val="0000FF"/>
                </a:solidFill>
              </a:rPr>
              <a:t>  ?</a:t>
            </a:r>
          </a:p>
        </p:txBody>
      </p:sp>
      <p:sp>
        <p:nvSpPr>
          <p:cNvPr id="16390" name="TextBox 12"/>
          <p:cNvSpPr txBox="1">
            <a:spLocks noChangeArrowheads="1"/>
          </p:cNvSpPr>
          <p:nvPr/>
        </p:nvSpPr>
        <p:spPr bwMode="auto">
          <a:xfrm>
            <a:off x="34925" y="765175"/>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u="sng">
                <a:solidFill>
                  <a:srgbClr val="00B050"/>
                </a:solidFill>
              </a:rPr>
              <a:t>2. Nghệ thuật :</a:t>
            </a:r>
          </a:p>
        </p:txBody>
      </p:sp>
      <p:sp>
        <p:nvSpPr>
          <p:cNvPr id="4" name="Rectangle 3"/>
          <p:cNvSpPr>
            <a:spLocks noChangeArrowheads="1"/>
          </p:cNvSpPr>
          <p:nvPr/>
        </p:nvSpPr>
        <p:spPr bwMode="auto">
          <a:xfrm>
            <a:off x="250825" y="1412875"/>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dirty="0">
                <a:solidFill>
                  <a:srgbClr val="0000FF"/>
                </a:solidFill>
                <a:latin typeface="Times New Roman" pitchFamily="18" charset="0"/>
                <a:cs typeface="Times New Roman" pitchFamily="18" charset="0"/>
              </a:rPr>
              <a:t>- Giọng điệu thủ thỉ, tâm  tình,  tha thiết, sâu lắng. </a:t>
            </a:r>
            <a:endParaRPr lang="vi-VN" sz="2400" dirty="0">
              <a:solidFill>
                <a:srgbClr val="0000FF"/>
              </a:solidFill>
              <a:latin typeface="Times New Roman" pitchFamily="18" charset="0"/>
              <a:cs typeface="Times New Roman" pitchFamily="18" charset="0"/>
            </a:endParaRPr>
          </a:p>
          <a:p>
            <a:r>
              <a:rPr lang="nl-NL" sz="2400" dirty="0">
                <a:solidFill>
                  <a:srgbClr val="0000FF"/>
                </a:solidFill>
                <a:latin typeface="Times New Roman" pitchFamily="18" charset="0"/>
                <a:cs typeface="Times New Roman" pitchFamily="18" charset="0"/>
              </a:rPr>
              <a:t>- Xây dựng hình ảnh thơ vừa cụ thể, vừa mang tính khái quát, mộc mạc nhưng vẫn giàu chất thơ.  </a:t>
            </a:r>
            <a:endParaRPr lang="vi-VN" sz="2400" dirty="0">
              <a:solidFill>
                <a:srgbClr val="0000FF"/>
              </a:solidFill>
              <a:latin typeface="Times New Roman" pitchFamily="18" charset="0"/>
              <a:cs typeface="Times New Roman" pitchFamily="18" charset="0"/>
            </a:endParaRPr>
          </a:p>
          <a:p>
            <a:r>
              <a:rPr lang="nl-NL" sz="2400" dirty="0">
                <a:solidFill>
                  <a:srgbClr val="0000FF"/>
                </a:solidFill>
                <a:latin typeface="Times New Roman" pitchFamily="18" charset="0"/>
                <a:cs typeface="Times New Roman" pitchFamily="18" charset="0"/>
              </a:rPr>
              <a:t>- Có bố cục chặt chẽ, dẫn dắt tự nhiên.</a:t>
            </a:r>
            <a:endParaRPr lang="vi-VN" sz="2400" dirty="0">
              <a:solidFill>
                <a:srgbClr val="0000FF"/>
              </a:solidFill>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33425"/>
            <a:ext cx="3162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83687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5"/>
          <p:cNvSpPr txBox="1">
            <a:spLocks noChangeArrowheads="1"/>
          </p:cNvSpPr>
          <p:nvPr/>
        </p:nvSpPr>
        <p:spPr bwMode="auto">
          <a:xfrm>
            <a:off x="357188" y="250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endParaRPr lang="en-US" b="0"/>
          </a:p>
        </p:txBody>
      </p:sp>
      <p:sp>
        <p:nvSpPr>
          <p:cNvPr id="16" name="TextBox 15"/>
          <p:cNvSpPr txBox="1">
            <a:spLocks noChangeArrowheads="1"/>
          </p:cNvSpPr>
          <p:nvPr/>
        </p:nvSpPr>
        <p:spPr bwMode="auto">
          <a:xfrm>
            <a:off x="439738" y="765175"/>
            <a:ext cx="7777162" cy="101441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pPr marL="342900" indent="-342900" eaLnBrk="1" hangingPunct="1">
              <a:spcBef>
                <a:spcPct val="20000"/>
              </a:spcBef>
              <a:defRPr/>
            </a:pPr>
            <a:r>
              <a:rPr lang="en-US" sz="2000" dirty="0" smtClean="0">
                <a:solidFill>
                  <a:srgbClr val="0000FF"/>
                </a:solidFill>
              </a:rPr>
              <a:t>  -</a:t>
            </a:r>
            <a:r>
              <a:rPr lang="en-US" altLang="en-US" sz="2000" kern="0" dirty="0" err="1">
                <a:solidFill>
                  <a:srgbClr val="0000FF"/>
                </a:solidFill>
                <a:cs typeface="Times New Roman" pitchFamily="18" charset="0"/>
              </a:rPr>
              <a:t>Lời</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dạy</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vừa</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tha</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thiết</a:t>
            </a:r>
            <a:r>
              <a:rPr lang="en-US" altLang="en-US" sz="2000" kern="0" dirty="0">
                <a:solidFill>
                  <a:srgbClr val="0000FF"/>
                </a:solidFill>
                <a:cs typeface="Times New Roman" pitchFamily="18" charset="0"/>
              </a:rPr>
              <a:t> </a:t>
            </a:r>
            <a:r>
              <a:rPr lang="en-US" altLang="en-US" sz="2000" kern="0" dirty="0" err="1" smtClean="0">
                <a:solidFill>
                  <a:srgbClr val="0000FF"/>
                </a:solidFill>
                <a:cs typeface="Times New Roman" pitchFamily="18" charset="0"/>
              </a:rPr>
              <a:t>vừa</a:t>
            </a:r>
            <a:r>
              <a:rPr lang="en-US" altLang="en-US" sz="2000" kern="0" dirty="0" smtClean="0">
                <a:solidFill>
                  <a:srgbClr val="0000FF"/>
                </a:solidFill>
                <a:cs typeface="Times New Roman" pitchFamily="18" charset="0"/>
              </a:rPr>
              <a:t> </a:t>
            </a:r>
            <a:r>
              <a:rPr lang="en-US" altLang="en-US" sz="2000" kern="0" dirty="0" err="1" smtClean="0">
                <a:solidFill>
                  <a:srgbClr val="0000FF"/>
                </a:solidFill>
                <a:cs typeface="Times New Roman" pitchFamily="18" charset="0"/>
              </a:rPr>
              <a:t>mạnh</a:t>
            </a:r>
            <a:r>
              <a:rPr lang="en-US" altLang="en-US" sz="2000" kern="0" dirty="0" smtClean="0">
                <a:solidFill>
                  <a:srgbClr val="0000FF"/>
                </a:solidFill>
                <a:cs typeface="Times New Roman" pitchFamily="18" charset="0"/>
              </a:rPr>
              <a:t> </a:t>
            </a:r>
            <a:r>
              <a:rPr lang="en-US" altLang="en-US" sz="2000" kern="0" dirty="0" err="1" smtClean="0">
                <a:solidFill>
                  <a:srgbClr val="0000FF"/>
                </a:solidFill>
                <a:cs typeface="Times New Roman" pitchFamily="18" charset="0"/>
              </a:rPr>
              <a:t>mẽ</a:t>
            </a:r>
            <a:r>
              <a:rPr lang="en-US" altLang="en-US" sz="2000" kern="0" dirty="0" smtClean="0">
                <a:solidFill>
                  <a:srgbClr val="0000FF"/>
                </a:solidFill>
                <a:cs typeface="Times New Roman" pitchFamily="18" charset="0"/>
              </a:rPr>
              <a:t> </a:t>
            </a:r>
            <a:r>
              <a:rPr lang="en-US" altLang="en-US" sz="2000" kern="0" dirty="0" err="1">
                <a:solidFill>
                  <a:srgbClr val="0000FF"/>
                </a:solidFill>
                <a:cs typeface="Times New Roman" pitchFamily="18" charset="0"/>
              </a:rPr>
              <a:t>như</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gió</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đại</a:t>
            </a:r>
            <a:r>
              <a:rPr lang="en-US" altLang="en-US" sz="2000" kern="0" dirty="0">
                <a:solidFill>
                  <a:srgbClr val="0000FF"/>
                </a:solidFill>
                <a:cs typeface="Times New Roman" pitchFamily="18" charset="0"/>
              </a:rPr>
              <a:t> </a:t>
            </a:r>
            <a:r>
              <a:rPr lang="en-US" altLang="en-US" sz="2000" kern="0" dirty="0" err="1" smtClean="0">
                <a:solidFill>
                  <a:srgbClr val="0000FF"/>
                </a:solidFill>
                <a:cs typeface="Times New Roman" pitchFamily="18" charset="0"/>
              </a:rPr>
              <a:t>ngàn</a:t>
            </a:r>
            <a:r>
              <a:rPr lang="en-US" altLang="en-US" sz="2000" kern="0" dirty="0" smtClean="0">
                <a:solidFill>
                  <a:srgbClr val="0000FF"/>
                </a:solidFill>
                <a:cs typeface="Times New Roman" pitchFamily="18" charset="0"/>
              </a:rPr>
              <a:t> , </a:t>
            </a:r>
            <a:r>
              <a:rPr lang="en-US" altLang="en-US" sz="2000" kern="0" dirty="0" err="1" smtClean="0">
                <a:solidFill>
                  <a:srgbClr val="0000FF"/>
                </a:solidFill>
                <a:cs typeface="Times New Roman" pitchFamily="18" charset="0"/>
              </a:rPr>
              <a:t>người</a:t>
            </a:r>
            <a:r>
              <a:rPr lang="en-US" altLang="en-US" sz="2000" kern="0" dirty="0" smtClean="0">
                <a:solidFill>
                  <a:srgbClr val="0000FF"/>
                </a:solidFill>
                <a:cs typeface="Times New Roman" pitchFamily="18" charset="0"/>
              </a:rPr>
              <a:t> Cha </a:t>
            </a:r>
            <a:r>
              <a:rPr lang="en-US" altLang="en-US" sz="2000" kern="0" dirty="0" err="1" smtClean="0">
                <a:solidFill>
                  <a:srgbClr val="0000FF"/>
                </a:solidFill>
                <a:cs typeface="Times New Roman" pitchFamily="18" charset="0"/>
              </a:rPr>
              <a:t>trong</a:t>
            </a:r>
            <a:r>
              <a:rPr lang="en-US" altLang="en-US" sz="2000" kern="0" dirty="0" smtClean="0">
                <a:solidFill>
                  <a:srgbClr val="0000FF"/>
                </a:solidFill>
                <a:cs typeface="Times New Roman" pitchFamily="18" charset="0"/>
              </a:rPr>
              <a:t> </a:t>
            </a:r>
            <a:r>
              <a:rPr lang="en-US" altLang="en-US" sz="2000" kern="0" dirty="0" err="1">
                <a:solidFill>
                  <a:srgbClr val="0000FF"/>
                </a:solidFill>
                <a:cs typeface="Times New Roman" pitchFamily="18" charset="0"/>
              </a:rPr>
              <a:t>bài</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thơ</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đã</a:t>
            </a:r>
            <a:r>
              <a:rPr lang="en-US" altLang="en-US" sz="2000" kern="0" dirty="0">
                <a:solidFill>
                  <a:srgbClr val="0000FF"/>
                </a:solidFill>
                <a:cs typeface="Times New Roman" pitchFamily="18" charset="0"/>
              </a:rPr>
              <a:t> </a:t>
            </a:r>
            <a:r>
              <a:rPr lang="en-US" altLang="en-US" sz="2000" kern="0" dirty="0" err="1" smtClean="0">
                <a:solidFill>
                  <a:srgbClr val="0000FF"/>
                </a:solidFill>
                <a:cs typeface="Times New Roman" pitchFamily="18" charset="0"/>
              </a:rPr>
              <a:t>gửi</a:t>
            </a:r>
            <a:r>
              <a:rPr lang="en-US" altLang="en-US" sz="2000" kern="0" dirty="0" smtClean="0">
                <a:solidFill>
                  <a:srgbClr val="0000FF"/>
                </a:solidFill>
                <a:cs typeface="Times New Roman" pitchFamily="18" charset="0"/>
              </a:rPr>
              <a:t> </a:t>
            </a:r>
            <a:r>
              <a:rPr lang="en-US" altLang="en-US" sz="2000" kern="0" dirty="0" err="1">
                <a:solidFill>
                  <a:srgbClr val="0000FF"/>
                </a:solidFill>
                <a:cs typeface="Times New Roman" pitchFamily="18" charset="0"/>
              </a:rPr>
              <a:t>đến</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cho</a:t>
            </a:r>
            <a:r>
              <a:rPr lang="en-US" altLang="en-US" sz="2000" kern="0" dirty="0">
                <a:solidFill>
                  <a:srgbClr val="0000FF"/>
                </a:solidFill>
                <a:cs typeface="Times New Roman" pitchFamily="18" charset="0"/>
              </a:rPr>
              <a:t> </a:t>
            </a:r>
            <a:r>
              <a:rPr lang="en-US" altLang="en-US" sz="2000" kern="0" dirty="0" err="1" smtClean="0">
                <a:solidFill>
                  <a:srgbClr val="0000FF"/>
                </a:solidFill>
                <a:cs typeface="Times New Roman" pitchFamily="18" charset="0"/>
              </a:rPr>
              <a:t>Em</a:t>
            </a:r>
            <a:r>
              <a:rPr lang="en-US" altLang="en-US" sz="2000" kern="0" dirty="0" smtClean="0">
                <a:solidFill>
                  <a:srgbClr val="0000FF"/>
                </a:solidFill>
                <a:cs typeface="Times New Roman" pitchFamily="18" charset="0"/>
              </a:rPr>
              <a:t> </a:t>
            </a:r>
            <a:r>
              <a:rPr lang="en-US" altLang="en-US" sz="2000" kern="0" dirty="0" err="1">
                <a:solidFill>
                  <a:srgbClr val="0000FF"/>
                </a:solidFill>
                <a:cs typeface="Times New Roman" pitchFamily="18" charset="0"/>
              </a:rPr>
              <a:t>thông</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điệp</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sâu</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sắc</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gì</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về</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giá</a:t>
            </a:r>
            <a:r>
              <a:rPr lang="en-US" altLang="en-US" sz="2000" kern="0" dirty="0">
                <a:solidFill>
                  <a:srgbClr val="0000FF"/>
                </a:solidFill>
                <a:cs typeface="Times New Roman" pitchFamily="18" charset="0"/>
              </a:rPr>
              <a:t> </a:t>
            </a:r>
            <a:r>
              <a:rPr lang="en-US" altLang="en-US" sz="2000" kern="0" dirty="0" err="1" smtClean="0">
                <a:solidFill>
                  <a:srgbClr val="0000FF"/>
                </a:solidFill>
                <a:cs typeface="Times New Roman" pitchFamily="18" charset="0"/>
              </a:rPr>
              <a:t>trị</a:t>
            </a:r>
            <a:r>
              <a:rPr lang="en-US" altLang="en-US" sz="2000" kern="0" dirty="0" smtClean="0">
                <a:solidFill>
                  <a:srgbClr val="0000FF"/>
                </a:solidFill>
                <a:cs typeface="Times New Roman" pitchFamily="18" charset="0"/>
              </a:rPr>
              <a:t> Con </a:t>
            </a:r>
            <a:r>
              <a:rPr lang="en-US" altLang="en-US" sz="2000" kern="0" dirty="0" err="1">
                <a:solidFill>
                  <a:srgbClr val="0000FF"/>
                </a:solidFill>
                <a:cs typeface="Times New Roman" pitchFamily="18" charset="0"/>
              </a:rPr>
              <a:t>người</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và</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lý</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tưởng</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cuộc</a:t>
            </a:r>
            <a:r>
              <a:rPr lang="en-US" altLang="en-US" sz="2000" kern="0" dirty="0">
                <a:solidFill>
                  <a:srgbClr val="0000FF"/>
                </a:solidFill>
                <a:cs typeface="Times New Roman" pitchFamily="18" charset="0"/>
              </a:rPr>
              <a:t> </a:t>
            </a:r>
            <a:r>
              <a:rPr lang="en-US" altLang="en-US" sz="2000" kern="0" dirty="0" err="1">
                <a:solidFill>
                  <a:srgbClr val="0000FF"/>
                </a:solidFill>
                <a:cs typeface="Times New Roman" pitchFamily="18" charset="0"/>
              </a:rPr>
              <a:t>sống</a:t>
            </a:r>
            <a:r>
              <a:rPr lang="en-US" altLang="en-US" sz="2000" kern="0" dirty="0">
                <a:solidFill>
                  <a:srgbClr val="0000FF"/>
                </a:solidFill>
                <a:cs typeface="Times New Roman" pitchFamily="18" charset="0"/>
              </a:rPr>
              <a:t> </a:t>
            </a:r>
            <a:r>
              <a:rPr lang="en-US" altLang="en-US" sz="2000" kern="0" dirty="0" smtClean="0">
                <a:solidFill>
                  <a:srgbClr val="0000FF"/>
                </a:solidFill>
                <a:cs typeface="Times New Roman" pitchFamily="18" charset="0"/>
              </a:rPr>
              <a:t>?</a:t>
            </a:r>
            <a:endParaRPr lang="en-US" sz="2000" dirty="0">
              <a:solidFill>
                <a:srgbClr val="0000FF"/>
              </a:solidFill>
            </a:endParaRPr>
          </a:p>
        </p:txBody>
      </p:sp>
      <p:sp>
        <p:nvSpPr>
          <p:cNvPr id="3" name="TextBox 2"/>
          <p:cNvSpPr txBox="1">
            <a:spLocks noChangeArrowheads="1"/>
          </p:cNvSpPr>
          <p:nvPr/>
        </p:nvSpPr>
        <p:spPr bwMode="auto">
          <a:xfrm>
            <a:off x="871538" y="1889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50000"/>
              </a:spcBef>
              <a:spcAft>
                <a:spcPct val="0"/>
              </a:spcAft>
              <a:defRPr sz="1600" b="1">
                <a:solidFill>
                  <a:schemeClr val="tx1"/>
                </a:solidFill>
                <a:latin typeface="Times New Roman" pitchFamily="18" charset="0"/>
              </a:defRPr>
            </a:lvl6pPr>
            <a:lvl7pPr marL="2971800" indent="-228600" eaLnBrk="0" fontAlgn="base" hangingPunct="0">
              <a:spcBef>
                <a:spcPct val="50000"/>
              </a:spcBef>
              <a:spcAft>
                <a:spcPct val="0"/>
              </a:spcAft>
              <a:defRPr sz="1600" b="1">
                <a:solidFill>
                  <a:schemeClr val="tx1"/>
                </a:solidFill>
                <a:latin typeface="Times New Roman" pitchFamily="18" charset="0"/>
              </a:defRPr>
            </a:lvl7pPr>
            <a:lvl8pPr marL="3429000" indent="-228600" eaLnBrk="0" fontAlgn="base" hangingPunct="0">
              <a:spcBef>
                <a:spcPct val="50000"/>
              </a:spcBef>
              <a:spcAft>
                <a:spcPct val="0"/>
              </a:spcAft>
              <a:defRPr sz="1600" b="1">
                <a:solidFill>
                  <a:schemeClr val="tx1"/>
                </a:solidFill>
                <a:latin typeface="Times New Roman" pitchFamily="18" charset="0"/>
              </a:defRPr>
            </a:lvl8pPr>
            <a:lvl9pPr marL="3886200" indent="-228600" eaLnBrk="0" fontAlgn="base" hangingPunct="0">
              <a:spcBef>
                <a:spcPct val="50000"/>
              </a:spcBef>
              <a:spcAft>
                <a:spcPct val="0"/>
              </a:spcAft>
              <a:defRPr sz="1600" b="1">
                <a:solidFill>
                  <a:schemeClr val="tx1"/>
                </a:solidFill>
                <a:latin typeface="Times New Roman" pitchFamily="18" charset="0"/>
              </a:defRPr>
            </a:lvl9pPr>
          </a:lstStyle>
          <a:p>
            <a:r>
              <a:rPr lang="en-US" sz="2400"/>
              <a:t>IV . LUYỆN TẬP </a:t>
            </a:r>
          </a:p>
        </p:txBody>
      </p:sp>
      <p:sp>
        <p:nvSpPr>
          <p:cNvPr id="5" name="Rectangle 4"/>
          <p:cNvSpPr>
            <a:spLocks noChangeArrowheads="1"/>
          </p:cNvSpPr>
          <p:nvPr/>
        </p:nvSpPr>
        <p:spPr bwMode="auto">
          <a:xfrm>
            <a:off x="449263" y="2028825"/>
            <a:ext cx="77676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400" b="0" dirty="0">
                <a:latin typeface="Times New Roman" pitchFamily="18" charset="0"/>
                <a:cs typeface="Times New Roman" pitchFamily="18" charset="0"/>
              </a:rPr>
              <a:t>Bài thơ nhắc nhở chúng ta về tình cảm gia đình ấm cúng, ca ngợi truyền thống cần cù, sức sống mạnh mẽ của quê hương, của dân tộc. Qua lời nói với con, ta phần nào hiểu rõ hơn, cảm nhận sâu sắc hơn những tình cảm của người cha dành cho </a:t>
            </a:r>
            <a:r>
              <a:rPr lang="vi-VN" sz="2400" b="0" dirty="0" smtClean="0">
                <a:latin typeface="Times New Roman" pitchFamily="18" charset="0"/>
                <a:cs typeface="Times New Roman" pitchFamily="18" charset="0"/>
              </a:rPr>
              <a:t>con</a:t>
            </a:r>
            <a:r>
              <a:rPr lang="en-US" sz="2400" b="0" dirty="0" smtClean="0">
                <a:latin typeface="Times New Roman" pitchFamily="18" charset="0"/>
                <a:cs typeface="Times New Roman" pitchFamily="18" charset="0"/>
              </a:rPr>
              <a:t>- </a:t>
            </a:r>
            <a:r>
              <a:rPr lang="vi-VN" sz="2400" b="0" dirty="0" smtClean="0">
                <a:latin typeface="Times New Roman" pitchFamily="18" charset="0"/>
                <a:cs typeface="Times New Roman" pitchFamily="18" charset="0"/>
              </a:rPr>
              <a:t>một </a:t>
            </a:r>
            <a:r>
              <a:rPr lang="vi-VN" sz="2400" b="0" dirty="0">
                <a:latin typeface="Times New Roman" pitchFamily="18" charset="0"/>
                <a:cs typeface="Times New Roman" pitchFamily="18" charset="0"/>
              </a:rPr>
              <a:t>thứ tình cảm nồng ấm và thiêng liêng, giản dị. Bài thơ đồng thời cũng gợi cho người đọc những suy nghĩ sâu sắc về trách nhiệm của người làm con.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083453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ChangeArrowheads="1"/>
          </p:cNvSpPr>
          <p:nvPr/>
        </p:nvSpPr>
        <p:spPr bwMode="auto">
          <a:xfrm>
            <a:off x="1295400" y="16002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VNI-Times" pitchFamily="2" charset="0"/>
            </a:endParaRPr>
          </a:p>
        </p:txBody>
      </p:sp>
      <p:sp>
        <p:nvSpPr>
          <p:cNvPr id="24581" name="AutoShape 7"/>
          <p:cNvSpPr>
            <a:spLocks noChangeArrowheads="1"/>
          </p:cNvSpPr>
          <p:nvPr/>
        </p:nvSpPr>
        <p:spPr bwMode="auto">
          <a:xfrm>
            <a:off x="3124200" y="2514600"/>
            <a:ext cx="152400" cy="762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7896" name="AutoShape 8"/>
          <p:cNvSpPr>
            <a:spLocks noChangeArrowheads="1"/>
          </p:cNvSpPr>
          <p:nvPr/>
        </p:nvSpPr>
        <p:spPr bwMode="auto">
          <a:xfrm>
            <a:off x="129540" y="1371600"/>
            <a:ext cx="9144000" cy="3429000"/>
          </a:xfrm>
          <a:prstGeom prst="cloudCallout">
            <a:avLst>
              <a:gd name="adj1" fmla="val 26370"/>
              <a:gd name="adj2" fmla="val 393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buFontTx/>
              <a:buChar char="-"/>
            </a:pP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thuộc</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thơ</a:t>
            </a:r>
            <a:endParaRPr lang="en-US" sz="2800" b="1" dirty="0" smtClean="0">
              <a:latin typeface="Times New Roman" pitchFamily="18" charset="0"/>
              <a:cs typeface="Times New Roman" pitchFamily="18" charset="0"/>
            </a:endParaRPr>
          </a:p>
          <a:p>
            <a:pPr marL="457200" indent="-457200">
              <a:buFontTx/>
              <a:buChar char="-"/>
            </a:pP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nhớ</a:t>
            </a:r>
            <a:r>
              <a:rPr lang="en-US" sz="2800" b="1" dirty="0" smtClean="0">
                <a:latin typeface="Times New Roman" pitchFamily="18" charset="0"/>
                <a:cs typeface="Times New Roman" pitchFamily="18" charset="0"/>
              </a:rPr>
              <a:t> </a:t>
            </a:r>
          </a:p>
          <a:p>
            <a:r>
              <a:rPr lang="nl-NL" sz="2800" dirty="0">
                <a:latin typeface="Times New Roman" pitchFamily="18" charset="0"/>
                <a:cs typeface="Times New Roman" pitchFamily="18" charset="0"/>
              </a:rPr>
              <a:t>- Sưu tầm một số bài thơ nói về </a:t>
            </a:r>
            <a:r>
              <a:rPr lang="nl-NL" sz="2800" b="1" dirty="0">
                <a:solidFill>
                  <a:srgbClr val="FF66CC"/>
                </a:solidFill>
                <a:latin typeface="Times New Roman" pitchFamily="18" charset="0"/>
                <a:cs typeface="Times New Roman" pitchFamily="18" charset="0"/>
              </a:rPr>
              <a:t>tình cảm cha </a:t>
            </a:r>
            <a:r>
              <a:rPr lang="nl-NL" sz="2800" b="1" dirty="0" smtClean="0">
                <a:solidFill>
                  <a:srgbClr val="FF66CC"/>
                </a:solidFill>
                <a:latin typeface="Times New Roman" pitchFamily="18" charset="0"/>
                <a:cs typeface="Times New Roman" pitchFamily="18" charset="0"/>
              </a:rPr>
              <a:t>con </a:t>
            </a:r>
            <a:r>
              <a:rPr lang="nl-NL" sz="2800" dirty="0" smtClean="0">
                <a:latin typeface="Times New Roman" pitchFamily="18" charset="0"/>
                <a:cs typeface="Times New Roman" pitchFamily="18" charset="0"/>
              </a:rPr>
              <a:t>và </a:t>
            </a:r>
            <a:r>
              <a:rPr lang="nl-NL" sz="2800" b="1" dirty="0" smtClean="0">
                <a:solidFill>
                  <a:srgbClr val="FF66CC"/>
                </a:solidFill>
                <a:latin typeface="Times New Roman" pitchFamily="18" charset="0"/>
                <a:cs typeface="Times New Roman" pitchFamily="18" charset="0"/>
              </a:rPr>
              <a:t>mùa thu.</a:t>
            </a:r>
            <a:endParaRPr lang="en-US" sz="2800" b="1" dirty="0" smtClean="0">
              <a:solidFill>
                <a:srgbClr val="FF66CC"/>
              </a:solidFill>
              <a:latin typeface="Times New Roman" pitchFamily="18" charset="0"/>
              <a:cs typeface="Times New Roman" pitchFamily="18" charset="0"/>
            </a:endParaRPr>
          </a:p>
          <a:p>
            <a:pPr marL="457200" indent="-457200">
              <a:buFontTx/>
              <a:buChar char="-"/>
            </a:pPr>
            <a:r>
              <a:rPr lang="en-US" sz="2800" b="1" dirty="0" err="1" smtClean="0">
                <a:latin typeface="Times New Roman" pitchFamily="18" charset="0"/>
                <a:cs typeface="Times New Roman" pitchFamily="18" charset="0"/>
              </a:rPr>
              <a:t>Chuẩn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 </a:t>
            </a:r>
            <a:r>
              <a:rPr lang="en-US" sz="2800" b="1" i="1" dirty="0" err="1" smtClean="0">
                <a:solidFill>
                  <a:srgbClr val="00B050"/>
                </a:solidFill>
                <a:latin typeface="Times New Roman" pitchFamily="18" charset="0"/>
                <a:cs typeface="Times New Roman" pitchFamily="18" charset="0"/>
              </a:rPr>
              <a:t>Nghĩa</a:t>
            </a:r>
            <a:r>
              <a:rPr lang="en-US" sz="2800" b="1" i="1" dirty="0" smtClean="0">
                <a:solidFill>
                  <a:srgbClr val="00B050"/>
                </a:solidFill>
                <a:latin typeface="Times New Roman" pitchFamily="18" charset="0"/>
                <a:cs typeface="Times New Roman" pitchFamily="18" charset="0"/>
              </a:rPr>
              <a:t> </a:t>
            </a:r>
            <a:r>
              <a:rPr lang="en-US" sz="2800" b="1" i="1" dirty="0" err="1" smtClean="0">
                <a:solidFill>
                  <a:srgbClr val="00B050"/>
                </a:solidFill>
                <a:latin typeface="Times New Roman" pitchFamily="18" charset="0"/>
                <a:cs typeface="Times New Roman" pitchFamily="18" charset="0"/>
              </a:rPr>
              <a:t>tường</a:t>
            </a:r>
            <a:r>
              <a:rPr lang="en-US" sz="2800" b="1" i="1" dirty="0" smtClean="0">
                <a:solidFill>
                  <a:srgbClr val="00B050"/>
                </a:solidFill>
                <a:latin typeface="Times New Roman" pitchFamily="18" charset="0"/>
                <a:cs typeface="Times New Roman" pitchFamily="18" charset="0"/>
              </a:rPr>
              <a:t> minh </a:t>
            </a:r>
            <a:r>
              <a:rPr lang="en-US" sz="2800" b="1" i="1" dirty="0" err="1" smtClean="0">
                <a:solidFill>
                  <a:srgbClr val="00B050"/>
                </a:solidFill>
                <a:latin typeface="Times New Roman" pitchFamily="18" charset="0"/>
                <a:cs typeface="Times New Roman" pitchFamily="18" charset="0"/>
              </a:rPr>
              <a:t>và</a:t>
            </a:r>
            <a:r>
              <a:rPr lang="en-US" sz="2800" b="1" i="1" dirty="0" smtClean="0">
                <a:solidFill>
                  <a:srgbClr val="00B050"/>
                </a:solidFill>
                <a:latin typeface="Times New Roman" pitchFamily="18" charset="0"/>
                <a:cs typeface="Times New Roman" pitchFamily="18" charset="0"/>
              </a:rPr>
              <a:t> </a:t>
            </a:r>
            <a:r>
              <a:rPr lang="en-US" sz="2800" b="1" i="1" dirty="0" err="1" smtClean="0">
                <a:solidFill>
                  <a:srgbClr val="00B050"/>
                </a:solidFill>
                <a:latin typeface="Times New Roman" pitchFamily="18" charset="0"/>
                <a:cs typeface="Times New Roman" pitchFamily="18" charset="0"/>
              </a:rPr>
              <a:t>hàm</a:t>
            </a:r>
            <a:r>
              <a:rPr lang="en-US" sz="2800" b="1" i="1" dirty="0" smtClean="0">
                <a:solidFill>
                  <a:srgbClr val="00B050"/>
                </a:solidFill>
                <a:latin typeface="Times New Roman" pitchFamily="18" charset="0"/>
                <a:cs typeface="Times New Roman" pitchFamily="18" charset="0"/>
              </a:rPr>
              <a:t> ý .</a:t>
            </a:r>
            <a:endParaRPr lang="en-US" sz="2800" b="1" i="1" dirty="0">
              <a:solidFill>
                <a:srgbClr val="00B050"/>
              </a:solidFill>
              <a:latin typeface="Times New Roman" pitchFamily="18" charset="0"/>
              <a:cs typeface="Times New Roman" pitchFamily="18" charset="0"/>
            </a:endParaRPr>
          </a:p>
        </p:txBody>
      </p:sp>
      <p:sp>
        <p:nvSpPr>
          <p:cNvPr id="24583" name="Title 1"/>
          <p:cNvSpPr>
            <a:spLocks noGrp="1"/>
          </p:cNvSpPr>
          <p:nvPr>
            <p:ph type="title"/>
          </p:nvPr>
        </p:nvSpPr>
        <p:spPr/>
        <p:txBody>
          <a:bodyPr/>
          <a:lstStyle/>
          <a:p>
            <a:r>
              <a:rPr lang="en-US" smtClean="0">
                <a:solidFill>
                  <a:srgbClr val="FF0000"/>
                </a:solidFill>
                <a:latin typeface="Times New Roman" pitchFamily="18" charset="0"/>
                <a:cs typeface="Times New Roman" pitchFamily="18" charset="0"/>
              </a:rPr>
              <a:t>Dặn dò: </a:t>
            </a:r>
          </a:p>
        </p:txBody>
      </p:sp>
    </p:spTree>
    <p:extLst>
      <p:ext uri="{BB962C8B-B14F-4D97-AF65-F5344CB8AC3E}">
        <p14:creationId xmlns:p14="http://schemas.microsoft.com/office/powerpoint/2010/main" val="2284405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7896">
                                            <p:txEl>
                                              <p:pRg st="0" end="0"/>
                                            </p:txEl>
                                          </p:spTgt>
                                        </p:tgtEl>
                                        <p:attrNameLst>
                                          <p:attrName>style.visibility</p:attrName>
                                        </p:attrNameLst>
                                      </p:cBhvr>
                                      <p:to>
                                        <p:strVal val="visible"/>
                                      </p:to>
                                    </p:set>
                                    <p:animEffect transition="in" filter="wheel(4)">
                                      <p:cBhvr>
                                        <p:cTn id="7" dur="1000"/>
                                        <p:tgtEl>
                                          <p:spTgt spid="37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7896">
                                            <p:txEl>
                                              <p:pRg st="1" end="1"/>
                                            </p:txEl>
                                          </p:spTgt>
                                        </p:tgtEl>
                                        <p:attrNameLst>
                                          <p:attrName>style.visibility</p:attrName>
                                        </p:attrNameLst>
                                      </p:cBhvr>
                                      <p:to>
                                        <p:strVal val="visible"/>
                                      </p:to>
                                    </p:set>
                                    <p:animEffect transition="in" filter="wheel(4)">
                                      <p:cBhvr>
                                        <p:cTn id="12" dur="1000"/>
                                        <p:tgtEl>
                                          <p:spTgt spid="378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7896">
                                            <p:txEl>
                                              <p:pRg st="2" end="2"/>
                                            </p:txEl>
                                          </p:spTgt>
                                        </p:tgtEl>
                                        <p:attrNameLst>
                                          <p:attrName>style.visibility</p:attrName>
                                        </p:attrNameLst>
                                      </p:cBhvr>
                                      <p:to>
                                        <p:strVal val="visible"/>
                                      </p:to>
                                    </p:set>
                                    <p:animEffect transition="in" filter="wheel(4)">
                                      <p:cBhvr>
                                        <p:cTn id="17" dur="1000"/>
                                        <p:tgtEl>
                                          <p:spTgt spid="378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37896">
                                            <p:txEl>
                                              <p:pRg st="3" end="3"/>
                                            </p:txEl>
                                          </p:spTgt>
                                        </p:tgtEl>
                                        <p:attrNameLst>
                                          <p:attrName>style.visibility</p:attrName>
                                        </p:attrNameLst>
                                      </p:cBhvr>
                                      <p:to>
                                        <p:strVal val="visible"/>
                                      </p:to>
                                    </p:set>
                                    <p:animEffect transition="in" filter="wheel(4)">
                                      <p:cBhvr>
                                        <p:cTn id="22" dur="1000"/>
                                        <p:tgtEl>
                                          <p:spTgt spid="378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Bai hat Noi vong tay lon do Khanh Ly trinh bay.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HL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Picture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828800"/>
            <a:ext cx="4343400" cy="4267200"/>
          </a:xfrm>
          <a:prstGeom prst="rect">
            <a:avLst/>
          </a:prstGeom>
          <a:solidFill>
            <a:srgbClr val="3399FF"/>
          </a:solidFill>
          <a:ln>
            <a:noFill/>
          </a:ln>
          <a:extLst>
            <a:ext uri="{91240B29-F687-4F45-9708-019B960494DF}">
              <a14:hiddenLine xmlns:a14="http://schemas.microsoft.com/office/drawing/2010/main" w="9525">
                <a:solidFill>
                  <a:srgbClr val="003300"/>
                </a:solidFill>
                <a:miter lim="800000"/>
                <a:headEnd/>
                <a:tailEnd/>
              </a14:hiddenLine>
            </a:ext>
          </a:extLst>
        </p:spPr>
      </p:pic>
      <p:sp>
        <p:nvSpPr>
          <p:cNvPr id="22533" name="Rectangle 4"/>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endParaRPr lang="vi-VN" b="1">
              <a:latin typeface=".VnUniverseH" pitchFamily="34" charset="0"/>
            </a:endParaRPr>
          </a:p>
        </p:txBody>
      </p:sp>
      <p:pic>
        <p:nvPicPr>
          <p:cNvPr id="22534" name="Picture 5" descr="j019637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524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6"/>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AutoShape 7"/>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2" name="AutoShape 8"/>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9273" name="AutoShape 9"/>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39" name="AutoShape 10"/>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5" name="AutoShape 11"/>
          <p:cNvSpPr>
            <a:spLocks noChangeArrowheads="1"/>
          </p:cNvSpPr>
          <p:nvPr/>
        </p:nvSpPr>
        <p:spPr bwMode="auto">
          <a:xfrm>
            <a:off x="5257800" y="4572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9276" name="AutoShape 12"/>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42" name="AutoShape 13"/>
          <p:cNvSpPr>
            <a:spLocks noChangeArrowheads="1"/>
          </p:cNvSpPr>
          <p:nvPr/>
        </p:nvSpPr>
        <p:spPr bwMode="auto">
          <a:xfrm>
            <a:off x="5638800" y="2286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AutoShape 14"/>
          <p:cNvSpPr>
            <a:spLocks noChangeArrowheads="1"/>
          </p:cNvSpPr>
          <p:nvPr/>
        </p:nvSpPr>
        <p:spPr bwMode="auto">
          <a:xfrm>
            <a:off x="3048000" y="5334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44" name="Picture 15" descr="POINSET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626853">
            <a:off x="8152606" y="145257"/>
            <a:ext cx="8493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AutoShape 16"/>
          <p:cNvSpPr>
            <a:spLocks noChangeArrowheads="1"/>
          </p:cNvSpPr>
          <p:nvPr/>
        </p:nvSpPr>
        <p:spPr bwMode="auto">
          <a:xfrm>
            <a:off x="1524000" y="1219200"/>
            <a:ext cx="508000" cy="403225"/>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1" name="AutoShape 17"/>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47" name="AutoShape 18"/>
          <p:cNvSpPr>
            <a:spLocks noChangeArrowheads="1"/>
          </p:cNvSpPr>
          <p:nvPr/>
        </p:nvSpPr>
        <p:spPr bwMode="auto">
          <a:xfrm>
            <a:off x="3429000" y="60198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AutoShape 19"/>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AutoShape 20"/>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50" name="AutoShape 21"/>
          <p:cNvSpPr>
            <a:spLocks noChangeArrowheads="1"/>
          </p:cNvSpPr>
          <p:nvPr/>
        </p:nvSpPr>
        <p:spPr bwMode="auto">
          <a:xfrm>
            <a:off x="5562600" y="577850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6" name="AutoShape 22"/>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52" name="AutoShape 23"/>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AutoShape 24"/>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9" name="AutoShape 25"/>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55" name="Text Box 27"/>
          <p:cNvSpPr txBox="1">
            <a:spLocks noChangeArrowheads="1"/>
          </p:cNvSpPr>
          <p:nvPr/>
        </p:nvSpPr>
        <p:spPr bwMode="auto">
          <a:xfrm>
            <a:off x="1066800" y="3886200"/>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4800" b="1" i="1">
                <a:solidFill>
                  <a:srgbClr val="FF3300"/>
                </a:solidFill>
                <a:latin typeface="VNI-Times" pitchFamily="2" charset="0"/>
              </a:rPr>
              <a:t>  BAØI HOÏC KEÁT THUÙC</a:t>
            </a:r>
          </a:p>
        </p:txBody>
      </p:sp>
      <p:pic>
        <p:nvPicPr>
          <p:cNvPr id="139292" name="Mo uoc ngay mai.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9"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4800" y="577850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0"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200" y="6019800"/>
            <a:ext cx="914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31" descr="BA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32" descr="BA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33" descr="BA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5240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34" descr="BA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5" descr="140"/>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990600" y="2133600"/>
            <a:ext cx="703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6" descr="3d butterfly"/>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18288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37" descr="Fireworks-02-june[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304800"/>
            <a:ext cx="152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38" descr="Fireworks-02-june[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524000"/>
            <a:ext cx="152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39" descr="Fireworks-05-june[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0"/>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40" descr="Fireworks-05-june[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1400" y="0"/>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05" name="Hong dam dau - Be Hong Ngoc [NCT 3946020002].mp3">
            <a:hlinkClick r:id="" action="ppaction://media"/>
          </p:cNvPr>
          <p:cNvPicPr>
            <a:picLocks noRot="1" noChangeAspect="1" noChangeArrowheads="1"/>
          </p:cNvPicPr>
          <p:nvPr>
            <p:ph/>
            <a:audioFile r:link="rId3"/>
          </p:nvPr>
        </p:nvPicPr>
        <p:blipFill>
          <a:blip r:embed="rId5">
            <a:extLst>
              <a:ext uri="{28A0092B-C50C-407E-A947-70E740481C1C}">
                <a14:useLocalDpi xmlns:a14="http://schemas.microsoft.com/office/drawing/2010/main" val="0"/>
              </a:ext>
            </a:extLst>
          </a:blip>
          <a:srcRect/>
          <a:stretch>
            <a:fillRect/>
          </a:stretch>
        </p:blipFill>
        <p:spPr>
          <a:xfrm>
            <a:off x="381000" y="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0457259"/>
      </p:ext>
    </p:extLst>
  </p:cSld>
  <p:clrMapOvr>
    <a:masterClrMapping/>
  </p:clrMapOvr>
  <p:transition spd="slow">
    <p:wheel spokes="1"/>
  </p:transition>
  <p:timing>
    <p:tnLst>
      <p:par>
        <p:cTn id="1" dur="indefinite" restart="never" nodeType="tmRoot">
          <p:childTnLst>
            <p:audio>
              <p:cMediaNode>
                <p:cTn id="2" repeatCount="2000" fill="hold" display="0">
                  <p:stCondLst>
                    <p:cond delay="indefinite"/>
                  </p:stCondLst>
                  <p:endCondLst>
                    <p:cond evt="onPrev" delay="0">
                      <p:tgtEl>
                        <p:sldTgt/>
                      </p:tgtEl>
                    </p:cond>
                    <p:cond evt="onStopAudio" delay="0">
                      <p:tgtEl>
                        <p:sldTgt/>
                      </p:tgtEl>
                    </p:cond>
                  </p:endCondLst>
                </p:cTn>
                <p:tgtEl>
                  <p:spTgt spid="139292"/>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39266"/>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930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4" descr="duong phan c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580188"/>
            <a:ext cx="876300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538163" y="838200"/>
            <a:ext cx="843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685800" y="1752600"/>
            <a:ext cx="8153400" cy="3108543"/>
          </a:xfrm>
          <a:prstGeom prst="rect">
            <a:avLst/>
          </a:prstGeom>
          <a:noFill/>
        </p:spPr>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Cho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con </a:t>
            </a:r>
            <a:r>
              <a:rPr lang="en-US" sz="2800" b="1" i="1" dirty="0" err="1" smtClean="0">
                <a:latin typeface="Times New Roman" pitchFamily="18" charset="0"/>
                <a:cs typeface="Times New Roman" pitchFamily="18" charset="0"/>
              </a:rPr>
              <a:t>cò</a:t>
            </a:r>
            <a:r>
              <a:rPr lang="en-US" sz="2800" b="1"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p>
          <a:p>
            <a:pPr marL="342900" indent="-342900">
              <a:buAutoNum type="arabicPeriod"/>
            </a:pP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3</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Trong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thơ, các câu thơ </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a:t>
            </a:r>
            <a:r>
              <a:rPr lang="vi-VN" sz="2800" i="1" dirty="0">
                <a:latin typeface="Times New Roman" pitchFamily="18" charset="0"/>
                <a:cs typeface="Times New Roman" pitchFamily="18" charset="0"/>
              </a:rPr>
              <a:t>Con cò ăn đêm - Con cò xa tổ </a:t>
            </a:r>
            <a:endParaRPr lang="en-US" sz="2800" i="1" dirty="0" smtClean="0">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Cò gặp cành mềm </a:t>
            </a:r>
            <a:endParaRPr lang="en-US" sz="2800" i="1" dirty="0" smtClean="0">
              <a:latin typeface="Times New Roman" pitchFamily="18" charset="0"/>
              <a:cs typeface="Times New Roman" pitchFamily="18" charset="0"/>
            </a:endParaRPr>
          </a:p>
          <a:p>
            <a:r>
              <a:rPr lang="vi-VN" sz="2800" i="1" dirty="0">
                <a:latin typeface="Times New Roman" pitchFamily="18" charset="0"/>
                <a:cs typeface="Times New Roman" pitchFamily="18" charset="0"/>
              </a:rPr>
              <a:t> Cò sợ xáo măng…”</a:t>
            </a:r>
            <a:r>
              <a:rPr lang="vi-VN"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đã </a:t>
            </a:r>
            <a:r>
              <a:rPr lang="vi-VN" sz="2800" dirty="0">
                <a:latin typeface="Times New Roman" pitchFamily="18" charset="0"/>
                <a:cs typeface="Times New Roman" pitchFamily="18" charset="0"/>
              </a:rPr>
              <a:t>được tác giả vận dụng từ câu ca dao </a:t>
            </a:r>
            <a:r>
              <a:rPr lang="vi-VN" sz="2800" dirty="0"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6396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ung-hinh-anh-dong-ve-mua-thu-dep-nhat-so-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9"/>
          <p:cNvSpPr>
            <a:spLocks noChangeArrowheads="1" noChangeShapeType="1" noTextEdit="1"/>
          </p:cNvSpPr>
          <p:nvPr/>
        </p:nvSpPr>
        <p:spPr bwMode="auto">
          <a:xfrm>
            <a:off x="2286000" y="1828800"/>
            <a:ext cx="5029200" cy="685800"/>
          </a:xfrm>
          <a:prstGeom prst="rect">
            <a:avLst/>
          </a:prstGeom>
          <a:ln w="38100" cmpd="dbl">
            <a:noFill/>
            <a:prstDash val="solid"/>
          </a:ln>
        </p:spPr>
        <p:txBody>
          <a:bodyPr wrap="none" fromWordArt="1">
            <a:prstTxWarp prst="textPlain">
              <a:avLst>
                <a:gd name="adj" fmla="val 47561"/>
              </a:avLst>
            </a:prstTxWarp>
          </a:bodyPr>
          <a:lstStyle/>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SANG THU</a:t>
            </a:r>
            <a:endParaRPr lang="en-US" sz="6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4" name="WordArt 9"/>
          <p:cNvSpPr>
            <a:spLocks noChangeArrowheads="1" noChangeShapeType="1" noTextEdit="1"/>
          </p:cNvSpPr>
          <p:nvPr/>
        </p:nvSpPr>
        <p:spPr bwMode="auto">
          <a:xfrm>
            <a:off x="4572000" y="2933700"/>
            <a:ext cx="2895600" cy="342900"/>
          </a:xfrm>
          <a:prstGeom prst="rect">
            <a:avLst/>
          </a:prstGeom>
          <a:ln w="38100" cmpd="dbl">
            <a:noFill/>
            <a:prstDash val="sysDot"/>
          </a:ln>
        </p:spPr>
        <p:txBody>
          <a:bodyPr wrap="none" fromWordArt="1">
            <a:prstTxWarp prst="textPlain">
              <a:avLst>
                <a:gd name="adj" fmla="val 50674"/>
              </a:avLst>
            </a:prstTxWarp>
          </a:bodyPr>
          <a:lstStyle/>
          <a:p>
            <a:pPr algn="ctr"/>
            <a:endParaRPr lang="en-US" sz="6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itchFamily="18" charset="0"/>
              <a:cs typeface="Times New Roman" pitchFamily="18" charset="0"/>
            </a:endParaRPr>
          </a:p>
        </p:txBody>
      </p:sp>
      <p:sp>
        <p:nvSpPr>
          <p:cNvPr id="2" name="TextBox 1"/>
          <p:cNvSpPr txBox="1"/>
          <p:nvPr/>
        </p:nvSpPr>
        <p:spPr>
          <a:xfrm>
            <a:off x="1828800" y="457200"/>
            <a:ext cx="1905000" cy="523220"/>
          </a:xfrm>
          <a:prstGeom prst="rect">
            <a:avLst/>
          </a:prstGeom>
          <a:noFill/>
        </p:spPr>
        <p:txBody>
          <a:bodyPr wrap="square" rtlCol="0">
            <a:spAutoFit/>
          </a:bodyPr>
          <a:lstStyle/>
          <a:p>
            <a:r>
              <a:rPr lang="en-US" sz="2800" b="1" dirty="0" err="1" smtClean="0">
                <a:solidFill>
                  <a:schemeClr val="bg1"/>
                </a:solidFill>
                <a:latin typeface="Times New Roman" pitchFamily="18" charset="0"/>
                <a:cs typeface="Times New Roman" pitchFamily="18" charset="0"/>
              </a:rPr>
              <a:t>Văn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bản</a:t>
            </a:r>
            <a:r>
              <a:rPr lang="en-US" sz="2800" b="1" dirty="0" smtClean="0">
                <a:solidFill>
                  <a:schemeClr val="bg1"/>
                </a:solidFill>
                <a:latin typeface="Times New Roman" pitchFamily="18" charset="0"/>
                <a:cs typeface="Times New Roman" pitchFamily="18" charset="0"/>
              </a:rPr>
              <a:t>  </a:t>
            </a:r>
            <a:r>
              <a:rPr lang="en-US" dirty="0" smtClean="0"/>
              <a:t>: </a:t>
            </a:r>
            <a:endParaRPr lang="en-US" dirty="0"/>
          </a:p>
        </p:txBody>
      </p:sp>
      <p:sp>
        <p:nvSpPr>
          <p:cNvPr id="5" name="TextBox 4"/>
          <p:cNvSpPr txBox="1"/>
          <p:nvPr/>
        </p:nvSpPr>
        <p:spPr>
          <a:xfrm>
            <a:off x="4953000" y="2781984"/>
            <a:ext cx="3429000" cy="646331"/>
          </a:xfrm>
          <a:prstGeom prst="rect">
            <a:avLst/>
          </a:prstGeom>
          <a:noFill/>
        </p:spPr>
        <p:txBody>
          <a:bodyPr wrap="square" rtlCol="0">
            <a:spAutoFit/>
          </a:bodyPr>
          <a:lstStyle/>
          <a:p>
            <a:r>
              <a:rPr lang="en-US" dirty="0" smtClean="0">
                <a:solidFill>
                  <a:schemeClr val="bg1"/>
                </a:solidFill>
              </a:rPr>
              <a:t>     </a:t>
            </a:r>
            <a:r>
              <a:rPr lang="en-US" sz="3600" dirty="0" err="1" smtClean="0">
                <a:solidFill>
                  <a:schemeClr val="bg1"/>
                </a:solidFill>
                <a:latin typeface="Times New Roman" pitchFamily="18" charset="0"/>
                <a:cs typeface="Times New Roman" pitchFamily="18" charset="0"/>
              </a:rPr>
              <a:t>Hữu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Thỉnh</a:t>
            </a:r>
            <a:r>
              <a:rPr lang="en-US" sz="3600" dirty="0" smtClean="0">
                <a:solidFill>
                  <a:schemeClr val="bg1"/>
                </a:solidFill>
                <a:latin typeface="Times New Roman" pitchFamily="18" charset="0"/>
                <a:cs typeface="Times New Roman" pitchFamily="18" charset="0"/>
              </a:rPr>
              <a:t> </a:t>
            </a:r>
            <a:endParaRPr lang="en-US" sz="3600" dirty="0">
              <a:solidFill>
                <a:schemeClr val="bg1"/>
              </a:solidFill>
              <a:latin typeface="Times New Roman" pitchFamily="18" charset="0"/>
              <a:cs typeface="Times New Roman" pitchFamily="18" charset="0"/>
            </a:endParaRPr>
          </a:p>
        </p:txBody>
      </p:sp>
      <p:sp>
        <p:nvSpPr>
          <p:cNvPr id="6" name="Rectangle 5"/>
          <p:cNvSpPr/>
          <p:nvPr/>
        </p:nvSpPr>
        <p:spPr>
          <a:xfrm>
            <a:off x="5181600" y="3733800"/>
            <a:ext cx="2528256" cy="369332"/>
          </a:xfrm>
          <a:prstGeom prst="rect">
            <a:avLst/>
          </a:prstGeom>
        </p:spPr>
        <p:txBody>
          <a:bodyPr wrap="none">
            <a:spAutoFit/>
          </a:bodyPr>
          <a:lstStyle/>
          <a:p>
            <a:r>
              <a:rPr lang="en-US" b="1" dirty="0">
                <a:solidFill>
                  <a:schemeClr val="bg1"/>
                </a:solidFill>
                <a:latin typeface="Times New Roman" pitchFamily="18" charset="0"/>
                <a:cs typeface="Times New Roman" pitchFamily="18" charset="0"/>
              </a:rPr>
              <a:t>(</a:t>
            </a:r>
            <a:r>
              <a:rPr lang="en-US" b="1" i="1" dirty="0" err="1">
                <a:solidFill>
                  <a:schemeClr val="bg1"/>
                </a:solidFill>
                <a:latin typeface="Times New Roman" pitchFamily="18" charset="0"/>
                <a:cs typeface="Times New Roman" pitchFamily="18" charset="0"/>
              </a:rPr>
              <a:t>Tự</a:t>
            </a:r>
            <a:r>
              <a:rPr lang="en-US" b="1" i="1" dirty="0">
                <a:solidFill>
                  <a:schemeClr val="bg1"/>
                </a:solidFill>
                <a:latin typeface="Times New Roman" pitchFamily="18" charset="0"/>
                <a:cs typeface="Times New Roman" pitchFamily="18" charset="0"/>
              </a:rPr>
              <a:t> </a:t>
            </a:r>
            <a:r>
              <a:rPr lang="en-US" b="1" i="1" dirty="0" err="1">
                <a:solidFill>
                  <a:schemeClr val="bg1"/>
                </a:solidFill>
                <a:latin typeface="Times New Roman" pitchFamily="18" charset="0"/>
                <a:cs typeface="Times New Roman" pitchFamily="18" charset="0"/>
              </a:rPr>
              <a:t>học</a:t>
            </a:r>
            <a:r>
              <a:rPr lang="en-US" b="1" i="1" dirty="0">
                <a:solidFill>
                  <a:schemeClr val="bg1"/>
                </a:solidFill>
                <a:latin typeface="Times New Roman" pitchFamily="18" charset="0"/>
                <a:cs typeface="Times New Roman" pitchFamily="18" charset="0"/>
              </a:rPr>
              <a:t> </a:t>
            </a:r>
            <a:r>
              <a:rPr lang="en-US" b="1" i="1" dirty="0" err="1">
                <a:solidFill>
                  <a:schemeClr val="bg1"/>
                </a:solidFill>
                <a:latin typeface="Times New Roman" pitchFamily="18" charset="0"/>
                <a:cs typeface="Times New Roman" pitchFamily="18" charset="0"/>
              </a:rPr>
              <a:t>có</a:t>
            </a:r>
            <a:r>
              <a:rPr lang="en-US" b="1" i="1" dirty="0">
                <a:solidFill>
                  <a:schemeClr val="bg1"/>
                </a:solidFill>
                <a:latin typeface="Times New Roman" pitchFamily="18" charset="0"/>
                <a:cs typeface="Times New Roman" pitchFamily="18" charset="0"/>
              </a:rPr>
              <a:t> </a:t>
            </a:r>
            <a:r>
              <a:rPr lang="en-US" b="1" i="1" dirty="0" err="1">
                <a:solidFill>
                  <a:schemeClr val="bg1"/>
                </a:solidFill>
                <a:latin typeface="Times New Roman" pitchFamily="18" charset="0"/>
                <a:cs typeface="Times New Roman" pitchFamily="18" charset="0"/>
              </a:rPr>
              <a:t>hướng</a:t>
            </a:r>
            <a:r>
              <a:rPr lang="en-US" b="1" i="1" dirty="0">
                <a:solidFill>
                  <a:schemeClr val="bg1"/>
                </a:solidFill>
                <a:latin typeface="Times New Roman" pitchFamily="18" charset="0"/>
                <a:cs typeface="Times New Roman" pitchFamily="18" charset="0"/>
              </a:rPr>
              <a:t> </a:t>
            </a:r>
            <a:r>
              <a:rPr lang="en-US" b="1" i="1" dirty="0" err="1" smtClean="0">
                <a:solidFill>
                  <a:schemeClr val="bg1"/>
                </a:solidFill>
                <a:latin typeface="Times New Roman" pitchFamily="18" charset="0"/>
                <a:cs typeface="Times New Roman" pitchFamily="18" charset="0"/>
              </a:rPr>
              <a:t>dẫn</a:t>
            </a:r>
            <a:r>
              <a:rPr lang="en-US" b="1" i="1" dirty="0" smtClean="0">
                <a:solidFill>
                  <a:schemeClr val="bg1"/>
                </a:solidFill>
                <a:latin typeface="Times New Roman" pitchFamily="18" charset="0"/>
                <a:cs typeface="Times New Roman" pitchFamily="18" charset="0"/>
              </a:rPr>
              <a:t>)</a:t>
            </a:r>
            <a:r>
              <a:rPr lang="en-US" i="1" dirty="0" smtClean="0">
                <a:solidFill>
                  <a:srgbClr val="7030A0"/>
                </a:solidFill>
                <a:cs typeface="Times New Roman" pitchFamily="18" charset="0"/>
              </a:rPr>
              <a:t>) </a:t>
            </a:r>
            <a:endParaRPr lang="en-US" i="1" dirty="0">
              <a:solidFill>
                <a:srgbClr val="7030A0"/>
              </a:solidFill>
              <a:cs typeface="Times New Roman" pitchFamily="18" charset="0"/>
            </a:endParaRPr>
          </a:p>
        </p:txBody>
      </p:sp>
    </p:spTree>
    <p:extLst>
      <p:ext uri="{BB962C8B-B14F-4D97-AF65-F5344CB8AC3E}">
        <p14:creationId xmlns:p14="http://schemas.microsoft.com/office/powerpoint/2010/main" val="13163027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nodePh="1">
                                  <p:stCondLst>
                                    <p:cond delay="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64" y="762000"/>
            <a:ext cx="50622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u="sng" dirty="0" smtClean="0">
                <a:solidFill>
                  <a:srgbClr val="008000"/>
                </a:solidFill>
                <a:latin typeface="Times New Roman" pitchFamily="18" charset="0"/>
                <a:cs typeface="Times New Roman" pitchFamily="18" charset="0"/>
              </a:rPr>
              <a:t>I – TÌM HIỂU CHUNG</a:t>
            </a:r>
            <a:endParaRPr lang="en-US" sz="3200" b="1" u="sng" dirty="0">
              <a:solidFill>
                <a:srgbClr val="008000"/>
              </a:solidFill>
              <a:latin typeface="Times New Roman" pitchFamily="18" charset="0"/>
              <a:cs typeface="Times New Roman" pitchFamily="18" charset="0"/>
            </a:endParaRPr>
          </a:p>
        </p:txBody>
      </p:sp>
      <p:sp>
        <p:nvSpPr>
          <p:cNvPr id="4" name="WordArt 9"/>
          <p:cNvSpPr>
            <a:spLocks noChangeArrowheads="1" noChangeShapeType="1" noTextEdit="1"/>
          </p:cNvSpPr>
          <p:nvPr/>
        </p:nvSpPr>
        <p:spPr bwMode="auto">
          <a:xfrm>
            <a:off x="2514600" y="59913"/>
            <a:ext cx="5029200" cy="685800"/>
          </a:xfrm>
          <a:prstGeom prst="rect">
            <a:avLst/>
          </a:prstGeom>
          <a:ln w="38100" cmpd="dbl">
            <a:noFill/>
            <a:prstDash val="sysDot"/>
          </a:ln>
        </p:spPr>
        <p:txBody>
          <a:bodyPr wrap="none" fromWordArt="1">
            <a:prstTxWarp prst="textPlain">
              <a:avLst>
                <a:gd name="adj" fmla="val 47561"/>
              </a:avLst>
            </a:prstTxWarp>
          </a:bodyPr>
          <a:lstStyle/>
          <a:p>
            <a:pPr algn="ctr"/>
            <a:r>
              <a:rPr lang="en-US" sz="6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Sang </a:t>
            </a:r>
            <a:r>
              <a:rPr lang="en-US" sz="60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thu</a:t>
            </a:r>
            <a:endParaRPr lang="en-US" sz="6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5" name="TextBox 4"/>
          <p:cNvSpPr txBox="1"/>
          <p:nvPr/>
        </p:nvSpPr>
        <p:spPr>
          <a:xfrm>
            <a:off x="155574" y="1440511"/>
            <a:ext cx="3730625" cy="461665"/>
          </a:xfrm>
          <a:prstGeom prst="rect">
            <a:avLst/>
          </a:prstGeom>
          <a:noFill/>
        </p:spPr>
        <p:txBody>
          <a:bodyPr wrap="square" rtlCol="0">
            <a:spAutoFit/>
          </a:bodyPr>
          <a:lstStyle/>
          <a:p>
            <a:r>
              <a:rPr lang="en-US" sz="2400" b="1" u="sng" dirty="0" smtClean="0">
                <a:solidFill>
                  <a:srgbClr val="FF0000"/>
                </a:solidFill>
                <a:latin typeface="Times New Roman" pitchFamily="18" charset="0"/>
                <a:cs typeface="Times New Roman" pitchFamily="18" charset="0"/>
              </a:rPr>
              <a:t> 1. </a:t>
            </a:r>
            <a:r>
              <a:rPr lang="en-US" sz="2400" b="1" u="sng" dirty="0" err="1" smtClean="0">
                <a:solidFill>
                  <a:srgbClr val="FF0000"/>
                </a:solidFill>
                <a:latin typeface="Times New Roman" pitchFamily="18" charset="0"/>
                <a:cs typeface="Times New Roman" pitchFamily="18" charset="0"/>
              </a:rPr>
              <a:t>Tác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giả</a:t>
            </a:r>
            <a:r>
              <a:rPr lang="vi-VN" sz="2400" b="1" u="sng" dirty="0" smtClean="0">
                <a:solidFill>
                  <a:srgbClr val="FF0000"/>
                </a:solidFill>
                <a:latin typeface="Times New Roman" pitchFamily="18" charset="0"/>
                <a:cs typeface="Times New Roman" pitchFamily="18" charset="0"/>
              </a:rPr>
              <a:t> ( sgk)</a:t>
            </a:r>
            <a:endParaRPr lang="en-US" sz="2400" b="1" u="sng" dirty="0">
              <a:solidFill>
                <a:srgbClr val="FF0000"/>
              </a:solidFill>
              <a:latin typeface="Times New Roman" pitchFamily="18" charset="0"/>
              <a:cs typeface="Times New Roman" pitchFamily="18" charset="0"/>
            </a:endParaRPr>
          </a:p>
        </p:txBody>
      </p:sp>
      <p:pic>
        <p:nvPicPr>
          <p:cNvPr id="7"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790575"/>
            <a:ext cx="77787" cy="63722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5575" y="2072813"/>
            <a:ext cx="486805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Hữu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Thỉnh</a:t>
            </a:r>
            <a:r>
              <a:rPr lang="en-US" sz="2400" dirty="0" smtClean="0">
                <a:latin typeface="Times New Roman" pitchFamily="18" charset="0"/>
                <a:cs typeface="Times New Roman" pitchFamily="18" charset="0"/>
              </a:rPr>
              <a:t> (1942),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Hữu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tỉnh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Vĩnh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Phúc</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- 1963 </a:t>
            </a:r>
            <a:r>
              <a:rPr lang="en-US" sz="2400" dirty="0" err="1" smtClean="0">
                <a:latin typeface="Times New Roman" pitchFamily="18" charset="0"/>
                <a:cs typeface="Times New Roman" pitchFamily="18" charset="0"/>
              </a:rPr>
              <a:t>nhập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Ban </a:t>
            </a:r>
            <a:r>
              <a:rPr lang="en-US" sz="2400" dirty="0" err="1" smtClean="0">
                <a:latin typeface="Times New Roman" pitchFamily="18" charset="0"/>
                <a:cs typeface="Times New Roman" pitchFamily="18" charset="0"/>
              </a:rPr>
              <a:t>chấp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a:t>
            </a:r>
            <a:r>
              <a:rPr lang="en-US" sz="2400" dirty="0" smtClean="0">
                <a:latin typeface="Times New Roman" pitchFamily="18" charset="0"/>
                <a:cs typeface="Times New Roman" pitchFamily="18" charset="0"/>
              </a:rPr>
              <a:t> III, IV, V.</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2000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Sang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a:t>
            </a:r>
          </a:p>
          <a:p>
            <a:pPr algn="just"/>
            <a:endParaRPr lang="en-US" sz="2400" b="1" dirty="0">
              <a:latin typeface="Times New Roman" pitchFamily="18" charset="0"/>
              <a:cs typeface="Times New Roman" pitchFamily="18" charset="0"/>
            </a:endParaRPr>
          </a:p>
        </p:txBody>
      </p:sp>
      <p:sp>
        <p:nvSpPr>
          <p:cNvPr id="2" name="AutoShape 4" descr="Káº¿t quáº£ hÃ¬nh áº£nh cho há»¯u th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Káº¿t quáº£ hÃ¬nh áº£nh cho há»¯u thá»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Káº¿t quáº£ hÃ¬nh áº£nh cho há»¯u thá»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868" y="1143000"/>
            <a:ext cx="2743200" cy="31538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Káº¿t quáº£ hÃ¬nh áº£nh cho há»¯u thá»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0420" y="1163593"/>
            <a:ext cx="2737237" cy="313329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410200" y="5181600"/>
            <a:ext cx="3505200" cy="1592263"/>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Đọc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chú</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thích</a:t>
            </a:r>
            <a:r>
              <a:rPr lang="en-US" sz="2400" dirty="0">
                <a:solidFill>
                  <a:prstClr val="black"/>
                </a:solidFill>
                <a:latin typeface="Times New Roman" pitchFamily="18" charset="0"/>
                <a:cs typeface="Times New Roman" pitchFamily="18" charset="0"/>
              </a:rPr>
              <a:t> *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nét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Hữu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Thỉnh</a:t>
            </a:r>
            <a:r>
              <a:rPr lang="en-US" sz="2400" dirty="0" smtClean="0">
                <a:solidFill>
                  <a:prstClr val="black"/>
                </a:solidFill>
                <a:latin typeface="Times New Roman" pitchFamily="18" charset="0"/>
                <a:cs typeface="Times New Roman" pitchFamily="18" charset="0"/>
              </a:rPr>
              <a:t> ? </a:t>
            </a:r>
            <a:endParaRPr lang="en-US" sz="2400" dirty="0">
              <a:solidFill>
                <a:prstClr val="black"/>
              </a:solidFill>
              <a:latin typeface="Times New Roman" pitchFamily="18" charset="0"/>
              <a:cs typeface="Times New Roman" pitchFamily="18" charset="0"/>
            </a:endParaRPr>
          </a:p>
        </p:txBody>
      </p:sp>
      <p:sp>
        <p:nvSpPr>
          <p:cNvPr id="12" name="TextBox 11"/>
          <p:cNvSpPr txBox="1"/>
          <p:nvPr/>
        </p:nvSpPr>
        <p:spPr>
          <a:xfrm>
            <a:off x="6116539" y="514880"/>
            <a:ext cx="1905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Hữu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Thỉnh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4538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6" presetClass="entr" presetSubtype="4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circle(in)">
                                      <p:cBhvr>
                                        <p:cTn id="35" dur="2000"/>
                                        <p:tgtEl>
                                          <p:spTgt spid="410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4106"/>
                                        </p:tgtEl>
                                        <p:attrNameLst>
                                          <p:attrName>style.visibility</p:attrName>
                                        </p:attrNameLst>
                                      </p:cBhvr>
                                      <p:to>
                                        <p:strVal val="visible"/>
                                      </p:to>
                                    </p:set>
                                    <p:animEffect transition="in" filter="wheel(1)">
                                      <p:cBhvr>
                                        <p:cTn id="40" dur="2000"/>
                                        <p:tgtEl>
                                          <p:spTgt spid="410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4104"/>
                                        </p:tgtEl>
                                        <p:attrNameLst>
                                          <p:attrName>ppt_x</p:attrName>
                                        </p:attrNameLst>
                                      </p:cBhvr>
                                      <p:tavLst>
                                        <p:tav tm="0">
                                          <p:val>
                                            <p:strVal val="ppt_x"/>
                                          </p:val>
                                        </p:tav>
                                        <p:tav tm="100000">
                                          <p:val>
                                            <p:strVal val="ppt_x"/>
                                          </p:val>
                                        </p:tav>
                                      </p:tavLst>
                                    </p:anim>
                                    <p:anim calcmode="lin" valueType="num">
                                      <p:cBhvr additive="base">
                                        <p:cTn id="45" dur="500"/>
                                        <p:tgtEl>
                                          <p:spTgt spid="4104"/>
                                        </p:tgtEl>
                                        <p:attrNameLst>
                                          <p:attrName>ppt_y</p:attrName>
                                        </p:attrNameLst>
                                      </p:cBhvr>
                                      <p:tavLst>
                                        <p:tav tm="0">
                                          <p:val>
                                            <p:strVal val="ppt_y"/>
                                          </p:val>
                                        </p:tav>
                                        <p:tav tm="100000">
                                          <p:val>
                                            <p:strVal val="1+ppt_h/2"/>
                                          </p:val>
                                        </p:tav>
                                      </p:tavLst>
                                    </p:anim>
                                    <p:set>
                                      <p:cBhvr>
                                        <p:cTn id="46" dur="1" fill="hold">
                                          <p:stCondLst>
                                            <p:cond delay="499"/>
                                          </p:stCondLst>
                                        </p:cTn>
                                        <p:tgtEl>
                                          <p:spTgt spid="410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P spid="16"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0622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u="sng" dirty="0" smtClean="0">
                <a:solidFill>
                  <a:srgbClr val="008000"/>
                </a:solidFill>
                <a:latin typeface="Times New Roman" pitchFamily="18" charset="0"/>
                <a:cs typeface="Times New Roman" pitchFamily="18" charset="0"/>
              </a:rPr>
              <a:t>I – TÌM HIỂU CHUNG</a:t>
            </a:r>
            <a:endParaRPr lang="en-US" sz="3200" b="1" u="sng" dirty="0">
              <a:solidFill>
                <a:srgbClr val="008000"/>
              </a:solidFill>
              <a:latin typeface="Times New Roman" pitchFamily="18" charset="0"/>
              <a:cs typeface="Times New Roman" pitchFamily="18" charset="0"/>
            </a:endParaRPr>
          </a:p>
        </p:txBody>
      </p:sp>
      <p:sp>
        <p:nvSpPr>
          <p:cNvPr id="5" name="TextBox 4"/>
          <p:cNvSpPr txBox="1"/>
          <p:nvPr/>
        </p:nvSpPr>
        <p:spPr>
          <a:xfrm>
            <a:off x="152400" y="685800"/>
            <a:ext cx="18288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2</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Tác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phẩm</a:t>
            </a:r>
            <a:endParaRPr lang="en-US" sz="2400" b="1" u="sng" dirty="0">
              <a:solidFill>
                <a:srgbClr val="FF0000"/>
              </a:solidFill>
              <a:latin typeface="Times New Roman" pitchFamily="18" charset="0"/>
              <a:cs typeface="Times New Roman" pitchFamily="18" charset="0"/>
            </a:endParaRPr>
          </a:p>
        </p:txBody>
      </p:sp>
      <p:pic>
        <p:nvPicPr>
          <p:cNvPr id="7"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01" y="584775"/>
            <a:ext cx="80299" cy="65780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8130" y="2819400"/>
            <a:ext cx="5023320" cy="461665"/>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2" name="Rectangle 1"/>
          <p:cNvSpPr/>
          <p:nvPr/>
        </p:nvSpPr>
        <p:spPr>
          <a:xfrm>
            <a:off x="5181600" y="762000"/>
            <a:ext cx="4572000" cy="5262979"/>
          </a:xfrm>
          <a:prstGeom prst="rect">
            <a:avLst/>
          </a:prstGeom>
        </p:spPr>
        <p:txBody>
          <a:bodyPr>
            <a:spAutoFit/>
          </a:bodyPr>
          <a:lstStyle/>
          <a:p>
            <a:r>
              <a:rPr lang="vi-VN" sz="2400" b="1" dirty="0">
                <a:latin typeface="+mj-lt"/>
              </a:rPr>
              <a:t>Bỗng nhận ra hương ổi</a:t>
            </a:r>
            <a:br>
              <a:rPr lang="vi-VN" sz="2400" b="1" dirty="0">
                <a:latin typeface="+mj-lt"/>
              </a:rPr>
            </a:br>
            <a:r>
              <a:rPr lang="vi-VN" sz="2400" b="1" dirty="0">
                <a:latin typeface="+mj-lt"/>
              </a:rPr>
              <a:t>Phả vào trong gió se</a:t>
            </a:r>
            <a:br>
              <a:rPr lang="vi-VN" sz="2400" b="1" dirty="0">
                <a:latin typeface="+mj-lt"/>
              </a:rPr>
            </a:br>
            <a:r>
              <a:rPr lang="en-US" sz="2400" b="1" dirty="0" err="1" smtClean="0">
                <a:latin typeface="Times New Roman" pitchFamily="18" charset="0"/>
                <a:cs typeface="Times New Roman" pitchFamily="18" charset="0"/>
              </a:rPr>
              <a:t>Sương</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chùng </a:t>
            </a:r>
            <a:r>
              <a:rPr lang="vi-VN" sz="2400" b="1" dirty="0">
                <a:latin typeface="+mj-lt"/>
              </a:rPr>
              <a:t>chình qua ngõ</a:t>
            </a:r>
            <a:br>
              <a:rPr lang="vi-VN" sz="2400" b="1" dirty="0">
                <a:latin typeface="+mj-lt"/>
              </a:rPr>
            </a:br>
            <a:r>
              <a:rPr lang="vi-VN" sz="2400" b="1" dirty="0">
                <a:latin typeface="+mj-lt"/>
              </a:rPr>
              <a:t>Hình như thu đã về</a:t>
            </a:r>
            <a:br>
              <a:rPr lang="vi-VN" sz="2400" b="1" dirty="0">
                <a:latin typeface="+mj-lt"/>
              </a:rPr>
            </a:br>
            <a:r>
              <a:rPr lang="vi-VN" sz="2400" b="1" dirty="0">
                <a:latin typeface="+mj-lt"/>
              </a:rPr>
              <a:t/>
            </a:r>
            <a:br>
              <a:rPr lang="vi-VN" sz="2400" b="1" dirty="0">
                <a:latin typeface="+mj-lt"/>
              </a:rPr>
            </a:br>
            <a:r>
              <a:rPr lang="vi-VN" sz="2400" b="1" dirty="0">
                <a:latin typeface="+mj-lt"/>
              </a:rPr>
              <a:t>Sông được lúc dềnh dàng</a:t>
            </a:r>
            <a:br>
              <a:rPr lang="vi-VN" sz="2400" b="1" dirty="0">
                <a:latin typeface="+mj-lt"/>
              </a:rPr>
            </a:br>
            <a:r>
              <a:rPr lang="vi-VN" sz="2400" b="1" dirty="0">
                <a:latin typeface="+mj-lt"/>
              </a:rPr>
              <a:t>Chim bắt đầu vội vã</a:t>
            </a:r>
            <a:br>
              <a:rPr lang="vi-VN" sz="2400" b="1" dirty="0">
                <a:latin typeface="+mj-lt"/>
              </a:rPr>
            </a:br>
            <a:r>
              <a:rPr lang="vi-VN" sz="2400" b="1" dirty="0">
                <a:latin typeface="+mj-lt"/>
              </a:rPr>
              <a:t>Có đám mây mùa hạ</a:t>
            </a:r>
            <a:br>
              <a:rPr lang="vi-VN" sz="2400" b="1" dirty="0">
                <a:latin typeface="+mj-lt"/>
              </a:rPr>
            </a:br>
            <a:r>
              <a:rPr lang="vi-VN" sz="2400" b="1" dirty="0">
                <a:latin typeface="+mj-lt"/>
              </a:rPr>
              <a:t>Vắt nửa mình sang thu</a:t>
            </a:r>
            <a:br>
              <a:rPr lang="vi-VN" sz="2400" b="1" dirty="0">
                <a:latin typeface="+mj-lt"/>
              </a:rPr>
            </a:br>
            <a:r>
              <a:rPr lang="vi-VN" sz="2400" b="1" dirty="0">
                <a:latin typeface="+mj-lt"/>
              </a:rPr>
              <a:t/>
            </a:r>
            <a:br>
              <a:rPr lang="vi-VN" sz="2400" b="1" dirty="0">
                <a:latin typeface="+mj-lt"/>
              </a:rPr>
            </a:br>
            <a:r>
              <a:rPr lang="vi-VN" sz="2400" b="1" dirty="0">
                <a:latin typeface="+mj-lt"/>
              </a:rPr>
              <a:t>Vẫn còn bao nhiêu nắng</a:t>
            </a:r>
            <a:br>
              <a:rPr lang="vi-VN" sz="2400" b="1" dirty="0">
                <a:latin typeface="+mj-lt"/>
              </a:rPr>
            </a:br>
            <a:r>
              <a:rPr lang="vi-VN" sz="2400" b="1" dirty="0">
                <a:latin typeface="+mj-lt"/>
              </a:rPr>
              <a:t>Đã vơi dần cơn mưa</a:t>
            </a:r>
            <a:br>
              <a:rPr lang="vi-VN" sz="2400" b="1" dirty="0">
                <a:latin typeface="+mj-lt"/>
              </a:rPr>
            </a:br>
            <a:r>
              <a:rPr lang="vi-VN" sz="2400" b="1" dirty="0">
                <a:latin typeface="+mj-lt"/>
              </a:rPr>
              <a:t>Sấm cũng bớt bất ngờ</a:t>
            </a:r>
            <a:br>
              <a:rPr lang="vi-VN" sz="2400" b="1" dirty="0">
                <a:latin typeface="+mj-lt"/>
              </a:rPr>
            </a:br>
            <a:r>
              <a:rPr lang="vi-VN" sz="2400" b="1" dirty="0">
                <a:latin typeface="+mj-lt"/>
              </a:rPr>
              <a:t>Trên hàng cây đứng tuổi.</a:t>
            </a:r>
            <a:endParaRPr lang="en-US" sz="2400" b="1" dirty="0">
              <a:latin typeface="+mj-lt"/>
            </a:endParaRPr>
          </a:p>
        </p:txBody>
      </p:sp>
      <p:sp>
        <p:nvSpPr>
          <p:cNvPr id="11" name="Rounded Rectangle 10"/>
          <p:cNvSpPr/>
          <p:nvPr/>
        </p:nvSpPr>
        <p:spPr>
          <a:xfrm>
            <a:off x="533400" y="5715000"/>
            <a:ext cx="4114800" cy="1058863"/>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xuất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xứ</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bài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thơ</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8"/>
          <p:cNvSpPr txBox="1"/>
          <p:nvPr/>
        </p:nvSpPr>
        <p:spPr>
          <a:xfrm>
            <a:off x="228600" y="1343770"/>
            <a:ext cx="4572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1977, in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3" name="Rounded Rectangle 12"/>
          <p:cNvSpPr/>
          <p:nvPr/>
        </p:nvSpPr>
        <p:spPr>
          <a:xfrm>
            <a:off x="533400" y="5666630"/>
            <a:ext cx="4114800" cy="1058863"/>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Bài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thơ</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được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theo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thơ</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gì</a:t>
            </a:r>
            <a:r>
              <a:rPr lang="en-US" sz="2400" dirty="0" smtClean="0">
                <a:solidFill>
                  <a:prstClr val="black"/>
                </a:solidFill>
                <a:latin typeface="Times New Roman" pitchFamily="18" charset="0"/>
                <a:cs typeface="Times New Roman" pitchFamily="18" charset="0"/>
              </a:rPr>
              <a:t> ? </a:t>
            </a:r>
            <a:r>
              <a:rPr lang="en-US" sz="2400" dirty="0" err="1" smtClean="0">
                <a:solidFill>
                  <a:prstClr val="black"/>
                </a:solidFill>
                <a:latin typeface="Times New Roman" pitchFamily="18" charset="0"/>
                <a:cs typeface="Times New Roman" pitchFamily="18" charset="0"/>
              </a:rPr>
              <a:t>Phương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thức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biểu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đạt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gì</a:t>
            </a:r>
            <a:r>
              <a:rPr lang="en-US" sz="2400" dirty="0" smtClean="0">
                <a:solidFill>
                  <a:prstClr val="black"/>
                </a:solidFill>
                <a:latin typeface="Times New Roman" pitchFamily="18" charset="0"/>
                <a:cs typeface="Times New Roman" pitchFamily="18" charset="0"/>
              </a:rPr>
              <a:t> ? </a:t>
            </a:r>
            <a:endParaRPr lang="en-US" sz="2400" dirty="0">
              <a:solidFill>
                <a:prstClr val="black"/>
              </a:solidFill>
              <a:latin typeface="Times New Roman" pitchFamily="18" charset="0"/>
              <a:cs typeface="Times New Roman" pitchFamily="18" charset="0"/>
            </a:endParaRPr>
          </a:p>
        </p:txBody>
      </p:sp>
      <p:sp>
        <p:nvSpPr>
          <p:cNvPr id="10" name="TextBox 9"/>
          <p:cNvSpPr txBox="1"/>
          <p:nvPr/>
        </p:nvSpPr>
        <p:spPr>
          <a:xfrm>
            <a:off x="237877" y="2286000"/>
            <a:ext cx="3962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3387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P spid="11" grpId="1" animBg="1"/>
      <p:bldP spid="9" grpId="0"/>
      <p:bldP spid="1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01" y="768816"/>
            <a:ext cx="71927" cy="58922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0" y="1133305"/>
            <a:ext cx="4572000" cy="4524315"/>
          </a:xfrm>
          <a:prstGeom prst="rect">
            <a:avLst/>
          </a:prstGeom>
        </p:spPr>
        <p:txBody>
          <a:bodyPr>
            <a:spAutoFit/>
          </a:bodyPr>
          <a:lstStyle/>
          <a:p>
            <a:r>
              <a:rPr lang="vi-VN" sz="2000" b="1" dirty="0">
                <a:latin typeface="+mj-lt"/>
              </a:rPr>
              <a:t>Bỗng nhận ra hương ổi</a:t>
            </a:r>
            <a:br>
              <a:rPr lang="vi-VN" sz="2000" b="1" dirty="0">
                <a:latin typeface="+mj-lt"/>
              </a:rPr>
            </a:br>
            <a:r>
              <a:rPr lang="vi-VN" sz="2000" b="1" dirty="0">
                <a:latin typeface="+mj-lt"/>
              </a:rPr>
              <a:t>Phả vào trong gió se</a:t>
            </a:r>
            <a:br>
              <a:rPr lang="vi-VN" sz="2000" b="1" dirty="0">
                <a:latin typeface="+mj-lt"/>
              </a:rPr>
            </a:br>
            <a:r>
              <a:rPr lang="en-US" sz="2000" b="1" dirty="0" err="1" smtClean="0">
                <a:latin typeface="Times New Roman" pitchFamily="18" charset="0"/>
                <a:cs typeface="Times New Roman" pitchFamily="18" charset="0"/>
              </a:rPr>
              <a:t>Sương</a:t>
            </a:r>
            <a:r>
              <a:rPr lang="vi-VN" sz="2000" b="1" dirty="0" smtClean="0">
                <a:latin typeface="+mj-lt"/>
              </a:rPr>
              <a:t> </a:t>
            </a:r>
            <a:r>
              <a:rPr lang="vi-VN" sz="2000" b="1" dirty="0">
                <a:latin typeface="+mj-lt"/>
              </a:rPr>
              <a:t>chùng chình qua ngõ</a:t>
            </a:r>
            <a:br>
              <a:rPr lang="vi-VN" sz="2000" b="1" dirty="0">
                <a:latin typeface="+mj-lt"/>
              </a:rPr>
            </a:br>
            <a:r>
              <a:rPr lang="vi-VN" sz="2000" b="1" dirty="0">
                <a:latin typeface="+mj-lt"/>
              </a:rPr>
              <a:t>Hình như thu đã về</a:t>
            </a:r>
            <a:br>
              <a:rPr lang="vi-VN" sz="2000" b="1" dirty="0">
                <a:latin typeface="+mj-lt"/>
              </a:rPr>
            </a:br>
            <a:r>
              <a:rPr lang="vi-VN" sz="2000" b="1" dirty="0">
                <a:latin typeface="+mj-lt"/>
              </a:rPr>
              <a:t/>
            </a:r>
            <a:br>
              <a:rPr lang="vi-VN" sz="2000" b="1" dirty="0">
                <a:latin typeface="+mj-lt"/>
              </a:rPr>
            </a:br>
            <a:r>
              <a:rPr lang="vi-VN" sz="2000" b="1" dirty="0">
                <a:latin typeface="+mj-lt"/>
              </a:rPr>
              <a:t>Sông được lúc dềnh dàng</a:t>
            </a:r>
            <a:br>
              <a:rPr lang="vi-VN" sz="2000" b="1" dirty="0">
                <a:latin typeface="+mj-lt"/>
              </a:rPr>
            </a:br>
            <a:r>
              <a:rPr lang="vi-VN" sz="2000" b="1" dirty="0">
                <a:latin typeface="+mj-lt"/>
              </a:rPr>
              <a:t>Chim bắt đầu vội vã</a:t>
            </a:r>
            <a:br>
              <a:rPr lang="vi-VN" sz="2000" b="1" dirty="0">
                <a:latin typeface="+mj-lt"/>
              </a:rPr>
            </a:br>
            <a:r>
              <a:rPr lang="vi-VN" sz="2000" b="1" dirty="0">
                <a:latin typeface="+mj-lt"/>
              </a:rPr>
              <a:t>Có đám mây mùa hạ</a:t>
            </a:r>
            <a:br>
              <a:rPr lang="vi-VN" sz="2000" b="1" dirty="0">
                <a:latin typeface="+mj-lt"/>
              </a:rPr>
            </a:br>
            <a:r>
              <a:rPr lang="vi-VN" sz="2000" b="1" dirty="0">
                <a:latin typeface="+mj-lt"/>
              </a:rPr>
              <a:t>Vắt nửa mình sang thu</a:t>
            </a:r>
            <a:br>
              <a:rPr lang="vi-VN" sz="2000" b="1" dirty="0">
                <a:latin typeface="+mj-lt"/>
              </a:rPr>
            </a:br>
            <a:r>
              <a:rPr lang="vi-VN" sz="2000" b="1" dirty="0">
                <a:latin typeface="+mj-lt"/>
              </a:rPr>
              <a:t/>
            </a:r>
            <a:br>
              <a:rPr lang="vi-VN" sz="2000" b="1" dirty="0">
                <a:latin typeface="+mj-lt"/>
              </a:rPr>
            </a:br>
            <a:r>
              <a:rPr lang="vi-VN" sz="2000" b="1" dirty="0">
                <a:latin typeface="+mj-lt"/>
              </a:rPr>
              <a:t>Vẫn còn bao nhiêu nắng</a:t>
            </a:r>
            <a:br>
              <a:rPr lang="vi-VN" sz="2000" b="1" dirty="0">
                <a:latin typeface="+mj-lt"/>
              </a:rPr>
            </a:br>
            <a:r>
              <a:rPr lang="vi-VN" sz="2000" b="1" dirty="0">
                <a:latin typeface="+mj-lt"/>
              </a:rPr>
              <a:t>Đã vơi dần cơn mưa</a:t>
            </a:r>
            <a:br>
              <a:rPr lang="vi-VN" sz="2000" b="1" dirty="0">
                <a:latin typeface="+mj-lt"/>
              </a:rPr>
            </a:br>
            <a:r>
              <a:rPr lang="vi-VN" sz="2000" b="1" dirty="0">
                <a:latin typeface="+mj-lt"/>
              </a:rPr>
              <a:t>Sấm cũng bớt bất ngờ</a:t>
            </a:r>
            <a:br>
              <a:rPr lang="vi-VN" sz="2000" b="1" dirty="0">
                <a:latin typeface="+mj-lt"/>
              </a:rPr>
            </a:br>
            <a:r>
              <a:rPr lang="vi-VN" sz="2000" b="1" dirty="0">
                <a:latin typeface="+mj-lt"/>
              </a:rPr>
              <a:t>Trên hàng cây đứng tuổi</a:t>
            </a:r>
            <a:r>
              <a:rPr lang="vi-VN" sz="2800" b="1" dirty="0">
                <a:latin typeface="+mj-lt"/>
              </a:rPr>
              <a:t>.</a:t>
            </a:r>
            <a:endParaRPr lang="en-US" sz="2800" b="1" dirty="0">
              <a:latin typeface="+mj-lt"/>
            </a:endParaRPr>
          </a:p>
        </p:txBody>
      </p:sp>
      <p:sp>
        <p:nvSpPr>
          <p:cNvPr id="13" name="Rounded Rectangle 12"/>
          <p:cNvSpPr/>
          <p:nvPr/>
        </p:nvSpPr>
        <p:spPr>
          <a:xfrm>
            <a:off x="352508" y="5696051"/>
            <a:ext cx="4114800" cy="1058863"/>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Đọc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bố</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cục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bài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thơ</a:t>
            </a:r>
            <a:r>
              <a:rPr lang="en-US" sz="2400" dirty="0" smtClean="0">
                <a:solidFill>
                  <a:prstClr val="black"/>
                </a:solidFill>
                <a:latin typeface="Times New Roman" pitchFamily="18" charset="0"/>
                <a:cs typeface="Times New Roman" pitchFamily="18" charset="0"/>
              </a:rPr>
              <a:t> ? </a:t>
            </a: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533400" y="1219200"/>
            <a:ext cx="4343400" cy="1200329"/>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Khổ</a:t>
            </a:r>
            <a:r>
              <a:rPr lang="en-US" sz="2400" dirty="0" smtClean="0">
                <a:solidFill>
                  <a:srgbClr val="FF0000"/>
                </a:solidFill>
                <a:latin typeface="Times New Roman" pitchFamily="18" charset="0"/>
                <a:cs typeface="Times New Roman" pitchFamily="18" charset="0"/>
              </a:rPr>
              <a:t> 1:</a:t>
            </a:r>
            <a:r>
              <a:rPr lang="en-US" sz="2400" dirty="0">
                <a:solidFill>
                  <a:srgbClr val="FF0000"/>
                </a:solidFill>
                <a:latin typeface="Times New Roman" pitchFamily="18" charset="0"/>
                <a:cs typeface="Times New Roman" pitchFamily="18" charset="0"/>
              </a:rPr>
              <a:t>Cảm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về</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762000" y="683567"/>
            <a:ext cx="3886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 3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4" name="TextBox 13"/>
          <p:cNvSpPr txBox="1"/>
          <p:nvPr/>
        </p:nvSpPr>
        <p:spPr>
          <a:xfrm>
            <a:off x="533400" y="2795297"/>
            <a:ext cx="4343400" cy="1200329"/>
          </a:xfrm>
          <a:prstGeom prst="rect">
            <a:avLst/>
          </a:prstGeom>
          <a:noFill/>
        </p:spPr>
        <p:txBody>
          <a:bodyPr wrap="square" rtlCol="0">
            <a:spAutoFit/>
          </a:bodyPr>
          <a:lstStyle/>
          <a:p>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Khổ</a:t>
            </a:r>
            <a:r>
              <a:rPr lang="en-US" sz="2400" dirty="0" smtClean="0">
                <a:solidFill>
                  <a:srgbClr val="00B050"/>
                </a:solidFill>
                <a:latin typeface="Times New Roman" pitchFamily="18" charset="0"/>
                <a:cs typeface="Times New Roman" pitchFamily="18" charset="0"/>
              </a:rPr>
              <a:t> 2: </a:t>
            </a:r>
            <a:r>
              <a:rPr lang="en-US" sz="2400" dirty="0" err="1">
                <a:solidFill>
                  <a:srgbClr val="00B050"/>
                </a:solidFill>
                <a:latin typeface="Times New Roman" pitchFamily="18" charset="0"/>
                <a:cs typeface="Times New Roman" pitchFamily="18" charset="0"/>
              </a:rPr>
              <a:t>Cảm</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nhận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sự</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đổi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thay</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của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cảnh</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vật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lúc</a:t>
            </a:r>
            <a:r>
              <a:rPr lang="en-US" sz="2400" dirty="0">
                <a:solidFill>
                  <a:srgbClr val="00B050"/>
                </a:solidFill>
                <a:latin typeface="Times New Roman" pitchFamily="18" charset="0"/>
                <a:cs typeface="Times New Roman" pitchFamily="18" charset="0"/>
              </a:rPr>
              <a:t> sang </a:t>
            </a:r>
            <a:r>
              <a:rPr lang="en-US" sz="2400" dirty="0" err="1" smtClean="0">
                <a:solidFill>
                  <a:srgbClr val="00B050"/>
                </a:solidFill>
                <a:latin typeface="Times New Roman" pitchFamily="18" charset="0"/>
                <a:cs typeface="Times New Roman" pitchFamily="18" charset="0"/>
              </a:rPr>
              <a:t>thu</a:t>
            </a:r>
            <a:r>
              <a:rPr lang="en-US" sz="2400" dirty="0" smtClean="0">
                <a:solidFill>
                  <a:srgbClr val="00B050"/>
                </a:solidFill>
                <a:latin typeface="Times New Roman" pitchFamily="18" charset="0"/>
                <a:cs typeface="Times New Roman" pitchFamily="18" charset="0"/>
              </a:rPr>
              <a:t> .</a:t>
            </a:r>
            <a:endParaRPr lang="en-US" sz="2400" dirty="0">
              <a:solidFill>
                <a:srgbClr val="00B050"/>
              </a:solidFill>
              <a:latin typeface="Times New Roman" pitchFamily="18" charset="0"/>
              <a:cs typeface="Times New Roman" pitchFamily="18" charset="0"/>
            </a:endParaRPr>
          </a:p>
          <a:p>
            <a:endParaRPr lang="en-US" sz="2400" dirty="0">
              <a:solidFill>
                <a:srgbClr val="00B050"/>
              </a:solidFill>
              <a:latin typeface="Times New Roman" pitchFamily="18" charset="0"/>
              <a:cs typeface="Times New Roman" pitchFamily="18" charset="0"/>
            </a:endParaRPr>
          </a:p>
        </p:txBody>
      </p:sp>
      <p:sp>
        <p:nvSpPr>
          <p:cNvPr id="6" name="Rectangle 5"/>
          <p:cNvSpPr/>
          <p:nvPr/>
        </p:nvSpPr>
        <p:spPr>
          <a:xfrm>
            <a:off x="559118" y="4495800"/>
            <a:ext cx="4572000" cy="830997"/>
          </a:xfrm>
          <a:prstGeom prst="rect">
            <a:avLst/>
          </a:prstGeom>
        </p:spPr>
        <p:txBody>
          <a:bodyPr>
            <a:spAutoFit/>
          </a:bodyPr>
          <a:lstStyle/>
          <a:p>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Khổ</a:t>
            </a:r>
            <a:r>
              <a:rPr lang="en-US" sz="2400" dirty="0" smtClean="0">
                <a:solidFill>
                  <a:srgbClr val="7030A0"/>
                </a:solidFill>
                <a:latin typeface="Times New Roman" pitchFamily="18" charset="0"/>
                <a:cs typeface="Times New Roman" pitchFamily="18" charset="0"/>
              </a:rPr>
              <a:t> 3: </a:t>
            </a:r>
            <a:r>
              <a:rPr lang="en-US" sz="2400" dirty="0" err="1">
                <a:solidFill>
                  <a:srgbClr val="7030A0"/>
                </a:solidFill>
                <a:latin typeface="Times New Roman" pitchFamily="18" charset="0"/>
                <a:cs typeface="Times New Roman" pitchFamily="18" charset="0"/>
              </a:rPr>
              <a:t>Cảm</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nhận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về</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mùa</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thu</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bằng</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suy</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ngẫm</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trải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nghiệm</a:t>
            </a:r>
            <a:endParaRPr lang="en-US"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03762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12" grpId="0"/>
      <p:bldP spid="1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64" y="762000"/>
            <a:ext cx="50622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u="sng" dirty="0" smtClean="0">
                <a:solidFill>
                  <a:srgbClr val="008000"/>
                </a:solidFill>
                <a:latin typeface="Times New Roman" pitchFamily="18" charset="0"/>
                <a:cs typeface="Times New Roman" pitchFamily="18" charset="0"/>
              </a:rPr>
              <a:t>II – TÌM HIỂU VĂN BẢN</a:t>
            </a:r>
            <a:endParaRPr lang="en-US" sz="3200" b="1" u="sng" dirty="0">
              <a:solidFill>
                <a:srgbClr val="008000"/>
              </a:solidFill>
              <a:latin typeface="Times New Roman" pitchFamily="18" charset="0"/>
              <a:cs typeface="Times New Roman" pitchFamily="18" charset="0"/>
            </a:endParaRPr>
          </a:p>
        </p:txBody>
      </p:sp>
      <p:sp>
        <p:nvSpPr>
          <p:cNvPr id="5" name="TextBox 4"/>
          <p:cNvSpPr txBox="1"/>
          <p:nvPr/>
        </p:nvSpPr>
        <p:spPr>
          <a:xfrm>
            <a:off x="41564" y="1367135"/>
            <a:ext cx="5101142" cy="830997"/>
          </a:xfrm>
          <a:prstGeom prst="rect">
            <a:avLst/>
          </a:prstGeom>
          <a:noFill/>
        </p:spPr>
        <p:txBody>
          <a:bodyPr wrap="square" rtlCol="0">
            <a:spAutoFit/>
          </a:bodyPr>
          <a:lstStyle/>
          <a:p>
            <a:r>
              <a:rPr lang="en-US" sz="2400" b="1" u="sng" dirty="0" smtClean="0">
                <a:solidFill>
                  <a:srgbClr val="FF0000"/>
                </a:solidFill>
                <a:latin typeface="Times New Roman" pitchFamily="18" charset="0"/>
                <a:cs typeface="Times New Roman" pitchFamily="18" charset="0"/>
              </a:rPr>
              <a:t>1/ </a:t>
            </a:r>
            <a:r>
              <a:rPr lang="en-US" sz="2400" b="1" u="sng" dirty="0" err="1" smtClean="0">
                <a:solidFill>
                  <a:srgbClr val="FF0000"/>
                </a:solidFill>
                <a:latin typeface="Times New Roman" pitchFamily="18" charset="0"/>
                <a:cs typeface="Times New Roman" pitchFamily="18" charset="0"/>
              </a:rPr>
              <a:t>Cảm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nhận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tinh</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tế</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của</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tác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giả</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trước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tín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hiệu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báo</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thu</a:t>
            </a:r>
            <a:r>
              <a:rPr lang="en-US" sz="2400" b="1" u="sng" dirty="0" smtClean="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về</a:t>
            </a:r>
            <a:r>
              <a:rPr lang="en-US" sz="2400" b="1" u="sng" dirty="0">
                <a:solidFill>
                  <a:srgbClr val="FF0000"/>
                </a:solidFill>
                <a:latin typeface="Times New Roman" pitchFamily="18" charset="0"/>
                <a:cs typeface="Times New Roman" pitchFamily="18" charset="0"/>
              </a:rPr>
              <a:t> </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Khổ</a:t>
            </a:r>
            <a:r>
              <a:rPr lang="en-US" sz="2400" b="1" u="sng" dirty="0" smtClean="0">
                <a:solidFill>
                  <a:srgbClr val="FF0000"/>
                </a:solidFill>
                <a:latin typeface="Times New Roman" pitchFamily="18" charset="0"/>
                <a:cs typeface="Times New Roman" pitchFamily="18" charset="0"/>
              </a:rPr>
              <a:t> 1):  </a:t>
            </a:r>
            <a:endParaRPr lang="en-US" sz="2400" b="1" u="sng" dirty="0">
              <a:solidFill>
                <a:srgbClr val="FF0000"/>
              </a:solidFill>
              <a:latin typeface="Times New Roman" pitchFamily="18" charset="0"/>
              <a:cs typeface="Times New Roman" pitchFamily="18" charset="0"/>
            </a:endParaRPr>
          </a:p>
        </p:txBody>
      </p:sp>
      <p:pic>
        <p:nvPicPr>
          <p:cNvPr id="8"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790575"/>
            <a:ext cx="77787" cy="63722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0493" y="2438400"/>
            <a:ext cx="5023320" cy="769441"/>
          </a:xfrm>
          <a:prstGeom prst="rect">
            <a:avLst/>
          </a:prstGeom>
        </p:spPr>
        <p:txBody>
          <a:bodyPr wrap="square">
            <a:spAutoFit/>
          </a:bodyPr>
          <a:lstStyle/>
          <a:p>
            <a:r>
              <a:rPr lang="nl-NL" sz="2200" dirty="0" smtClean="0">
                <a:latin typeface="Times New Roman" pitchFamily="18" charset="0"/>
                <a:cs typeface="Times New Roman" pitchFamily="18" charset="0"/>
              </a:rPr>
              <a:t>   -  </a:t>
            </a:r>
            <a:r>
              <a:rPr lang="nl-NL" sz="2200" i="1" dirty="0" smtClean="0">
                <a:latin typeface="Times New Roman" pitchFamily="18" charset="0"/>
                <a:cs typeface="Times New Roman" pitchFamily="18" charset="0"/>
              </a:rPr>
              <a:t>Bỗng</a:t>
            </a:r>
            <a:r>
              <a:rPr lang="nl-NL" sz="2200" dirty="0" smtClean="0">
                <a:latin typeface="Times New Roman" pitchFamily="18" charset="0"/>
                <a:cs typeface="Times New Roman" pitchFamily="18" charset="0"/>
              </a:rPr>
              <a:t> </a:t>
            </a:r>
            <a:r>
              <a:rPr lang="nl-NL" sz="2200" b="1" dirty="0" smtClean="0">
                <a:latin typeface="Times New Roman" pitchFamily="18" charset="0"/>
                <a:cs typeface="Times New Roman" pitchFamily="18" charset="0"/>
              </a:rPr>
              <a:t>-&gt; cảm xúc ngạc nhiên, ngỡ ngàng</a:t>
            </a:r>
            <a:endParaRPr lang="nl-NL" sz="2200" dirty="0" smtClean="0">
              <a:latin typeface="Times New Roman" pitchFamily="18" charset="0"/>
              <a:cs typeface="Times New Roman" pitchFamily="18" charset="0"/>
            </a:endParaRPr>
          </a:p>
        </p:txBody>
      </p:sp>
      <p:pic>
        <p:nvPicPr>
          <p:cNvPr id="6148" name="Picture 4" descr="Káº¿t quáº£ hÃ¬nh áº£nh cho Ã´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182046"/>
            <a:ext cx="3048000" cy="2297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3813" y="879944"/>
            <a:ext cx="3962400" cy="1631216"/>
          </a:xfrm>
          <a:prstGeom prst="rect">
            <a:avLst/>
          </a:prstGeom>
        </p:spPr>
        <p:txBody>
          <a:bodyPr wrap="square">
            <a:spAutoFit/>
          </a:bodyPr>
          <a:lstStyle/>
          <a:p>
            <a:pPr algn="ctr"/>
            <a:r>
              <a:rPr lang="vi-VN" sz="2000" b="1" i="1" dirty="0">
                <a:latin typeface="Times New Roman" pitchFamily="18" charset="0"/>
                <a:cs typeface="Times New Roman" pitchFamily="18" charset="0"/>
              </a:rPr>
              <a:t>Bỗng nhận ra hương ổi</a:t>
            </a:r>
            <a:br>
              <a:rPr lang="vi-VN" sz="2000" b="1" i="1" dirty="0">
                <a:latin typeface="Times New Roman" pitchFamily="18" charset="0"/>
                <a:cs typeface="Times New Roman" pitchFamily="18" charset="0"/>
              </a:rPr>
            </a:br>
            <a:r>
              <a:rPr lang="vi-VN" sz="2000" b="1" i="1" dirty="0">
                <a:latin typeface="Times New Roman" pitchFamily="18" charset="0"/>
                <a:cs typeface="Times New Roman" pitchFamily="18" charset="0"/>
              </a:rPr>
              <a:t>Phả vào trong gió se</a:t>
            </a:r>
            <a:br>
              <a:rPr lang="vi-VN" sz="2000" b="1" i="1" dirty="0">
                <a:latin typeface="Times New Roman" pitchFamily="18" charset="0"/>
                <a:cs typeface="Times New Roman" pitchFamily="18" charset="0"/>
              </a:rPr>
            </a:br>
            <a:r>
              <a:rPr lang="en-US" sz="2000" b="1" i="1" dirty="0" err="1" smtClean="0">
                <a:latin typeface="Times New Roman" pitchFamily="18" charset="0"/>
                <a:cs typeface="Times New Roman" pitchFamily="18" charset="0"/>
              </a:rPr>
              <a:t>Sương</a:t>
            </a:r>
            <a:r>
              <a:rPr lang="vi-VN" sz="2000" b="1" i="1" dirty="0" smtClean="0">
                <a:latin typeface="Times New Roman" pitchFamily="18" charset="0"/>
                <a:cs typeface="Times New Roman" pitchFamily="18" charset="0"/>
              </a:rPr>
              <a:t> </a:t>
            </a:r>
            <a:r>
              <a:rPr lang="vi-VN" sz="2000" b="1" i="1" dirty="0">
                <a:latin typeface="Times New Roman" pitchFamily="18" charset="0"/>
                <a:cs typeface="Times New Roman" pitchFamily="18" charset="0"/>
              </a:rPr>
              <a:t>chùng chình qua ngõ</a:t>
            </a:r>
            <a:br>
              <a:rPr lang="vi-VN" sz="2000" b="1" i="1" dirty="0">
                <a:latin typeface="Times New Roman" pitchFamily="18" charset="0"/>
                <a:cs typeface="Times New Roman" pitchFamily="18" charset="0"/>
              </a:rPr>
            </a:br>
            <a:r>
              <a:rPr lang="vi-VN" sz="2000" b="1" i="1" dirty="0">
                <a:latin typeface="Times New Roman" pitchFamily="18" charset="0"/>
                <a:cs typeface="Times New Roman" pitchFamily="18" charset="0"/>
              </a:rPr>
              <a:t>Hình như thu đã về</a:t>
            </a:r>
            <a:br>
              <a:rPr lang="vi-VN" sz="2000" b="1" i="1" dirty="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sp>
        <p:nvSpPr>
          <p:cNvPr id="14" name="Rounded Rectangle 13"/>
          <p:cNvSpPr/>
          <p:nvPr/>
        </p:nvSpPr>
        <p:spPr>
          <a:xfrm>
            <a:off x="5309346" y="4724400"/>
            <a:ext cx="3724835" cy="20574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Đọc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khổ</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thơ</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thứ</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nhất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và</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cho</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biết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bài</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thơ</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được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mở</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đầu</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bằng</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từ</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nào</a:t>
            </a:r>
            <a:r>
              <a:rPr lang="en-US" sz="2000" dirty="0" smtClean="0">
                <a:solidFill>
                  <a:prstClr val="black"/>
                </a:solidFill>
                <a:latin typeface="Times New Roman" pitchFamily="18" charset="0"/>
                <a:cs typeface="Times New Roman" pitchFamily="18" charset="0"/>
              </a:rPr>
              <a:t> ? </a:t>
            </a:r>
            <a:r>
              <a:rPr lang="en-US" sz="2000" dirty="0" err="1" smtClean="0">
                <a:solidFill>
                  <a:prstClr val="black"/>
                </a:solidFill>
                <a:latin typeface="Times New Roman" pitchFamily="18" charset="0"/>
                <a:cs typeface="Times New Roman" pitchFamily="18" charset="0"/>
              </a:rPr>
              <a:t>Hãy</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nêu</a:t>
            </a:r>
            <a:r>
              <a:rPr lang="en-US" sz="2000" dirty="0" smtClean="0">
                <a:solidFill>
                  <a:prstClr val="black"/>
                </a:solidFill>
                <a:latin typeface="Times New Roman" pitchFamily="18" charset="0"/>
                <a:cs typeface="Times New Roman" pitchFamily="18" charset="0"/>
              </a:rPr>
              <a:t> ý </a:t>
            </a:r>
            <a:r>
              <a:rPr lang="en-US" sz="2000" dirty="0" err="1" smtClean="0">
                <a:solidFill>
                  <a:prstClr val="black"/>
                </a:solidFill>
                <a:latin typeface="Times New Roman" pitchFamily="18" charset="0"/>
                <a:cs typeface="Times New Roman" pitchFamily="18" charset="0"/>
              </a:rPr>
              <a:t>nghĩa</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biểu</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đạt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của</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từ</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đó</a:t>
            </a:r>
            <a:r>
              <a:rPr lang="en-US" sz="2000" dirty="0" smtClean="0">
                <a:solidFill>
                  <a:prstClr val="black"/>
                </a:solidFill>
                <a:latin typeface="Times New Roman" pitchFamily="18" charset="0"/>
                <a:cs typeface="Times New Roman" pitchFamily="18" charset="0"/>
              </a:rPr>
              <a:t> ? </a:t>
            </a:r>
            <a:endParaRPr lang="en-US" sz="2000" dirty="0">
              <a:solidFill>
                <a:prstClr val="black"/>
              </a:solidFill>
              <a:latin typeface="Times New Roman" pitchFamily="18" charset="0"/>
              <a:cs typeface="Times New Roman" pitchFamily="18" charset="0"/>
            </a:endParaRPr>
          </a:p>
        </p:txBody>
      </p:sp>
      <p:sp>
        <p:nvSpPr>
          <p:cNvPr id="15" name="Line 7"/>
          <p:cNvSpPr>
            <a:spLocks noChangeShapeType="1"/>
          </p:cNvSpPr>
          <p:nvPr/>
        </p:nvSpPr>
        <p:spPr bwMode="auto">
          <a:xfrm>
            <a:off x="7391400" y="12192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7"/>
          <p:cNvSpPr>
            <a:spLocks noChangeShapeType="1"/>
          </p:cNvSpPr>
          <p:nvPr/>
        </p:nvSpPr>
        <p:spPr bwMode="auto">
          <a:xfrm>
            <a:off x="7543800" y="15240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5638800" y="1828800"/>
            <a:ext cx="304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ounded Rectangle 17"/>
          <p:cNvSpPr/>
          <p:nvPr/>
        </p:nvSpPr>
        <p:spPr>
          <a:xfrm>
            <a:off x="5338482" y="4728017"/>
            <a:ext cx="3724835" cy="205016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Nhà</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thơ</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bất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ngờ</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đột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ngột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nhận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ra</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điều</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gì</a:t>
            </a:r>
            <a:r>
              <a:rPr lang="en-US" sz="2000" dirty="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từ</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thiên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nhiên</a:t>
            </a:r>
            <a:r>
              <a:rPr lang="en-US" sz="2000" dirty="0" smtClean="0">
                <a:solidFill>
                  <a:prstClr val="black"/>
                </a:solidFill>
                <a:latin typeface="Times New Roman" pitchFamily="18" charset="0"/>
                <a:cs typeface="Times New Roman" pitchFamily="18" charset="0"/>
              </a:rPr>
              <a:t> ? </a:t>
            </a:r>
            <a:r>
              <a:rPr lang="en-US" sz="2000" dirty="0" err="1" smtClean="0">
                <a:solidFill>
                  <a:prstClr val="black"/>
                </a:solidFill>
                <a:latin typeface="Times New Roman" pitchFamily="18" charset="0"/>
                <a:cs typeface="Times New Roman" pitchFamily="18" charset="0"/>
              </a:rPr>
              <a:t>Em</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hiểu</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như</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thế</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nào</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về</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các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hình</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ảnh</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ấy</a:t>
            </a:r>
            <a:r>
              <a:rPr lang="en-US" sz="2000" dirty="0" smtClean="0">
                <a:solidFill>
                  <a:prstClr val="black"/>
                </a:solidFill>
                <a:latin typeface="Times New Roman" pitchFamily="18" charset="0"/>
                <a:cs typeface="Times New Roman" pitchFamily="18" charset="0"/>
              </a:rPr>
              <a:t> ? </a:t>
            </a:r>
            <a:r>
              <a:rPr lang="en-US" sz="2000" dirty="0" err="1" smtClean="0">
                <a:solidFill>
                  <a:prstClr val="black"/>
                </a:solidFill>
                <a:latin typeface="Times New Roman" pitchFamily="18" charset="0"/>
                <a:cs typeface="Times New Roman" pitchFamily="18" charset="0"/>
              </a:rPr>
              <a:t>Nghệ</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thuật</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được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sử</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dụng</a:t>
            </a:r>
            <a:r>
              <a:rPr lang="en-US" sz="2000" dirty="0" smtClean="0">
                <a:solidFill>
                  <a:prstClr val="black"/>
                </a:solidFill>
                <a:latin typeface="Times New Roman" pitchFamily="18" charset="0"/>
                <a:cs typeface="Times New Roman" pitchFamily="18" charset="0"/>
              </a:rPr>
              <a:t> ở </a:t>
            </a:r>
            <a:r>
              <a:rPr lang="en-US" sz="2000" dirty="0" err="1" smtClean="0">
                <a:solidFill>
                  <a:prstClr val="black"/>
                </a:solidFill>
                <a:latin typeface="Times New Roman" pitchFamily="18" charset="0"/>
                <a:cs typeface="Times New Roman" pitchFamily="18" charset="0"/>
              </a:rPr>
              <a:t>đây</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là</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gì</a:t>
            </a:r>
            <a:r>
              <a:rPr lang="en-US" sz="2000" dirty="0" smtClean="0">
                <a:solidFill>
                  <a:prstClr val="black"/>
                </a:solidFill>
                <a:latin typeface="Times New Roman" pitchFamily="18" charset="0"/>
                <a:cs typeface="Times New Roman" pitchFamily="18" charset="0"/>
              </a:rPr>
              <a:t> ? </a:t>
            </a:r>
            <a:r>
              <a:rPr lang="en-US" sz="2000" dirty="0" err="1" smtClean="0">
                <a:solidFill>
                  <a:prstClr val="black"/>
                </a:solidFill>
                <a:latin typeface="Times New Roman" pitchFamily="18" charset="0"/>
                <a:cs typeface="Times New Roman" pitchFamily="18" charset="0"/>
              </a:rPr>
              <a:t>Tác</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dụng</a:t>
            </a:r>
            <a:r>
              <a:rPr lang="en-US" sz="2000" dirty="0" smtClean="0">
                <a:solidFill>
                  <a:prstClr val="black"/>
                </a:solidFill>
                <a:latin typeface="Times New Roman" pitchFamily="18" charset="0"/>
                <a:cs typeface="Times New Roman" pitchFamily="18" charset="0"/>
              </a:rPr>
              <a:t> ?  </a:t>
            </a:r>
            <a:endParaRPr lang="en-US" sz="2000" dirty="0">
              <a:solidFill>
                <a:prstClr val="black"/>
              </a:solidFill>
              <a:latin typeface="Times New Roman" pitchFamily="18" charset="0"/>
              <a:cs typeface="Times New Roman" pitchFamily="18" charset="0"/>
            </a:endParaRPr>
          </a:p>
        </p:txBody>
      </p:sp>
      <p:sp>
        <p:nvSpPr>
          <p:cNvPr id="19" name="Line 7"/>
          <p:cNvSpPr>
            <a:spLocks noChangeShapeType="1"/>
          </p:cNvSpPr>
          <p:nvPr/>
        </p:nvSpPr>
        <p:spPr bwMode="auto">
          <a:xfrm>
            <a:off x="5943600" y="1219200"/>
            <a:ext cx="533400" cy="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340609" y="3254307"/>
            <a:ext cx="4572000" cy="3046988"/>
          </a:xfrm>
          <a:prstGeom prst="rect">
            <a:avLst/>
          </a:prstGeom>
        </p:spPr>
        <p:txBody>
          <a:bodyPr>
            <a:spAutoFit/>
          </a:bodyPr>
          <a:lstStyle/>
          <a:p>
            <a:r>
              <a:rPr lang="nl-NL" sz="2400" dirty="0" smtClean="0">
                <a:latin typeface="Times New Roman" pitchFamily="18" charset="0"/>
                <a:cs typeface="Times New Roman" pitchFamily="18" charset="0"/>
              </a:rPr>
              <a:t>- </a:t>
            </a:r>
            <a:r>
              <a:rPr lang="nl-NL" sz="2400" i="1" dirty="0" smtClean="0">
                <a:latin typeface="Times New Roman" pitchFamily="18" charset="0"/>
                <a:cs typeface="Times New Roman" pitchFamily="18" charset="0"/>
              </a:rPr>
              <a:t>hương </a:t>
            </a:r>
            <a:r>
              <a:rPr lang="nl-NL" sz="2400" i="1" dirty="0">
                <a:latin typeface="Times New Roman" pitchFamily="18" charset="0"/>
                <a:cs typeface="Times New Roman" pitchFamily="18" charset="0"/>
              </a:rPr>
              <a:t>ổi  </a:t>
            </a:r>
            <a:endParaRPr lang="en-US" sz="2400" b="1" i="1"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a:t>
            </a:r>
            <a:r>
              <a:rPr lang="nl-NL" sz="2400" i="1" dirty="0">
                <a:latin typeface="Times New Roman" pitchFamily="18" charset="0"/>
                <a:cs typeface="Times New Roman" pitchFamily="18" charset="0"/>
              </a:rPr>
              <a:t>gió se </a:t>
            </a:r>
            <a:r>
              <a:rPr lang="nl-NL" sz="2400" b="1" dirty="0">
                <a:latin typeface="Times New Roman" pitchFamily="18" charset="0"/>
                <a:cs typeface="Times New Roman" pitchFamily="18" charset="0"/>
              </a:rPr>
              <a:t>-&gt; gió nhẹ, khô và hơi lạnh</a:t>
            </a:r>
            <a:endParaRPr lang="en-US" sz="2400" b="1" dirty="0">
              <a:latin typeface="Times New Roman" pitchFamily="18" charset="0"/>
              <a:cs typeface="Times New Roman" pitchFamily="18" charset="0"/>
            </a:endParaRPr>
          </a:p>
          <a:p>
            <a:pPr marL="342900" indent="-342900" algn="just">
              <a:buFontTx/>
              <a:buChar char="-"/>
            </a:pPr>
            <a:r>
              <a:rPr lang="nl-NL" sz="2400" dirty="0" smtClean="0">
                <a:latin typeface="Times New Roman" pitchFamily="18" charset="0"/>
                <a:cs typeface="Times New Roman" pitchFamily="18" charset="0"/>
              </a:rPr>
              <a:t>s</a:t>
            </a:r>
            <a:r>
              <a:rPr lang="nl-NL" sz="2400" i="1" dirty="0" smtClean="0">
                <a:latin typeface="Times New Roman" pitchFamily="18" charset="0"/>
                <a:cs typeface="Times New Roman" pitchFamily="18" charset="0"/>
              </a:rPr>
              <a:t>ương </a:t>
            </a:r>
            <a:r>
              <a:rPr lang="nl-NL" sz="2400" i="1" dirty="0">
                <a:latin typeface="Times New Roman" pitchFamily="18" charset="0"/>
                <a:cs typeface="Times New Roman" pitchFamily="18" charset="0"/>
              </a:rPr>
              <a:t>chùng chình</a:t>
            </a:r>
            <a:r>
              <a:rPr lang="nl-NL" sz="2400" i="1" dirty="0" smtClean="0">
                <a:latin typeface="Times New Roman" pitchFamily="18" charset="0"/>
                <a:cs typeface="Times New Roman" pitchFamily="18" charset="0"/>
              </a:rPr>
              <a:t>...</a:t>
            </a:r>
          </a:p>
          <a:p>
            <a:pPr algn="just"/>
            <a:r>
              <a:rPr lang="nl-NL" sz="2400" i="1" dirty="0" smtClean="0"/>
              <a:t> </a:t>
            </a:r>
            <a:r>
              <a:rPr lang="nl-NL" sz="2400" dirty="0">
                <a:latin typeface="Times New Roman" pitchFamily="18" charset="0"/>
                <a:cs typeface="Times New Roman" pitchFamily="18" charset="0"/>
              </a:rPr>
              <a:t>-&gt;Nghệ thuật: nhân hóa,từ láy gợi </a:t>
            </a:r>
            <a:r>
              <a:rPr lang="nl-NL" sz="2400" dirty="0" smtClean="0">
                <a:latin typeface="Times New Roman" pitchFamily="18" charset="0"/>
                <a:cs typeface="Times New Roman" pitchFamily="18" charset="0"/>
              </a:rPr>
              <a:t>hình</a:t>
            </a:r>
          </a:p>
          <a:p>
            <a:pPr algn="just"/>
            <a:r>
              <a:rPr lang="nl-NL" sz="2400" dirty="0" smtClean="0">
                <a:latin typeface="Times New Roman" pitchFamily="18" charset="0"/>
                <a:cs typeface="Times New Roman" pitchFamily="18" charset="0"/>
              </a:rPr>
              <a:t>  </a:t>
            </a:r>
            <a:r>
              <a:rPr lang="nl-NL" sz="2400" b="1" i="1" dirty="0">
                <a:effectLst>
                  <a:outerShdw blurRad="38100" dist="38100" dir="2700000" algn="tl">
                    <a:srgbClr val="000000">
                      <a:alpha val="43137"/>
                    </a:srgbClr>
                  </a:outerShdw>
                </a:effectLst>
                <a:latin typeface="Times New Roman" pitchFamily="18" charset="0"/>
                <a:cs typeface="Times New Roman" pitchFamily="18" charset="0"/>
              </a:rPr>
              <a:t>-&gt; gợi tả bước chuyển nhẹ nhàng của thiên nhiên</a:t>
            </a:r>
            <a:endParaRPr lang="en-US"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 name="Picture 8" descr="Káº¿t quáº£ hÃ¬nh áº£nh cho sÆ°Æ¡ng chÃ¹ng ch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152891"/>
            <a:ext cx="3276600" cy="232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1491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ircle(in)">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6148"/>
                                        </p:tgtEl>
                                        <p:attrNameLst>
                                          <p:attrName>style.visibility</p:attrName>
                                        </p:attrNameLst>
                                      </p:cBhvr>
                                      <p:to>
                                        <p:strVal val="visible"/>
                                      </p:to>
                                    </p:set>
                                    <p:animEffect transition="in" filter="circle(in)">
                                      <p:cBhvr>
                                        <p:cTn id="59" dur="2000"/>
                                        <p:tgtEl>
                                          <p:spTgt spid="614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circle(in)">
                                      <p:cBhvr>
                                        <p:cTn id="64" dur="2000"/>
                                        <p:tgtEl>
                                          <p:spTgt spid="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6148"/>
                                        </p:tgtEl>
                                        <p:attrNameLst>
                                          <p:attrName>ppt_x</p:attrName>
                                        </p:attrNameLst>
                                      </p:cBhvr>
                                      <p:tavLst>
                                        <p:tav tm="0">
                                          <p:val>
                                            <p:strVal val="ppt_x"/>
                                          </p:val>
                                        </p:tav>
                                        <p:tav tm="100000">
                                          <p:val>
                                            <p:strVal val="ppt_x"/>
                                          </p:val>
                                        </p:tav>
                                      </p:tavLst>
                                    </p:anim>
                                    <p:anim calcmode="lin" valueType="num">
                                      <p:cBhvr additive="base">
                                        <p:cTn id="69" dur="500"/>
                                        <p:tgtEl>
                                          <p:spTgt spid="6148"/>
                                        </p:tgtEl>
                                        <p:attrNameLst>
                                          <p:attrName>ppt_y</p:attrName>
                                        </p:attrNameLst>
                                      </p:cBhvr>
                                      <p:tavLst>
                                        <p:tav tm="0">
                                          <p:val>
                                            <p:strVal val="ppt_y"/>
                                          </p:val>
                                        </p:tav>
                                        <p:tav tm="100000">
                                          <p:val>
                                            <p:strVal val="1+ppt_h/2"/>
                                          </p:val>
                                        </p:tav>
                                      </p:tavLst>
                                    </p:anim>
                                    <p:set>
                                      <p:cBhvr>
                                        <p:cTn id="70" dur="1" fill="hold">
                                          <p:stCondLst>
                                            <p:cond delay="499"/>
                                          </p:stCondLst>
                                        </p:cTn>
                                        <p:tgtEl>
                                          <p:spTgt spid="614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circle(in)">
                                      <p:cBhvr>
                                        <p:cTn id="75" dur="2000"/>
                                        <p:tgtEl>
                                          <p:spTgt spid="7">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7">
                                            <p:txEl>
                                              <p:pRg st="2" end="2"/>
                                            </p:txEl>
                                          </p:spTgt>
                                        </p:tgtEl>
                                        <p:attrNameLst>
                                          <p:attrName>style.visibility</p:attrName>
                                        </p:attrNameLst>
                                      </p:cBhvr>
                                      <p:to>
                                        <p:strVal val="visible"/>
                                      </p:to>
                                    </p:set>
                                    <p:animEffect transition="in" filter="wipe(down)">
                                      <p:cBhvr>
                                        <p:cTn id="80" dur="500"/>
                                        <p:tgtEl>
                                          <p:spTgt spid="7">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ppt_w</p:attrName>
                                        </p:attrNameLst>
                                      </p:cBhvr>
                                      <p:tavLst>
                                        <p:tav tm="0">
                                          <p:val>
                                            <p:fltVal val="0"/>
                                          </p:val>
                                        </p:tav>
                                        <p:tav tm="100000">
                                          <p:val>
                                            <p:strVal val="#ppt_w"/>
                                          </p:val>
                                        </p:tav>
                                      </p:tavLst>
                                    </p:anim>
                                    <p:anim calcmode="lin" valueType="num">
                                      <p:cBhvr>
                                        <p:cTn id="86" dur="1000" fill="hold"/>
                                        <p:tgtEl>
                                          <p:spTgt spid="21"/>
                                        </p:tgtEl>
                                        <p:attrNameLst>
                                          <p:attrName>ppt_h</p:attrName>
                                        </p:attrNameLst>
                                      </p:cBhvr>
                                      <p:tavLst>
                                        <p:tav tm="0">
                                          <p:val>
                                            <p:fltVal val="0"/>
                                          </p:val>
                                        </p:tav>
                                        <p:tav tm="100000">
                                          <p:val>
                                            <p:strVal val="#ppt_h"/>
                                          </p:val>
                                        </p:tav>
                                      </p:tavLst>
                                    </p:anim>
                                    <p:anim calcmode="lin" valueType="num">
                                      <p:cBhvr>
                                        <p:cTn id="87" dur="1000" fill="hold"/>
                                        <p:tgtEl>
                                          <p:spTgt spid="21"/>
                                        </p:tgtEl>
                                        <p:attrNameLst>
                                          <p:attrName>style.rotation</p:attrName>
                                        </p:attrNameLst>
                                      </p:cBhvr>
                                      <p:tavLst>
                                        <p:tav tm="0">
                                          <p:val>
                                            <p:fltVal val="90"/>
                                          </p:val>
                                        </p:tav>
                                        <p:tav tm="100000">
                                          <p:val>
                                            <p:fltVal val="0"/>
                                          </p:val>
                                        </p:tav>
                                      </p:tavLst>
                                    </p:anim>
                                    <p:animEffect transition="in" filter="fade">
                                      <p:cBhvr>
                                        <p:cTn id="88" dur="10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7">
                                            <p:txEl>
                                              <p:pRg st="3" end="3"/>
                                            </p:txEl>
                                          </p:spTgt>
                                        </p:tgtEl>
                                        <p:attrNameLst>
                                          <p:attrName>style.visibility</p:attrName>
                                        </p:attrNameLst>
                                      </p:cBhvr>
                                      <p:to>
                                        <p:strVal val="visible"/>
                                      </p:to>
                                    </p:set>
                                    <p:animEffect transition="in" filter="wipe(down)">
                                      <p:cBhvr>
                                        <p:cTn id="93" dur="500"/>
                                        <p:tgtEl>
                                          <p:spTgt spid="7">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nodeType="clickEffect">
                                  <p:stCondLst>
                                    <p:cond delay="0"/>
                                  </p:stCondLst>
                                  <p:childTnLst>
                                    <p:set>
                                      <p:cBhvr>
                                        <p:cTn id="97" dur="1" fill="hold">
                                          <p:stCondLst>
                                            <p:cond delay="0"/>
                                          </p:stCondLst>
                                        </p:cTn>
                                        <p:tgtEl>
                                          <p:spTgt spid="7">
                                            <p:txEl>
                                              <p:pRg st="4" end="4"/>
                                            </p:txEl>
                                          </p:spTgt>
                                        </p:tgtEl>
                                        <p:attrNameLst>
                                          <p:attrName>style.visibility</p:attrName>
                                        </p:attrNameLst>
                                      </p:cBhvr>
                                      <p:to>
                                        <p:strVal val="visible"/>
                                      </p:to>
                                    </p:set>
                                    <p:animEffect transition="in" filter="circle(in)">
                                      <p:cBhvr>
                                        <p:cTn id="98"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14" grpId="0" animBg="1"/>
      <p:bldP spid="14" grpId="1"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64" y="762000"/>
            <a:ext cx="50622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u="sng" dirty="0" smtClean="0">
                <a:solidFill>
                  <a:srgbClr val="008000"/>
                </a:solidFill>
                <a:latin typeface="Times New Roman" pitchFamily="18" charset="0"/>
                <a:cs typeface="Times New Roman" pitchFamily="18" charset="0"/>
              </a:rPr>
              <a:t>II – TÌM HIỂU VĂN BẢN</a:t>
            </a:r>
            <a:endParaRPr lang="en-US" sz="3200" b="1" u="sng" dirty="0">
              <a:solidFill>
                <a:srgbClr val="008000"/>
              </a:solidFill>
              <a:latin typeface="Times New Roman" pitchFamily="18" charset="0"/>
              <a:cs typeface="Times New Roman" pitchFamily="18" charset="0"/>
            </a:endParaRPr>
          </a:p>
        </p:txBody>
      </p:sp>
      <p:sp>
        <p:nvSpPr>
          <p:cNvPr id="5" name="TextBox 4"/>
          <p:cNvSpPr txBox="1"/>
          <p:nvPr/>
        </p:nvSpPr>
        <p:spPr>
          <a:xfrm>
            <a:off x="41564" y="1367135"/>
            <a:ext cx="5101142" cy="830997"/>
          </a:xfrm>
          <a:prstGeom prst="rect">
            <a:avLst/>
          </a:prstGeom>
          <a:noFill/>
        </p:spPr>
        <p:txBody>
          <a:bodyPr wrap="square" rtlCol="0">
            <a:spAutoFit/>
          </a:bodyPr>
          <a:lstStyle/>
          <a:p>
            <a:r>
              <a:rPr lang="en-US" sz="2400" b="1" u="sng" dirty="0" smtClean="0">
                <a:solidFill>
                  <a:srgbClr val="FF0000"/>
                </a:solidFill>
                <a:latin typeface="Times New Roman" pitchFamily="18" charset="0"/>
                <a:cs typeface="Times New Roman" pitchFamily="18" charset="0"/>
              </a:rPr>
              <a:t>1/ </a:t>
            </a:r>
            <a:r>
              <a:rPr lang="en-US" sz="2400" b="1" u="sng" dirty="0" err="1" smtClean="0">
                <a:solidFill>
                  <a:srgbClr val="FF0000"/>
                </a:solidFill>
                <a:latin typeface="Times New Roman" pitchFamily="18" charset="0"/>
                <a:cs typeface="Times New Roman" pitchFamily="18" charset="0"/>
              </a:rPr>
              <a:t>Cảm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nhận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tinh</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tế</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của</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tác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giả</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trước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tín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hiệu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báo</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thu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về</a:t>
            </a:r>
            <a:r>
              <a:rPr lang="en-US" sz="2400" b="1" u="sng" dirty="0" smtClean="0">
                <a:solidFill>
                  <a:srgbClr val="FF0000"/>
                </a:solidFill>
                <a:latin typeface="Times New Roman" pitchFamily="18" charset="0"/>
                <a:cs typeface="Times New Roman" pitchFamily="18" charset="0"/>
              </a:rPr>
              <a:t> ( </a:t>
            </a:r>
            <a:r>
              <a:rPr lang="en-US" sz="2400" b="1" u="sng" dirty="0" err="1" smtClean="0">
                <a:solidFill>
                  <a:srgbClr val="FF0000"/>
                </a:solidFill>
                <a:latin typeface="Times New Roman" pitchFamily="18" charset="0"/>
                <a:cs typeface="Times New Roman" pitchFamily="18" charset="0"/>
              </a:rPr>
              <a:t>Khổ</a:t>
            </a:r>
            <a:r>
              <a:rPr lang="en-US" sz="2400" b="1" u="sng" dirty="0" smtClean="0">
                <a:solidFill>
                  <a:srgbClr val="FF0000"/>
                </a:solidFill>
                <a:latin typeface="Times New Roman" pitchFamily="18" charset="0"/>
                <a:cs typeface="Times New Roman" pitchFamily="18" charset="0"/>
              </a:rPr>
              <a:t> 1)</a:t>
            </a:r>
            <a:endParaRPr lang="en-US" sz="2400" b="1" u="sng" dirty="0">
              <a:solidFill>
                <a:srgbClr val="FF0000"/>
              </a:solidFill>
              <a:latin typeface="Times New Roman" pitchFamily="18" charset="0"/>
              <a:cs typeface="Times New Roman" pitchFamily="18" charset="0"/>
            </a:endParaRPr>
          </a:p>
        </p:txBody>
      </p:sp>
      <p:pic>
        <p:nvPicPr>
          <p:cNvPr id="8" name="Picture 3" descr="d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790575"/>
            <a:ext cx="77787" cy="63722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2875" y="2362200"/>
            <a:ext cx="4718520" cy="3139321"/>
          </a:xfrm>
          <a:prstGeom prst="rect">
            <a:avLst/>
          </a:prstGeom>
        </p:spPr>
        <p:txBody>
          <a:bodyPr wrap="square">
            <a:spAutoFit/>
          </a:bodyPr>
          <a:lstStyle/>
          <a:p>
            <a:r>
              <a:rPr lang="nl-NL" sz="2200" i="1" dirty="0" smtClean="0">
                <a:latin typeface="Times New Roman" pitchFamily="18" charset="0"/>
                <a:cs typeface="Times New Roman" pitchFamily="18" charset="0"/>
              </a:rPr>
              <a:t>- </a:t>
            </a:r>
            <a:r>
              <a:rPr lang="nl-NL" sz="2200" i="1" u="sng" dirty="0" smtClean="0">
                <a:latin typeface="Times New Roman" pitchFamily="18" charset="0"/>
                <a:cs typeface="Times New Roman" pitchFamily="18" charset="0"/>
              </a:rPr>
              <a:t>Hình </a:t>
            </a:r>
            <a:r>
              <a:rPr lang="nl-NL" sz="2200" i="1" u="sng" dirty="0">
                <a:latin typeface="Times New Roman" pitchFamily="18" charset="0"/>
                <a:cs typeface="Times New Roman" pitchFamily="18" charset="0"/>
              </a:rPr>
              <a:t>như </a:t>
            </a:r>
            <a:r>
              <a:rPr lang="nl-NL" sz="2200" i="1" dirty="0">
                <a:latin typeface="Times New Roman" pitchFamily="18" charset="0"/>
                <a:cs typeface="Times New Roman" pitchFamily="18" charset="0"/>
              </a:rPr>
              <a:t>thu đã về</a:t>
            </a:r>
            <a:endParaRPr lang="en-US" sz="2200" b="1" i="1" dirty="0">
              <a:latin typeface="Times New Roman" pitchFamily="18" charset="0"/>
              <a:cs typeface="Times New Roman" pitchFamily="18" charset="0"/>
            </a:endParaRPr>
          </a:p>
          <a:p>
            <a:r>
              <a:rPr lang="nl-NL" sz="2200" dirty="0">
                <a:latin typeface="Times New Roman" pitchFamily="18" charset="0"/>
                <a:cs typeface="Times New Roman" pitchFamily="18" charset="0"/>
              </a:rPr>
              <a:t> </a:t>
            </a:r>
            <a:r>
              <a:rPr lang="nl-NL" sz="2200" dirty="0" smtClean="0">
                <a:latin typeface="Times New Roman" pitchFamily="18" charset="0"/>
                <a:cs typeface="Times New Roman" pitchFamily="18" charset="0"/>
              </a:rPr>
              <a:t>-&gt; Thành phần tình thái</a:t>
            </a:r>
          </a:p>
          <a:p>
            <a:r>
              <a:rPr lang="nl-NL" sz="2200" dirty="0" smtClean="0">
                <a:latin typeface="Times New Roman" pitchFamily="18" charset="0"/>
                <a:cs typeface="Times New Roman" pitchFamily="18" charset="0"/>
              </a:rPr>
              <a:t>-&gt;  Chưa </a:t>
            </a:r>
            <a:r>
              <a:rPr lang="nl-NL" sz="2200" dirty="0">
                <a:latin typeface="Times New Roman" pitchFamily="18" charset="0"/>
                <a:cs typeface="Times New Roman" pitchFamily="18" charset="0"/>
              </a:rPr>
              <a:t>khẳng định một cách chắc chắn</a:t>
            </a:r>
            <a:r>
              <a:rPr lang="nl-NL" sz="2200" dirty="0" smtClean="0">
                <a:latin typeface="Times New Roman" pitchFamily="18" charset="0"/>
                <a:cs typeface="Times New Roman" pitchFamily="18" charset="0"/>
              </a:rPr>
              <a:t>, còn </a:t>
            </a:r>
            <a:r>
              <a:rPr lang="nl-NL" sz="2200" dirty="0">
                <a:latin typeface="Times New Roman" pitchFamily="18" charset="0"/>
                <a:cs typeface="Times New Roman" pitchFamily="18" charset="0"/>
              </a:rPr>
              <a:t>một chút mơ </a:t>
            </a:r>
            <a:r>
              <a:rPr lang="nl-NL" sz="2200" dirty="0" smtClean="0">
                <a:latin typeface="Times New Roman" pitchFamily="18" charset="0"/>
                <a:cs typeface="Times New Roman" pitchFamily="18" charset="0"/>
              </a:rPr>
              <a:t>hồ,hoài </a:t>
            </a:r>
            <a:r>
              <a:rPr lang="nl-NL" sz="2200" dirty="0">
                <a:latin typeface="Times New Roman" pitchFamily="18" charset="0"/>
                <a:cs typeface="Times New Roman" pitchFamily="18" charset="0"/>
              </a:rPr>
              <a:t>nghi.</a:t>
            </a:r>
            <a:endParaRPr lang="en-US" sz="2200" dirty="0">
              <a:latin typeface="Times New Roman" pitchFamily="18" charset="0"/>
              <a:cs typeface="Times New Roman" pitchFamily="18" charset="0"/>
            </a:endParaRPr>
          </a:p>
          <a:p>
            <a:r>
              <a:rPr lang="nl-NL" sz="2200" dirty="0">
                <a:latin typeface="Times New Roman" pitchFamily="18" charset="0"/>
                <a:cs typeface="Times New Roman" pitchFamily="18" charset="0"/>
              </a:rPr>
              <a:t> </a:t>
            </a:r>
            <a:r>
              <a:rPr lang="nl-NL" sz="2200" b="1" i="1" dirty="0">
                <a:effectLst>
                  <a:outerShdw blurRad="38100" dist="38100" dir="2700000" algn="tl">
                    <a:srgbClr val="000000">
                      <a:alpha val="43137"/>
                    </a:srgbClr>
                  </a:outerShdw>
                </a:effectLst>
                <a:latin typeface="Times New Roman" pitchFamily="18" charset="0"/>
                <a:cs typeface="Times New Roman" pitchFamily="18" charset="0"/>
              </a:rPr>
              <a:t>=</a:t>
            </a:r>
            <a:r>
              <a:rPr lang="nl-NL" sz="2200" b="1" i="1" dirty="0" smtClean="0">
                <a:effectLst>
                  <a:outerShdw blurRad="38100" dist="38100" dir="2700000" algn="tl">
                    <a:srgbClr val="000000">
                      <a:alpha val="43137"/>
                    </a:srgbClr>
                  </a:outerShdw>
                </a:effectLst>
                <a:latin typeface="Times New Roman" pitchFamily="18" charset="0"/>
                <a:cs typeface="Times New Roman" pitchFamily="18" charset="0"/>
              </a:rPr>
              <a:t>&gt; </a:t>
            </a:r>
            <a:r>
              <a:rPr lang="nl-NL" sz="2200" b="1" i="1" dirty="0">
                <a:effectLst>
                  <a:outerShdw blurRad="38100" dist="38100" dir="2700000" algn="tl">
                    <a:srgbClr val="000000">
                      <a:alpha val="43137"/>
                    </a:srgbClr>
                  </a:outerShdw>
                </a:effectLst>
                <a:latin typeface="Times New Roman" pitchFamily="18" charset="0"/>
                <a:cs typeface="Times New Roman" pitchFamily="18" charset="0"/>
              </a:rPr>
              <a:t>Dấu hiệu nhẹ nhàng, mơ hồ của thời điểm chuyển giao </a:t>
            </a:r>
            <a:r>
              <a:rPr lang="nl-NL" sz="2200" b="1" i="1" dirty="0" smtClean="0">
                <a:effectLst>
                  <a:outerShdw blurRad="38100" dist="38100" dir="2700000" algn="tl">
                    <a:srgbClr val="000000">
                      <a:alpha val="43137"/>
                    </a:srgbClr>
                  </a:outerShdw>
                </a:effectLst>
                <a:latin typeface="Times New Roman" pitchFamily="18" charset="0"/>
                <a:cs typeface="Times New Roman" pitchFamily="18" charset="0"/>
              </a:rPr>
              <a:t> mùa được cảm nhận tinh tế bằng nhiều giác quan tinh tế của một nhà thơ đang mở rộng tâm hồn với thiên nhiên. </a:t>
            </a:r>
          </a:p>
        </p:txBody>
      </p:sp>
      <p:pic>
        <p:nvPicPr>
          <p:cNvPr id="6148" name="Picture 4" descr="Káº¿t quáº£ hÃ¬nh áº£nh cho Ã´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685800"/>
            <a:ext cx="2362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áº¿t quáº£ hÃ¬nh áº£nh cho sÆ°Æ¡ng chÃ¹ng ch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237" y="2774343"/>
            <a:ext cx="2362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5334001" y="4882099"/>
            <a:ext cx="3733800" cy="1975901"/>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Em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hãy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xét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sự</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cảm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thiên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nhiên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tác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giả</a:t>
            </a:r>
            <a:r>
              <a:rPr lang="en-US" sz="2400" dirty="0" smtClean="0">
                <a:solidFill>
                  <a:prstClr val="black"/>
                </a:solidFill>
                <a:latin typeface="Times New Roman" pitchFamily="18" charset="0"/>
                <a:cs typeface="Times New Roman" pitchFamily="18" charset="0"/>
              </a:rPr>
              <a:t> ? </a:t>
            </a:r>
            <a:r>
              <a:rPr lang="en-US" sz="2400" dirty="0" err="1" smtClean="0">
                <a:solidFill>
                  <a:prstClr val="black"/>
                </a:solidFill>
                <a:latin typeface="Times New Roman" pitchFamily="18" charset="0"/>
                <a:cs typeface="Times New Roman" pitchFamily="18" charset="0"/>
              </a:rPr>
              <a:t>Nhà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thơ</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cảm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mùa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bằng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giác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quan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nào</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2" name="Rounded Rectangle 11"/>
          <p:cNvSpPr/>
          <p:nvPr/>
        </p:nvSpPr>
        <p:spPr>
          <a:xfrm>
            <a:off x="5334001" y="4904630"/>
            <a:ext cx="3733800" cy="200439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Vì</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sao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tác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lại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viết</a:t>
            </a:r>
            <a:r>
              <a:rPr lang="en-US" sz="2400" dirty="0" smtClean="0">
                <a:solidFill>
                  <a:prstClr val="black"/>
                </a:solidFill>
                <a:latin typeface="Times New Roman" pitchFamily="18" charset="0"/>
                <a:cs typeface="Times New Roman" pitchFamily="18" charset="0"/>
              </a:rPr>
              <a:t> </a:t>
            </a:r>
            <a:r>
              <a:rPr lang="nl-NL" sz="2400" b="1" i="1" dirty="0">
                <a:latin typeface="Times New Roman" pitchFamily="18" charset="0"/>
                <a:cs typeface="Times New Roman" pitchFamily="18" charset="0"/>
              </a:rPr>
              <a:t>Hình như thu đã </a:t>
            </a:r>
            <a:r>
              <a:rPr lang="nl-NL" sz="2400" b="1" i="1" dirty="0" smtClean="0">
                <a:latin typeface="Times New Roman" pitchFamily="18" charset="0"/>
                <a:cs typeface="Times New Roman" pitchFamily="18" charset="0"/>
              </a:rPr>
              <a:t>về </a:t>
            </a:r>
            <a:r>
              <a:rPr lang="nl-NL" sz="2400" i="1"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Em hiểu </a:t>
            </a:r>
            <a:r>
              <a:rPr lang="nl-NL" sz="2400" b="1" i="1" dirty="0" smtClean="0">
                <a:latin typeface="Times New Roman" pitchFamily="18" charset="0"/>
                <a:cs typeface="Times New Roman" pitchFamily="18" charset="0"/>
              </a:rPr>
              <a:t>hình như </a:t>
            </a:r>
            <a:r>
              <a:rPr lang="nl-NL" sz="2400" dirty="0" smtClean="0">
                <a:latin typeface="Times New Roman" pitchFamily="18" charset="0"/>
                <a:cs typeface="Times New Roman" pitchFamily="18" charset="0"/>
              </a:rPr>
              <a:t>là gì ? Thể hiện cảm xúc gì của nhà thơ ?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970122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circle(in)">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circle(in)">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1" nodeType="clickEffect">
                                  <p:stCondLst>
                                    <p:cond delay="0"/>
                                  </p:stCondLst>
                                  <p:childTnLst>
                                    <p:animEffect transition="out" filter="wheel(1)">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circle(in)">
                                      <p:cBhvr>
                                        <p:cTn id="3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2814</Words>
  <Application>Microsoft Office PowerPoint</Application>
  <PresentationFormat>On-screen Show (4:3)</PresentationFormat>
  <Paragraphs>276</Paragraphs>
  <Slides>29</Slides>
  <Notes>2</Notes>
  <HiddenSlides>0</HiddenSlides>
  <MMClips>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NÓI VỚI CON           </vt:lpstr>
      <vt:lpstr>PowerPoint Presentation</vt:lpstr>
      <vt:lpstr>Tiết 122:   NÓI VỚI CON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c:creator>
  <cp:lastModifiedBy>ACER</cp:lastModifiedBy>
  <cp:revision>108</cp:revision>
  <dcterms:created xsi:type="dcterms:W3CDTF">2019-03-03T14:41:44Z</dcterms:created>
  <dcterms:modified xsi:type="dcterms:W3CDTF">2020-04-21T00:23:10Z</dcterms:modified>
</cp:coreProperties>
</file>