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4A63-428F-41CD-9150-7F1F188FBC4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F580-B556-443A-A7C9-D6CBEC870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9BAF-7DC2-4A9C-A1F1-B27CDD2EDAC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31ED-E751-4E6C-9F62-0F22A7585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C1F8-E9A0-4CE5-B8C2-5C119CF4B38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F04B-D9E0-4866-A3A1-21E8C0F0E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gif"/><Relationship Id="rId3" Type="http://schemas.openxmlformats.org/officeDocument/2006/relationships/audio" Target="file:///E:\h&#7897;i%20gi&#227;ng\love%20story.MP3" TargetMode="External"/><Relationship Id="rId7" Type="http://schemas.openxmlformats.org/officeDocument/2006/relationships/image" Target="http://www.heathersanimations.com/butterflies/pap.gif" TargetMode="External"/><Relationship Id="rId12" Type="http://schemas.openxmlformats.org/officeDocument/2006/relationships/image" Target="../media/image6.gif"/><Relationship Id="rId2" Type="http://schemas.openxmlformats.org/officeDocument/2006/relationships/audio" Target="file:///E:\h&#7897;i%20gi&#227;ng\Papa.mp3" TargetMode="External"/><Relationship Id="rId1" Type="http://schemas.openxmlformats.org/officeDocument/2006/relationships/audio" Target="file:///F:\Unit%2010_%20(thi)2\Oh,%20Susanna.wma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7.gif"/><Relationship Id="rId2" Type="http://schemas.openxmlformats.org/officeDocument/2006/relationships/audio" Target="file:///E:\h&#7897;i%20gi&#227;ng\Papa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gif"/><Relationship Id="rId5" Type="http://schemas.openxmlformats.org/officeDocument/2006/relationships/image" Target="../media/image12.jpeg"/><Relationship Id="rId15" Type="http://schemas.openxmlformats.org/officeDocument/2006/relationships/image" Target="../media/image9.png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eathersanimations.com/butterflies/pap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5581">
            <a:off x="7875587" y="1878013"/>
            <a:ext cx="6397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hf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1590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4202">
            <a:off x="433387" y="2157413"/>
            <a:ext cx="128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oiseau_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9962">
            <a:off x="152400" y="228600"/>
            <a:ext cx="16525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oa20_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098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now you see me, now you don'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iw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971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lue_book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657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" y="51816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33CC"/>
                </a:solidFill>
                <a:latin typeface="VNI-Broad" pitchFamily="2" charset="0"/>
              </a:rPr>
              <a:t>WELCOME</a:t>
            </a:r>
            <a:r>
              <a:rPr lang="en-US" altLang="en-US" sz="4000" b="1">
                <a:solidFill>
                  <a:srgbClr val="0033CC"/>
                </a:solidFill>
                <a:latin typeface="VNI-Broad" pitchFamily="2" charset="0"/>
              </a:rPr>
              <a:t> </a:t>
            </a:r>
            <a:r>
              <a:rPr lang="en-US" altLang="en-US" sz="4400" b="1">
                <a:solidFill>
                  <a:srgbClr val="0033CC"/>
                </a:solidFill>
                <a:latin typeface="VNI-Broad" pitchFamily="2" charset="0"/>
              </a:rPr>
              <a:t>TO OUR CLASS !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966502" y="161925"/>
            <a:ext cx="74676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510"/>
              </a:avLst>
            </a:prstTxWarp>
          </a:bodyPr>
          <a:lstStyle/>
          <a:p>
            <a:pPr algn="ctr"/>
            <a:r>
              <a:rPr lang="en-US" sz="20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</a:t>
            </a:r>
            <a:r>
              <a:rPr lang="vi-VN" sz="20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AM TH</a:t>
            </a:r>
            <a:r>
              <a:rPr lang="en-US" sz="2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O</a:t>
            </a:r>
            <a:r>
              <a:rPr lang="vi-VN" sz="20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 HI</a:t>
            </a:r>
            <a:r>
              <a:rPr lang="en-US" sz="2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E</a:t>
            </a:r>
            <a:r>
              <a:rPr lang="vi-VN" sz="20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</a:t>
            </a:r>
            <a:r>
              <a:rPr lang="en-US" sz="20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</a:t>
            </a:r>
            <a:r>
              <a:rPr lang="en-US" sz="20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JUNIOR HIGH SCHOOL</a:t>
            </a:r>
          </a:p>
        </p:txBody>
      </p:sp>
      <p:pic>
        <p:nvPicPr>
          <p:cNvPr id="5133" name="Oh, Susann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ap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4392" fill="hold"/>
                                        <p:tgtEl>
                                          <p:spTgt spid="5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7"/>
                </p:tgtEl>
              </p:cMediaNode>
            </p:audio>
          </p:childTnLst>
        </p:cTn>
      </p:par>
    </p:tnLst>
    <p:bldLst>
      <p:bldP spid="5130" grpId="0"/>
      <p:bldP spid="5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6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600200" y="642938"/>
          <a:ext cx="6324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6" imgW="9723810" imgH="7676190" progId="Paint.Picture">
                  <p:embed/>
                </p:oleObj>
              </mc:Choice>
              <mc:Fallback>
                <p:oleObj name="Bitmap Image" r:id="rId6" imgW="9723810" imgH="76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42938"/>
                        <a:ext cx="63246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 descr="book_open_close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9812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n_md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63538"/>
            <a:ext cx="831850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d_md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363538"/>
            <a:ext cx="91281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h_md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314325"/>
            <a:ext cx="70326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e_md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865188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e_md_cl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47663"/>
            <a:ext cx="865188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t_md_clr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04800"/>
            <a:ext cx="661987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monarch_thanks_sw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8194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533400" y="5862638"/>
            <a:ext cx="8139113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odon"/>
              </a:rPr>
              <a:t>GOODBYE! SEE YOU AGAIN!</a:t>
            </a:r>
          </a:p>
        </p:txBody>
      </p:sp>
      <p:pic>
        <p:nvPicPr>
          <p:cNvPr id="40973" name="Pap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ap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23507"/>
      </p:ext>
    </p:extLst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22" fill="hold"/>
                                        <p:tgtEl>
                                          <p:spTgt spid="40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4"/>
                </p:tgtEl>
              </p:cMediaNode>
            </p:audio>
          </p:childTnLst>
        </p:cTn>
      </p:par>
    </p:tnLst>
    <p:bldLst>
      <p:bldP spid="409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237488" y="2798064"/>
            <a:ext cx="65532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Stamp"/>
              </a:rPr>
              <a:t>WORD FORM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Stamp"/>
            </a:endParaRPr>
          </a:p>
        </p:txBody>
      </p:sp>
    </p:spTree>
    <p:extLst>
      <p:ext uri="{BB962C8B-B14F-4D97-AF65-F5344CB8AC3E}">
        <p14:creationId xmlns:p14="http://schemas.microsoft.com/office/powerpoint/2010/main" val="3268962213"/>
      </p:ext>
    </p:extLst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(gốc: tion, sion, ment, er, ence, ty)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68707"/>
              </p:ext>
            </p:extLst>
          </p:nvPr>
        </p:nvGraphicFramePr>
        <p:xfrm>
          <a:off x="76200" y="1086651"/>
          <a:ext cx="8991600" cy="5695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8200"/>
                <a:gridCol w="4343400"/>
              </a:tblGrid>
              <a:tr h="783683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3683">
                <a:tc>
                  <a:txBody>
                    <a:bodyPr/>
                    <a:lstStyle/>
                    <a:p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3683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3683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3683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3683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3051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1905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tính từ   </a:t>
            </a:r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  +  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905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kitchen is a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7504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Sau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/an / the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7504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52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this, that, these, those, every, each, …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47466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beautiful.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91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many, some, few, little, several, </a:t>
            </a:r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đếm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267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needs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9718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my, his, her, 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your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our, their, its, 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9718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usually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enjoy my sense of humor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943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Sau giới</a:t>
            </a:r>
            <a:r>
              <a:rPr lang="vi-VN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từ: in/ on/ at/ of/ for/ without...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594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interested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4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793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(gốc: ful, less, ive, ed, ous, ic, al)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61368"/>
              </p:ext>
            </p:extLst>
          </p:nvPr>
        </p:nvGraphicFramePr>
        <p:xfrm>
          <a:off x="76200" y="1259205"/>
          <a:ext cx="8991600" cy="5446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4400"/>
                <a:gridCol w="4267200"/>
              </a:tblGrid>
              <a:tr h="778056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3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8056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" y="2133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N)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11151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</a:t>
            </a:r>
            <a:r>
              <a:rPr lang="en-US" sz="22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en-US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n-US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" y="288815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89833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" y="358711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become, get, look, feel, taste, smell, seem …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581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hot.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" y="4488359"/>
            <a:ext cx="454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+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495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extremely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" y="528411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/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28411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school </a:t>
            </a:r>
            <a:r>
              <a:rPr lang="vi-VN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" y="6046113"/>
            <a:ext cx="48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enough)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5943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go to shool alone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53138"/>
              </p:ext>
            </p:extLst>
          </p:nvPr>
        </p:nvGraphicFramePr>
        <p:xfrm>
          <a:off x="76200" y="1997135"/>
          <a:ext cx="8991600" cy="310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653"/>
                <a:gridCol w="4424947"/>
              </a:tblGrid>
              <a:tr h="1036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vi-VN" sz="3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36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5176" y="108516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(ly)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" y="3315802"/>
            <a:ext cx="441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Đứng đầu câu và có dấu phẩy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840" y="3110508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couldn’t come the party.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267200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 +  adv  (bổ nghĩa cho động từ)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840" y="4267200"/>
            <a:ext cx="3722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vi-V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endParaRPr lang="en-US" sz="2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87985"/>
              </p:ext>
            </p:extLst>
          </p:nvPr>
        </p:nvGraphicFramePr>
        <p:xfrm>
          <a:off x="76200" y="1828800"/>
          <a:ext cx="8991600" cy="497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95800"/>
                <a:gridCol w="4495800"/>
              </a:tblGrid>
              <a:tr h="1244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32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06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d. Động từ  (V)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419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- Đứng sau chủ ngữ  </a:t>
            </a:r>
            <a:r>
              <a:rPr lang="vi-VN" sz="2600" b="1" dirty="0" smtClean="0">
                <a:latin typeface="+mj-lt"/>
              </a:rPr>
              <a:t>(S  +  V)</a:t>
            </a:r>
            <a:endParaRPr lang="en-US" sz="2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4425806"/>
            <a:ext cx="4229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- Đứng sau các động từ: </a:t>
            </a:r>
            <a:r>
              <a:rPr lang="vi-VN" sz="2600" b="1" dirty="0" smtClean="0">
                <a:latin typeface="+mj-lt"/>
              </a:rPr>
              <a:t>Can/ should/ have to/ ought to...</a:t>
            </a:r>
            <a:endParaRPr lang="en-US" sz="26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- Đứng sau </a:t>
            </a:r>
            <a:r>
              <a:rPr lang="vi-VN" sz="2600" b="1" dirty="0" smtClean="0">
                <a:latin typeface="+mj-lt"/>
              </a:rPr>
              <a:t>To/ in order to/ so as to</a:t>
            </a:r>
            <a:endParaRPr lang="en-US" sz="2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150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I worked hard </a:t>
            </a:r>
            <a:r>
              <a:rPr lang="vi-VN" sz="2600" b="1" dirty="0" smtClean="0">
                <a:latin typeface="+mj-lt"/>
              </a:rPr>
              <a:t>in order to </a:t>
            </a:r>
            <a:r>
              <a:rPr lang="vi-VN" sz="2600" i="1" u="sng" dirty="0" smtClean="0">
                <a:latin typeface="+mj-lt"/>
              </a:rPr>
              <a:t>pass</a:t>
            </a:r>
            <a:r>
              <a:rPr lang="vi-VN" sz="2600" dirty="0" smtClean="0">
                <a:latin typeface="+mj-lt"/>
              </a:rPr>
              <a:t> the test</a:t>
            </a:r>
            <a:endParaRPr lang="en-US" sz="2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552146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I </a:t>
            </a:r>
            <a:r>
              <a:rPr lang="vi-VN" sz="2600" b="1" dirty="0" smtClean="0">
                <a:latin typeface="+mj-lt"/>
              </a:rPr>
              <a:t>can</a:t>
            </a:r>
            <a:r>
              <a:rPr lang="vi-VN" sz="2600" dirty="0" smtClean="0">
                <a:latin typeface="+mj-lt"/>
              </a:rPr>
              <a:t> </a:t>
            </a:r>
            <a:r>
              <a:rPr lang="vi-VN" sz="2600" i="1" u="sng" dirty="0" smtClean="0">
                <a:latin typeface="+mj-lt"/>
              </a:rPr>
              <a:t>swim</a:t>
            </a:r>
            <a:endParaRPr lang="en-US" sz="2600" i="1" u="sng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276600"/>
            <a:ext cx="403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+mj-lt"/>
              </a:rPr>
              <a:t>She</a:t>
            </a:r>
            <a:r>
              <a:rPr lang="vi-VN" sz="2600" dirty="0" smtClean="0">
                <a:latin typeface="+mj-lt"/>
              </a:rPr>
              <a:t> </a:t>
            </a:r>
            <a:r>
              <a:rPr lang="vi-VN" sz="2600" i="1" u="sng" dirty="0" smtClean="0">
                <a:latin typeface="+mj-lt"/>
              </a:rPr>
              <a:t>participates</a:t>
            </a:r>
            <a:r>
              <a:rPr lang="vi-VN" sz="2600" dirty="0" smtClean="0">
                <a:latin typeface="+mj-lt"/>
              </a:rPr>
              <a:t> in many school activities.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7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838200"/>
            <a:ext cx="4513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unnatural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276600"/>
            <a:ext cx="451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 (n):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953000"/>
            <a:ext cx="48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(v):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(n):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informative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đầy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đủ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467" y="914400"/>
            <a:ext cx="498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tuyệt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wonderfully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235" y="3230940"/>
            <a:ext cx="562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6908" y="4953000"/>
            <a:ext cx="4404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71" y="917448"/>
            <a:ext cx="611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atural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871" y="2609671"/>
            <a:ext cx="550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882" y="4495800"/>
            <a:ext cx="593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771471"/>
            <a:ext cx="591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486400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505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(..........)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Điền N/ V/ ADJ/ ADV thích hợp vào trong chỗ trống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3968" y="948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399" y="1828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399" y="3606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55735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1399" y="554795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63968" y="2667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2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37" y="838200"/>
            <a:ext cx="886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plants grow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7227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reuse or recycle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73569"/>
            <a:ext cx="858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picnic.	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58" y="4258270"/>
            <a:ext cx="924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gave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university.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26" y="5620466"/>
            <a:ext cx="8505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Tourist information should be given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tourists.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35" y="137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71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0663" y="13981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fertilize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23" y="2462708"/>
            <a:ext cx="18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928" y="2462708"/>
            <a:ext cx="229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9807" y="2490469"/>
            <a:ext cx="19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78" y="3582585"/>
            <a:ext cx="234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19192" y="3606969"/>
            <a:ext cx="237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wonderful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360908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wonder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935" y="4885730"/>
            <a:ext cx="235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0047" y="4885730"/>
            <a:ext cx="250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2375" y="4894660"/>
            <a:ext cx="370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inform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223" y="6051353"/>
            <a:ext cx="301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199" y="6067963"/>
            <a:ext cx="270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immediate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22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On-screen Show (4:3)</PresentationFormat>
  <Paragraphs>104</Paragraphs>
  <Slides>10</Slides>
  <Notes>2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</cp:revision>
  <dcterms:created xsi:type="dcterms:W3CDTF">2020-04-09T14:34:50Z</dcterms:created>
  <dcterms:modified xsi:type="dcterms:W3CDTF">2020-04-09T14:35:22Z</dcterms:modified>
</cp:coreProperties>
</file>