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4F8F-BEE8-4DB6-8E7E-369DE1E43C7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A2E9-B0BF-42E9-B3C2-2F37D3099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3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4F8F-BEE8-4DB6-8E7E-369DE1E43C7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A2E9-B0BF-42E9-B3C2-2F37D3099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4F8F-BEE8-4DB6-8E7E-369DE1E43C7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A2E9-B0BF-42E9-B3C2-2F37D3099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4F8F-BEE8-4DB6-8E7E-369DE1E43C7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A2E9-B0BF-42E9-B3C2-2F37D3099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5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4F8F-BEE8-4DB6-8E7E-369DE1E43C7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A2E9-B0BF-42E9-B3C2-2F37D3099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4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4F8F-BEE8-4DB6-8E7E-369DE1E43C7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A2E9-B0BF-42E9-B3C2-2F37D3099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4F8F-BEE8-4DB6-8E7E-369DE1E43C7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A2E9-B0BF-42E9-B3C2-2F37D3099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4F8F-BEE8-4DB6-8E7E-369DE1E43C7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A2E9-B0BF-42E9-B3C2-2F37D3099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4F8F-BEE8-4DB6-8E7E-369DE1E43C7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A2E9-B0BF-42E9-B3C2-2F37D3099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4F8F-BEE8-4DB6-8E7E-369DE1E43C7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A2E9-B0BF-42E9-B3C2-2F37D3099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4F8F-BEE8-4DB6-8E7E-369DE1E43C7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A2E9-B0BF-42E9-B3C2-2F37D3099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4F8F-BEE8-4DB6-8E7E-369DE1E43C7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A2E9-B0BF-42E9-B3C2-2F37D3099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2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85763" y="762000"/>
            <a:ext cx="8372475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FF">
                    <a:alpha val="48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Welcome to our class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057400" y="4267200"/>
            <a:ext cx="4572000" cy="381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727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English 8</a:t>
            </a:r>
          </a:p>
        </p:txBody>
      </p:sp>
    </p:spTree>
    <p:extLst>
      <p:ext uri="{BB962C8B-B14F-4D97-AF65-F5344CB8AC3E}">
        <p14:creationId xmlns:p14="http://schemas.microsoft.com/office/powerpoint/2010/main" val="17726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1" presetClass="entr" presetSubtype="4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can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3" r="73322" b="23990"/>
          <a:stretch>
            <a:fillRect/>
          </a:stretch>
        </p:blipFill>
        <p:spPr bwMode="auto">
          <a:xfrm>
            <a:off x="838200" y="251460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4" t="56944" r="35742" b="25000"/>
          <a:stretch>
            <a:fillRect/>
          </a:stretch>
        </p:blipFill>
        <p:spPr bwMode="auto">
          <a:xfrm>
            <a:off x="4800600" y="2514600"/>
            <a:ext cx="2971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57200" y="1889125"/>
            <a:ext cx="632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00CC"/>
                </a:solidFill>
              </a:rPr>
              <a:t>Exercise 3.</a:t>
            </a:r>
            <a:r>
              <a:rPr lang="en-US" altLang="en-US" dirty="0">
                <a:solidFill>
                  <a:srgbClr val="0000CC"/>
                </a:solidFill>
              </a:rPr>
              <a:t> Look at the pictures and answer</a:t>
            </a:r>
          </a:p>
        </p:txBody>
      </p:sp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59436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unit 12 : A vacation abroad</a:t>
            </a:r>
          </a:p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52184" y="990600"/>
            <a:ext cx="3467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0" dirty="0" smtClean="0">
                <a:solidFill>
                  <a:srgbClr val="990000"/>
                </a:solidFill>
                <a:latin typeface=".VnArabia" pitchFamily="34" charset="0"/>
              </a:rPr>
              <a:t>Language </a:t>
            </a:r>
            <a:r>
              <a:rPr lang="en-US" altLang="en-US" sz="3600" b="0" dirty="0">
                <a:solidFill>
                  <a:srgbClr val="990000"/>
                </a:solidFill>
                <a:latin typeface=".VnArabia" pitchFamily="34" charset="0"/>
              </a:rPr>
              <a:t>focus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81000" y="51816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23825" y="510540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Who came while the Le family was sleeping?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419600" y="51054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What happened while Nga was eating?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52400" y="60198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Le family was sleeping when the mailman came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419600" y="60198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phone rang while Nga was eating</a:t>
            </a:r>
          </a:p>
        </p:txBody>
      </p:sp>
    </p:spTree>
    <p:extLst>
      <p:ext uri="{BB962C8B-B14F-4D97-AF65-F5344CB8AC3E}">
        <p14:creationId xmlns:p14="http://schemas.microsoft.com/office/powerpoint/2010/main" val="3547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32" grpId="0"/>
      <p:bldP spid="30733" grpId="0"/>
      <p:bldP spid="30734" grpId="0"/>
      <p:bldP spid="307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Scan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3" r="73322" b="23990"/>
          <a:stretch>
            <a:fillRect/>
          </a:stretch>
        </p:blipFill>
        <p:spPr bwMode="auto">
          <a:xfrm>
            <a:off x="533400" y="1219200"/>
            <a:ext cx="243840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9" r="69009"/>
          <a:stretch>
            <a:fillRect/>
          </a:stretch>
        </p:blipFill>
        <p:spPr bwMode="auto">
          <a:xfrm>
            <a:off x="457200" y="4119563"/>
            <a:ext cx="2362200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4" t="56944" r="35742" b="25000"/>
          <a:stretch>
            <a:fillRect/>
          </a:stretch>
        </p:blipFill>
        <p:spPr bwMode="auto">
          <a:xfrm>
            <a:off x="3505200" y="1219200"/>
            <a:ext cx="2438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2" t="56944" b="23611"/>
          <a:stretch>
            <a:fillRect/>
          </a:stretch>
        </p:blipFill>
        <p:spPr bwMode="auto">
          <a:xfrm>
            <a:off x="6400800" y="1295400"/>
            <a:ext cx="23288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6" t="76389" r="32574" b="4167"/>
          <a:stretch>
            <a:fillRect/>
          </a:stretch>
        </p:blipFill>
        <p:spPr bwMode="auto">
          <a:xfrm>
            <a:off x="3581400" y="41148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77873" r="2100" b="4886"/>
          <a:stretch>
            <a:fillRect/>
          </a:stretch>
        </p:blipFill>
        <p:spPr bwMode="auto">
          <a:xfrm>
            <a:off x="6553200" y="41148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304800" y="6096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/>
              <a:t>Mrs.Thoa/cook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533400" y="304800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match</a:t>
            </a:r>
          </a:p>
        </p:txBody>
      </p:sp>
    </p:spTree>
    <p:extLst>
      <p:ext uri="{BB962C8B-B14F-4D97-AF65-F5344CB8AC3E}">
        <p14:creationId xmlns:p14="http://schemas.microsoft.com/office/powerpoint/2010/main" val="41691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2363503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 Le family was sleeping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2896903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While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eating ,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3506503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When Nam won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race</a:t>
            </a:r>
            <a:r>
              <a:rPr lang="en-US" altLang="en-US" sz="2400" b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8600" y="4144678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Mrs Thoa was cooking</a:t>
            </a:r>
            <a:r>
              <a:rPr lang="en-US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8600" y="4800600"/>
            <a:ext cx="693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e.When</a:t>
            </a:r>
            <a:r>
              <a:rPr lang="en-US" alt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arrived at school,           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28600" y="5410200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.It was raining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181600" y="220663"/>
            <a:ext cx="236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/>
              <a:t>B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800600" y="3476023"/>
            <a:ext cx="3578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when the mailman came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648200" y="4730496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US" altLang="en-US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crowd was cheering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806950" y="4038600"/>
            <a:ext cx="4242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D.the school drum was sounding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800600" y="2433935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when the plane got to Ha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800600" y="2895600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when Tuan arrived home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953000" y="5410200"/>
            <a:ext cx="29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the phone rang</a:t>
            </a:r>
            <a:r>
              <a:rPr lang="en-US" altLang="en-US" sz="2400" b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426" name="WordArt 18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59436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unit 12 : A vacation abroad</a:t>
            </a:r>
          </a:p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33400" y="16002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.VnTifani Heavy" pitchFamily="34" charset="0"/>
              </a:rPr>
              <a:t>Matching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2399784" y="990600"/>
            <a:ext cx="3467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0" dirty="0" smtClean="0">
                <a:solidFill>
                  <a:srgbClr val="000000"/>
                </a:solidFill>
                <a:latin typeface=".VnBahamasB" pitchFamily="34" charset="0"/>
              </a:rPr>
              <a:t>Language </a:t>
            </a:r>
            <a:r>
              <a:rPr lang="en-US" altLang="en-US" sz="3600" b="0" dirty="0">
                <a:solidFill>
                  <a:srgbClr val="000000"/>
                </a:solidFill>
                <a:latin typeface=".VnBahamasB" pitchFamily="34" charset="0"/>
              </a:rPr>
              <a:t>focus</a:t>
            </a: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4087368" y="2675328"/>
            <a:ext cx="789432" cy="114106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3581400" y="3124200"/>
            <a:ext cx="1295400" cy="24384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3720084" y="3888432"/>
            <a:ext cx="1232916" cy="10668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3476244" y="3127735"/>
            <a:ext cx="1324356" cy="137253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V="1">
            <a:off x="3962400" y="4269432"/>
            <a:ext cx="844550" cy="8382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2399784" y="2664767"/>
            <a:ext cx="2400816" cy="2976265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 build="allAtOnce"/>
      <p:bldP spid="17415" grpId="0"/>
      <p:bldP spid="17416" grpId="0"/>
      <p:bldP spid="17417" grpId="0"/>
      <p:bldP spid="17420" grpId="0"/>
      <p:bldP spid="17421" grpId="0"/>
      <p:bldP spid="17422" grpId="0"/>
      <p:bldP spid="17423" grpId="0"/>
      <p:bldP spid="17424" grpId="0"/>
      <p:bldP spid="17425" grpId="0"/>
      <p:bldP spid="17427" grpId="0"/>
      <p:bldP spid="17433" grpId="0" animBg="1"/>
      <p:bldP spid="17435" grpId="0" animBg="1"/>
      <p:bldP spid="17436" grpId="0" animBg="1"/>
      <p:bldP spid="17437" grpId="0" animBg="1"/>
      <p:bldP spid="17438" grpId="0" animBg="1"/>
      <p:bldP spid="174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59436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61288" y="2057400"/>
            <a:ext cx="7239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sentence:</a:t>
            </a:r>
          </a:p>
          <a:p>
            <a:pPr>
              <a:spcBef>
                <a:spcPct val="50000"/>
              </a:spcBef>
            </a:pP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Mai/always/watch/TV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371600" y="3810000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Mai is always watching TV</a:t>
            </a:r>
          </a:p>
        </p:txBody>
      </p:sp>
      <p:sp>
        <p:nvSpPr>
          <p:cNvPr id="3379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685800" y="4191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WordArt 18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59436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unit 12 : A vacation abroad</a:t>
            </a:r>
          </a:p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399784" y="990600"/>
            <a:ext cx="3467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0" dirty="0" smtClean="0">
                <a:solidFill>
                  <a:srgbClr val="000000"/>
                </a:solidFill>
                <a:latin typeface=".VnBahamasB" pitchFamily="34" charset="0"/>
              </a:rPr>
              <a:t>Language </a:t>
            </a:r>
            <a:r>
              <a:rPr lang="en-US" altLang="en-US" sz="3600" b="0" dirty="0">
                <a:solidFill>
                  <a:srgbClr val="000000"/>
                </a:solidFill>
                <a:latin typeface=".VnBahamasB" pitchFamily="34" charset="0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14508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36320" y="2790825"/>
            <a:ext cx="731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and correct the mistake:</a:t>
            </a:r>
          </a:p>
          <a:p>
            <a:pPr>
              <a:spcBef>
                <a:spcPct val="50000"/>
              </a:spcBef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learning English at 8.15 yesterday morning</a:t>
            </a:r>
          </a:p>
          <a:p>
            <a:pPr>
              <a:spcBef>
                <a:spcPct val="50000"/>
              </a:spcBef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019300" y="3810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524000" y="4724400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</a:p>
        </p:txBody>
      </p:sp>
      <p:sp>
        <p:nvSpPr>
          <p:cNvPr id="3277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WordArt 18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59436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unit 12 : A vacation abroad</a:t>
            </a:r>
          </a:p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399784" y="990600"/>
            <a:ext cx="3467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0" dirty="0" smtClean="0">
                <a:solidFill>
                  <a:srgbClr val="000000"/>
                </a:solidFill>
                <a:latin typeface=".VnBahamasB" pitchFamily="34" charset="0"/>
              </a:rPr>
              <a:t>Language </a:t>
            </a:r>
            <a:r>
              <a:rPr lang="en-US" altLang="en-US" sz="3600" b="0" dirty="0">
                <a:solidFill>
                  <a:srgbClr val="000000"/>
                </a:solidFill>
                <a:latin typeface=".VnBahamasB" pitchFamily="34" charset="0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4366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924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the verb into correct form: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phone (ring)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(cook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66800" y="4114800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phone rang while I was cooking</a:t>
            </a:r>
          </a:p>
        </p:txBody>
      </p:sp>
      <p:sp>
        <p:nvSpPr>
          <p:cNvPr id="2253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59436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unit 12 : A vacation abroad</a:t>
            </a:r>
          </a:p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2399784" y="990600"/>
            <a:ext cx="3467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0" dirty="0" smtClean="0">
                <a:solidFill>
                  <a:srgbClr val="000000"/>
                </a:solidFill>
                <a:latin typeface=".VnBahamasB" pitchFamily="34" charset="0"/>
              </a:rPr>
              <a:t>Language </a:t>
            </a:r>
            <a:r>
              <a:rPr lang="en-US" altLang="en-US" sz="3600" b="0" dirty="0">
                <a:solidFill>
                  <a:srgbClr val="000000"/>
                </a:solidFill>
                <a:latin typeface=".VnBahamasB" pitchFamily="34" charset="0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5648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990600" y="2424113"/>
            <a:ext cx="7696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sentence: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Nam/take a shower/at 6 o’clock yesterday afternoon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311275" y="3886200"/>
            <a:ext cx="74013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was taking a shower at 6 o’clock yesterday afternoon</a:t>
            </a:r>
          </a:p>
        </p:txBody>
      </p:sp>
      <p:sp>
        <p:nvSpPr>
          <p:cNvPr id="4096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304800" cy="381000"/>
          </a:xfrm>
          <a:prstGeom prst="actionButtonMovie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59436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unit 12 : A vacation abroad</a:t>
            </a:r>
          </a:p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2399784" y="990600"/>
            <a:ext cx="3467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0" dirty="0" smtClean="0">
                <a:solidFill>
                  <a:srgbClr val="000000"/>
                </a:solidFill>
                <a:latin typeface=".VnBahamasB" pitchFamily="34" charset="0"/>
              </a:rPr>
              <a:t>Language </a:t>
            </a:r>
            <a:r>
              <a:rPr lang="en-US" altLang="en-US" sz="3600" b="0" dirty="0">
                <a:solidFill>
                  <a:srgbClr val="000000"/>
                </a:solidFill>
                <a:latin typeface=".VnBahamasB" pitchFamily="34" charset="0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120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-44450" y="533400"/>
            <a:ext cx="3549650" cy="6324600"/>
            <a:chOff x="-28" y="336"/>
            <a:chExt cx="1612" cy="3984"/>
          </a:xfrm>
        </p:grpSpPr>
        <p:sp>
          <p:nvSpPr>
            <p:cNvPr id="52227" name="Rectangle 3" descr="Woven mat"/>
            <p:cNvSpPr>
              <a:spLocks noChangeArrowheads="1"/>
            </p:cNvSpPr>
            <p:nvPr/>
          </p:nvSpPr>
          <p:spPr bwMode="auto">
            <a:xfrm>
              <a:off x="-28" y="336"/>
              <a:ext cx="1612" cy="398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8" name="AutoShape 4"/>
            <p:cNvSpPr>
              <a:spLocks noChangeArrowheads="1"/>
            </p:cNvSpPr>
            <p:nvPr/>
          </p:nvSpPr>
          <p:spPr bwMode="auto">
            <a:xfrm>
              <a:off x="18" y="528"/>
              <a:ext cx="1519" cy="37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-22225" y="-22225"/>
            <a:ext cx="9163050" cy="685800"/>
            <a:chOff x="0" y="-14"/>
            <a:chExt cx="5772" cy="432"/>
          </a:xfrm>
        </p:grpSpPr>
        <p:grpSp>
          <p:nvGrpSpPr>
            <p:cNvPr id="52237" name="Group 13"/>
            <p:cNvGrpSpPr>
              <a:grpSpLocks/>
            </p:cNvGrpSpPr>
            <p:nvPr/>
          </p:nvGrpSpPr>
          <p:grpSpPr bwMode="auto">
            <a:xfrm>
              <a:off x="0" y="-14"/>
              <a:ext cx="5760" cy="432"/>
              <a:chOff x="0" y="-14"/>
              <a:chExt cx="5760" cy="432"/>
            </a:xfrm>
          </p:grpSpPr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1200" y="43"/>
                <a:ext cx="366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800" b="0">
                    <a:solidFill>
                      <a:schemeClr val="bg1"/>
                    </a:solidFill>
                    <a:latin typeface="Arial" charset="0"/>
                  </a:rPr>
                  <a:t>Listen to the song: </a:t>
                </a:r>
                <a:r>
                  <a:rPr lang="en-US" altLang="en-US" sz="2800">
                    <a:solidFill>
                      <a:schemeClr val="bg1"/>
                    </a:solidFill>
                    <a:latin typeface=".VnArial NarrowH" pitchFamily="34" charset="0"/>
                  </a:rPr>
                  <a:t>happy new year</a:t>
                </a:r>
              </a:p>
            </p:txBody>
          </p:sp>
          <p:sp>
            <p:nvSpPr>
              <p:cNvPr id="52239" name="Rectangle 15" descr="Medium wood"/>
              <p:cNvSpPr>
                <a:spLocks noChangeArrowheads="1"/>
              </p:cNvSpPr>
              <p:nvPr/>
            </p:nvSpPr>
            <p:spPr bwMode="auto">
              <a:xfrm>
                <a:off x="0" y="-14"/>
                <a:ext cx="5760" cy="432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0" name="Text Box 16"/>
              <p:cNvSpPr txBox="1">
                <a:spLocks noChangeArrowheads="1"/>
              </p:cNvSpPr>
              <p:nvPr/>
            </p:nvSpPr>
            <p:spPr bwMode="auto">
              <a:xfrm>
                <a:off x="2016" y="-3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 alt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rial NarrowH" pitchFamily="34" charset="0"/>
                </a:endParaRPr>
              </a:p>
            </p:txBody>
          </p:sp>
          <p:sp>
            <p:nvSpPr>
              <p:cNvPr id="52241" name="Text Box 17"/>
              <p:cNvSpPr txBox="1">
                <a:spLocks noChangeArrowheads="1"/>
              </p:cNvSpPr>
              <p:nvPr/>
            </p:nvSpPr>
            <p:spPr bwMode="auto">
              <a:xfrm>
                <a:off x="2157" y="153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 alt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4044" y="0"/>
              <a:ext cx="1728" cy="5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46275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4156" y="55"/>
              <a:ext cx="1612" cy="5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46275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 noChangeArrowheads="1"/>
            </p:cNvSpPr>
            <p:nvPr/>
          </p:nvSpPr>
          <p:spPr bwMode="auto">
            <a:xfrm>
              <a:off x="4267" y="111"/>
              <a:ext cx="1497" cy="5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46275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4378" y="165"/>
              <a:ext cx="1382" cy="5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46275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6" name="Rectangle 22"/>
            <p:cNvSpPr>
              <a:spLocks noChangeArrowheads="1"/>
            </p:cNvSpPr>
            <p:nvPr/>
          </p:nvSpPr>
          <p:spPr bwMode="auto">
            <a:xfrm>
              <a:off x="4497" y="216"/>
              <a:ext cx="1267" cy="5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46275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Rectangle 23"/>
            <p:cNvSpPr>
              <a:spLocks noChangeArrowheads="1"/>
            </p:cNvSpPr>
            <p:nvPr/>
          </p:nvSpPr>
          <p:spPr bwMode="auto">
            <a:xfrm>
              <a:off x="4608" y="267"/>
              <a:ext cx="1152" cy="5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46275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Rectangle 24"/>
            <p:cNvSpPr>
              <a:spLocks noChangeArrowheads="1"/>
            </p:cNvSpPr>
            <p:nvPr/>
          </p:nvSpPr>
          <p:spPr bwMode="auto">
            <a:xfrm>
              <a:off x="4722" y="318"/>
              <a:ext cx="1036" cy="9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46275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3429000" y="1524000"/>
            <a:ext cx="34718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Arial" charset="0"/>
              </a:rPr>
              <a:t> Homework</a:t>
            </a:r>
          </a:p>
        </p:txBody>
      </p:sp>
      <p:sp>
        <p:nvSpPr>
          <p:cNvPr id="52289" name="Rectangle 65"/>
          <p:cNvSpPr>
            <a:spLocks noChangeArrowheads="1"/>
          </p:cNvSpPr>
          <p:nvPr/>
        </p:nvSpPr>
        <p:spPr bwMode="auto">
          <a:xfrm>
            <a:off x="82550" y="1703388"/>
            <a:ext cx="311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dirty="0">
                <a:solidFill>
                  <a:srgbClr val="FFFF00"/>
                </a:solidFill>
              </a:rPr>
              <a:t>I</a:t>
            </a:r>
            <a:r>
              <a:rPr lang="en-US" altLang="en-US" sz="1800" dirty="0" smtClean="0">
                <a:solidFill>
                  <a:srgbClr val="FFFF00"/>
                </a:solidFill>
              </a:rPr>
              <a:t>.</a:t>
            </a:r>
            <a:r>
              <a:rPr lang="vi-VN" altLang="en-US" sz="1800" dirty="0" smtClean="0">
                <a:solidFill>
                  <a:srgbClr val="FFFF00"/>
                </a:solidFill>
              </a:rPr>
              <a:t> </a:t>
            </a:r>
            <a:r>
              <a:rPr lang="en-US" altLang="en-US" sz="1800" dirty="0" smtClean="0">
                <a:solidFill>
                  <a:srgbClr val="FFFF00"/>
                </a:solidFill>
              </a:rPr>
              <a:t>The </a:t>
            </a:r>
            <a:r>
              <a:rPr lang="en-US" altLang="en-US" sz="1800" dirty="0">
                <a:solidFill>
                  <a:srgbClr val="FFFF00"/>
                </a:solidFill>
              </a:rPr>
              <a:t>present </a:t>
            </a:r>
            <a:r>
              <a:rPr lang="en-US" altLang="en-US" sz="1800" dirty="0" err="1">
                <a:solidFill>
                  <a:srgbClr val="FFFF00"/>
                </a:solidFill>
              </a:rPr>
              <a:t>progessive</a:t>
            </a:r>
            <a:r>
              <a:rPr lang="en-US" altLang="en-US" sz="1800" dirty="0">
                <a:solidFill>
                  <a:srgbClr val="FFFF00"/>
                </a:solidFill>
              </a:rPr>
              <a:t> tense</a:t>
            </a:r>
          </a:p>
        </p:txBody>
      </p:sp>
      <p:sp>
        <p:nvSpPr>
          <p:cNvPr id="52290" name="Rectangle 66"/>
          <p:cNvSpPr>
            <a:spLocks noChangeArrowheads="1"/>
          </p:cNvSpPr>
          <p:nvPr/>
        </p:nvSpPr>
        <p:spPr bwMode="auto">
          <a:xfrm>
            <a:off x="223838" y="2071688"/>
            <a:ext cx="31623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</a:rPr>
              <a:t>S +am/is/are + always  + V-</a:t>
            </a:r>
            <a:r>
              <a:rPr lang="en-US" altLang="en-US" sz="1800" dirty="0" err="1">
                <a:solidFill>
                  <a:schemeClr val="bg1"/>
                </a:solidFill>
              </a:rPr>
              <a:t>ing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52291" name="Rectangle 67"/>
          <p:cNvSpPr>
            <a:spLocks noChangeArrowheads="1"/>
          </p:cNvSpPr>
          <p:nvPr/>
        </p:nvSpPr>
        <p:spPr bwMode="auto">
          <a:xfrm>
            <a:off x="209314" y="2559050"/>
            <a:ext cx="25372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 err="1">
                <a:solidFill>
                  <a:srgbClr val="FFFF00"/>
                </a:solidFill>
              </a:rPr>
              <a:t>II.The</a:t>
            </a:r>
            <a:r>
              <a:rPr lang="en-US" altLang="en-US" sz="1600" dirty="0">
                <a:solidFill>
                  <a:srgbClr val="FFFF00"/>
                </a:solidFill>
              </a:rPr>
              <a:t> past progressive tense</a:t>
            </a:r>
          </a:p>
        </p:txBody>
      </p:sp>
      <p:sp>
        <p:nvSpPr>
          <p:cNvPr id="52292" name="Rectangle 68"/>
          <p:cNvSpPr>
            <a:spLocks noChangeArrowheads="1"/>
          </p:cNvSpPr>
          <p:nvPr/>
        </p:nvSpPr>
        <p:spPr bwMode="auto">
          <a:xfrm>
            <a:off x="745479" y="2967038"/>
            <a:ext cx="21952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S + was/ were + V-</a:t>
            </a:r>
            <a:r>
              <a:rPr lang="en-US" altLang="en-US" dirty="0" err="1">
                <a:solidFill>
                  <a:schemeClr val="bg1"/>
                </a:solidFill>
              </a:rPr>
              <a:t>ing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2294" name="Text Box 70"/>
          <p:cNvSpPr txBox="1">
            <a:spLocks noChangeArrowheads="1"/>
          </p:cNvSpPr>
          <p:nvPr/>
        </p:nvSpPr>
        <p:spPr bwMode="auto">
          <a:xfrm>
            <a:off x="76200" y="3581400"/>
            <a:ext cx="3276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rgbClr val="FFFF00"/>
                </a:solidFill>
              </a:rPr>
              <a:t>III. Past progressive with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rgbClr val="FFFF00"/>
                </a:solidFill>
              </a:rPr>
              <a:t>when and while</a:t>
            </a:r>
          </a:p>
        </p:txBody>
      </p:sp>
      <p:sp>
        <p:nvSpPr>
          <p:cNvPr id="52295" name="Rectangle 71"/>
          <p:cNvSpPr>
            <a:spLocks noChangeArrowheads="1"/>
          </p:cNvSpPr>
          <p:nvPr/>
        </p:nvSpPr>
        <p:spPr bwMode="auto">
          <a:xfrm>
            <a:off x="152400" y="4448175"/>
            <a:ext cx="335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altLang="en-US" sz="1600" dirty="0" smtClean="0">
                <a:solidFill>
                  <a:schemeClr val="bg1"/>
                </a:solidFill>
              </a:rPr>
              <a:t>Was/ were + Ving  </a:t>
            </a:r>
            <a:r>
              <a:rPr lang="en-US" altLang="en-US" sz="1600" dirty="0" smtClean="0">
                <a:solidFill>
                  <a:schemeClr val="bg1"/>
                </a:solidFill>
              </a:rPr>
              <a:t> when</a:t>
            </a:r>
            <a:r>
              <a:rPr lang="vi-VN" altLang="en-US" sz="1600" dirty="0" smtClean="0">
                <a:solidFill>
                  <a:schemeClr val="bg1"/>
                </a:solidFill>
              </a:rPr>
              <a:t>   V2/ed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52301" name="Rectangle 77"/>
          <p:cNvSpPr>
            <a:spLocks noChangeArrowheads="1"/>
          </p:cNvSpPr>
          <p:nvPr/>
        </p:nvSpPr>
        <p:spPr bwMode="auto">
          <a:xfrm>
            <a:off x="0" y="4876800"/>
            <a:ext cx="350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vi-VN" altLang="en-US" sz="1600" dirty="0" smtClean="0">
                <a:solidFill>
                  <a:schemeClr val="bg1"/>
                </a:solidFill>
              </a:rPr>
              <a:t>Was/ were + Ving  While  was/ were + Ving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52303" name="WordArt 79"/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53340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unit 12 : A vacation abroad</a:t>
            </a:r>
          </a:p>
          <a:p>
            <a:pPr algn="ctr"/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52304" name="Text Box 80"/>
          <p:cNvSpPr txBox="1">
            <a:spLocks noChangeArrowheads="1"/>
          </p:cNvSpPr>
          <p:nvPr/>
        </p:nvSpPr>
        <p:spPr bwMode="auto">
          <a:xfrm>
            <a:off x="3581400" y="2743200"/>
            <a:ext cx="541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990000"/>
                </a:solidFill>
              </a:rPr>
              <a:t>Remember</a:t>
            </a:r>
            <a:r>
              <a:rPr lang="vi-VN" altLang="en-US" dirty="0" smtClean="0">
                <a:solidFill>
                  <a:srgbClr val="990000"/>
                </a:solidFill>
              </a:rPr>
              <a:t> the vocabulary and</a:t>
            </a:r>
            <a:r>
              <a:rPr lang="en-US" altLang="en-US" dirty="0" smtClean="0">
                <a:solidFill>
                  <a:srgbClr val="990000"/>
                </a:solidFill>
              </a:rPr>
              <a:t> </a:t>
            </a:r>
            <a:r>
              <a:rPr lang="en-US" altLang="en-US" dirty="0">
                <a:solidFill>
                  <a:srgbClr val="990000"/>
                </a:solidFill>
              </a:rPr>
              <a:t>some </a:t>
            </a:r>
            <a:r>
              <a:rPr lang="en-US" altLang="en-US" dirty="0" smtClean="0">
                <a:solidFill>
                  <a:srgbClr val="990000"/>
                </a:solidFill>
              </a:rPr>
              <a:t>structures</a:t>
            </a:r>
            <a:endParaRPr lang="en-US" altLang="en-US" dirty="0">
              <a:solidFill>
                <a:srgbClr val="990000"/>
              </a:solidFill>
            </a:endParaRPr>
          </a:p>
        </p:txBody>
      </p:sp>
      <p:sp>
        <p:nvSpPr>
          <p:cNvPr id="52305" name="Text Box 81"/>
          <p:cNvSpPr txBox="1">
            <a:spLocks noChangeArrowheads="1"/>
          </p:cNvSpPr>
          <p:nvPr/>
        </p:nvSpPr>
        <p:spPr bwMode="auto">
          <a:xfrm>
            <a:off x="838200" y="1143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u="sng">
                <a:solidFill>
                  <a:srgbClr val="0000CC"/>
                </a:solidFill>
              </a:rPr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3714976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5" grpId="0"/>
      <p:bldP spid="52289" grpId="0"/>
      <p:bldP spid="52290" grpId="0" animBg="1"/>
      <p:bldP spid="52291" grpId="0"/>
      <p:bldP spid="52292" grpId="0" animBg="1"/>
      <p:bldP spid="52294" grpId="0"/>
      <p:bldP spid="52295" grpId="0"/>
      <p:bldP spid="52301" grpId="0"/>
      <p:bldP spid="523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8600" y="3505200"/>
            <a:ext cx="8534400" cy="184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.VnRevueH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775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 rot="-241319">
            <a:off x="385763" y="304800"/>
            <a:ext cx="8372475" cy="1674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1">
                    <a:alpha val="48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It's enough for today. </a:t>
            </a:r>
          </a:p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1">
                    <a:alpha val="48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Thank you for your joining us</a:t>
            </a:r>
          </a:p>
        </p:txBody>
      </p:sp>
      <p:sp>
        <p:nvSpPr>
          <p:cNvPr id="23557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533400" y="2819400"/>
            <a:ext cx="8172450" cy="2438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Good bye for now. See you again</a:t>
            </a:r>
          </a:p>
        </p:txBody>
      </p:sp>
      <p:pic>
        <p:nvPicPr>
          <p:cNvPr id="23558" name="Picture 6" descr="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 rot="-241319">
            <a:off x="538163" y="457200"/>
            <a:ext cx="8372475" cy="1674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1">
                    <a:alpha val="48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It's enough for today. </a:t>
            </a:r>
          </a:p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1">
                    <a:alpha val="48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Thank you for your joining us</a:t>
            </a:r>
          </a:p>
        </p:txBody>
      </p:sp>
      <p:sp>
        <p:nvSpPr>
          <p:cNvPr id="23561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685800" y="2971800"/>
            <a:ext cx="8172450" cy="2438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Good bye for now. See you again</a:t>
            </a:r>
          </a:p>
        </p:txBody>
      </p:sp>
    </p:spTree>
    <p:extLst>
      <p:ext uri="{BB962C8B-B14F-4D97-AF65-F5344CB8AC3E}">
        <p14:creationId xmlns:p14="http://schemas.microsoft.com/office/powerpoint/2010/main" val="34769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235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235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7" grpId="1" animBg="1"/>
      <p:bldP spid="23560" grpId="0" animBg="1"/>
      <p:bldP spid="23561" grpId="0" animBg="1"/>
      <p:bldP spid="2356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say what the people are doing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09600" y="48768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876800" y="6019800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talking to each other</a:t>
            </a: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76459" b="59982"/>
          <a:stretch>
            <a:fillRect/>
          </a:stretch>
        </p:blipFill>
        <p:spPr bwMode="auto">
          <a:xfrm>
            <a:off x="609600" y="2514600"/>
            <a:ext cx="3505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33400" y="6019800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writing a letter</a:t>
            </a:r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20833" r="2979" b="61459"/>
          <a:stretch>
            <a:fillRect/>
          </a:stretch>
        </p:blipFill>
        <p:spPr bwMode="auto">
          <a:xfrm>
            <a:off x="4953000" y="2514600"/>
            <a:ext cx="3505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600200" y="606552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3562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5" grpId="0"/>
      <p:bldP spid="11277" grpId="0"/>
      <p:bldP spid="112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4152" y="1143000"/>
            <a:ext cx="72344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progressive tense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50620" y="2219980"/>
            <a:ext cx="6537960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am/is/are + V-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3400" y="2819400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: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 hiện tại tiếp diễn dùng để diễn tả một hành động đang xảy ra ở hiện tại, trong câu thường có các trạng từ như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now,  at the moment……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524000" y="4800600"/>
            <a:ext cx="543770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 always talking on the phone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32816" y="5638800"/>
            <a:ext cx="4267200" cy="5232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+ be + always  + V-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572000" y="2209800"/>
            <a:ext cx="297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620768" y="563880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 tả lời phàn nàn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609600" y="228600"/>
            <a:ext cx="7620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US" altLang="en-US" sz="4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594610" y="4810780"/>
            <a:ext cx="18249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1524000" y="1652968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She 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writing a letter</a:t>
            </a:r>
          </a:p>
        </p:txBody>
      </p:sp>
    </p:spTree>
    <p:extLst>
      <p:ext uri="{BB962C8B-B14F-4D97-AF65-F5344CB8AC3E}">
        <p14:creationId xmlns:p14="http://schemas.microsoft.com/office/powerpoint/2010/main" val="29334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4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animBg="1"/>
      <p:bldP spid="14344" grpId="0"/>
      <p:bldP spid="14345" grpId="0"/>
      <p:bldP spid="14346" grpId="0" animBg="1"/>
      <p:bldP spid="14348" grpId="0"/>
      <p:bldP spid="14365" grpId="0"/>
      <p:bldP spid="14366" grpId="0"/>
      <p:bldP spid="143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2" t="45325" r="56209" b="37209"/>
          <a:stretch>
            <a:fillRect/>
          </a:stretch>
        </p:blipFill>
        <p:spPr bwMode="auto">
          <a:xfrm>
            <a:off x="228600" y="76200"/>
            <a:ext cx="2514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 t="45436" r="29680" b="36339"/>
          <a:stretch>
            <a:fillRect/>
          </a:stretch>
        </p:blipFill>
        <p:spPr bwMode="auto">
          <a:xfrm>
            <a:off x="3276600" y="76200"/>
            <a:ext cx="2514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4" t="46323" r="2710" b="36212"/>
          <a:stretch>
            <a:fillRect/>
          </a:stretch>
        </p:blipFill>
        <p:spPr bwMode="auto">
          <a:xfrm>
            <a:off x="6324600" y="1524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66830" r="57916" b="15123"/>
          <a:stretch>
            <a:fillRect/>
          </a:stretch>
        </p:blipFill>
        <p:spPr bwMode="auto">
          <a:xfrm>
            <a:off x="228600" y="3505200"/>
            <a:ext cx="2743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1" t="68106" r="31323" b="14238"/>
          <a:stretch>
            <a:fillRect/>
          </a:stretch>
        </p:blipFill>
        <p:spPr bwMode="auto">
          <a:xfrm>
            <a:off x="3352800" y="3581400"/>
            <a:ext cx="2590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1" t="68106" r="3891" b="12909"/>
          <a:stretch>
            <a:fillRect/>
          </a:stretch>
        </p:blipFill>
        <p:spPr bwMode="auto">
          <a:xfrm>
            <a:off x="6400800" y="3505200"/>
            <a:ext cx="2514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0" y="2514600"/>
            <a:ext cx="312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solidFill>
                  <a:srgbClr val="0000CC"/>
                </a:solidFill>
              </a:rPr>
              <a:t>Bao</a:t>
            </a:r>
            <a:r>
              <a:rPr lang="en-US" altLang="en-US" b="0" dirty="0">
                <a:solidFill>
                  <a:srgbClr val="0000CC"/>
                </a:solidFill>
              </a:rPr>
              <a:t> is always forgetting his homework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352800" y="24384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solidFill>
                  <a:srgbClr val="0000CC"/>
                </a:solidFill>
              </a:rPr>
              <a:t>Mrs</a:t>
            </a:r>
            <a:r>
              <a:rPr lang="en-US" altLang="en-US" b="0" dirty="0">
                <a:solidFill>
                  <a:srgbClr val="0000CC"/>
                </a:solidFill>
              </a:rPr>
              <a:t> Nga is always losing her umbrella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172200" y="243840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solidFill>
                  <a:srgbClr val="0000CC"/>
                </a:solidFill>
              </a:rPr>
              <a:t>Mr</a:t>
            </a:r>
            <a:r>
              <a:rPr lang="en-US" altLang="en-US" b="0" dirty="0">
                <a:solidFill>
                  <a:srgbClr val="0000CC"/>
                </a:solidFill>
              </a:rPr>
              <a:t> and </a:t>
            </a:r>
            <a:r>
              <a:rPr lang="en-US" altLang="en-US" b="0" dirty="0" err="1">
                <a:solidFill>
                  <a:srgbClr val="0000CC"/>
                </a:solidFill>
              </a:rPr>
              <a:t>Mrs</a:t>
            </a:r>
            <a:r>
              <a:rPr lang="en-US" altLang="en-US" b="0" dirty="0">
                <a:solidFill>
                  <a:srgbClr val="0000CC"/>
                </a:solidFill>
              </a:rPr>
              <a:t> Thanh are always missing bus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0" y="6111875"/>
            <a:ext cx="342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00CC"/>
                </a:solidFill>
              </a:rPr>
              <a:t>Nam is always watching TV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276600" y="6096000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00CC"/>
                </a:solidFill>
              </a:rPr>
              <a:t>Na is always talking on the</a:t>
            </a:r>
            <a:r>
              <a:rPr lang="en-US" altLang="en-US" sz="1800" b="0">
                <a:solidFill>
                  <a:srgbClr val="0000CC"/>
                </a:solidFill>
              </a:rPr>
              <a:t> </a:t>
            </a:r>
            <a:r>
              <a:rPr lang="en-US" altLang="en-US" b="0">
                <a:solidFill>
                  <a:srgbClr val="0000CC"/>
                </a:solidFill>
              </a:rPr>
              <a:t>phone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324600" y="60960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>
                <a:solidFill>
                  <a:srgbClr val="0000CC"/>
                </a:solidFill>
              </a:rPr>
              <a:t>Liem is always going out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0" y="19812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 dirty="0" err="1"/>
              <a:t>Bao</a:t>
            </a:r>
            <a:r>
              <a:rPr lang="en-US" altLang="en-US" sz="2000" b="0" dirty="0"/>
              <a:t>/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/>
              <a:t>forget</a:t>
            </a:r>
            <a:r>
              <a:rPr lang="en-US" altLang="en-US" sz="2000" b="0" dirty="0">
                <a:solidFill>
                  <a:srgbClr val="FFFF00"/>
                </a:solidFill>
              </a:rPr>
              <a:t>/ </a:t>
            </a:r>
            <a:r>
              <a:rPr lang="en-US" altLang="en-US" sz="2000" b="0" dirty="0"/>
              <a:t>homework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276600" y="19812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/>
              <a:t>Mrs.Nga/lose/umbrella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019800" y="19812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/>
              <a:t>Mr. and Mrs.Thanh/miss/bus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04800" y="57912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/>
              <a:t>Nam/watch/TV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886200" y="57150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/>
              <a:t>Na/ talk/phone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781800" y="57150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/>
              <a:t>Liem/go/ out</a:t>
            </a:r>
          </a:p>
        </p:txBody>
      </p:sp>
    </p:spTree>
    <p:extLst>
      <p:ext uri="{BB962C8B-B14F-4D97-AF65-F5344CB8AC3E}">
        <p14:creationId xmlns:p14="http://schemas.microsoft.com/office/powerpoint/2010/main" val="14471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  <p:bldP spid="12301" grpId="0"/>
      <p:bldP spid="12302" grpId="0"/>
      <p:bldP spid="12303" grpId="0"/>
      <p:bldP spid="12304" grpId="0"/>
      <p:bldP spid="12305" grpId="0"/>
      <p:bldP spid="12306" grpId="0"/>
      <p:bldP spid="12307" grpId="0"/>
      <p:bldP spid="12308" grpId="0"/>
      <p:bldP spid="12309" grpId="0"/>
      <p:bldP spid="123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Scan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r="78615" b="79167"/>
          <a:stretch>
            <a:fillRect/>
          </a:stretch>
        </p:blipFill>
        <p:spPr bwMode="auto">
          <a:xfrm>
            <a:off x="914400" y="1752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Scan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4" r="38219" b="76389"/>
          <a:stretch>
            <a:fillRect/>
          </a:stretch>
        </p:blipFill>
        <p:spPr bwMode="auto">
          <a:xfrm>
            <a:off x="914400" y="43434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59436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unit 12 : A vacation abroad</a:t>
            </a:r>
          </a:p>
          <a:p>
            <a:pPr algn="ctr"/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692275" y="939225"/>
            <a:ext cx="309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0" dirty="0" smtClean="0">
                <a:solidFill>
                  <a:srgbClr val="FF0000"/>
                </a:solidFill>
                <a:latin typeface=".VnTifani HeavyH" pitchFamily="34" charset="0"/>
              </a:rPr>
              <a:t>Language focus</a:t>
            </a:r>
            <a:endParaRPr lang="en-US" altLang="en-US" sz="3200" b="0" dirty="0">
              <a:solidFill>
                <a:srgbClr val="FF0000"/>
              </a:solidFill>
              <a:latin typeface=".VnTifani HeavyH" pitchFamily="34" charset="0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759200" y="2209800"/>
            <a:ext cx="34403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is taking a shower now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3505200" y="2895600"/>
            <a:ext cx="63579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was taking a shower at 8’oclock last night</a:t>
            </a:r>
          </a:p>
          <a:p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770313" y="5029200"/>
            <a:ext cx="4400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eating dinner at that time</a:t>
            </a:r>
          </a:p>
        </p:txBody>
      </p:sp>
    </p:spTree>
    <p:extLst>
      <p:ext uri="{BB962C8B-B14F-4D97-AF65-F5344CB8AC3E}">
        <p14:creationId xmlns:p14="http://schemas.microsoft.com/office/powerpoint/2010/main" val="40431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/>
      <p:bldP spid="60426" grpId="0"/>
      <p:bldP spid="604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43000" y="4876800"/>
            <a:ext cx="647700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  <a:r>
              <a:rPr lang="en-US" altLang="en-US" sz="36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was/ were + V-ing…</a:t>
            </a:r>
            <a:r>
              <a:rPr lang="en-US" altLang="en-US" sz="36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3124200"/>
            <a:ext cx="93436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2: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taking a shower at 8 o’clock last night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8600" y="3733800"/>
            <a:ext cx="830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6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3: </a:t>
            </a:r>
            <a:r>
              <a:rPr lang="en-US" altLang="en-US" sz="3600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eating dinner at that time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59436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12 : A vacation abroad</a:t>
            </a:r>
          </a:p>
          <a:p>
            <a:pPr algn="ctr"/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514600" y="838200"/>
            <a:ext cx="40959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US" alt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69976" y="1600200"/>
            <a:ext cx="762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progressive tense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(thì quá khứ tiêp diễn)</a:t>
            </a:r>
            <a:endParaRPr lang="en-US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1828800" y="3657600"/>
            <a:ext cx="55967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674882" y="3657600"/>
            <a:ext cx="93279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335925" y="4267200"/>
            <a:ext cx="55967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3105807" y="4267200"/>
            <a:ext cx="93279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28600" y="2630269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1: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taking a shower now</a:t>
            </a:r>
          </a:p>
        </p:txBody>
      </p:sp>
    </p:spTree>
    <p:extLst>
      <p:ext uri="{BB962C8B-B14F-4D97-AF65-F5344CB8AC3E}">
        <p14:creationId xmlns:p14="http://schemas.microsoft.com/office/powerpoint/2010/main" val="23402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/>
      <p:bldP spid="15367" grpId="0"/>
      <p:bldP spid="15370" grpId="0"/>
      <p:bldP spid="15372" grpId="0" animBg="1"/>
      <p:bldP spid="15373" grpId="0" animBg="1"/>
      <p:bldP spid="15374" grpId="0" animBg="1"/>
      <p:bldP spid="15375" grpId="0" animBg="1"/>
      <p:bldP spid="153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89560" y="304800"/>
            <a:ext cx="845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4000" dirty="0" smtClean="0">
                <a:solidFill>
                  <a:srgbClr val="FF0000"/>
                </a:solidFill>
                <a:latin typeface="+mj-lt"/>
              </a:rPr>
              <a:t> Cách dùng</a:t>
            </a:r>
            <a:r>
              <a:rPr lang="en-US" altLang="en-US" sz="4000" i="1" dirty="0" smtClean="0">
                <a:solidFill>
                  <a:srgbClr val="FF0000"/>
                </a:solidFill>
                <a:latin typeface="+mj-lt"/>
              </a:rPr>
              <a:t>:</a:t>
            </a:r>
            <a:endParaRPr lang="en-US" altLang="en-US" sz="4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 smtClean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vi-VN" altLang="en-US" sz="2800" dirty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vi-VN" altLang="en-US" sz="2800" dirty="0" smtClean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ột hành động đang xảy ra tại một thời điểm xác định trong quá khứ có thời gian xác định  rõ ràng.</a:t>
            </a:r>
            <a:endParaRPr lang="en-US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Ex: my mother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was cooking </a:t>
            </a:r>
            <a:r>
              <a:rPr lang="vi-VN" sz="2800" dirty="0" smtClean="0">
                <a:latin typeface="+mj-lt"/>
              </a:rPr>
              <a:t>dinner </a:t>
            </a:r>
            <a:r>
              <a:rPr lang="vi-VN" sz="2800" dirty="0" smtClean="0">
                <a:solidFill>
                  <a:srgbClr val="00B050"/>
                </a:solidFill>
                <a:latin typeface="+mj-lt"/>
              </a:rPr>
              <a:t>at 5 pm yesterday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851428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 smtClean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2. Hai hành động xảy ra song song.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3130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Ex: I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was washing  </a:t>
            </a:r>
            <a:r>
              <a:rPr lang="vi-VN" sz="2800" dirty="0" smtClean="0">
                <a:latin typeface="+mj-lt"/>
              </a:rPr>
              <a:t>my clothes while my sister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was doing</a:t>
            </a:r>
            <a:r>
              <a:rPr lang="vi-VN" sz="2800" dirty="0" smtClean="0">
                <a:latin typeface="+mj-lt"/>
              </a:rPr>
              <a:t> her homework.</a:t>
            </a:r>
            <a:endParaRPr lang="en-US" sz="28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724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altLang="en-US" sz="2800" dirty="0" smtClean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vi-VN" altLang="en-US" sz="2800" dirty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vi-VN" altLang="en-US" sz="2800" dirty="0" smtClean="0">
                <a:solidFill>
                  <a:srgbClr val="3333CC"/>
                </a:solidFill>
                <a:latin typeface="+mj-lt"/>
                <a:cs typeface="Times New Roman" panose="02020603050405020304" pitchFamily="18" charset="0"/>
              </a:rPr>
              <a:t>ột hành động đang xảy ra thì có một hành động khác xảy đến.</a:t>
            </a:r>
            <a:endParaRPr lang="en-US" sz="28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60355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Ex: I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was listening</a:t>
            </a:r>
            <a:r>
              <a:rPr lang="vi-VN" sz="2800" dirty="0" smtClean="0">
                <a:latin typeface="+mj-lt"/>
              </a:rPr>
              <a:t> to music when my father </a:t>
            </a:r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came</a:t>
            </a:r>
            <a:r>
              <a:rPr lang="vi-VN" sz="2800" dirty="0" smtClean="0">
                <a:latin typeface="+mj-lt"/>
              </a:rPr>
              <a:t> back.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362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Was/ were + V-ing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4201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Was/ were + V-ing      ......      was</a:t>
            </a:r>
            <a:r>
              <a:rPr lang="vi-VN" sz="280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/ were + V-ing</a:t>
            </a:r>
            <a:r>
              <a:rPr lang="vi-VN" sz="28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6172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Was/ were + V-ing...   			        V2/ed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71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2" grpId="0"/>
      <p:bldP spid="3" grpId="0"/>
      <p:bldP spid="16" grpId="0"/>
      <p:bldP spid="4" grpId="0"/>
      <p:bldP spid="18" grpId="0"/>
      <p:bldP spid="19" grpId="0"/>
      <p:bldP spid="5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72179" b="57031"/>
          <a:stretch>
            <a:fillRect/>
          </a:stretch>
        </p:blipFill>
        <p:spPr bwMode="auto">
          <a:xfrm>
            <a:off x="304800" y="4038600"/>
            <a:ext cx="2514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7" t="-1389" b="79053"/>
          <a:stretch>
            <a:fillRect/>
          </a:stretch>
        </p:blipFill>
        <p:spPr bwMode="auto">
          <a:xfrm>
            <a:off x="6400800" y="8382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 descr="Scan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4" r="38992" b="78471"/>
          <a:stretch>
            <a:fillRect/>
          </a:stretch>
        </p:blipFill>
        <p:spPr bwMode="auto">
          <a:xfrm>
            <a:off x="3276600" y="1066800"/>
            <a:ext cx="2819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1" t="22223" r="37326" b="56944"/>
          <a:stretch>
            <a:fillRect/>
          </a:stretch>
        </p:blipFill>
        <p:spPr bwMode="auto">
          <a:xfrm>
            <a:off x="3200400" y="4038600"/>
            <a:ext cx="2743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 descr="Scan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r="78615" b="79167"/>
          <a:stretch>
            <a:fillRect/>
          </a:stretch>
        </p:blipFill>
        <p:spPr bwMode="auto">
          <a:xfrm>
            <a:off x="304800" y="1066800"/>
            <a:ext cx="2590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8" t="20833" r="966" b="57770"/>
          <a:stretch>
            <a:fillRect/>
          </a:stretch>
        </p:blipFill>
        <p:spPr bwMode="auto">
          <a:xfrm>
            <a:off x="6400800" y="4038600"/>
            <a:ext cx="2743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295400" y="-52388"/>
            <a:ext cx="4725988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.VnAristote" pitchFamily="34" charset="0"/>
              </a:rPr>
              <a:t>at 8 o’clock last night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81000" y="1066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chemeClr val="bg2"/>
                </a:solidFill>
              </a:rPr>
              <a:t>a)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57200" y="4191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>
                <a:solidFill>
                  <a:schemeClr val="bg2"/>
                </a:solidFill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7455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9" grpId="0"/>
      <p:bldP spid="164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72179" b="55556"/>
          <a:stretch>
            <a:fillRect/>
          </a:stretch>
        </p:blipFill>
        <p:spPr bwMode="auto">
          <a:xfrm>
            <a:off x="152400" y="3733800"/>
            <a:ext cx="2514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7" t="-1389" b="77777"/>
          <a:stretch>
            <a:fillRect/>
          </a:stretch>
        </p:blipFill>
        <p:spPr bwMode="auto">
          <a:xfrm>
            <a:off x="6400800" y="381000"/>
            <a:ext cx="2590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Scan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4" r="38219" b="76389"/>
          <a:stretch>
            <a:fillRect/>
          </a:stretch>
        </p:blipFill>
        <p:spPr bwMode="auto">
          <a:xfrm>
            <a:off x="3276600" y="5334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1" t="22223" r="37326" b="56944"/>
          <a:stretch>
            <a:fillRect/>
          </a:stretch>
        </p:blipFill>
        <p:spPr bwMode="auto">
          <a:xfrm>
            <a:off x="3124200" y="3733800"/>
            <a:ext cx="2514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 descr="Scan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r="78615" b="79167"/>
          <a:stretch>
            <a:fillRect/>
          </a:stretch>
        </p:blipFill>
        <p:spPr bwMode="auto">
          <a:xfrm>
            <a:off x="228600" y="457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8" t="20833" b="55556"/>
          <a:stretch>
            <a:fillRect/>
          </a:stretch>
        </p:blipFill>
        <p:spPr bwMode="auto">
          <a:xfrm>
            <a:off x="6096000" y="3733800"/>
            <a:ext cx="2819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4800" y="533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a)        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048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d)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429000" y="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9900"/>
                </a:solidFill>
                <a:latin typeface=".VnArabia" pitchFamily="34" charset="0"/>
              </a:rPr>
              <a:t>at 8 o’clock last night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30480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33"/>
                </a:solidFill>
              </a:rPr>
              <a:t>Ba was taking a shower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048000" y="3048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</a:rPr>
              <a:t>Hoa was eating dinner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553200" y="3200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800" b="0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96000" y="30480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</a:rPr>
              <a:t>Bao was reading a comic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0" y="61722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</a:rPr>
              <a:t>Nga was writing a letter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819400" y="61722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</a:rPr>
              <a:t>Nga was walking with her dog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6172200" y="60960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</a:rPr>
              <a:t>Lan was talking with</a:t>
            </a:r>
            <a:r>
              <a:rPr lang="en-US" altLang="en-US" sz="1600" b="0">
                <a:solidFill>
                  <a:srgbClr val="0000CC"/>
                </a:solidFill>
              </a:rPr>
              <a:t> </a:t>
            </a:r>
            <a:r>
              <a:rPr lang="en-US" altLang="en-US" sz="2000">
                <a:solidFill>
                  <a:srgbClr val="0000CC"/>
                </a:solidFill>
              </a:rPr>
              <a:t>her grandmother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0" y="-762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i="1"/>
              <a:t>II: Exercise 2</a:t>
            </a:r>
            <a:r>
              <a:rPr lang="en-US" altLang="en-US" sz="2800" i="1">
                <a:solidFill>
                  <a:srgbClr val="0000CC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19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 decel="100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 decel="10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decel="100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  <p:bldP spid="9229" grpId="0"/>
      <p:bldP spid="9230" grpId="0"/>
      <p:bldP spid="9232" grpId="0"/>
      <p:bldP spid="9233" grpId="0"/>
      <p:bldP spid="9234" grpId="0"/>
      <p:bldP spid="9235" grpId="0"/>
      <p:bldP spid="92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796</Words>
  <Application>Microsoft Office PowerPoint</Application>
  <PresentationFormat>On-screen Show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9</cp:revision>
  <dcterms:created xsi:type="dcterms:W3CDTF">2020-05-06T09:20:21Z</dcterms:created>
  <dcterms:modified xsi:type="dcterms:W3CDTF">2020-05-07T04:26:22Z</dcterms:modified>
</cp:coreProperties>
</file>