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409" r:id="rId2"/>
    <p:sldId id="410" r:id="rId3"/>
    <p:sldId id="406" r:id="rId4"/>
    <p:sldId id="258" r:id="rId5"/>
    <p:sldId id="326" r:id="rId6"/>
    <p:sldId id="416" r:id="rId7"/>
    <p:sldId id="363" r:id="rId8"/>
    <p:sldId id="354" r:id="rId9"/>
    <p:sldId id="274" r:id="rId10"/>
    <p:sldId id="356" r:id="rId11"/>
    <p:sldId id="411" r:id="rId12"/>
    <p:sldId id="420" r:id="rId13"/>
    <p:sldId id="421" r:id="rId14"/>
    <p:sldId id="422" r:id="rId15"/>
    <p:sldId id="423" r:id="rId16"/>
    <p:sldId id="418" r:id="rId17"/>
    <p:sldId id="424" r:id="rId18"/>
    <p:sldId id="425" r:id="rId19"/>
    <p:sldId id="426" r:id="rId20"/>
    <p:sldId id="427" r:id="rId21"/>
    <p:sldId id="428" r:id="rId22"/>
    <p:sldId id="431" r:id="rId23"/>
    <p:sldId id="430" r:id="rId24"/>
    <p:sldId id="40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1" autoAdjust="0"/>
    <p:restoredTop sz="94660"/>
  </p:normalViewPr>
  <p:slideViewPr>
    <p:cSldViewPr>
      <p:cViewPr>
        <p:scale>
          <a:sx n="50" d="100"/>
          <a:sy n="50" d="100"/>
        </p:scale>
        <p:origin x="-1836" y="-4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C87B4C-D2DC-4256-8D49-B8FC392EA6F7}" type="datetimeFigureOut">
              <a:rPr lang="vi-VN" smtClean="0"/>
              <a:t>02/05/2020</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DD9655-A3BA-4D69-A3A6-2A17FE57856F}" type="slidenum">
              <a:rPr lang="vi-VN" smtClean="0"/>
              <a:t>‹#›</a:t>
            </a:fld>
            <a:endParaRPr lang="vi-VN"/>
          </a:p>
        </p:txBody>
      </p:sp>
    </p:spTree>
    <p:extLst>
      <p:ext uri="{BB962C8B-B14F-4D97-AF65-F5344CB8AC3E}">
        <p14:creationId xmlns:p14="http://schemas.microsoft.com/office/powerpoint/2010/main" val="422124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F5DD9655-A3BA-4D69-A3A6-2A17FE57856F}" type="slidenum">
              <a:rPr lang="vi-VN" smtClean="0"/>
              <a:t>3</a:t>
            </a:fld>
            <a:endParaRPr lang="vi-VN"/>
          </a:p>
        </p:txBody>
      </p:sp>
    </p:spTree>
    <p:extLst>
      <p:ext uri="{BB962C8B-B14F-4D97-AF65-F5344CB8AC3E}">
        <p14:creationId xmlns:p14="http://schemas.microsoft.com/office/powerpoint/2010/main" val="2062117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082194-3678-4D10-B561-360F25668073}"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082194-3678-4D10-B561-360F25668073}"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082194-3678-4D10-B561-360F25668073}"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B38378C-7707-4CDA-820B-F738A4289DE5}" type="slidenum">
              <a:rPr lang="en-US"/>
              <a:pPr>
                <a:defRPr/>
              </a:pPr>
              <a:t>‹#›</a:t>
            </a:fld>
            <a:endParaRPr lang="en-US"/>
          </a:p>
        </p:txBody>
      </p:sp>
    </p:spTree>
  </p:cSld>
  <p:clrMapOvr>
    <a:masterClrMapping/>
  </p:clrMapOvr>
  <p:transition spd="med">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082194-3678-4D10-B561-360F25668073}"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082194-3678-4D10-B561-360F25668073}"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082194-3678-4D10-B561-360F25668073}"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082194-3678-4D10-B561-360F25668073}" type="datetimeFigureOut">
              <a:rPr lang="en-US" smtClean="0"/>
              <a:pPr/>
              <a:t>5/2/2020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082194-3678-4D10-B561-360F25668073}" type="datetimeFigureOut">
              <a:rPr lang="en-US" smtClean="0"/>
              <a:pPr/>
              <a:t>5/2/2020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82194-3678-4D10-B561-360F25668073}" type="datetimeFigureOut">
              <a:rPr lang="en-US" smtClean="0"/>
              <a:pPr/>
              <a:t>5/2/2020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082194-3678-4D10-B561-360F25668073}"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082194-3678-4D10-B561-360F25668073}"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8C4539-1B48-474A-B623-9BB04B56A5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82194-3678-4D10-B561-360F25668073}" type="datetimeFigureOut">
              <a:rPr lang="en-US" smtClean="0"/>
              <a:pPr/>
              <a:t>5/2/2020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C4539-1B48-474A-B623-9BB04B56A5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slide" Target="slide1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forms.gle/LCVytWwqttFUnr637"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914400"/>
            <a:ext cx="8991600" cy="5909310"/>
          </a:xfrm>
          <a:prstGeom prst="rect">
            <a:avLst/>
          </a:prstGeom>
          <a:noFill/>
        </p:spPr>
        <p:txBody>
          <a:bodyPr wrap="square" rtlCol="0">
            <a:spAutoFit/>
          </a:bodyPr>
          <a:lstStyle/>
          <a:p>
            <a:r>
              <a:rPr lang="vi-VN" sz="2700" b="1" dirty="0">
                <a:latin typeface="+mj-lt"/>
              </a:rPr>
              <a:t>1. Về kiến thức:</a:t>
            </a:r>
            <a:endParaRPr lang="vi-VN" sz="2700" dirty="0">
              <a:latin typeface="+mj-lt"/>
            </a:endParaRPr>
          </a:p>
          <a:p>
            <a:r>
              <a:rPr lang="vi-VN" sz="2700" dirty="0">
                <a:latin typeface="+mj-lt"/>
              </a:rPr>
              <a:t>Thế nào là vi phạm pháp luật, các loại vi phạm pháp luật.</a:t>
            </a:r>
          </a:p>
          <a:p>
            <a:r>
              <a:rPr lang="vi-VN" sz="2700" dirty="0">
                <a:latin typeface="+mj-lt"/>
              </a:rPr>
              <a:t>Khái niệm trách nhiệm pháp lý và ý nghĩa của việc áp dụng trách nhiệm pháp lý.</a:t>
            </a:r>
          </a:p>
          <a:p>
            <a:r>
              <a:rPr lang="vi-VN" sz="2700" b="1" dirty="0">
                <a:latin typeface="+mj-lt"/>
              </a:rPr>
              <a:t>2. Về kỹ năng:</a:t>
            </a:r>
            <a:endParaRPr lang="vi-VN" sz="2700" dirty="0">
              <a:latin typeface="+mj-lt"/>
            </a:endParaRPr>
          </a:p>
          <a:p>
            <a:r>
              <a:rPr lang="vi-VN" sz="2700" dirty="0">
                <a:latin typeface="+mj-lt"/>
              </a:rPr>
              <a:t>Biết xử sự phù hợp với quy định của pháp luật.</a:t>
            </a:r>
          </a:p>
          <a:p>
            <a:r>
              <a:rPr lang="vi-VN" sz="2700" dirty="0">
                <a:latin typeface="+mj-lt"/>
              </a:rPr>
              <a:t>Phân biệt được hành vi tôn trọng pháp luật và vi phạm pháp luật để có thái độ và cách cư xử cho phù hợp.</a:t>
            </a:r>
          </a:p>
          <a:p>
            <a:r>
              <a:rPr lang="vi-VN" sz="2700" b="1" dirty="0">
                <a:latin typeface="+mj-lt"/>
              </a:rPr>
              <a:t>3. Về thái độ:</a:t>
            </a:r>
            <a:endParaRPr lang="vi-VN" sz="2700" dirty="0">
              <a:latin typeface="+mj-lt"/>
            </a:endParaRPr>
          </a:p>
          <a:p>
            <a:r>
              <a:rPr lang="vi-VN" sz="2700" dirty="0">
                <a:latin typeface="+mj-lt"/>
              </a:rPr>
              <a:t>Hình thành ý thức tôn trọng pháp luật, nghiêm chỉnh chấp hành pháp luật.</a:t>
            </a:r>
          </a:p>
          <a:p>
            <a:r>
              <a:rPr lang="vi-VN" sz="2700" dirty="0">
                <a:latin typeface="+mj-lt"/>
              </a:rPr>
              <a:t>Tích cực ngăn ngừa và đấu tranh với các hành vi vi phạm pháp luật.</a:t>
            </a:r>
          </a:p>
          <a:p>
            <a:r>
              <a:rPr lang="vi-VN" sz="2700" dirty="0">
                <a:latin typeface="+mj-lt"/>
              </a:rPr>
              <a:t>Thực hiện nghiêm túc quy định của pháp luật.</a:t>
            </a:r>
          </a:p>
        </p:txBody>
      </p:sp>
      <p:sp>
        <p:nvSpPr>
          <p:cNvPr id="7" name="Title 2"/>
          <p:cNvSpPr>
            <a:spLocks noGrp="1"/>
          </p:cNvSpPr>
          <p:nvPr>
            <p:ph type="title"/>
          </p:nvPr>
        </p:nvSpPr>
        <p:spPr>
          <a:xfrm>
            <a:off x="228600" y="76200"/>
            <a:ext cx="8763000" cy="1143000"/>
          </a:xfrm>
        </p:spPr>
        <p:txBody>
          <a:bodyPr>
            <a:noAutofit/>
          </a:bodyPr>
          <a:lstStyle/>
          <a:p>
            <a:r>
              <a:rPr lang="en-US" sz="2800" b="1" dirty="0" smtClean="0">
                <a:latin typeface="Times New Roman" pitchFamily="18" charset="0"/>
                <a:cs typeface="Times New Roman" pitchFamily="18" charset="0"/>
              </a:rPr>
              <a:t>TIẾT 28- BÀI 15: VI PHẠM PHÁP LUẬT VÀ TRÁCH NHIỆM PHÁP LÍ CỦA CÔNG DÂN</a:t>
            </a:r>
            <a:br>
              <a:rPr lang="en-US" sz="2800" b="1" dirty="0" smtClean="0">
                <a:latin typeface="Times New Roman" pitchFamily="18" charset="0"/>
                <a:cs typeface="Times New Roman" pitchFamily="18" charset="0"/>
              </a:rPr>
            </a:b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3314" name="Group 2"/>
          <p:cNvGraphicFramePr>
            <a:graphicFrameLocks noGrp="1"/>
          </p:cNvGraphicFramePr>
          <p:nvPr/>
        </p:nvGraphicFramePr>
        <p:xfrm>
          <a:off x="152400" y="0"/>
          <a:ext cx="8915400" cy="7401497"/>
        </p:xfrm>
        <a:graphic>
          <a:graphicData uri="http://schemas.openxmlformats.org/drawingml/2006/table">
            <a:tbl>
              <a:tblPr/>
              <a:tblGrid>
                <a:gridCol w="2569029"/>
                <a:gridCol w="773430"/>
                <a:gridCol w="576943"/>
                <a:gridCol w="680037"/>
                <a:gridCol w="982276"/>
                <a:gridCol w="1964551"/>
                <a:gridCol w="1369134"/>
              </a:tblGrid>
              <a:tr h="442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3887">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Hành vi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Nhận xét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Người thực hiện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Hậu quả</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Phân loại vi phạm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Đúng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Sai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Có lỗi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Không có lỗi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95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1.Xây nhà trái phép, đổ phế thải xuống cống nước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2.Đua xe máy, vượt đèn đỏ, gây tai nạn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3.Tâm thần đập phá tài sản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 Cướp giật dây chuyền, túi xách</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 Vay tiền dây dưa không trả</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6. Chặt cành, tỉa cây không đặt biển báo</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rgbClr val="0033CC"/>
                        </a:solidFill>
                        <a:effectLst/>
                        <a:latin typeface="VNI-Times" pitchFamily="2"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56" name="Text Box 44"/>
          <p:cNvSpPr txBox="1">
            <a:spLocks noChangeArrowheads="1"/>
          </p:cNvSpPr>
          <p:nvPr/>
        </p:nvSpPr>
        <p:spPr bwMode="auto">
          <a:xfrm>
            <a:off x="4114800" y="5334000"/>
            <a:ext cx="609600" cy="461665"/>
          </a:xfrm>
          <a:prstGeom prst="rect">
            <a:avLst/>
          </a:prstGeom>
          <a:noFill/>
          <a:ln w="9525">
            <a:noFill/>
            <a:miter lim="800000"/>
            <a:headEnd/>
            <a:tailEnd/>
          </a:ln>
          <a:effectLst/>
        </p:spPr>
        <p:txBody>
          <a:bodyPr>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57" name="Text Box 45"/>
          <p:cNvSpPr txBox="1">
            <a:spLocks noChangeArrowheads="1"/>
          </p:cNvSpPr>
          <p:nvPr/>
        </p:nvSpPr>
        <p:spPr bwMode="auto">
          <a:xfrm>
            <a:off x="3505200" y="6216650"/>
            <a:ext cx="685800" cy="461665"/>
          </a:xfrm>
          <a:prstGeom prst="rect">
            <a:avLst/>
          </a:prstGeom>
          <a:noFill/>
          <a:ln w="9525">
            <a:noFill/>
            <a:miter lim="800000"/>
            <a:headEnd/>
            <a:tailEnd/>
          </a:ln>
          <a:effectLst/>
        </p:spPr>
        <p:txBody>
          <a:bodyPr wrap="square">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64" name="Text Box 52"/>
          <p:cNvSpPr txBox="1">
            <a:spLocks noChangeArrowheads="1"/>
          </p:cNvSpPr>
          <p:nvPr/>
        </p:nvSpPr>
        <p:spPr bwMode="auto">
          <a:xfrm>
            <a:off x="1447800" y="6400800"/>
            <a:ext cx="990600" cy="641350"/>
          </a:xfrm>
          <a:prstGeom prst="rect">
            <a:avLst/>
          </a:prstGeom>
          <a:noFill/>
          <a:ln w="9525">
            <a:noFill/>
            <a:miter lim="800000"/>
            <a:headEnd/>
            <a:tailEnd/>
          </a:ln>
          <a:effectLst/>
        </p:spPr>
        <p:txBody>
          <a:bodyPr>
            <a:spAutoFit/>
          </a:bodyPr>
          <a:lstStyle/>
          <a:p>
            <a:pPr algn="just">
              <a:spcBef>
                <a:spcPct val="50000"/>
              </a:spcBef>
            </a:pPr>
            <a:endParaRPr lang="en-US" sz="3600" b="1" i="1">
              <a:solidFill>
                <a:srgbClr val="DB093B"/>
              </a:solidFill>
              <a:latin typeface="VNI-Times" pitchFamily="2" charset="0"/>
              <a:sym typeface="Wingdings" pitchFamily="2" charset="2"/>
            </a:endParaRPr>
          </a:p>
        </p:txBody>
      </p:sp>
      <p:sp>
        <p:nvSpPr>
          <p:cNvPr id="13367" name="Text Box 55"/>
          <p:cNvSpPr txBox="1">
            <a:spLocks noChangeArrowheads="1"/>
          </p:cNvSpPr>
          <p:nvPr/>
        </p:nvSpPr>
        <p:spPr bwMode="auto">
          <a:xfrm>
            <a:off x="3505200" y="3657600"/>
            <a:ext cx="685800" cy="523220"/>
          </a:xfrm>
          <a:prstGeom prst="rect">
            <a:avLst/>
          </a:prstGeom>
          <a:noFill/>
          <a:ln w="9525">
            <a:noFill/>
            <a:miter lim="800000"/>
            <a:headEnd/>
            <a:tailEnd/>
          </a:ln>
          <a:effectLst/>
        </p:spPr>
        <p:txBody>
          <a:bodyPr wrap="square">
            <a:spAutoFit/>
          </a:bodyPr>
          <a:lstStyle/>
          <a:p>
            <a:pPr algn="just">
              <a:spcBef>
                <a:spcPct val="50000"/>
              </a:spcBef>
            </a:pPr>
            <a:r>
              <a:rPr lang="en-US" sz="2800" b="1" i="1" dirty="0">
                <a:solidFill>
                  <a:srgbClr val="DB093B"/>
                </a:solidFill>
                <a:latin typeface="Times New Roman"/>
                <a:sym typeface="Wingdings" pitchFamily="2" charset="2"/>
              </a:rPr>
              <a:t></a:t>
            </a:r>
          </a:p>
        </p:txBody>
      </p:sp>
      <p:sp>
        <p:nvSpPr>
          <p:cNvPr id="13368" name="Text Box 56"/>
          <p:cNvSpPr txBox="1">
            <a:spLocks noChangeArrowheads="1"/>
          </p:cNvSpPr>
          <p:nvPr/>
        </p:nvSpPr>
        <p:spPr bwMode="auto">
          <a:xfrm>
            <a:off x="4114800" y="6216650"/>
            <a:ext cx="609600" cy="461665"/>
          </a:xfrm>
          <a:prstGeom prst="rect">
            <a:avLst/>
          </a:prstGeom>
          <a:noFill/>
          <a:ln w="9525">
            <a:noFill/>
            <a:miter lim="800000"/>
            <a:headEnd/>
            <a:tailEnd/>
          </a:ln>
          <a:effectLst/>
        </p:spPr>
        <p:txBody>
          <a:bodyPr wrap="square">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69" name="Text Box 57"/>
          <p:cNvSpPr txBox="1">
            <a:spLocks noChangeArrowheads="1"/>
          </p:cNvSpPr>
          <p:nvPr/>
        </p:nvSpPr>
        <p:spPr bwMode="auto">
          <a:xfrm>
            <a:off x="990600" y="6400800"/>
            <a:ext cx="762000" cy="641350"/>
          </a:xfrm>
          <a:prstGeom prst="rect">
            <a:avLst/>
          </a:prstGeom>
          <a:noFill/>
          <a:ln w="9525">
            <a:noFill/>
            <a:miter lim="800000"/>
            <a:headEnd/>
            <a:tailEnd/>
          </a:ln>
          <a:effectLst/>
        </p:spPr>
        <p:txBody>
          <a:bodyPr>
            <a:spAutoFit/>
          </a:bodyPr>
          <a:lstStyle/>
          <a:p>
            <a:pPr algn="just">
              <a:spcBef>
                <a:spcPct val="50000"/>
              </a:spcBef>
            </a:pPr>
            <a:endParaRPr lang="en-US" sz="3600" b="1" i="1">
              <a:solidFill>
                <a:srgbClr val="DB093B"/>
              </a:solidFill>
              <a:latin typeface="VNI-Times" pitchFamily="2" charset="0"/>
              <a:sym typeface="Wingdings" pitchFamily="2" charset="2"/>
            </a:endParaRPr>
          </a:p>
        </p:txBody>
      </p:sp>
      <p:sp>
        <p:nvSpPr>
          <p:cNvPr id="13371" name="Text Box 59"/>
          <p:cNvSpPr txBox="1">
            <a:spLocks noChangeArrowheads="1"/>
          </p:cNvSpPr>
          <p:nvPr/>
        </p:nvSpPr>
        <p:spPr bwMode="auto">
          <a:xfrm>
            <a:off x="4876800" y="3625850"/>
            <a:ext cx="457200" cy="461665"/>
          </a:xfrm>
          <a:prstGeom prst="rect">
            <a:avLst/>
          </a:prstGeom>
          <a:noFill/>
          <a:ln w="9525">
            <a:noFill/>
            <a:miter lim="800000"/>
            <a:headEnd/>
            <a:tailEnd/>
          </a:ln>
          <a:effectLst/>
        </p:spPr>
        <p:txBody>
          <a:bodyPr>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72" name="Text Box 60"/>
          <p:cNvSpPr txBox="1">
            <a:spLocks noChangeArrowheads="1"/>
          </p:cNvSpPr>
          <p:nvPr/>
        </p:nvSpPr>
        <p:spPr bwMode="auto">
          <a:xfrm>
            <a:off x="3505200" y="5334000"/>
            <a:ext cx="457200" cy="461665"/>
          </a:xfrm>
          <a:prstGeom prst="rect">
            <a:avLst/>
          </a:prstGeom>
          <a:noFill/>
          <a:ln w="9525">
            <a:noFill/>
            <a:miter lim="800000"/>
            <a:headEnd/>
            <a:tailEnd/>
          </a:ln>
          <a:effectLst/>
        </p:spPr>
        <p:txBody>
          <a:bodyPr wrap="square">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74" name="Text Box 62"/>
          <p:cNvSpPr txBox="1">
            <a:spLocks noChangeArrowheads="1"/>
          </p:cNvSpPr>
          <p:nvPr/>
        </p:nvSpPr>
        <p:spPr bwMode="auto">
          <a:xfrm>
            <a:off x="3505200" y="4343400"/>
            <a:ext cx="685800" cy="461665"/>
          </a:xfrm>
          <a:prstGeom prst="rect">
            <a:avLst/>
          </a:prstGeom>
          <a:noFill/>
          <a:ln w="9525">
            <a:noFill/>
            <a:miter lim="800000"/>
            <a:headEnd/>
            <a:tailEnd/>
          </a:ln>
          <a:effectLst/>
        </p:spPr>
        <p:txBody>
          <a:bodyPr wrap="square">
            <a:spAutoFit/>
          </a:bodyPr>
          <a:lstStyle/>
          <a:p>
            <a:pPr algn="just">
              <a:spcBef>
                <a:spcPct val="50000"/>
              </a:spcBef>
            </a:pPr>
            <a:r>
              <a:rPr lang="en-US" sz="2400" b="1" i="1" dirty="0">
                <a:solidFill>
                  <a:srgbClr val="DB093B"/>
                </a:solidFill>
                <a:latin typeface="Times New Roman"/>
                <a:sym typeface="Wingdings" pitchFamily="2" charset="2"/>
              </a:rPr>
              <a:t></a:t>
            </a:r>
          </a:p>
        </p:txBody>
      </p:sp>
      <p:sp>
        <p:nvSpPr>
          <p:cNvPr id="13375" name="Text Box 63"/>
          <p:cNvSpPr txBox="1">
            <a:spLocks noChangeArrowheads="1"/>
          </p:cNvSpPr>
          <p:nvPr/>
        </p:nvSpPr>
        <p:spPr bwMode="auto">
          <a:xfrm>
            <a:off x="4114800" y="4343400"/>
            <a:ext cx="762000" cy="461665"/>
          </a:xfrm>
          <a:prstGeom prst="rect">
            <a:avLst/>
          </a:prstGeom>
          <a:noFill/>
          <a:ln w="9525">
            <a:noFill/>
            <a:miter lim="800000"/>
            <a:headEnd/>
            <a:tailEnd/>
          </a:ln>
          <a:effectLst/>
        </p:spPr>
        <p:txBody>
          <a:bodyPr wrap="square">
            <a:spAutoFit/>
          </a:bodyPr>
          <a:lstStyle/>
          <a:p>
            <a:pPr algn="just">
              <a:spcBef>
                <a:spcPct val="50000"/>
              </a:spcBef>
            </a:pPr>
            <a:r>
              <a:rPr lang="en-US" sz="2400" b="1" i="1" dirty="0">
                <a:solidFill>
                  <a:srgbClr val="DB093B"/>
                </a:solidFill>
                <a:latin typeface="Times New Roman"/>
                <a:sym typeface="Wingdings" pitchFamily="2" charset="2"/>
              </a:rPr>
              <a:t></a:t>
            </a:r>
          </a:p>
        </p:txBody>
      </p:sp>
      <p:cxnSp>
        <p:nvCxnSpPr>
          <p:cNvPr id="38" name="Straight Connector 37"/>
          <p:cNvCxnSpPr/>
          <p:nvPr/>
        </p:nvCxnSpPr>
        <p:spPr>
          <a:xfrm>
            <a:off x="152400" y="2741612"/>
            <a:ext cx="8991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0" y="35052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0" y="41910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0" y="50292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0" y="5943600"/>
            <a:ext cx="914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 Box 55"/>
          <p:cNvSpPr txBox="1">
            <a:spLocks noChangeArrowheads="1"/>
          </p:cNvSpPr>
          <p:nvPr/>
        </p:nvSpPr>
        <p:spPr bwMode="auto">
          <a:xfrm>
            <a:off x="3505200" y="1915180"/>
            <a:ext cx="685800" cy="523220"/>
          </a:xfrm>
          <a:prstGeom prst="rect">
            <a:avLst/>
          </a:prstGeom>
          <a:noFill/>
          <a:ln w="9525">
            <a:noFill/>
            <a:miter lim="800000"/>
            <a:headEnd/>
            <a:tailEnd/>
          </a:ln>
          <a:effectLst/>
        </p:spPr>
        <p:txBody>
          <a:bodyPr wrap="square">
            <a:spAutoFit/>
          </a:bodyPr>
          <a:lstStyle/>
          <a:p>
            <a:pPr algn="just">
              <a:spcBef>
                <a:spcPct val="50000"/>
              </a:spcBef>
            </a:pPr>
            <a:r>
              <a:rPr lang="en-US" sz="2800" b="1" i="1" dirty="0" smtClean="0">
                <a:solidFill>
                  <a:srgbClr val="DB093B"/>
                </a:solidFill>
                <a:latin typeface="Times New Roman"/>
                <a:sym typeface="Wingdings" pitchFamily="2" charset="2"/>
              </a:rPr>
              <a:t> </a:t>
            </a:r>
            <a:endParaRPr lang="en-US" sz="2800" b="1" i="1" dirty="0">
              <a:solidFill>
                <a:srgbClr val="DB093B"/>
              </a:solidFill>
              <a:latin typeface="Times New Roman"/>
              <a:sym typeface="Wingdings" pitchFamily="2" charset="2"/>
            </a:endParaRPr>
          </a:p>
        </p:txBody>
      </p:sp>
      <p:sp>
        <p:nvSpPr>
          <p:cNvPr id="57" name="Text Box 55"/>
          <p:cNvSpPr txBox="1">
            <a:spLocks noChangeArrowheads="1"/>
          </p:cNvSpPr>
          <p:nvPr/>
        </p:nvSpPr>
        <p:spPr bwMode="auto">
          <a:xfrm>
            <a:off x="4038600" y="1905000"/>
            <a:ext cx="838200" cy="523220"/>
          </a:xfrm>
          <a:prstGeom prst="rect">
            <a:avLst/>
          </a:prstGeom>
          <a:noFill/>
          <a:ln w="9525">
            <a:noFill/>
            <a:miter lim="800000"/>
            <a:headEnd/>
            <a:tailEnd/>
          </a:ln>
          <a:effectLst/>
        </p:spPr>
        <p:txBody>
          <a:bodyPr>
            <a:spAutoFit/>
          </a:bodyPr>
          <a:lstStyle/>
          <a:p>
            <a:pPr algn="just">
              <a:spcBef>
                <a:spcPct val="50000"/>
              </a:spcBef>
            </a:pPr>
            <a:r>
              <a:rPr lang="en-US" sz="2800" b="1" i="1" dirty="0">
                <a:solidFill>
                  <a:srgbClr val="DB093B"/>
                </a:solidFill>
                <a:latin typeface="Times New Roman"/>
                <a:sym typeface="Wingdings" pitchFamily="2" charset="2"/>
              </a:rPr>
              <a:t></a:t>
            </a:r>
          </a:p>
        </p:txBody>
      </p:sp>
      <p:sp>
        <p:nvSpPr>
          <p:cNvPr id="58" name="Text Box 55"/>
          <p:cNvSpPr txBox="1">
            <a:spLocks noChangeArrowheads="1"/>
          </p:cNvSpPr>
          <p:nvPr/>
        </p:nvSpPr>
        <p:spPr bwMode="auto">
          <a:xfrm>
            <a:off x="3505200" y="2819400"/>
            <a:ext cx="685800" cy="523220"/>
          </a:xfrm>
          <a:prstGeom prst="rect">
            <a:avLst/>
          </a:prstGeom>
          <a:noFill/>
          <a:ln w="9525">
            <a:noFill/>
            <a:miter lim="800000"/>
            <a:headEnd/>
            <a:tailEnd/>
          </a:ln>
          <a:effectLst/>
        </p:spPr>
        <p:txBody>
          <a:bodyPr wrap="square">
            <a:spAutoFit/>
          </a:bodyPr>
          <a:lstStyle/>
          <a:p>
            <a:pPr algn="just">
              <a:spcBef>
                <a:spcPct val="50000"/>
              </a:spcBef>
            </a:pPr>
            <a:r>
              <a:rPr lang="en-US" sz="2800" b="1" i="1" dirty="0">
                <a:solidFill>
                  <a:srgbClr val="DB093B"/>
                </a:solidFill>
                <a:latin typeface="Times New Roman"/>
                <a:sym typeface="Wingdings" pitchFamily="2" charset="2"/>
              </a:rPr>
              <a:t></a:t>
            </a:r>
          </a:p>
        </p:txBody>
      </p:sp>
      <p:sp>
        <p:nvSpPr>
          <p:cNvPr id="59" name="Text Box 55"/>
          <p:cNvSpPr txBox="1">
            <a:spLocks noChangeArrowheads="1"/>
          </p:cNvSpPr>
          <p:nvPr/>
        </p:nvSpPr>
        <p:spPr bwMode="auto">
          <a:xfrm>
            <a:off x="4114800" y="2819400"/>
            <a:ext cx="838200" cy="523220"/>
          </a:xfrm>
          <a:prstGeom prst="rect">
            <a:avLst/>
          </a:prstGeom>
          <a:noFill/>
          <a:ln w="9525">
            <a:noFill/>
            <a:miter lim="800000"/>
            <a:headEnd/>
            <a:tailEnd/>
          </a:ln>
          <a:effectLst/>
        </p:spPr>
        <p:txBody>
          <a:bodyPr>
            <a:spAutoFit/>
          </a:bodyPr>
          <a:lstStyle/>
          <a:p>
            <a:pPr algn="just">
              <a:spcBef>
                <a:spcPct val="50000"/>
              </a:spcBef>
            </a:pPr>
            <a:r>
              <a:rPr lang="en-US" sz="2800" b="1" i="1" dirty="0">
                <a:solidFill>
                  <a:srgbClr val="DB093B"/>
                </a:solidFill>
                <a:latin typeface="Times New Roman"/>
                <a:sym typeface="Wingdings" pitchFamily="2" charset="2"/>
              </a:rPr>
              <a:t></a:t>
            </a:r>
          </a:p>
        </p:txBody>
      </p:sp>
      <p:cxnSp>
        <p:nvCxnSpPr>
          <p:cNvPr id="61" name="Straight Connector 60"/>
          <p:cNvCxnSpPr/>
          <p:nvPr/>
        </p:nvCxnSpPr>
        <p:spPr>
          <a:xfrm>
            <a:off x="0" y="6858000"/>
            <a:ext cx="914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43600" y="2057400"/>
            <a:ext cx="1905000" cy="923330"/>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Ảnh hưởng đến môi trường</a:t>
            </a:r>
          </a:p>
          <a:p>
            <a:endParaRPr lang="en-US" dirty="0"/>
          </a:p>
        </p:txBody>
      </p:sp>
      <p:sp>
        <p:nvSpPr>
          <p:cNvPr id="26" name="TextBox 25"/>
          <p:cNvSpPr txBox="1"/>
          <p:nvPr/>
        </p:nvSpPr>
        <p:spPr>
          <a:xfrm>
            <a:off x="5791200" y="2743200"/>
            <a:ext cx="2209800" cy="923330"/>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Người đi đường bị thương</a:t>
            </a:r>
          </a:p>
          <a:p>
            <a:endParaRPr lang="en-US" dirty="0"/>
          </a:p>
        </p:txBody>
      </p:sp>
      <p:sp>
        <p:nvSpPr>
          <p:cNvPr id="28" name="TextBox 27"/>
          <p:cNvSpPr txBox="1"/>
          <p:nvPr/>
        </p:nvSpPr>
        <p:spPr>
          <a:xfrm>
            <a:off x="5715000" y="3505200"/>
            <a:ext cx="1981200" cy="923330"/>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Làm hỏng tài sản quý của bệnh viện</a:t>
            </a:r>
          </a:p>
          <a:p>
            <a:endParaRPr lang="en-US" dirty="0"/>
          </a:p>
        </p:txBody>
      </p:sp>
      <p:sp>
        <p:nvSpPr>
          <p:cNvPr id="30" name="TextBox 29"/>
          <p:cNvSpPr txBox="1"/>
          <p:nvPr/>
        </p:nvSpPr>
        <p:spPr>
          <a:xfrm>
            <a:off x="5791200" y="4191000"/>
            <a:ext cx="1981200" cy="923330"/>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Tổn thất tài chính cho người khác</a:t>
            </a:r>
          </a:p>
          <a:p>
            <a:endParaRPr lang="en-US" dirty="0"/>
          </a:p>
        </p:txBody>
      </p:sp>
      <p:sp>
        <p:nvSpPr>
          <p:cNvPr id="32" name="TextBox 31"/>
          <p:cNvSpPr txBox="1"/>
          <p:nvPr/>
        </p:nvSpPr>
        <p:spPr>
          <a:xfrm>
            <a:off x="5791200" y="5029200"/>
            <a:ext cx="1981200" cy="1200329"/>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Ảnh hưởng đến kế hoạch của người khác</a:t>
            </a:r>
          </a:p>
          <a:p>
            <a:endParaRPr lang="en-US" dirty="0"/>
          </a:p>
        </p:txBody>
      </p:sp>
      <p:sp>
        <p:nvSpPr>
          <p:cNvPr id="34" name="TextBox 33"/>
          <p:cNvSpPr txBox="1"/>
          <p:nvPr/>
        </p:nvSpPr>
        <p:spPr>
          <a:xfrm>
            <a:off x="5791200" y="6019800"/>
            <a:ext cx="1981200" cy="923330"/>
          </a:xfrm>
          <a:prstGeom prst="rect">
            <a:avLst/>
          </a:prstGeom>
          <a:noFill/>
        </p:spPr>
        <p:txBody>
          <a:bodyPr wrap="square" rtlCol="0">
            <a:spAutoFit/>
          </a:bodyPr>
          <a:lstStyle/>
          <a:p>
            <a:pPr lvl="0"/>
            <a:r>
              <a:rPr lang="en-US" b="1" dirty="0" smtClean="0">
                <a:latin typeface="Times New Roman" pitchFamily="18" charset="0"/>
                <a:cs typeface="Times New Roman" pitchFamily="18" charset="0"/>
              </a:rPr>
              <a:t>-Người đi đường bị thương</a:t>
            </a:r>
            <a:endParaRPr lang="en-US" b="1" dirty="0" smtClean="0">
              <a:latin typeface="VNI-Times" pitchFamily="2"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1000"/>
                                        <p:tgtEl>
                                          <p:spTgt spid="13314"/>
                                        </p:tgtEl>
                                      </p:cBhvr>
                                    </p:animEffect>
                                    <p:anim calcmode="lin" valueType="num">
                                      <p:cBhvr>
                                        <p:cTn id="8" dur="1000" fill="hold"/>
                                        <p:tgtEl>
                                          <p:spTgt spid="13314"/>
                                        </p:tgtEl>
                                        <p:attrNameLst>
                                          <p:attrName>ppt_x</p:attrName>
                                        </p:attrNameLst>
                                      </p:cBhvr>
                                      <p:tavLst>
                                        <p:tav tm="0">
                                          <p:val>
                                            <p:strVal val="#ppt_x"/>
                                          </p:val>
                                        </p:tav>
                                        <p:tav tm="100000">
                                          <p:val>
                                            <p:strVal val="#ppt_x"/>
                                          </p:val>
                                        </p:tav>
                                      </p:tavLst>
                                    </p:anim>
                                    <p:anim calcmode="lin" valueType="num">
                                      <p:cBhvr>
                                        <p:cTn id="9" dur="1000" fill="hold"/>
                                        <p:tgtEl>
                                          <p:spTgt spid="133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56"/>
                                        </p:tgtEl>
                                        <p:attrNameLst>
                                          <p:attrName>style.visibility</p:attrName>
                                        </p:attrNameLst>
                                      </p:cBhvr>
                                      <p:to>
                                        <p:strVal val="visible"/>
                                      </p:to>
                                    </p:set>
                                    <p:animEffect transition="in" filter="blinds(horizontal)">
                                      <p:cBhvr>
                                        <p:cTn id="14" dur="500"/>
                                        <p:tgtEl>
                                          <p:spTgt spid="56"/>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57"/>
                                        </p:tgtEl>
                                        <p:attrNameLst>
                                          <p:attrName>style.visibility</p:attrName>
                                        </p:attrNameLst>
                                      </p:cBhvr>
                                      <p:to>
                                        <p:strVal val="visible"/>
                                      </p:to>
                                    </p:set>
                                    <p:animEffect transition="in" filter="blinds(horizontal)">
                                      <p:cBhvr>
                                        <p:cTn id="19" dur="500"/>
                                        <p:tgtEl>
                                          <p:spTgt spid="57"/>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linds(horizontal)">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blinds(horizontal)">
                                      <p:cBhvr>
                                        <p:cTn id="29" dur="500"/>
                                        <p:tgtEl>
                                          <p:spTgt spid="58"/>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box(in)">
                                      <p:cBhvr>
                                        <p:cTn id="34" dur="500"/>
                                        <p:tgtEl>
                                          <p:spTgt spid="59"/>
                                        </p:tgtEl>
                                      </p:cBhvr>
                                    </p:animEffect>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wipe(down)">
                                      <p:cBhvr>
                                        <p:cTn id="39" dur="580">
                                          <p:stCondLst>
                                            <p:cond delay="0"/>
                                          </p:stCondLst>
                                        </p:cTn>
                                        <p:tgtEl>
                                          <p:spTgt spid="26"/>
                                        </p:tgtEl>
                                      </p:cBhvr>
                                    </p:animEffect>
                                    <p:anim calcmode="lin" valueType="num">
                                      <p:cBhvr>
                                        <p:cTn id="40"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45" dur="26">
                                          <p:stCondLst>
                                            <p:cond delay="650"/>
                                          </p:stCondLst>
                                        </p:cTn>
                                        <p:tgtEl>
                                          <p:spTgt spid="26"/>
                                        </p:tgtEl>
                                      </p:cBhvr>
                                      <p:to x="100000" y="60000"/>
                                    </p:animScale>
                                    <p:animScale>
                                      <p:cBhvr>
                                        <p:cTn id="46" dur="166" decel="50000">
                                          <p:stCondLst>
                                            <p:cond delay="676"/>
                                          </p:stCondLst>
                                        </p:cTn>
                                        <p:tgtEl>
                                          <p:spTgt spid="26"/>
                                        </p:tgtEl>
                                      </p:cBhvr>
                                      <p:to x="100000" y="100000"/>
                                    </p:animScale>
                                    <p:animScale>
                                      <p:cBhvr>
                                        <p:cTn id="47" dur="26">
                                          <p:stCondLst>
                                            <p:cond delay="1312"/>
                                          </p:stCondLst>
                                        </p:cTn>
                                        <p:tgtEl>
                                          <p:spTgt spid="26"/>
                                        </p:tgtEl>
                                      </p:cBhvr>
                                      <p:to x="100000" y="80000"/>
                                    </p:animScale>
                                    <p:animScale>
                                      <p:cBhvr>
                                        <p:cTn id="48" dur="166" decel="50000">
                                          <p:stCondLst>
                                            <p:cond delay="1338"/>
                                          </p:stCondLst>
                                        </p:cTn>
                                        <p:tgtEl>
                                          <p:spTgt spid="26"/>
                                        </p:tgtEl>
                                      </p:cBhvr>
                                      <p:to x="100000" y="100000"/>
                                    </p:animScale>
                                    <p:animScale>
                                      <p:cBhvr>
                                        <p:cTn id="49" dur="26">
                                          <p:stCondLst>
                                            <p:cond delay="1642"/>
                                          </p:stCondLst>
                                        </p:cTn>
                                        <p:tgtEl>
                                          <p:spTgt spid="26"/>
                                        </p:tgtEl>
                                      </p:cBhvr>
                                      <p:to x="100000" y="90000"/>
                                    </p:animScale>
                                    <p:animScale>
                                      <p:cBhvr>
                                        <p:cTn id="50" dur="166" decel="50000">
                                          <p:stCondLst>
                                            <p:cond delay="1668"/>
                                          </p:stCondLst>
                                        </p:cTn>
                                        <p:tgtEl>
                                          <p:spTgt spid="26"/>
                                        </p:tgtEl>
                                      </p:cBhvr>
                                      <p:to x="100000" y="100000"/>
                                    </p:animScale>
                                    <p:animScale>
                                      <p:cBhvr>
                                        <p:cTn id="51" dur="26">
                                          <p:stCondLst>
                                            <p:cond delay="1808"/>
                                          </p:stCondLst>
                                        </p:cTn>
                                        <p:tgtEl>
                                          <p:spTgt spid="26"/>
                                        </p:tgtEl>
                                      </p:cBhvr>
                                      <p:to x="100000" y="95000"/>
                                    </p:animScale>
                                    <p:animScale>
                                      <p:cBhvr>
                                        <p:cTn id="52" dur="166" decel="50000">
                                          <p:stCondLst>
                                            <p:cond delay="1834"/>
                                          </p:stCondLst>
                                        </p:cTn>
                                        <p:tgtEl>
                                          <p:spTgt spid="26"/>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3367"/>
                                        </p:tgtEl>
                                        <p:attrNameLst>
                                          <p:attrName>style.visibility</p:attrName>
                                        </p:attrNameLst>
                                      </p:cBhvr>
                                      <p:to>
                                        <p:strVal val="visible"/>
                                      </p:to>
                                    </p:set>
                                    <p:animEffect transition="in" filter="wipe(down)">
                                      <p:cBhvr>
                                        <p:cTn id="57" dur="580">
                                          <p:stCondLst>
                                            <p:cond delay="0"/>
                                          </p:stCondLst>
                                        </p:cTn>
                                        <p:tgtEl>
                                          <p:spTgt spid="13367"/>
                                        </p:tgtEl>
                                      </p:cBhvr>
                                    </p:animEffect>
                                    <p:anim calcmode="lin" valueType="num">
                                      <p:cBhvr>
                                        <p:cTn id="58" dur="1822" tmFilter="0,0; 0.14,0.36; 0.43,0.73; 0.71,0.91; 1.0,1.0">
                                          <p:stCondLst>
                                            <p:cond delay="0"/>
                                          </p:stCondLst>
                                        </p:cTn>
                                        <p:tgtEl>
                                          <p:spTgt spid="1336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336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336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336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3367"/>
                                        </p:tgtEl>
                                        <p:attrNameLst>
                                          <p:attrName>ppt_y</p:attrName>
                                        </p:attrNameLst>
                                      </p:cBhvr>
                                      <p:tavLst>
                                        <p:tav tm="0" fmla="#ppt_y-sin(pi*$)/81">
                                          <p:val>
                                            <p:fltVal val="0"/>
                                          </p:val>
                                        </p:tav>
                                        <p:tav tm="100000">
                                          <p:val>
                                            <p:fltVal val="1"/>
                                          </p:val>
                                        </p:tav>
                                      </p:tavLst>
                                    </p:anim>
                                    <p:animScale>
                                      <p:cBhvr>
                                        <p:cTn id="63" dur="26">
                                          <p:stCondLst>
                                            <p:cond delay="650"/>
                                          </p:stCondLst>
                                        </p:cTn>
                                        <p:tgtEl>
                                          <p:spTgt spid="13367"/>
                                        </p:tgtEl>
                                      </p:cBhvr>
                                      <p:to x="100000" y="60000"/>
                                    </p:animScale>
                                    <p:animScale>
                                      <p:cBhvr>
                                        <p:cTn id="64" dur="166" decel="50000">
                                          <p:stCondLst>
                                            <p:cond delay="676"/>
                                          </p:stCondLst>
                                        </p:cTn>
                                        <p:tgtEl>
                                          <p:spTgt spid="13367"/>
                                        </p:tgtEl>
                                      </p:cBhvr>
                                      <p:to x="100000" y="100000"/>
                                    </p:animScale>
                                    <p:animScale>
                                      <p:cBhvr>
                                        <p:cTn id="65" dur="26">
                                          <p:stCondLst>
                                            <p:cond delay="1312"/>
                                          </p:stCondLst>
                                        </p:cTn>
                                        <p:tgtEl>
                                          <p:spTgt spid="13367"/>
                                        </p:tgtEl>
                                      </p:cBhvr>
                                      <p:to x="100000" y="80000"/>
                                    </p:animScale>
                                    <p:animScale>
                                      <p:cBhvr>
                                        <p:cTn id="66" dur="166" decel="50000">
                                          <p:stCondLst>
                                            <p:cond delay="1338"/>
                                          </p:stCondLst>
                                        </p:cTn>
                                        <p:tgtEl>
                                          <p:spTgt spid="13367"/>
                                        </p:tgtEl>
                                      </p:cBhvr>
                                      <p:to x="100000" y="100000"/>
                                    </p:animScale>
                                    <p:animScale>
                                      <p:cBhvr>
                                        <p:cTn id="67" dur="26">
                                          <p:stCondLst>
                                            <p:cond delay="1642"/>
                                          </p:stCondLst>
                                        </p:cTn>
                                        <p:tgtEl>
                                          <p:spTgt spid="13367"/>
                                        </p:tgtEl>
                                      </p:cBhvr>
                                      <p:to x="100000" y="90000"/>
                                    </p:animScale>
                                    <p:animScale>
                                      <p:cBhvr>
                                        <p:cTn id="68" dur="166" decel="50000">
                                          <p:stCondLst>
                                            <p:cond delay="1668"/>
                                          </p:stCondLst>
                                        </p:cTn>
                                        <p:tgtEl>
                                          <p:spTgt spid="13367"/>
                                        </p:tgtEl>
                                      </p:cBhvr>
                                      <p:to x="100000" y="100000"/>
                                    </p:animScale>
                                    <p:animScale>
                                      <p:cBhvr>
                                        <p:cTn id="69" dur="26">
                                          <p:stCondLst>
                                            <p:cond delay="1808"/>
                                          </p:stCondLst>
                                        </p:cTn>
                                        <p:tgtEl>
                                          <p:spTgt spid="13367"/>
                                        </p:tgtEl>
                                      </p:cBhvr>
                                      <p:to x="100000" y="95000"/>
                                    </p:animScale>
                                    <p:animScale>
                                      <p:cBhvr>
                                        <p:cTn id="70" dur="166" decel="50000">
                                          <p:stCondLst>
                                            <p:cond delay="1834"/>
                                          </p:stCondLst>
                                        </p:cTn>
                                        <p:tgtEl>
                                          <p:spTgt spid="1336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13371"/>
                                        </p:tgtEl>
                                        <p:attrNameLst>
                                          <p:attrName>style.visibility</p:attrName>
                                        </p:attrNameLst>
                                      </p:cBhvr>
                                      <p:to>
                                        <p:strVal val="visible"/>
                                      </p:to>
                                    </p:set>
                                    <p:animEffect transition="in" filter="box(in)">
                                      <p:cBhvr>
                                        <p:cTn id="75" dur="500"/>
                                        <p:tgtEl>
                                          <p:spTgt spid="13371"/>
                                        </p:tgtEl>
                                      </p:cBhvr>
                                    </p:animEffect>
                                  </p:childTnLst>
                                </p:cTn>
                              </p:par>
                            </p:childTnLst>
                          </p:cTn>
                        </p:par>
                      </p:childTnLst>
                    </p:cTn>
                  </p:par>
                  <p:par>
                    <p:cTn id="76" fill="hold">
                      <p:stCondLst>
                        <p:cond delay="indefinite"/>
                      </p:stCondLst>
                      <p:childTnLst>
                        <p:par>
                          <p:cTn id="77" fill="hold">
                            <p:stCondLst>
                              <p:cond delay="0"/>
                            </p:stCondLst>
                            <p:childTnLst>
                              <p:par>
                                <p:cTn id="78" presetID="26" presetClass="entr" presetSubtype="0" fill="hold" grpId="0" nodeType="clickEffect">
                                  <p:stCondLst>
                                    <p:cond delay="0"/>
                                  </p:stCondLst>
                                  <p:childTnLst>
                                    <p:set>
                                      <p:cBhvr>
                                        <p:cTn id="79" dur="1" fill="hold">
                                          <p:stCondLst>
                                            <p:cond delay="0"/>
                                          </p:stCondLst>
                                        </p:cTn>
                                        <p:tgtEl>
                                          <p:spTgt spid="28"/>
                                        </p:tgtEl>
                                        <p:attrNameLst>
                                          <p:attrName>style.visibility</p:attrName>
                                        </p:attrNameLst>
                                      </p:cBhvr>
                                      <p:to>
                                        <p:strVal val="visible"/>
                                      </p:to>
                                    </p:set>
                                    <p:animEffect transition="in" filter="wipe(down)">
                                      <p:cBhvr>
                                        <p:cTn id="80" dur="580">
                                          <p:stCondLst>
                                            <p:cond delay="0"/>
                                          </p:stCondLst>
                                        </p:cTn>
                                        <p:tgtEl>
                                          <p:spTgt spid="28"/>
                                        </p:tgtEl>
                                      </p:cBhvr>
                                    </p:animEffect>
                                    <p:anim calcmode="lin" valueType="num">
                                      <p:cBhvr>
                                        <p:cTn id="81"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86" dur="26">
                                          <p:stCondLst>
                                            <p:cond delay="650"/>
                                          </p:stCondLst>
                                        </p:cTn>
                                        <p:tgtEl>
                                          <p:spTgt spid="28"/>
                                        </p:tgtEl>
                                      </p:cBhvr>
                                      <p:to x="100000" y="60000"/>
                                    </p:animScale>
                                    <p:animScale>
                                      <p:cBhvr>
                                        <p:cTn id="87" dur="166" decel="50000">
                                          <p:stCondLst>
                                            <p:cond delay="676"/>
                                          </p:stCondLst>
                                        </p:cTn>
                                        <p:tgtEl>
                                          <p:spTgt spid="28"/>
                                        </p:tgtEl>
                                      </p:cBhvr>
                                      <p:to x="100000" y="100000"/>
                                    </p:animScale>
                                    <p:animScale>
                                      <p:cBhvr>
                                        <p:cTn id="88" dur="26">
                                          <p:stCondLst>
                                            <p:cond delay="1312"/>
                                          </p:stCondLst>
                                        </p:cTn>
                                        <p:tgtEl>
                                          <p:spTgt spid="28"/>
                                        </p:tgtEl>
                                      </p:cBhvr>
                                      <p:to x="100000" y="80000"/>
                                    </p:animScale>
                                    <p:animScale>
                                      <p:cBhvr>
                                        <p:cTn id="89" dur="166" decel="50000">
                                          <p:stCondLst>
                                            <p:cond delay="1338"/>
                                          </p:stCondLst>
                                        </p:cTn>
                                        <p:tgtEl>
                                          <p:spTgt spid="28"/>
                                        </p:tgtEl>
                                      </p:cBhvr>
                                      <p:to x="100000" y="100000"/>
                                    </p:animScale>
                                    <p:animScale>
                                      <p:cBhvr>
                                        <p:cTn id="90" dur="26">
                                          <p:stCondLst>
                                            <p:cond delay="1642"/>
                                          </p:stCondLst>
                                        </p:cTn>
                                        <p:tgtEl>
                                          <p:spTgt spid="28"/>
                                        </p:tgtEl>
                                      </p:cBhvr>
                                      <p:to x="100000" y="90000"/>
                                    </p:animScale>
                                    <p:animScale>
                                      <p:cBhvr>
                                        <p:cTn id="91" dur="166" decel="50000">
                                          <p:stCondLst>
                                            <p:cond delay="1668"/>
                                          </p:stCondLst>
                                        </p:cTn>
                                        <p:tgtEl>
                                          <p:spTgt spid="28"/>
                                        </p:tgtEl>
                                      </p:cBhvr>
                                      <p:to x="100000" y="100000"/>
                                    </p:animScale>
                                    <p:animScale>
                                      <p:cBhvr>
                                        <p:cTn id="92" dur="26">
                                          <p:stCondLst>
                                            <p:cond delay="1808"/>
                                          </p:stCondLst>
                                        </p:cTn>
                                        <p:tgtEl>
                                          <p:spTgt spid="28"/>
                                        </p:tgtEl>
                                      </p:cBhvr>
                                      <p:to x="100000" y="95000"/>
                                    </p:animScale>
                                    <p:animScale>
                                      <p:cBhvr>
                                        <p:cTn id="93" dur="166" decel="50000">
                                          <p:stCondLst>
                                            <p:cond delay="1834"/>
                                          </p:stCondLst>
                                        </p:cTn>
                                        <p:tgtEl>
                                          <p:spTgt spid="28"/>
                                        </p:tgtEl>
                                      </p:cBhvr>
                                      <p:to x="100000" y="100000"/>
                                    </p:animScale>
                                  </p:childTnLst>
                                </p:cTn>
                              </p:par>
                            </p:childTnLst>
                          </p:cTn>
                        </p:par>
                      </p:childTnLst>
                    </p:cTn>
                  </p:par>
                  <p:par>
                    <p:cTn id="94" fill="hold">
                      <p:stCondLst>
                        <p:cond delay="indefinite"/>
                      </p:stCondLst>
                      <p:childTnLst>
                        <p:par>
                          <p:cTn id="95" fill="hold">
                            <p:stCondLst>
                              <p:cond delay="0"/>
                            </p:stCondLst>
                            <p:childTnLst>
                              <p:par>
                                <p:cTn id="96" presetID="26" presetClass="entr" presetSubtype="0" fill="hold" grpId="0" nodeType="clickEffect">
                                  <p:stCondLst>
                                    <p:cond delay="0"/>
                                  </p:stCondLst>
                                  <p:childTnLst>
                                    <p:set>
                                      <p:cBhvr>
                                        <p:cTn id="97" dur="1" fill="hold">
                                          <p:stCondLst>
                                            <p:cond delay="0"/>
                                          </p:stCondLst>
                                        </p:cTn>
                                        <p:tgtEl>
                                          <p:spTgt spid="13374"/>
                                        </p:tgtEl>
                                        <p:attrNameLst>
                                          <p:attrName>style.visibility</p:attrName>
                                        </p:attrNameLst>
                                      </p:cBhvr>
                                      <p:to>
                                        <p:strVal val="visible"/>
                                      </p:to>
                                    </p:set>
                                    <p:animEffect transition="in" filter="wipe(down)">
                                      <p:cBhvr>
                                        <p:cTn id="98" dur="580">
                                          <p:stCondLst>
                                            <p:cond delay="0"/>
                                          </p:stCondLst>
                                        </p:cTn>
                                        <p:tgtEl>
                                          <p:spTgt spid="13374"/>
                                        </p:tgtEl>
                                      </p:cBhvr>
                                    </p:animEffect>
                                    <p:anim calcmode="lin" valueType="num">
                                      <p:cBhvr>
                                        <p:cTn id="99" dur="1822" tmFilter="0,0; 0.14,0.36; 0.43,0.73; 0.71,0.91; 1.0,1.0">
                                          <p:stCondLst>
                                            <p:cond delay="0"/>
                                          </p:stCondLst>
                                        </p:cTn>
                                        <p:tgtEl>
                                          <p:spTgt spid="13374"/>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13374"/>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13374"/>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13374"/>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13374"/>
                                        </p:tgtEl>
                                        <p:attrNameLst>
                                          <p:attrName>ppt_y</p:attrName>
                                        </p:attrNameLst>
                                      </p:cBhvr>
                                      <p:tavLst>
                                        <p:tav tm="0" fmla="#ppt_y-sin(pi*$)/81">
                                          <p:val>
                                            <p:fltVal val="0"/>
                                          </p:val>
                                        </p:tav>
                                        <p:tav tm="100000">
                                          <p:val>
                                            <p:fltVal val="1"/>
                                          </p:val>
                                        </p:tav>
                                      </p:tavLst>
                                    </p:anim>
                                    <p:animScale>
                                      <p:cBhvr>
                                        <p:cTn id="104" dur="26">
                                          <p:stCondLst>
                                            <p:cond delay="650"/>
                                          </p:stCondLst>
                                        </p:cTn>
                                        <p:tgtEl>
                                          <p:spTgt spid="13374"/>
                                        </p:tgtEl>
                                      </p:cBhvr>
                                      <p:to x="100000" y="60000"/>
                                    </p:animScale>
                                    <p:animScale>
                                      <p:cBhvr>
                                        <p:cTn id="105" dur="166" decel="50000">
                                          <p:stCondLst>
                                            <p:cond delay="676"/>
                                          </p:stCondLst>
                                        </p:cTn>
                                        <p:tgtEl>
                                          <p:spTgt spid="13374"/>
                                        </p:tgtEl>
                                      </p:cBhvr>
                                      <p:to x="100000" y="100000"/>
                                    </p:animScale>
                                    <p:animScale>
                                      <p:cBhvr>
                                        <p:cTn id="106" dur="26">
                                          <p:stCondLst>
                                            <p:cond delay="1312"/>
                                          </p:stCondLst>
                                        </p:cTn>
                                        <p:tgtEl>
                                          <p:spTgt spid="13374"/>
                                        </p:tgtEl>
                                      </p:cBhvr>
                                      <p:to x="100000" y="80000"/>
                                    </p:animScale>
                                    <p:animScale>
                                      <p:cBhvr>
                                        <p:cTn id="107" dur="166" decel="50000">
                                          <p:stCondLst>
                                            <p:cond delay="1338"/>
                                          </p:stCondLst>
                                        </p:cTn>
                                        <p:tgtEl>
                                          <p:spTgt spid="13374"/>
                                        </p:tgtEl>
                                      </p:cBhvr>
                                      <p:to x="100000" y="100000"/>
                                    </p:animScale>
                                    <p:animScale>
                                      <p:cBhvr>
                                        <p:cTn id="108" dur="26">
                                          <p:stCondLst>
                                            <p:cond delay="1642"/>
                                          </p:stCondLst>
                                        </p:cTn>
                                        <p:tgtEl>
                                          <p:spTgt spid="13374"/>
                                        </p:tgtEl>
                                      </p:cBhvr>
                                      <p:to x="100000" y="90000"/>
                                    </p:animScale>
                                    <p:animScale>
                                      <p:cBhvr>
                                        <p:cTn id="109" dur="166" decel="50000">
                                          <p:stCondLst>
                                            <p:cond delay="1668"/>
                                          </p:stCondLst>
                                        </p:cTn>
                                        <p:tgtEl>
                                          <p:spTgt spid="13374"/>
                                        </p:tgtEl>
                                      </p:cBhvr>
                                      <p:to x="100000" y="100000"/>
                                    </p:animScale>
                                    <p:animScale>
                                      <p:cBhvr>
                                        <p:cTn id="110" dur="26">
                                          <p:stCondLst>
                                            <p:cond delay="1808"/>
                                          </p:stCondLst>
                                        </p:cTn>
                                        <p:tgtEl>
                                          <p:spTgt spid="13374"/>
                                        </p:tgtEl>
                                      </p:cBhvr>
                                      <p:to x="100000" y="95000"/>
                                    </p:animScale>
                                    <p:animScale>
                                      <p:cBhvr>
                                        <p:cTn id="111" dur="166" decel="50000">
                                          <p:stCondLst>
                                            <p:cond delay="1834"/>
                                          </p:stCondLst>
                                        </p:cTn>
                                        <p:tgtEl>
                                          <p:spTgt spid="13374"/>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26" presetClass="entr" presetSubtype="0" fill="hold" grpId="0" nodeType="clickEffect">
                                  <p:stCondLst>
                                    <p:cond delay="0"/>
                                  </p:stCondLst>
                                  <p:childTnLst>
                                    <p:set>
                                      <p:cBhvr>
                                        <p:cTn id="115" dur="1" fill="hold">
                                          <p:stCondLst>
                                            <p:cond delay="0"/>
                                          </p:stCondLst>
                                        </p:cTn>
                                        <p:tgtEl>
                                          <p:spTgt spid="13375"/>
                                        </p:tgtEl>
                                        <p:attrNameLst>
                                          <p:attrName>style.visibility</p:attrName>
                                        </p:attrNameLst>
                                      </p:cBhvr>
                                      <p:to>
                                        <p:strVal val="visible"/>
                                      </p:to>
                                    </p:set>
                                    <p:animEffect transition="in" filter="wipe(down)">
                                      <p:cBhvr>
                                        <p:cTn id="116" dur="580">
                                          <p:stCondLst>
                                            <p:cond delay="0"/>
                                          </p:stCondLst>
                                        </p:cTn>
                                        <p:tgtEl>
                                          <p:spTgt spid="13375"/>
                                        </p:tgtEl>
                                      </p:cBhvr>
                                    </p:animEffect>
                                    <p:anim calcmode="lin" valueType="num">
                                      <p:cBhvr>
                                        <p:cTn id="117" dur="1822" tmFilter="0,0; 0.14,0.36; 0.43,0.73; 0.71,0.91; 1.0,1.0">
                                          <p:stCondLst>
                                            <p:cond delay="0"/>
                                          </p:stCondLst>
                                        </p:cTn>
                                        <p:tgtEl>
                                          <p:spTgt spid="13375"/>
                                        </p:tgtEl>
                                        <p:attrNameLst>
                                          <p:attrName>ppt_x</p:attrName>
                                        </p:attrNameLst>
                                      </p:cBhvr>
                                      <p:tavLst>
                                        <p:tav tm="0">
                                          <p:val>
                                            <p:strVal val="#ppt_x-0.25"/>
                                          </p:val>
                                        </p:tav>
                                        <p:tav tm="100000">
                                          <p:val>
                                            <p:strVal val="#ppt_x"/>
                                          </p:val>
                                        </p:tav>
                                      </p:tavLst>
                                    </p:anim>
                                    <p:anim calcmode="lin" valueType="num">
                                      <p:cBhvr>
                                        <p:cTn id="118" dur="664" tmFilter="0.0,0.0; 0.25,0.07; 0.50,0.2; 0.75,0.467; 1.0,1.0">
                                          <p:stCondLst>
                                            <p:cond delay="0"/>
                                          </p:stCondLst>
                                        </p:cTn>
                                        <p:tgtEl>
                                          <p:spTgt spid="13375"/>
                                        </p:tgtEl>
                                        <p:attrNameLst>
                                          <p:attrName>ppt_y</p:attrName>
                                        </p:attrNameLst>
                                      </p:cBhvr>
                                      <p:tavLst>
                                        <p:tav tm="0" fmla="#ppt_y-sin(pi*$)/3">
                                          <p:val>
                                            <p:fltVal val="0.5"/>
                                          </p:val>
                                        </p:tav>
                                        <p:tav tm="100000">
                                          <p:val>
                                            <p:fltVal val="1"/>
                                          </p:val>
                                        </p:tav>
                                      </p:tavLst>
                                    </p:anim>
                                    <p:anim calcmode="lin" valueType="num">
                                      <p:cBhvr>
                                        <p:cTn id="119" dur="664" tmFilter="0, 0; 0.125,0.2665; 0.25,0.4; 0.375,0.465; 0.5,0.5;  0.625,0.535; 0.75,0.6; 0.875,0.7335; 1,1">
                                          <p:stCondLst>
                                            <p:cond delay="664"/>
                                          </p:stCondLst>
                                        </p:cTn>
                                        <p:tgtEl>
                                          <p:spTgt spid="13375"/>
                                        </p:tgtEl>
                                        <p:attrNameLst>
                                          <p:attrName>ppt_y</p:attrName>
                                        </p:attrNameLst>
                                      </p:cBhvr>
                                      <p:tavLst>
                                        <p:tav tm="0" fmla="#ppt_y-sin(pi*$)/9">
                                          <p:val>
                                            <p:fltVal val="0"/>
                                          </p:val>
                                        </p:tav>
                                        <p:tav tm="100000">
                                          <p:val>
                                            <p:fltVal val="1"/>
                                          </p:val>
                                        </p:tav>
                                      </p:tavLst>
                                    </p:anim>
                                    <p:anim calcmode="lin" valueType="num">
                                      <p:cBhvr>
                                        <p:cTn id="120" dur="332" tmFilter="0, 0; 0.125,0.2665; 0.25,0.4; 0.375,0.465; 0.5,0.5;  0.625,0.535; 0.75,0.6; 0.875,0.7335; 1,1">
                                          <p:stCondLst>
                                            <p:cond delay="1324"/>
                                          </p:stCondLst>
                                        </p:cTn>
                                        <p:tgtEl>
                                          <p:spTgt spid="13375"/>
                                        </p:tgtEl>
                                        <p:attrNameLst>
                                          <p:attrName>ppt_y</p:attrName>
                                        </p:attrNameLst>
                                      </p:cBhvr>
                                      <p:tavLst>
                                        <p:tav tm="0" fmla="#ppt_y-sin(pi*$)/27">
                                          <p:val>
                                            <p:fltVal val="0"/>
                                          </p:val>
                                        </p:tav>
                                        <p:tav tm="100000">
                                          <p:val>
                                            <p:fltVal val="1"/>
                                          </p:val>
                                        </p:tav>
                                      </p:tavLst>
                                    </p:anim>
                                    <p:anim calcmode="lin" valueType="num">
                                      <p:cBhvr>
                                        <p:cTn id="121" dur="164" tmFilter="0, 0; 0.125,0.2665; 0.25,0.4; 0.375,0.465; 0.5,0.5;  0.625,0.535; 0.75,0.6; 0.875,0.7335; 1,1">
                                          <p:stCondLst>
                                            <p:cond delay="1656"/>
                                          </p:stCondLst>
                                        </p:cTn>
                                        <p:tgtEl>
                                          <p:spTgt spid="13375"/>
                                        </p:tgtEl>
                                        <p:attrNameLst>
                                          <p:attrName>ppt_y</p:attrName>
                                        </p:attrNameLst>
                                      </p:cBhvr>
                                      <p:tavLst>
                                        <p:tav tm="0" fmla="#ppt_y-sin(pi*$)/81">
                                          <p:val>
                                            <p:fltVal val="0"/>
                                          </p:val>
                                        </p:tav>
                                        <p:tav tm="100000">
                                          <p:val>
                                            <p:fltVal val="1"/>
                                          </p:val>
                                        </p:tav>
                                      </p:tavLst>
                                    </p:anim>
                                    <p:animScale>
                                      <p:cBhvr>
                                        <p:cTn id="122" dur="26">
                                          <p:stCondLst>
                                            <p:cond delay="650"/>
                                          </p:stCondLst>
                                        </p:cTn>
                                        <p:tgtEl>
                                          <p:spTgt spid="13375"/>
                                        </p:tgtEl>
                                      </p:cBhvr>
                                      <p:to x="100000" y="60000"/>
                                    </p:animScale>
                                    <p:animScale>
                                      <p:cBhvr>
                                        <p:cTn id="123" dur="166" decel="50000">
                                          <p:stCondLst>
                                            <p:cond delay="676"/>
                                          </p:stCondLst>
                                        </p:cTn>
                                        <p:tgtEl>
                                          <p:spTgt spid="13375"/>
                                        </p:tgtEl>
                                      </p:cBhvr>
                                      <p:to x="100000" y="100000"/>
                                    </p:animScale>
                                    <p:animScale>
                                      <p:cBhvr>
                                        <p:cTn id="124" dur="26">
                                          <p:stCondLst>
                                            <p:cond delay="1312"/>
                                          </p:stCondLst>
                                        </p:cTn>
                                        <p:tgtEl>
                                          <p:spTgt spid="13375"/>
                                        </p:tgtEl>
                                      </p:cBhvr>
                                      <p:to x="100000" y="80000"/>
                                    </p:animScale>
                                    <p:animScale>
                                      <p:cBhvr>
                                        <p:cTn id="125" dur="166" decel="50000">
                                          <p:stCondLst>
                                            <p:cond delay="1338"/>
                                          </p:stCondLst>
                                        </p:cTn>
                                        <p:tgtEl>
                                          <p:spTgt spid="13375"/>
                                        </p:tgtEl>
                                      </p:cBhvr>
                                      <p:to x="100000" y="100000"/>
                                    </p:animScale>
                                    <p:animScale>
                                      <p:cBhvr>
                                        <p:cTn id="126" dur="26">
                                          <p:stCondLst>
                                            <p:cond delay="1642"/>
                                          </p:stCondLst>
                                        </p:cTn>
                                        <p:tgtEl>
                                          <p:spTgt spid="13375"/>
                                        </p:tgtEl>
                                      </p:cBhvr>
                                      <p:to x="100000" y="90000"/>
                                    </p:animScale>
                                    <p:animScale>
                                      <p:cBhvr>
                                        <p:cTn id="127" dur="166" decel="50000">
                                          <p:stCondLst>
                                            <p:cond delay="1668"/>
                                          </p:stCondLst>
                                        </p:cTn>
                                        <p:tgtEl>
                                          <p:spTgt spid="13375"/>
                                        </p:tgtEl>
                                      </p:cBhvr>
                                      <p:to x="100000" y="100000"/>
                                    </p:animScale>
                                    <p:animScale>
                                      <p:cBhvr>
                                        <p:cTn id="128" dur="26">
                                          <p:stCondLst>
                                            <p:cond delay="1808"/>
                                          </p:stCondLst>
                                        </p:cTn>
                                        <p:tgtEl>
                                          <p:spTgt spid="13375"/>
                                        </p:tgtEl>
                                      </p:cBhvr>
                                      <p:to x="100000" y="95000"/>
                                    </p:animScale>
                                    <p:animScale>
                                      <p:cBhvr>
                                        <p:cTn id="129" dur="166" decel="50000">
                                          <p:stCondLst>
                                            <p:cond delay="1834"/>
                                          </p:stCondLst>
                                        </p:cTn>
                                        <p:tgtEl>
                                          <p:spTgt spid="13375"/>
                                        </p:tgtEl>
                                      </p:cBhvr>
                                      <p:to x="100000" y="100000"/>
                                    </p:animScale>
                                  </p:childTnLst>
                                </p:cTn>
                              </p:par>
                            </p:childTnLst>
                          </p:cTn>
                        </p:par>
                      </p:childTnLst>
                    </p:cTn>
                  </p:par>
                  <p:par>
                    <p:cTn id="130" fill="hold">
                      <p:stCondLst>
                        <p:cond delay="indefinite"/>
                      </p:stCondLst>
                      <p:childTnLst>
                        <p:par>
                          <p:cTn id="131" fill="hold">
                            <p:stCondLst>
                              <p:cond delay="0"/>
                            </p:stCondLst>
                            <p:childTnLst>
                              <p:par>
                                <p:cTn id="132" presetID="4" presetClass="entr" presetSubtype="16" fill="hold" grpId="0" nodeType="clickEffect">
                                  <p:stCondLst>
                                    <p:cond delay="0"/>
                                  </p:stCondLst>
                                  <p:childTnLst>
                                    <p:set>
                                      <p:cBhvr>
                                        <p:cTn id="133" dur="1" fill="hold">
                                          <p:stCondLst>
                                            <p:cond delay="0"/>
                                          </p:stCondLst>
                                        </p:cTn>
                                        <p:tgtEl>
                                          <p:spTgt spid="30"/>
                                        </p:tgtEl>
                                        <p:attrNameLst>
                                          <p:attrName>style.visibility</p:attrName>
                                        </p:attrNameLst>
                                      </p:cBhvr>
                                      <p:to>
                                        <p:strVal val="visible"/>
                                      </p:to>
                                    </p:set>
                                    <p:animEffect transition="in" filter="box(in)">
                                      <p:cBhvr>
                                        <p:cTn id="134" dur="500"/>
                                        <p:tgtEl>
                                          <p:spTgt spid="30"/>
                                        </p:tgtEl>
                                      </p:cBhvr>
                                    </p:animEffect>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grpId="0" nodeType="clickEffect">
                                  <p:stCondLst>
                                    <p:cond delay="0"/>
                                  </p:stCondLst>
                                  <p:childTnLst>
                                    <p:set>
                                      <p:cBhvr>
                                        <p:cTn id="138" dur="1" fill="hold">
                                          <p:stCondLst>
                                            <p:cond delay="0"/>
                                          </p:stCondLst>
                                        </p:cTn>
                                        <p:tgtEl>
                                          <p:spTgt spid="13372"/>
                                        </p:tgtEl>
                                        <p:attrNameLst>
                                          <p:attrName>style.visibility</p:attrName>
                                        </p:attrNameLst>
                                      </p:cBhvr>
                                      <p:to>
                                        <p:strVal val="visible"/>
                                      </p:to>
                                    </p:set>
                                    <p:animEffect transition="in" filter="wipe(down)">
                                      <p:cBhvr>
                                        <p:cTn id="139" dur="580">
                                          <p:stCondLst>
                                            <p:cond delay="0"/>
                                          </p:stCondLst>
                                        </p:cTn>
                                        <p:tgtEl>
                                          <p:spTgt spid="13372"/>
                                        </p:tgtEl>
                                      </p:cBhvr>
                                    </p:animEffect>
                                    <p:anim calcmode="lin" valueType="num">
                                      <p:cBhvr>
                                        <p:cTn id="140" dur="1822" tmFilter="0,0; 0.14,0.36; 0.43,0.73; 0.71,0.91; 1.0,1.0">
                                          <p:stCondLst>
                                            <p:cond delay="0"/>
                                          </p:stCondLst>
                                        </p:cTn>
                                        <p:tgtEl>
                                          <p:spTgt spid="13372"/>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13372"/>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13372"/>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13372"/>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13372"/>
                                        </p:tgtEl>
                                        <p:attrNameLst>
                                          <p:attrName>ppt_y</p:attrName>
                                        </p:attrNameLst>
                                      </p:cBhvr>
                                      <p:tavLst>
                                        <p:tav tm="0" fmla="#ppt_y-sin(pi*$)/81">
                                          <p:val>
                                            <p:fltVal val="0"/>
                                          </p:val>
                                        </p:tav>
                                        <p:tav tm="100000">
                                          <p:val>
                                            <p:fltVal val="1"/>
                                          </p:val>
                                        </p:tav>
                                      </p:tavLst>
                                    </p:anim>
                                    <p:animScale>
                                      <p:cBhvr>
                                        <p:cTn id="145" dur="26">
                                          <p:stCondLst>
                                            <p:cond delay="650"/>
                                          </p:stCondLst>
                                        </p:cTn>
                                        <p:tgtEl>
                                          <p:spTgt spid="13372"/>
                                        </p:tgtEl>
                                      </p:cBhvr>
                                      <p:to x="100000" y="60000"/>
                                    </p:animScale>
                                    <p:animScale>
                                      <p:cBhvr>
                                        <p:cTn id="146" dur="166" decel="50000">
                                          <p:stCondLst>
                                            <p:cond delay="676"/>
                                          </p:stCondLst>
                                        </p:cTn>
                                        <p:tgtEl>
                                          <p:spTgt spid="13372"/>
                                        </p:tgtEl>
                                      </p:cBhvr>
                                      <p:to x="100000" y="100000"/>
                                    </p:animScale>
                                    <p:animScale>
                                      <p:cBhvr>
                                        <p:cTn id="147" dur="26">
                                          <p:stCondLst>
                                            <p:cond delay="1312"/>
                                          </p:stCondLst>
                                        </p:cTn>
                                        <p:tgtEl>
                                          <p:spTgt spid="13372"/>
                                        </p:tgtEl>
                                      </p:cBhvr>
                                      <p:to x="100000" y="80000"/>
                                    </p:animScale>
                                    <p:animScale>
                                      <p:cBhvr>
                                        <p:cTn id="148" dur="166" decel="50000">
                                          <p:stCondLst>
                                            <p:cond delay="1338"/>
                                          </p:stCondLst>
                                        </p:cTn>
                                        <p:tgtEl>
                                          <p:spTgt spid="13372"/>
                                        </p:tgtEl>
                                      </p:cBhvr>
                                      <p:to x="100000" y="100000"/>
                                    </p:animScale>
                                    <p:animScale>
                                      <p:cBhvr>
                                        <p:cTn id="149" dur="26">
                                          <p:stCondLst>
                                            <p:cond delay="1642"/>
                                          </p:stCondLst>
                                        </p:cTn>
                                        <p:tgtEl>
                                          <p:spTgt spid="13372"/>
                                        </p:tgtEl>
                                      </p:cBhvr>
                                      <p:to x="100000" y="90000"/>
                                    </p:animScale>
                                    <p:animScale>
                                      <p:cBhvr>
                                        <p:cTn id="150" dur="166" decel="50000">
                                          <p:stCondLst>
                                            <p:cond delay="1668"/>
                                          </p:stCondLst>
                                        </p:cTn>
                                        <p:tgtEl>
                                          <p:spTgt spid="13372"/>
                                        </p:tgtEl>
                                      </p:cBhvr>
                                      <p:to x="100000" y="100000"/>
                                    </p:animScale>
                                    <p:animScale>
                                      <p:cBhvr>
                                        <p:cTn id="151" dur="26">
                                          <p:stCondLst>
                                            <p:cond delay="1808"/>
                                          </p:stCondLst>
                                        </p:cTn>
                                        <p:tgtEl>
                                          <p:spTgt spid="13372"/>
                                        </p:tgtEl>
                                      </p:cBhvr>
                                      <p:to x="100000" y="95000"/>
                                    </p:animScale>
                                    <p:animScale>
                                      <p:cBhvr>
                                        <p:cTn id="152" dur="166" decel="50000">
                                          <p:stCondLst>
                                            <p:cond delay="1834"/>
                                          </p:stCondLst>
                                        </p:cTn>
                                        <p:tgtEl>
                                          <p:spTgt spid="13372"/>
                                        </p:tgtEl>
                                      </p:cBhvr>
                                      <p:to x="100000" y="100000"/>
                                    </p:animScale>
                                  </p:childTnLst>
                                </p:cTn>
                              </p:par>
                            </p:childTnLst>
                          </p:cTn>
                        </p:par>
                      </p:childTnLst>
                    </p:cTn>
                  </p:par>
                  <p:par>
                    <p:cTn id="153" fill="hold">
                      <p:stCondLst>
                        <p:cond delay="indefinite"/>
                      </p:stCondLst>
                      <p:childTnLst>
                        <p:par>
                          <p:cTn id="154" fill="hold">
                            <p:stCondLst>
                              <p:cond delay="0"/>
                            </p:stCondLst>
                            <p:childTnLst>
                              <p:par>
                                <p:cTn id="155" presetID="4" presetClass="entr" presetSubtype="16" fill="hold" grpId="0" nodeType="clickEffect">
                                  <p:stCondLst>
                                    <p:cond delay="0"/>
                                  </p:stCondLst>
                                  <p:childTnLst>
                                    <p:set>
                                      <p:cBhvr>
                                        <p:cTn id="156" dur="1" fill="hold">
                                          <p:stCondLst>
                                            <p:cond delay="0"/>
                                          </p:stCondLst>
                                        </p:cTn>
                                        <p:tgtEl>
                                          <p:spTgt spid="13356"/>
                                        </p:tgtEl>
                                        <p:attrNameLst>
                                          <p:attrName>style.visibility</p:attrName>
                                        </p:attrNameLst>
                                      </p:cBhvr>
                                      <p:to>
                                        <p:strVal val="visible"/>
                                      </p:to>
                                    </p:set>
                                    <p:animEffect transition="in" filter="box(in)">
                                      <p:cBhvr>
                                        <p:cTn id="157" dur="500"/>
                                        <p:tgtEl>
                                          <p:spTgt spid="13356"/>
                                        </p:tgtEl>
                                      </p:cBhvr>
                                    </p:animEffect>
                                  </p:childTnLst>
                                </p:cTn>
                              </p:par>
                            </p:childTnLst>
                          </p:cTn>
                        </p:par>
                      </p:childTnLst>
                    </p:cTn>
                  </p:par>
                  <p:par>
                    <p:cTn id="158" fill="hold">
                      <p:stCondLst>
                        <p:cond delay="indefinite"/>
                      </p:stCondLst>
                      <p:childTnLst>
                        <p:par>
                          <p:cTn id="159" fill="hold">
                            <p:stCondLst>
                              <p:cond delay="0"/>
                            </p:stCondLst>
                            <p:childTnLst>
                              <p:par>
                                <p:cTn id="160" presetID="4" presetClass="entr" presetSubtype="16" fill="hold" grpId="0" nodeType="clickEffect">
                                  <p:stCondLst>
                                    <p:cond delay="0"/>
                                  </p:stCondLst>
                                  <p:childTnLst>
                                    <p:set>
                                      <p:cBhvr>
                                        <p:cTn id="161" dur="1" fill="hold">
                                          <p:stCondLst>
                                            <p:cond delay="0"/>
                                          </p:stCondLst>
                                        </p:cTn>
                                        <p:tgtEl>
                                          <p:spTgt spid="32"/>
                                        </p:tgtEl>
                                        <p:attrNameLst>
                                          <p:attrName>style.visibility</p:attrName>
                                        </p:attrNameLst>
                                      </p:cBhvr>
                                      <p:to>
                                        <p:strVal val="visible"/>
                                      </p:to>
                                    </p:set>
                                    <p:animEffect transition="in" filter="box(in)">
                                      <p:cBhvr>
                                        <p:cTn id="162" dur="500"/>
                                        <p:tgtEl>
                                          <p:spTgt spid="32"/>
                                        </p:tgtEl>
                                      </p:cBhvr>
                                    </p:animEffect>
                                  </p:childTnLst>
                                </p:cTn>
                              </p:par>
                            </p:childTnLst>
                          </p:cTn>
                        </p:par>
                      </p:childTnLst>
                    </p:cTn>
                  </p:par>
                  <p:par>
                    <p:cTn id="163" fill="hold">
                      <p:stCondLst>
                        <p:cond delay="indefinite"/>
                      </p:stCondLst>
                      <p:childTnLst>
                        <p:par>
                          <p:cTn id="164" fill="hold">
                            <p:stCondLst>
                              <p:cond delay="0"/>
                            </p:stCondLst>
                            <p:childTnLst>
                              <p:par>
                                <p:cTn id="165" presetID="26" presetClass="entr" presetSubtype="0" fill="hold" grpId="0" nodeType="clickEffect">
                                  <p:stCondLst>
                                    <p:cond delay="0"/>
                                  </p:stCondLst>
                                  <p:childTnLst>
                                    <p:set>
                                      <p:cBhvr>
                                        <p:cTn id="166" dur="1" fill="hold">
                                          <p:stCondLst>
                                            <p:cond delay="0"/>
                                          </p:stCondLst>
                                        </p:cTn>
                                        <p:tgtEl>
                                          <p:spTgt spid="13357"/>
                                        </p:tgtEl>
                                        <p:attrNameLst>
                                          <p:attrName>style.visibility</p:attrName>
                                        </p:attrNameLst>
                                      </p:cBhvr>
                                      <p:to>
                                        <p:strVal val="visible"/>
                                      </p:to>
                                    </p:set>
                                    <p:animEffect transition="in" filter="wipe(down)">
                                      <p:cBhvr>
                                        <p:cTn id="167" dur="580">
                                          <p:stCondLst>
                                            <p:cond delay="0"/>
                                          </p:stCondLst>
                                        </p:cTn>
                                        <p:tgtEl>
                                          <p:spTgt spid="13357"/>
                                        </p:tgtEl>
                                      </p:cBhvr>
                                    </p:animEffect>
                                    <p:anim calcmode="lin" valueType="num">
                                      <p:cBhvr>
                                        <p:cTn id="168" dur="1822" tmFilter="0,0; 0.14,0.36; 0.43,0.73; 0.71,0.91; 1.0,1.0">
                                          <p:stCondLst>
                                            <p:cond delay="0"/>
                                          </p:stCondLst>
                                        </p:cTn>
                                        <p:tgtEl>
                                          <p:spTgt spid="13357"/>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13357"/>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13357"/>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13357"/>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13357"/>
                                        </p:tgtEl>
                                        <p:attrNameLst>
                                          <p:attrName>ppt_y</p:attrName>
                                        </p:attrNameLst>
                                      </p:cBhvr>
                                      <p:tavLst>
                                        <p:tav tm="0" fmla="#ppt_y-sin(pi*$)/81">
                                          <p:val>
                                            <p:fltVal val="0"/>
                                          </p:val>
                                        </p:tav>
                                        <p:tav tm="100000">
                                          <p:val>
                                            <p:fltVal val="1"/>
                                          </p:val>
                                        </p:tav>
                                      </p:tavLst>
                                    </p:anim>
                                    <p:animScale>
                                      <p:cBhvr>
                                        <p:cTn id="173" dur="26">
                                          <p:stCondLst>
                                            <p:cond delay="650"/>
                                          </p:stCondLst>
                                        </p:cTn>
                                        <p:tgtEl>
                                          <p:spTgt spid="13357"/>
                                        </p:tgtEl>
                                      </p:cBhvr>
                                      <p:to x="100000" y="60000"/>
                                    </p:animScale>
                                    <p:animScale>
                                      <p:cBhvr>
                                        <p:cTn id="174" dur="166" decel="50000">
                                          <p:stCondLst>
                                            <p:cond delay="676"/>
                                          </p:stCondLst>
                                        </p:cTn>
                                        <p:tgtEl>
                                          <p:spTgt spid="13357"/>
                                        </p:tgtEl>
                                      </p:cBhvr>
                                      <p:to x="100000" y="100000"/>
                                    </p:animScale>
                                    <p:animScale>
                                      <p:cBhvr>
                                        <p:cTn id="175" dur="26">
                                          <p:stCondLst>
                                            <p:cond delay="1312"/>
                                          </p:stCondLst>
                                        </p:cTn>
                                        <p:tgtEl>
                                          <p:spTgt spid="13357"/>
                                        </p:tgtEl>
                                      </p:cBhvr>
                                      <p:to x="100000" y="80000"/>
                                    </p:animScale>
                                    <p:animScale>
                                      <p:cBhvr>
                                        <p:cTn id="176" dur="166" decel="50000">
                                          <p:stCondLst>
                                            <p:cond delay="1338"/>
                                          </p:stCondLst>
                                        </p:cTn>
                                        <p:tgtEl>
                                          <p:spTgt spid="13357"/>
                                        </p:tgtEl>
                                      </p:cBhvr>
                                      <p:to x="100000" y="100000"/>
                                    </p:animScale>
                                    <p:animScale>
                                      <p:cBhvr>
                                        <p:cTn id="177" dur="26">
                                          <p:stCondLst>
                                            <p:cond delay="1642"/>
                                          </p:stCondLst>
                                        </p:cTn>
                                        <p:tgtEl>
                                          <p:spTgt spid="13357"/>
                                        </p:tgtEl>
                                      </p:cBhvr>
                                      <p:to x="100000" y="90000"/>
                                    </p:animScale>
                                    <p:animScale>
                                      <p:cBhvr>
                                        <p:cTn id="178" dur="166" decel="50000">
                                          <p:stCondLst>
                                            <p:cond delay="1668"/>
                                          </p:stCondLst>
                                        </p:cTn>
                                        <p:tgtEl>
                                          <p:spTgt spid="13357"/>
                                        </p:tgtEl>
                                      </p:cBhvr>
                                      <p:to x="100000" y="100000"/>
                                    </p:animScale>
                                    <p:animScale>
                                      <p:cBhvr>
                                        <p:cTn id="179" dur="26">
                                          <p:stCondLst>
                                            <p:cond delay="1808"/>
                                          </p:stCondLst>
                                        </p:cTn>
                                        <p:tgtEl>
                                          <p:spTgt spid="13357"/>
                                        </p:tgtEl>
                                      </p:cBhvr>
                                      <p:to x="100000" y="95000"/>
                                    </p:animScale>
                                    <p:animScale>
                                      <p:cBhvr>
                                        <p:cTn id="180" dur="166" decel="50000">
                                          <p:stCondLst>
                                            <p:cond delay="1834"/>
                                          </p:stCondLst>
                                        </p:cTn>
                                        <p:tgtEl>
                                          <p:spTgt spid="13357"/>
                                        </p:tgtEl>
                                      </p:cBhvr>
                                      <p:to x="100000" y="100000"/>
                                    </p:animScale>
                                  </p:childTnLst>
                                </p:cTn>
                              </p:par>
                            </p:childTnLst>
                          </p:cTn>
                        </p:par>
                      </p:childTnLst>
                    </p:cTn>
                  </p:par>
                  <p:par>
                    <p:cTn id="181" fill="hold">
                      <p:stCondLst>
                        <p:cond delay="indefinite"/>
                      </p:stCondLst>
                      <p:childTnLst>
                        <p:par>
                          <p:cTn id="182" fill="hold">
                            <p:stCondLst>
                              <p:cond delay="0"/>
                            </p:stCondLst>
                            <p:childTnLst>
                              <p:par>
                                <p:cTn id="183" presetID="26" presetClass="entr" presetSubtype="0" fill="hold" grpId="0" nodeType="clickEffect">
                                  <p:stCondLst>
                                    <p:cond delay="0"/>
                                  </p:stCondLst>
                                  <p:childTnLst>
                                    <p:set>
                                      <p:cBhvr>
                                        <p:cTn id="184" dur="1" fill="hold">
                                          <p:stCondLst>
                                            <p:cond delay="0"/>
                                          </p:stCondLst>
                                        </p:cTn>
                                        <p:tgtEl>
                                          <p:spTgt spid="13368"/>
                                        </p:tgtEl>
                                        <p:attrNameLst>
                                          <p:attrName>style.visibility</p:attrName>
                                        </p:attrNameLst>
                                      </p:cBhvr>
                                      <p:to>
                                        <p:strVal val="visible"/>
                                      </p:to>
                                    </p:set>
                                    <p:animEffect transition="in" filter="wipe(down)">
                                      <p:cBhvr>
                                        <p:cTn id="185" dur="580">
                                          <p:stCondLst>
                                            <p:cond delay="0"/>
                                          </p:stCondLst>
                                        </p:cTn>
                                        <p:tgtEl>
                                          <p:spTgt spid="13368"/>
                                        </p:tgtEl>
                                      </p:cBhvr>
                                    </p:animEffect>
                                    <p:anim calcmode="lin" valueType="num">
                                      <p:cBhvr>
                                        <p:cTn id="186" dur="1822" tmFilter="0,0; 0.14,0.36; 0.43,0.73; 0.71,0.91; 1.0,1.0">
                                          <p:stCondLst>
                                            <p:cond delay="0"/>
                                          </p:stCondLst>
                                        </p:cTn>
                                        <p:tgtEl>
                                          <p:spTgt spid="13368"/>
                                        </p:tgtEl>
                                        <p:attrNameLst>
                                          <p:attrName>ppt_x</p:attrName>
                                        </p:attrNameLst>
                                      </p:cBhvr>
                                      <p:tavLst>
                                        <p:tav tm="0">
                                          <p:val>
                                            <p:strVal val="#ppt_x-0.25"/>
                                          </p:val>
                                        </p:tav>
                                        <p:tav tm="100000">
                                          <p:val>
                                            <p:strVal val="#ppt_x"/>
                                          </p:val>
                                        </p:tav>
                                      </p:tavLst>
                                    </p:anim>
                                    <p:anim calcmode="lin" valueType="num">
                                      <p:cBhvr>
                                        <p:cTn id="187" dur="664" tmFilter="0.0,0.0; 0.25,0.07; 0.50,0.2; 0.75,0.467; 1.0,1.0">
                                          <p:stCondLst>
                                            <p:cond delay="0"/>
                                          </p:stCondLst>
                                        </p:cTn>
                                        <p:tgtEl>
                                          <p:spTgt spid="13368"/>
                                        </p:tgtEl>
                                        <p:attrNameLst>
                                          <p:attrName>ppt_y</p:attrName>
                                        </p:attrNameLst>
                                      </p:cBhvr>
                                      <p:tavLst>
                                        <p:tav tm="0" fmla="#ppt_y-sin(pi*$)/3">
                                          <p:val>
                                            <p:fltVal val="0.5"/>
                                          </p:val>
                                        </p:tav>
                                        <p:tav tm="100000">
                                          <p:val>
                                            <p:fltVal val="1"/>
                                          </p:val>
                                        </p:tav>
                                      </p:tavLst>
                                    </p:anim>
                                    <p:anim calcmode="lin" valueType="num">
                                      <p:cBhvr>
                                        <p:cTn id="188" dur="664" tmFilter="0, 0; 0.125,0.2665; 0.25,0.4; 0.375,0.465; 0.5,0.5;  0.625,0.535; 0.75,0.6; 0.875,0.7335; 1,1">
                                          <p:stCondLst>
                                            <p:cond delay="664"/>
                                          </p:stCondLst>
                                        </p:cTn>
                                        <p:tgtEl>
                                          <p:spTgt spid="13368"/>
                                        </p:tgtEl>
                                        <p:attrNameLst>
                                          <p:attrName>ppt_y</p:attrName>
                                        </p:attrNameLst>
                                      </p:cBhvr>
                                      <p:tavLst>
                                        <p:tav tm="0" fmla="#ppt_y-sin(pi*$)/9">
                                          <p:val>
                                            <p:fltVal val="0"/>
                                          </p:val>
                                        </p:tav>
                                        <p:tav tm="100000">
                                          <p:val>
                                            <p:fltVal val="1"/>
                                          </p:val>
                                        </p:tav>
                                      </p:tavLst>
                                    </p:anim>
                                    <p:anim calcmode="lin" valueType="num">
                                      <p:cBhvr>
                                        <p:cTn id="189" dur="332" tmFilter="0, 0; 0.125,0.2665; 0.25,0.4; 0.375,0.465; 0.5,0.5;  0.625,0.535; 0.75,0.6; 0.875,0.7335; 1,1">
                                          <p:stCondLst>
                                            <p:cond delay="1324"/>
                                          </p:stCondLst>
                                        </p:cTn>
                                        <p:tgtEl>
                                          <p:spTgt spid="13368"/>
                                        </p:tgtEl>
                                        <p:attrNameLst>
                                          <p:attrName>ppt_y</p:attrName>
                                        </p:attrNameLst>
                                      </p:cBhvr>
                                      <p:tavLst>
                                        <p:tav tm="0" fmla="#ppt_y-sin(pi*$)/27">
                                          <p:val>
                                            <p:fltVal val="0"/>
                                          </p:val>
                                        </p:tav>
                                        <p:tav tm="100000">
                                          <p:val>
                                            <p:fltVal val="1"/>
                                          </p:val>
                                        </p:tav>
                                      </p:tavLst>
                                    </p:anim>
                                    <p:anim calcmode="lin" valueType="num">
                                      <p:cBhvr>
                                        <p:cTn id="190" dur="164" tmFilter="0, 0; 0.125,0.2665; 0.25,0.4; 0.375,0.465; 0.5,0.5;  0.625,0.535; 0.75,0.6; 0.875,0.7335; 1,1">
                                          <p:stCondLst>
                                            <p:cond delay="1656"/>
                                          </p:stCondLst>
                                        </p:cTn>
                                        <p:tgtEl>
                                          <p:spTgt spid="13368"/>
                                        </p:tgtEl>
                                        <p:attrNameLst>
                                          <p:attrName>ppt_y</p:attrName>
                                        </p:attrNameLst>
                                      </p:cBhvr>
                                      <p:tavLst>
                                        <p:tav tm="0" fmla="#ppt_y-sin(pi*$)/81">
                                          <p:val>
                                            <p:fltVal val="0"/>
                                          </p:val>
                                        </p:tav>
                                        <p:tav tm="100000">
                                          <p:val>
                                            <p:fltVal val="1"/>
                                          </p:val>
                                        </p:tav>
                                      </p:tavLst>
                                    </p:anim>
                                    <p:animScale>
                                      <p:cBhvr>
                                        <p:cTn id="191" dur="26">
                                          <p:stCondLst>
                                            <p:cond delay="650"/>
                                          </p:stCondLst>
                                        </p:cTn>
                                        <p:tgtEl>
                                          <p:spTgt spid="13368"/>
                                        </p:tgtEl>
                                      </p:cBhvr>
                                      <p:to x="100000" y="60000"/>
                                    </p:animScale>
                                    <p:animScale>
                                      <p:cBhvr>
                                        <p:cTn id="192" dur="166" decel="50000">
                                          <p:stCondLst>
                                            <p:cond delay="676"/>
                                          </p:stCondLst>
                                        </p:cTn>
                                        <p:tgtEl>
                                          <p:spTgt spid="13368"/>
                                        </p:tgtEl>
                                      </p:cBhvr>
                                      <p:to x="100000" y="100000"/>
                                    </p:animScale>
                                    <p:animScale>
                                      <p:cBhvr>
                                        <p:cTn id="193" dur="26">
                                          <p:stCondLst>
                                            <p:cond delay="1312"/>
                                          </p:stCondLst>
                                        </p:cTn>
                                        <p:tgtEl>
                                          <p:spTgt spid="13368"/>
                                        </p:tgtEl>
                                      </p:cBhvr>
                                      <p:to x="100000" y="80000"/>
                                    </p:animScale>
                                    <p:animScale>
                                      <p:cBhvr>
                                        <p:cTn id="194" dur="166" decel="50000">
                                          <p:stCondLst>
                                            <p:cond delay="1338"/>
                                          </p:stCondLst>
                                        </p:cTn>
                                        <p:tgtEl>
                                          <p:spTgt spid="13368"/>
                                        </p:tgtEl>
                                      </p:cBhvr>
                                      <p:to x="100000" y="100000"/>
                                    </p:animScale>
                                    <p:animScale>
                                      <p:cBhvr>
                                        <p:cTn id="195" dur="26">
                                          <p:stCondLst>
                                            <p:cond delay="1642"/>
                                          </p:stCondLst>
                                        </p:cTn>
                                        <p:tgtEl>
                                          <p:spTgt spid="13368"/>
                                        </p:tgtEl>
                                      </p:cBhvr>
                                      <p:to x="100000" y="90000"/>
                                    </p:animScale>
                                    <p:animScale>
                                      <p:cBhvr>
                                        <p:cTn id="196" dur="166" decel="50000">
                                          <p:stCondLst>
                                            <p:cond delay="1668"/>
                                          </p:stCondLst>
                                        </p:cTn>
                                        <p:tgtEl>
                                          <p:spTgt spid="13368"/>
                                        </p:tgtEl>
                                      </p:cBhvr>
                                      <p:to x="100000" y="100000"/>
                                    </p:animScale>
                                    <p:animScale>
                                      <p:cBhvr>
                                        <p:cTn id="197" dur="26">
                                          <p:stCondLst>
                                            <p:cond delay="1808"/>
                                          </p:stCondLst>
                                        </p:cTn>
                                        <p:tgtEl>
                                          <p:spTgt spid="13368"/>
                                        </p:tgtEl>
                                      </p:cBhvr>
                                      <p:to x="100000" y="95000"/>
                                    </p:animScale>
                                    <p:animScale>
                                      <p:cBhvr>
                                        <p:cTn id="198" dur="166" decel="50000">
                                          <p:stCondLst>
                                            <p:cond delay="1834"/>
                                          </p:stCondLst>
                                        </p:cTn>
                                        <p:tgtEl>
                                          <p:spTgt spid="13368"/>
                                        </p:tgtEl>
                                      </p:cBhvr>
                                      <p:to x="100000" y="100000"/>
                                    </p:animScale>
                                  </p:childTnLst>
                                </p:cTn>
                              </p:par>
                            </p:childTnLst>
                          </p:cTn>
                        </p:par>
                      </p:childTnLst>
                    </p:cTn>
                  </p:par>
                  <p:par>
                    <p:cTn id="199" fill="hold">
                      <p:stCondLst>
                        <p:cond delay="indefinite"/>
                      </p:stCondLst>
                      <p:childTnLst>
                        <p:par>
                          <p:cTn id="200" fill="hold">
                            <p:stCondLst>
                              <p:cond delay="0"/>
                            </p:stCondLst>
                            <p:childTnLst>
                              <p:par>
                                <p:cTn id="201" presetID="26" presetClass="entr" presetSubtype="0" fill="hold" grpId="0" nodeType="clickEffect">
                                  <p:stCondLst>
                                    <p:cond delay="0"/>
                                  </p:stCondLst>
                                  <p:childTnLst>
                                    <p:set>
                                      <p:cBhvr>
                                        <p:cTn id="202" dur="1" fill="hold">
                                          <p:stCondLst>
                                            <p:cond delay="0"/>
                                          </p:stCondLst>
                                        </p:cTn>
                                        <p:tgtEl>
                                          <p:spTgt spid="34"/>
                                        </p:tgtEl>
                                        <p:attrNameLst>
                                          <p:attrName>style.visibility</p:attrName>
                                        </p:attrNameLst>
                                      </p:cBhvr>
                                      <p:to>
                                        <p:strVal val="visible"/>
                                      </p:to>
                                    </p:set>
                                    <p:animEffect transition="in" filter="wipe(down)">
                                      <p:cBhvr>
                                        <p:cTn id="203" dur="580">
                                          <p:stCondLst>
                                            <p:cond delay="0"/>
                                          </p:stCondLst>
                                        </p:cTn>
                                        <p:tgtEl>
                                          <p:spTgt spid="34"/>
                                        </p:tgtEl>
                                      </p:cBhvr>
                                    </p:animEffect>
                                    <p:anim calcmode="lin" valueType="num">
                                      <p:cBhvr>
                                        <p:cTn id="204"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205"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206"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207"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208"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209" dur="26">
                                          <p:stCondLst>
                                            <p:cond delay="650"/>
                                          </p:stCondLst>
                                        </p:cTn>
                                        <p:tgtEl>
                                          <p:spTgt spid="34"/>
                                        </p:tgtEl>
                                      </p:cBhvr>
                                      <p:to x="100000" y="60000"/>
                                    </p:animScale>
                                    <p:animScale>
                                      <p:cBhvr>
                                        <p:cTn id="210" dur="166" decel="50000">
                                          <p:stCondLst>
                                            <p:cond delay="676"/>
                                          </p:stCondLst>
                                        </p:cTn>
                                        <p:tgtEl>
                                          <p:spTgt spid="34"/>
                                        </p:tgtEl>
                                      </p:cBhvr>
                                      <p:to x="100000" y="100000"/>
                                    </p:animScale>
                                    <p:animScale>
                                      <p:cBhvr>
                                        <p:cTn id="211" dur="26">
                                          <p:stCondLst>
                                            <p:cond delay="1312"/>
                                          </p:stCondLst>
                                        </p:cTn>
                                        <p:tgtEl>
                                          <p:spTgt spid="34"/>
                                        </p:tgtEl>
                                      </p:cBhvr>
                                      <p:to x="100000" y="80000"/>
                                    </p:animScale>
                                    <p:animScale>
                                      <p:cBhvr>
                                        <p:cTn id="212" dur="166" decel="50000">
                                          <p:stCondLst>
                                            <p:cond delay="1338"/>
                                          </p:stCondLst>
                                        </p:cTn>
                                        <p:tgtEl>
                                          <p:spTgt spid="34"/>
                                        </p:tgtEl>
                                      </p:cBhvr>
                                      <p:to x="100000" y="100000"/>
                                    </p:animScale>
                                    <p:animScale>
                                      <p:cBhvr>
                                        <p:cTn id="213" dur="26">
                                          <p:stCondLst>
                                            <p:cond delay="1642"/>
                                          </p:stCondLst>
                                        </p:cTn>
                                        <p:tgtEl>
                                          <p:spTgt spid="34"/>
                                        </p:tgtEl>
                                      </p:cBhvr>
                                      <p:to x="100000" y="90000"/>
                                    </p:animScale>
                                    <p:animScale>
                                      <p:cBhvr>
                                        <p:cTn id="214" dur="166" decel="50000">
                                          <p:stCondLst>
                                            <p:cond delay="1668"/>
                                          </p:stCondLst>
                                        </p:cTn>
                                        <p:tgtEl>
                                          <p:spTgt spid="34"/>
                                        </p:tgtEl>
                                      </p:cBhvr>
                                      <p:to x="100000" y="100000"/>
                                    </p:animScale>
                                    <p:animScale>
                                      <p:cBhvr>
                                        <p:cTn id="215" dur="26">
                                          <p:stCondLst>
                                            <p:cond delay="1808"/>
                                          </p:stCondLst>
                                        </p:cTn>
                                        <p:tgtEl>
                                          <p:spTgt spid="34"/>
                                        </p:tgtEl>
                                      </p:cBhvr>
                                      <p:to x="100000" y="95000"/>
                                    </p:animScale>
                                    <p:animScale>
                                      <p:cBhvr>
                                        <p:cTn id="216" dur="166" decel="50000">
                                          <p:stCondLst>
                                            <p:cond delay="1834"/>
                                          </p:stCondLst>
                                        </p:cTn>
                                        <p:tgtEl>
                                          <p:spTgt spid="3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6" grpId="0"/>
      <p:bldP spid="13357" grpId="0"/>
      <p:bldP spid="13367" grpId="0"/>
      <p:bldP spid="13368" grpId="0"/>
      <p:bldP spid="13371" grpId="0"/>
      <p:bldP spid="13372" grpId="0"/>
      <p:bldP spid="13374" grpId="0"/>
      <p:bldP spid="13375" grpId="0"/>
      <p:bldP spid="56" grpId="0"/>
      <p:bldP spid="57" grpId="0"/>
      <p:bldP spid="58" grpId="0"/>
      <p:bldP spid="59" grpId="0"/>
      <p:bldP spid="24" grpId="0"/>
      <p:bldP spid="26" grpId="0"/>
      <p:bldP spid="28" grpId="0"/>
      <p:bldP spid="30" grpId="0"/>
      <p:bldP spid="32" grpId="0"/>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rId2" action="ppaction://hlinksldjump"/>
          </p:cNvPr>
          <p:cNvSpPr txBox="1">
            <a:spLocks noChangeArrowheads="1"/>
          </p:cNvSpPr>
          <p:nvPr/>
        </p:nvSpPr>
        <p:spPr bwMode="auto">
          <a:xfrm>
            <a:off x="19050" y="2235874"/>
            <a:ext cx="2324100" cy="2800767"/>
          </a:xfrm>
          <a:prstGeom prst="rect">
            <a:avLst/>
          </a:prstGeom>
          <a:solidFill>
            <a:schemeClr val="bg1"/>
          </a:solidFill>
          <a:ln w="9525">
            <a:solidFill>
              <a:srgbClr val="FF0000"/>
            </a:solidFill>
            <a:miter lim="800000"/>
            <a:headEnd/>
            <a:tailEnd/>
          </a:ln>
        </p:spPr>
        <p:txBody>
          <a:bodyPr wrap="square">
            <a:spAutoFit/>
          </a:bodyPr>
          <a:lstStyle/>
          <a:p>
            <a:pPr algn="ctr"/>
            <a:r>
              <a:rPr lang="en-US" sz="2200" b="1" dirty="0" smtClean="0">
                <a:latin typeface="Times New Roman" pitchFamily="18" charset="0"/>
                <a:cs typeface="Times New Roman" pitchFamily="18" charset="0"/>
              </a:rPr>
              <a:t>Vi phạm pháp luật hình sự (tội </a:t>
            </a:r>
            <a:r>
              <a:rPr lang="en-US" sz="2200" b="1" dirty="0" err="1" smtClean="0">
                <a:latin typeface="Times New Roman" pitchFamily="18" charset="0"/>
                <a:cs typeface="Times New Roman" pitchFamily="18" charset="0"/>
              </a:rPr>
              <a:t>phạm</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là</a:t>
            </a:r>
            <a:r>
              <a:rPr lang="en-US" sz="2200" b="1" dirty="0" smtClean="0">
                <a:latin typeface="Times New Roman" pitchFamily="18" charset="0"/>
                <a:cs typeface="Times New Roman" pitchFamily="18" charset="0"/>
              </a:rPr>
              <a:t>  </a:t>
            </a:r>
            <a:r>
              <a:rPr lang="en-US" sz="2200" b="1" dirty="0" err="1">
                <a:latin typeface="Times New Roman" pitchFamily="18" charset="0"/>
                <a:cs typeface="Times New Roman" pitchFamily="18" charset="0"/>
              </a:rPr>
              <a:t>hành</a:t>
            </a:r>
            <a:r>
              <a:rPr lang="en-US" sz="2200" b="1" dirty="0">
                <a:latin typeface="Times New Roman" pitchFamily="18" charset="0"/>
                <a:cs typeface="Times New Roman" pitchFamily="18" charset="0"/>
              </a:rPr>
              <a:t> vi </a:t>
            </a:r>
            <a:r>
              <a:rPr lang="en-US" sz="2200" b="1" dirty="0" err="1">
                <a:latin typeface="Times New Roman" pitchFamily="18" charset="0"/>
                <a:cs typeface="Times New Roman" pitchFamily="18" charset="0"/>
              </a:rPr>
              <a:t>vi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pháp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nguy</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hiểm</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cho</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xã</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hội</a:t>
            </a:r>
            <a:r>
              <a:rPr lang="en-US" sz="2200" b="1" u="sng"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định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trong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Bộ</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Hình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sự</a:t>
            </a:r>
            <a:r>
              <a:rPr lang="en-US" sz="2200" b="1" dirty="0">
                <a:latin typeface="Times New Roman" pitchFamily="18" charset="0"/>
                <a:cs typeface="Times New Roman" pitchFamily="18" charset="0"/>
              </a:rPr>
              <a:t>.</a:t>
            </a:r>
            <a:endParaRPr lang="en-US" sz="2200" b="1" dirty="0" smtClean="0">
              <a:latin typeface="Times New Roman" pitchFamily="18" charset="0"/>
              <a:cs typeface="Times New Roman" pitchFamily="18" charset="0"/>
            </a:endParaRPr>
          </a:p>
        </p:txBody>
      </p:sp>
      <p:sp>
        <p:nvSpPr>
          <p:cNvPr id="12" name="TextBox 11">
            <a:hlinkClick r:id="rId3" action="ppaction://hlinksldjump"/>
          </p:cNvPr>
          <p:cNvSpPr txBox="1">
            <a:spLocks noChangeArrowheads="1"/>
          </p:cNvSpPr>
          <p:nvPr/>
        </p:nvSpPr>
        <p:spPr bwMode="auto">
          <a:xfrm>
            <a:off x="2419353" y="2246650"/>
            <a:ext cx="2209797" cy="3139321"/>
          </a:xfrm>
          <a:prstGeom prst="rect">
            <a:avLst/>
          </a:prstGeom>
          <a:solidFill>
            <a:schemeClr val="bg1"/>
          </a:solidFill>
          <a:ln w="9525">
            <a:solidFill>
              <a:srgbClr val="FF0000"/>
            </a:solidFill>
            <a:miter lim="800000"/>
            <a:headEnd/>
            <a:tailEnd/>
          </a:ln>
        </p:spPr>
        <p:txBody>
          <a:bodyPr wrap="square">
            <a:spAutoFit/>
          </a:bodyPr>
          <a:lstStyle/>
          <a:p>
            <a:pPr algn="ctr"/>
            <a:r>
              <a:rPr lang="en-US" sz="2200" b="1" dirty="0" smtClean="0">
                <a:latin typeface="Times New Roman" pitchFamily="18" charset="0"/>
                <a:cs typeface="Times New Roman" pitchFamily="18" charset="0"/>
              </a:rPr>
              <a:t>Vi phạm pháp luật </a:t>
            </a:r>
            <a:r>
              <a:rPr lang="en-US" sz="2200" b="1" dirty="0" err="1" smtClean="0">
                <a:latin typeface="Times New Roman" pitchFamily="18" charset="0"/>
                <a:cs typeface="Times New Roman" pitchFamily="18" charset="0"/>
              </a:rPr>
              <a:t>hành</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chính</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hành</a:t>
            </a:r>
            <a:r>
              <a:rPr lang="en-US" sz="2200" b="1" dirty="0">
                <a:latin typeface="Times New Roman" pitchFamily="18" charset="0"/>
                <a:cs typeface="Times New Roman" pitchFamily="18" charset="0"/>
              </a:rPr>
              <a:t> vi </a:t>
            </a:r>
            <a:r>
              <a:rPr lang="en-US" sz="2200" b="1" dirty="0" err="1">
                <a:latin typeface="Times New Roman" pitchFamily="18" charset="0"/>
                <a:cs typeface="Times New Roman" pitchFamily="18" charset="0"/>
              </a:rPr>
              <a:t>vi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pháp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xâm</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phạm</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các</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quy</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tắc</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quản</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lí</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nhà</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nước</a:t>
            </a:r>
            <a:r>
              <a:rPr lang="en-US" sz="2200" b="1" u="sng"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không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phải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tội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phạm</a:t>
            </a:r>
            <a:r>
              <a:rPr lang="en-US" sz="2200" b="1" dirty="0" smtClean="0">
                <a:latin typeface="Times New Roman" pitchFamily="18" charset="0"/>
                <a:cs typeface="Times New Roman" pitchFamily="18" charset="0"/>
              </a:rPr>
              <a:t>.</a:t>
            </a:r>
            <a:endParaRPr lang="en-US" sz="2200" b="1" dirty="0">
              <a:latin typeface="Times New Roman" pitchFamily="18" charset="0"/>
              <a:cs typeface="Times New Roman" pitchFamily="18" charset="0"/>
            </a:endParaRPr>
          </a:p>
        </p:txBody>
      </p:sp>
      <p:sp>
        <p:nvSpPr>
          <p:cNvPr id="13" name="TextBox 12">
            <a:hlinkClick r:id="rId4" action="ppaction://hlinksldjump"/>
          </p:cNvPr>
          <p:cNvSpPr txBox="1">
            <a:spLocks noChangeArrowheads="1"/>
          </p:cNvSpPr>
          <p:nvPr/>
        </p:nvSpPr>
        <p:spPr bwMode="auto">
          <a:xfrm>
            <a:off x="4705350" y="2246650"/>
            <a:ext cx="2209797" cy="3477875"/>
          </a:xfrm>
          <a:prstGeom prst="rect">
            <a:avLst/>
          </a:prstGeom>
          <a:solidFill>
            <a:schemeClr val="bg1"/>
          </a:solidFill>
          <a:ln w="9525">
            <a:solidFill>
              <a:srgbClr val="FF0000"/>
            </a:solidFill>
            <a:miter lim="800000"/>
            <a:headEnd/>
            <a:tailEnd/>
          </a:ln>
        </p:spPr>
        <p:txBody>
          <a:bodyPr wrap="square">
            <a:spAutoFit/>
          </a:bodyPr>
          <a:lstStyle/>
          <a:p>
            <a:pPr algn="ctr"/>
            <a:r>
              <a:rPr lang="en-US" sz="2200" b="1" dirty="0" smtClean="0">
                <a:latin typeface="Times New Roman" pitchFamily="18" charset="0"/>
                <a:cs typeface="Times New Roman" pitchFamily="18" charset="0"/>
              </a:rPr>
              <a:t>Vi phạm pháp luật </a:t>
            </a:r>
            <a:r>
              <a:rPr lang="en-US" sz="2200" b="1" dirty="0" err="1" smtClean="0">
                <a:latin typeface="Times New Roman" pitchFamily="18" charset="0"/>
                <a:cs typeface="Times New Roman" pitchFamily="18" charset="0"/>
              </a:rPr>
              <a:t>dân</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sự</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hành</a:t>
            </a:r>
            <a:r>
              <a:rPr lang="en-US" sz="2200" b="1" dirty="0">
                <a:latin typeface="Times New Roman" pitchFamily="18" charset="0"/>
                <a:cs typeface="Times New Roman" pitchFamily="18" charset="0"/>
              </a:rPr>
              <a:t> vi </a:t>
            </a:r>
            <a:r>
              <a:rPr lang="en-US" sz="2200" b="1" dirty="0" err="1">
                <a:latin typeface="Times New Roman" pitchFamily="18" charset="0"/>
                <a:cs typeface="Times New Roman" pitchFamily="18" charset="0"/>
              </a:rPr>
              <a:t>vi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phạm</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pháp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xâm</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hại</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tới</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các</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quan</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hệ</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tài</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sản</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và</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quan</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hệ</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pháp</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luật</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dân</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sự</a:t>
            </a:r>
            <a:r>
              <a:rPr lang="en-US" sz="2200" b="1" u="sng" dirty="0">
                <a:latin typeface="Times New Roman" pitchFamily="18" charset="0"/>
                <a:cs typeface="Times New Roman" pitchFamily="18" charset="0"/>
              </a:rPr>
              <a:t> </a:t>
            </a:r>
            <a:r>
              <a:rPr lang="en-US" sz="2200" b="1" u="sng" dirty="0" err="1">
                <a:latin typeface="Times New Roman" pitchFamily="18" charset="0"/>
                <a:cs typeface="Times New Roman" pitchFamily="18" charset="0"/>
              </a:rPr>
              <a:t>khá</a:t>
            </a:r>
            <a:r>
              <a:rPr lang="en-US" sz="2200" b="1" dirty="0" err="1">
                <a:latin typeface="Times New Roman" pitchFamily="18" charset="0"/>
                <a:cs typeface="Times New Roman" pitchFamily="18" charset="0"/>
              </a:rPr>
              <a:t>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pháp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bảo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vệ</a:t>
            </a:r>
            <a:r>
              <a:rPr lang="en-US" sz="2200" b="1" dirty="0">
                <a:latin typeface="Times New Roman" pitchFamily="18" charset="0"/>
                <a:cs typeface="Times New Roman" pitchFamily="18" charset="0"/>
              </a:rPr>
              <a:t>.</a:t>
            </a:r>
            <a:endParaRPr lang="en-US" sz="2200" b="1" dirty="0" smtClean="0">
              <a:latin typeface="Times New Roman" pitchFamily="18" charset="0"/>
              <a:cs typeface="Times New Roman" pitchFamily="18" charset="0"/>
            </a:endParaRPr>
          </a:p>
        </p:txBody>
      </p:sp>
      <p:sp>
        <p:nvSpPr>
          <p:cNvPr id="14" name="TextBox 13">
            <a:hlinkClick r:id="rId5" action="ppaction://hlinksldjump"/>
          </p:cNvPr>
          <p:cNvSpPr txBox="1">
            <a:spLocks noChangeArrowheads="1"/>
          </p:cNvSpPr>
          <p:nvPr/>
        </p:nvSpPr>
        <p:spPr bwMode="auto">
          <a:xfrm>
            <a:off x="6991347" y="2247900"/>
            <a:ext cx="2133603" cy="2800767"/>
          </a:xfrm>
          <a:prstGeom prst="rect">
            <a:avLst/>
          </a:prstGeom>
          <a:solidFill>
            <a:schemeClr val="bg1"/>
          </a:solidFill>
          <a:ln w="9525">
            <a:solidFill>
              <a:srgbClr val="FF0000"/>
            </a:solidFill>
            <a:miter lim="800000"/>
            <a:headEnd/>
            <a:tailEnd/>
          </a:ln>
        </p:spPr>
        <p:txBody>
          <a:bodyPr wrap="square">
            <a:spAutoFit/>
          </a:bodyPr>
          <a:lstStyle/>
          <a:p>
            <a:pPr algn="ctr"/>
            <a:r>
              <a:rPr lang="en-US" sz="2200" b="1" dirty="0" smtClean="0">
                <a:latin typeface="Times New Roman" pitchFamily="18" charset="0"/>
                <a:cs typeface="Times New Roman" pitchFamily="18" charset="0"/>
              </a:rPr>
              <a:t>Vi phạm </a:t>
            </a:r>
            <a:r>
              <a:rPr lang="en-US" sz="2200" b="1" dirty="0" err="1" smtClean="0">
                <a:latin typeface="Times New Roman" pitchFamily="18" charset="0"/>
                <a:cs typeface="Times New Roman" pitchFamily="18" charset="0"/>
              </a:rPr>
              <a:t>kỉ</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luật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là</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hành</a:t>
            </a:r>
            <a:r>
              <a:rPr lang="en-US" sz="2200" b="1" dirty="0">
                <a:latin typeface="Times New Roman" pitchFamily="18" charset="0"/>
                <a:cs typeface="Times New Roman" pitchFamily="18" charset="0"/>
              </a:rPr>
              <a:t> vi </a:t>
            </a:r>
            <a:r>
              <a:rPr lang="en-US" sz="2200" b="1" dirty="0" err="1" smtClean="0">
                <a:latin typeface="Times New Roman" pitchFamily="18" charset="0"/>
                <a:cs typeface="Times New Roman" pitchFamily="18" charset="0"/>
              </a:rPr>
              <a:t>trái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với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quy</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định</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quy</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tắc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trật</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tự</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kỉ</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luật</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trong</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cơ</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quan</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xí</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nghiệp</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trường</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học</a:t>
            </a:r>
            <a:r>
              <a:rPr lang="en-US" sz="2200" b="1" dirty="0" smtClean="0">
                <a:latin typeface="Times New Roman" pitchFamily="18" charset="0"/>
                <a:cs typeface="Times New Roman" pitchFamily="18" charset="0"/>
              </a:rPr>
              <a:t>…</a:t>
            </a:r>
            <a:endParaRPr lang="en-US" sz="2200" b="1" dirty="0">
              <a:latin typeface="Times New Roman" pitchFamily="18" charset="0"/>
              <a:cs typeface="Times New Roman" pitchFamily="18" charset="0"/>
            </a:endParaRPr>
          </a:p>
        </p:txBody>
      </p:sp>
      <p:cxnSp>
        <p:nvCxnSpPr>
          <p:cNvPr id="16" name="Straight Arrow Connector 15"/>
          <p:cNvCxnSpPr>
            <a:cxnSpLocks noChangeShapeType="1"/>
          </p:cNvCxnSpPr>
          <p:nvPr/>
        </p:nvCxnSpPr>
        <p:spPr bwMode="auto">
          <a:xfrm flipH="1">
            <a:off x="2133600" y="1198365"/>
            <a:ext cx="2743203" cy="1011435"/>
          </a:xfrm>
          <a:prstGeom prst="straightConnector1">
            <a:avLst/>
          </a:prstGeom>
          <a:noFill/>
          <a:ln w="9525" algn="ctr">
            <a:solidFill>
              <a:srgbClr val="FF0000"/>
            </a:solidFill>
            <a:round/>
            <a:headEnd/>
            <a:tailEnd type="arrow" w="med" len="med"/>
          </a:ln>
        </p:spPr>
      </p:cxnSp>
      <p:cxnSp>
        <p:nvCxnSpPr>
          <p:cNvPr id="18" name="Straight Arrow Connector 17"/>
          <p:cNvCxnSpPr>
            <a:cxnSpLocks noChangeShapeType="1"/>
          </p:cNvCxnSpPr>
          <p:nvPr/>
        </p:nvCxnSpPr>
        <p:spPr bwMode="auto">
          <a:xfrm flipH="1">
            <a:off x="3924300" y="1198365"/>
            <a:ext cx="952500" cy="1011435"/>
          </a:xfrm>
          <a:prstGeom prst="straightConnector1">
            <a:avLst/>
          </a:prstGeom>
          <a:noFill/>
          <a:ln w="9525" algn="ctr">
            <a:solidFill>
              <a:srgbClr val="FF0000"/>
            </a:solidFill>
            <a:round/>
            <a:headEnd/>
            <a:tailEnd type="arrow" w="med" len="med"/>
          </a:ln>
        </p:spPr>
      </p:cxnSp>
      <p:cxnSp>
        <p:nvCxnSpPr>
          <p:cNvPr id="20" name="Straight Arrow Connector 19"/>
          <p:cNvCxnSpPr>
            <a:cxnSpLocks noChangeShapeType="1"/>
          </p:cNvCxnSpPr>
          <p:nvPr/>
        </p:nvCxnSpPr>
        <p:spPr bwMode="auto">
          <a:xfrm>
            <a:off x="4876802" y="1198367"/>
            <a:ext cx="761998" cy="1011433"/>
          </a:xfrm>
          <a:prstGeom prst="straightConnector1">
            <a:avLst/>
          </a:prstGeom>
          <a:noFill/>
          <a:ln w="9525" algn="ctr">
            <a:solidFill>
              <a:srgbClr val="FF0000"/>
            </a:solidFill>
            <a:round/>
            <a:headEnd/>
            <a:tailEnd type="arrow" w="med" len="med"/>
          </a:ln>
        </p:spPr>
      </p:cxnSp>
      <p:cxnSp>
        <p:nvCxnSpPr>
          <p:cNvPr id="22" name="Straight Arrow Connector 21"/>
          <p:cNvCxnSpPr>
            <a:cxnSpLocks noChangeShapeType="1"/>
          </p:cNvCxnSpPr>
          <p:nvPr/>
        </p:nvCxnSpPr>
        <p:spPr bwMode="auto">
          <a:xfrm>
            <a:off x="4876802" y="1198367"/>
            <a:ext cx="2819398" cy="1011433"/>
          </a:xfrm>
          <a:prstGeom prst="straightConnector1">
            <a:avLst/>
          </a:prstGeom>
          <a:noFill/>
          <a:ln w="9525" algn="ctr">
            <a:solidFill>
              <a:srgbClr val="FF0000"/>
            </a:solidFill>
            <a:round/>
            <a:headEnd/>
            <a:tailEnd type="arrow" w="med" len="med"/>
          </a:ln>
        </p:spPr>
      </p:cxnSp>
      <p:sp>
        <p:nvSpPr>
          <p:cNvPr id="23" name="Rectangle 22"/>
          <p:cNvSpPr/>
          <p:nvPr/>
        </p:nvSpPr>
        <p:spPr>
          <a:xfrm>
            <a:off x="2514600" y="283963"/>
            <a:ext cx="51816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Times New Roman" pitchFamily="18" charset="0"/>
                <a:cs typeface="Times New Roman" pitchFamily="18" charset="0"/>
              </a:rPr>
              <a:t>CÁC LOẠI VI PHẠM PHÁP LUẬT</a:t>
            </a:r>
            <a:endParaRPr lang="en-US" sz="2400" b="1"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500"/>
                                        <p:tgtEl>
                                          <p:spTgt spid="2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2" name="Picture 7" descr="Kết quả hình ảnh cho hình ảnh giết ngườ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772" y="416418"/>
            <a:ext cx="4355851" cy="4936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ounded Rectangle 1"/>
          <p:cNvSpPr/>
          <p:nvPr/>
        </p:nvSpPr>
        <p:spPr>
          <a:xfrm>
            <a:off x="381000" y="5443536"/>
            <a:ext cx="3733800" cy="777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rPr>
              <a:t>GIẾT NGƯỜI</a:t>
            </a:r>
            <a:endParaRPr lang="en-US" sz="2400" b="1" dirty="0">
              <a:solidFill>
                <a:srgbClr val="FF0000"/>
              </a:solidFill>
            </a:endParaRPr>
          </a:p>
        </p:txBody>
      </p:sp>
      <p:pic>
        <p:nvPicPr>
          <p:cNvPr id="8" name="Picture 4" descr="Kết quả hình ảnh cho hình ảnh cướp giậ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35469"/>
            <a:ext cx="4484687" cy="4411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8"/>
          <p:cNvSpPr/>
          <p:nvPr/>
        </p:nvSpPr>
        <p:spPr>
          <a:xfrm>
            <a:off x="4747418" y="5443536"/>
            <a:ext cx="4233069" cy="777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CƯỚP GIẬT</a:t>
            </a:r>
            <a:endParaRPr lang="en-US" sz="2800" b="1" dirty="0">
              <a:solidFill>
                <a:srgbClr val="FF0000"/>
              </a:solidFill>
            </a:endParaRPr>
          </a:p>
        </p:txBody>
      </p:sp>
      <p:pic>
        <p:nvPicPr>
          <p:cNvPr id="10" name="Picture 2" descr="Kết quả hình ảnh cho hình ảnh ma tú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105" y="476249"/>
            <a:ext cx="4313518"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Kết quả hình ảnh cho hình ảnh ma tú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0663" y="685799"/>
            <a:ext cx="4429824" cy="4819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ounded Rectangle 11"/>
          <p:cNvSpPr/>
          <p:nvPr/>
        </p:nvSpPr>
        <p:spPr>
          <a:xfrm>
            <a:off x="2228850" y="5443536"/>
            <a:ext cx="4038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MA TÚY</a:t>
            </a:r>
            <a:endParaRPr lang="en-US" sz="2800" b="1" dirty="0">
              <a:solidFill>
                <a:srgbClr val="FF0000"/>
              </a:solidFill>
            </a:endParaRPr>
          </a:p>
        </p:txBody>
      </p:sp>
      <p:sp>
        <p:nvSpPr>
          <p:cNvPr id="4" name="Left Arrow 3">
            <a:hlinkClick r:id="rId6" action="ppaction://hlinksldjump"/>
          </p:cNvPr>
          <p:cNvSpPr/>
          <p:nvPr/>
        </p:nvSpPr>
        <p:spPr>
          <a:xfrm>
            <a:off x="8653462" y="6488112"/>
            <a:ext cx="327025" cy="3206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2675431" y="6400800"/>
            <a:ext cx="2878737" cy="369332"/>
          </a:xfrm>
          <a:prstGeom prst="rect">
            <a:avLst/>
          </a:prstGeom>
        </p:spPr>
        <p:txBody>
          <a:bodyPr wrap="none">
            <a:spAutoFit/>
          </a:bodyPr>
          <a:lstStyle/>
          <a:p>
            <a:r>
              <a:rPr lang="en-US" b="1" dirty="0">
                <a:latin typeface="Times New Roman" pitchFamily="18" charset="0"/>
                <a:cs typeface="Times New Roman" pitchFamily="18" charset="0"/>
              </a:rPr>
              <a:t>Vi </a:t>
            </a:r>
            <a:r>
              <a:rPr lang="en-US" b="1" dirty="0" err="1">
                <a:latin typeface="Times New Roman" pitchFamily="18" charset="0"/>
                <a:cs typeface="Times New Roman" pitchFamily="18" charset="0"/>
              </a:rPr>
              <a:t>phạm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pháp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luật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r>
              <a:rPr lang="en-US" b="1" dirty="0">
                <a:latin typeface="Times New Roman" pitchFamily="18" charset="0"/>
                <a:cs typeface="Times New Roman" pitchFamily="18" charset="0"/>
              </a:rPr>
              <a:t> </a:t>
            </a:r>
            <a:endParaRPr lang="vi-VN" dirty="0"/>
          </a:p>
        </p:txBody>
      </p:sp>
    </p:spTree>
    <p:extLst>
      <p:ext uri="{BB962C8B-B14F-4D97-AF65-F5344CB8AC3E}">
        <p14:creationId xmlns:p14="http://schemas.microsoft.com/office/powerpoint/2010/main" val="56618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fade">
                                      <p:cBhvr>
                                        <p:cTn id="7" dur="500"/>
                                        <p:tgtEl>
                                          <p:spTgt spid="2253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500"/>
                                        <p:tgtEl>
                                          <p:spTgt spid="8"/>
                                        </p:tgtEl>
                                      </p:cBhvr>
                                    </p:animEffect>
                                    <p:set>
                                      <p:cBhvr>
                                        <p:cTn id="23" dur="1" fill="hold">
                                          <p:stCondLst>
                                            <p:cond delay="499"/>
                                          </p:stCondLst>
                                        </p:cTn>
                                        <p:tgtEl>
                                          <p:spTgt spid="8"/>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9"/>
                                        </p:tgtEl>
                                      </p:cBhvr>
                                    </p:animEffect>
                                    <p:set>
                                      <p:cBhvr>
                                        <p:cTn id="26" dur="1" fill="hold">
                                          <p:stCondLst>
                                            <p:cond delay="499"/>
                                          </p:stCondLst>
                                        </p:cTn>
                                        <p:tgtEl>
                                          <p:spTgt spid="9"/>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22532"/>
                                        </p:tgtEl>
                                      </p:cBhvr>
                                    </p:animEffect>
                                    <p:set>
                                      <p:cBhvr>
                                        <p:cTn id="29" dur="1" fill="hold">
                                          <p:stCondLst>
                                            <p:cond delay="499"/>
                                          </p:stCondLst>
                                        </p:cTn>
                                        <p:tgtEl>
                                          <p:spTgt spid="22532"/>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par>
                                <p:cTn id="33" presetID="10"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par>
                                <p:cTn id="39" presetID="10" presetClass="entr" presetSubtype="0" fill="hold"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9" grpId="0" animBg="1"/>
      <p:bldP spid="9" grpId="1"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2" descr="Kết quả hình ảnh cho hình ảnh lân chiếm vỉa hè"/>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457200"/>
            <a:ext cx="8631936"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ounded Rectangle 1"/>
          <p:cNvSpPr/>
          <p:nvPr/>
        </p:nvSpPr>
        <p:spPr>
          <a:xfrm>
            <a:off x="1752600" y="5943600"/>
            <a:ext cx="6172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LẤN CHIẾM VỈA HÈ, LỀ ĐƯỜNG</a:t>
            </a:r>
            <a:endParaRPr lang="en-US" sz="2800" b="1" dirty="0">
              <a:solidFill>
                <a:srgbClr val="FF0000"/>
              </a:solidFill>
            </a:endParaRPr>
          </a:p>
        </p:txBody>
      </p:sp>
      <p:pic>
        <p:nvPicPr>
          <p:cNvPr id="5" name="Picture 2" descr="Kết quả hình ảnh cho hình ảnh đổ rác sai quy đị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14350"/>
            <a:ext cx="8480854"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914400" y="5943600"/>
            <a:ext cx="7391400" cy="10064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FF0000"/>
                </a:solidFill>
              </a:rPr>
              <a:t>ĐỔ RÁC SAI QUY ĐỊNH</a:t>
            </a:r>
            <a:endParaRPr lang="en-US" sz="3600" dirty="0">
              <a:solidFill>
                <a:srgbClr val="FF0000"/>
              </a:solidFill>
            </a:endParaRPr>
          </a:p>
        </p:txBody>
      </p:sp>
      <p:sp>
        <p:nvSpPr>
          <p:cNvPr id="7" name="Left Arrow 6">
            <a:hlinkClick r:id="rId4" action="ppaction://hlinksldjump"/>
          </p:cNvPr>
          <p:cNvSpPr/>
          <p:nvPr/>
        </p:nvSpPr>
        <p:spPr>
          <a:xfrm>
            <a:off x="8658923" y="6556375"/>
            <a:ext cx="327025" cy="3206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2"/>
          <p:cNvSpPr/>
          <p:nvPr/>
        </p:nvSpPr>
        <p:spPr>
          <a:xfrm>
            <a:off x="3012034" y="62984"/>
            <a:ext cx="3196131" cy="369332"/>
          </a:xfrm>
          <a:prstGeom prst="rect">
            <a:avLst/>
          </a:prstGeom>
        </p:spPr>
        <p:txBody>
          <a:bodyPr wrap="none">
            <a:spAutoFit/>
          </a:bodyPr>
          <a:lstStyle/>
          <a:p>
            <a:r>
              <a:rPr lang="en-US" b="1" dirty="0">
                <a:latin typeface="Times New Roman" pitchFamily="18" charset="0"/>
                <a:cs typeface="Times New Roman" pitchFamily="18" charset="0"/>
              </a:rPr>
              <a:t>Vi </a:t>
            </a:r>
            <a:r>
              <a:rPr lang="en-US" b="1" dirty="0" err="1">
                <a:latin typeface="Times New Roman" pitchFamily="18" charset="0"/>
                <a:cs typeface="Times New Roman" pitchFamily="18" charset="0"/>
              </a:rPr>
              <a:t>phạm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pháp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luật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hành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chính</a:t>
            </a:r>
            <a:endParaRPr lang="vi-VN" dirty="0"/>
          </a:p>
        </p:txBody>
      </p:sp>
    </p:spTree>
    <p:extLst>
      <p:ext uri="{BB962C8B-B14F-4D97-AF65-F5344CB8AC3E}">
        <p14:creationId xmlns:p14="http://schemas.microsoft.com/office/powerpoint/2010/main" val="2246124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additive="base">
                                        <p:cTn id="7" dur="500" fill="hold"/>
                                        <p:tgtEl>
                                          <p:spTgt spid="28675"/>
                                        </p:tgtEl>
                                        <p:attrNameLst>
                                          <p:attrName>ppt_x</p:attrName>
                                        </p:attrNameLst>
                                      </p:cBhvr>
                                      <p:tavLst>
                                        <p:tav tm="0">
                                          <p:val>
                                            <p:strVal val="#ppt_x"/>
                                          </p:val>
                                        </p:tav>
                                        <p:tav tm="100000">
                                          <p:val>
                                            <p:strVal val="#ppt_x"/>
                                          </p:val>
                                        </p:tav>
                                      </p:tavLst>
                                    </p:anim>
                                    <p:anim calcmode="lin" valueType="num">
                                      <p:cBhvr additive="base">
                                        <p:cTn id="8" dur="500" fill="hold"/>
                                        <p:tgtEl>
                                          <p:spTgt spid="2867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667500" y="2514600"/>
            <a:ext cx="2168878" cy="304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latin typeface="Times New Roman" panose="02020603050405020304" pitchFamily="18" charset="0"/>
                <a:cs typeface="Times New Roman" panose="02020603050405020304" pitchFamily="18" charset="0"/>
              </a:rPr>
              <a:t>Công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dân</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6" name="Rounded Rectangle 5"/>
          <p:cNvSpPr/>
          <p:nvPr/>
        </p:nvSpPr>
        <p:spPr>
          <a:xfrm>
            <a:off x="190500" y="2514600"/>
            <a:ext cx="2291644" cy="304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latin typeface="Times New Roman" panose="02020603050405020304" pitchFamily="18" charset="0"/>
                <a:cs typeface="Times New Roman" panose="02020603050405020304" pitchFamily="18" charset="0"/>
              </a:rPr>
              <a:t>Công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dân</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7" name="Left-Right Arrow 6"/>
          <p:cNvSpPr/>
          <p:nvPr/>
        </p:nvSpPr>
        <p:spPr>
          <a:xfrm>
            <a:off x="2324099" y="2895600"/>
            <a:ext cx="4495801" cy="16002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Tài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sản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đất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đai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hợp</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đồng</a:t>
            </a:r>
            <a:r>
              <a:rPr lang="en-US" sz="2800" b="1" dirty="0" smtClean="0">
                <a:solidFill>
                  <a:srgbClr val="FF0000"/>
                </a:solidFill>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9" name="Down Arrow 8"/>
          <p:cNvSpPr/>
          <p:nvPr/>
        </p:nvSpPr>
        <p:spPr>
          <a:xfrm>
            <a:off x="3543300" y="1066800"/>
            <a:ext cx="2209800" cy="19812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rgbClr val="FF0000"/>
                </a:solidFill>
                <a:latin typeface="Times New Roman" panose="02020603050405020304" pitchFamily="18" charset="0"/>
                <a:cs typeface="Times New Roman" panose="02020603050405020304" pitchFamily="18" charset="0"/>
              </a:rPr>
              <a:t>Tranh</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chấp</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0" name="Rounded Rectangle 9"/>
          <p:cNvSpPr/>
          <p:nvPr/>
        </p:nvSpPr>
        <p:spPr>
          <a:xfrm>
            <a:off x="1028699" y="152400"/>
            <a:ext cx="7529689" cy="76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latin typeface="Times New Roman" panose="02020603050405020304" pitchFamily="18" charset="0"/>
                <a:cs typeface="Times New Roman" panose="02020603050405020304" pitchFamily="18" charset="0"/>
              </a:rPr>
              <a:t>Vi </a:t>
            </a:r>
            <a:r>
              <a:rPr lang="en-US" sz="2800" b="1" dirty="0" err="1" smtClean="0">
                <a:solidFill>
                  <a:srgbClr val="FF0000"/>
                </a:solidFill>
                <a:latin typeface="Times New Roman" panose="02020603050405020304" pitchFamily="18" charset="0"/>
                <a:cs typeface="Times New Roman" panose="02020603050405020304" pitchFamily="18" charset="0"/>
              </a:rPr>
              <a:t>phạm</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pháp</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luật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dân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sự</a:t>
            </a:r>
            <a:endParaRPr lang="en-US" sz="2800" b="1" dirty="0">
              <a:solidFill>
                <a:srgbClr val="FF0000"/>
              </a:solidFill>
              <a:latin typeface="Times New Roman" panose="02020603050405020304" pitchFamily="18" charset="0"/>
              <a:cs typeface="Times New Roman" panose="02020603050405020304" pitchFamily="18" charset="0"/>
            </a:endParaRPr>
          </a:p>
        </p:txBody>
      </p:sp>
      <p:pic>
        <p:nvPicPr>
          <p:cNvPr id="8" name="Picture 2" descr="Kết quả hình ảnh cho hình ảnh hợp đồng thuê nhà"/>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150" y="76200"/>
            <a:ext cx="8153400" cy="5387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ounded Rectangle 10"/>
          <p:cNvSpPr/>
          <p:nvPr/>
        </p:nvSpPr>
        <p:spPr>
          <a:xfrm>
            <a:off x="1336322" y="5638800"/>
            <a:ext cx="7010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rPr>
              <a:t>THUÊ NHÀ KHÔNG TRẢ TIỀN</a:t>
            </a:r>
            <a:endParaRPr lang="en-US" sz="3200" b="1" dirty="0">
              <a:solidFill>
                <a:srgbClr val="FF0000"/>
              </a:solidFill>
            </a:endParaRPr>
          </a:p>
        </p:txBody>
      </p:sp>
      <p:pic>
        <p:nvPicPr>
          <p:cNvPr id="12" name="Picture 2" descr="Kết quả hình ảnh cho hình ảnh tranh chấp thừa kế"/>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769" y="76201"/>
            <a:ext cx="8341231" cy="550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ounded Rectangle 12"/>
          <p:cNvSpPr/>
          <p:nvPr/>
        </p:nvSpPr>
        <p:spPr>
          <a:xfrm>
            <a:off x="1219200" y="5741987"/>
            <a:ext cx="7162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rPr>
              <a:t>TRANH CHẤP QUYỀN THỪA KẾ</a:t>
            </a:r>
            <a:endParaRPr lang="en-US" sz="3200" b="1" dirty="0">
              <a:solidFill>
                <a:srgbClr val="FF0000"/>
              </a:solidFill>
            </a:endParaRPr>
          </a:p>
        </p:txBody>
      </p:sp>
      <p:sp>
        <p:nvSpPr>
          <p:cNvPr id="14" name="Left Arrow 13">
            <a:hlinkClick r:id="rId4" action="ppaction://hlinksldjump"/>
          </p:cNvPr>
          <p:cNvSpPr/>
          <p:nvPr/>
        </p:nvSpPr>
        <p:spPr>
          <a:xfrm>
            <a:off x="8763000" y="6553200"/>
            <a:ext cx="327025" cy="3206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3009015" y="6414016"/>
            <a:ext cx="2744085" cy="369332"/>
          </a:xfrm>
          <a:prstGeom prst="rect">
            <a:avLst/>
          </a:prstGeom>
        </p:spPr>
        <p:txBody>
          <a:bodyPr wrap="none">
            <a:spAutoFit/>
          </a:bodyPr>
          <a:lstStyle/>
          <a:p>
            <a:r>
              <a:rPr lang="en-US" b="1" dirty="0">
                <a:latin typeface="Times New Roman" pitchFamily="18" charset="0"/>
                <a:cs typeface="Times New Roman" pitchFamily="18" charset="0"/>
              </a:rPr>
              <a:t>Vi </a:t>
            </a:r>
            <a:r>
              <a:rPr lang="en-US" b="1" dirty="0" err="1">
                <a:latin typeface="Times New Roman" pitchFamily="18" charset="0"/>
                <a:cs typeface="Times New Roman" pitchFamily="18" charset="0"/>
              </a:rPr>
              <a:t>phạm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pháp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luật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endParaRPr lang="vi-VN" dirty="0"/>
          </a:p>
        </p:txBody>
      </p:sp>
    </p:spTree>
    <p:extLst>
      <p:ext uri="{BB962C8B-B14F-4D97-AF65-F5344CB8AC3E}">
        <p14:creationId xmlns:p14="http://schemas.microsoft.com/office/powerpoint/2010/main" val="3584186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ppt_x"/>
                                          </p:val>
                                        </p:tav>
                                        <p:tav tm="100000">
                                          <p:val>
                                            <p:strVal val="#ppt_x"/>
                                          </p:val>
                                        </p:tav>
                                      </p:tavLst>
                                    </p:anim>
                                    <p:anim calcmode="lin" valueType="num">
                                      <p:cBhvr additive="base">
                                        <p:cTn id="3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5"/>
                                        </p:tgtEl>
                                      </p:cBhvr>
                                    </p:animEffect>
                                    <p:set>
                                      <p:cBhvr>
                                        <p:cTn id="47" dur="1" fill="hold">
                                          <p:stCondLst>
                                            <p:cond delay="499"/>
                                          </p:stCondLst>
                                        </p:cTn>
                                        <p:tgtEl>
                                          <p:spTgt spid="5"/>
                                        </p:tgtEl>
                                        <p:attrNameLst>
                                          <p:attrName>style.visibility</p:attrName>
                                        </p:attrNameLst>
                                      </p:cBhvr>
                                      <p:to>
                                        <p:strVal val="hidden"/>
                                      </p:to>
                                    </p:set>
                                  </p:childTnLst>
                                </p:cTn>
                              </p:par>
                              <p:par>
                                <p:cTn id="48" presetID="2" presetClass="entr" presetSubtype="4" fill="hold" nodeType="withEffect">
                                  <p:stCondLst>
                                    <p:cond delay="0"/>
                                  </p:stCondLst>
                                  <p:childTnLst>
                                    <p:set>
                                      <p:cBhvr>
                                        <p:cTn id="49" dur="1" fill="hold">
                                          <p:stCondLst>
                                            <p:cond delay="0"/>
                                          </p:stCondLst>
                                        </p:cTn>
                                        <p:tgtEl>
                                          <p:spTgt spid="8"/>
                                        </p:tgtEl>
                                        <p:attrNameLst>
                                          <p:attrName>style.visibility</p:attrName>
                                        </p:attrNameLst>
                                      </p:cBhvr>
                                      <p:to>
                                        <p:strVal val="visible"/>
                                      </p:to>
                                    </p:set>
                                    <p:anim calcmode="lin" valueType="num">
                                      <p:cBhvr additive="base">
                                        <p:cTn id="50" dur="500" fill="hold"/>
                                        <p:tgtEl>
                                          <p:spTgt spid="8"/>
                                        </p:tgtEl>
                                        <p:attrNameLst>
                                          <p:attrName>ppt_x</p:attrName>
                                        </p:attrNameLst>
                                      </p:cBhvr>
                                      <p:tavLst>
                                        <p:tav tm="0">
                                          <p:val>
                                            <p:strVal val="#ppt_x"/>
                                          </p:val>
                                        </p:tav>
                                        <p:tav tm="100000">
                                          <p:val>
                                            <p:strVal val="#ppt_x"/>
                                          </p:val>
                                        </p:tav>
                                      </p:tavLst>
                                    </p:anim>
                                    <p:anim calcmode="lin" valueType="num">
                                      <p:cBhvr additive="base">
                                        <p:cTn id="51" dur="500" fill="hold"/>
                                        <p:tgtEl>
                                          <p:spTgt spid="8"/>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11"/>
                                        </p:tgtEl>
                                        <p:attrNameLst>
                                          <p:attrName>style.visibility</p:attrName>
                                        </p:attrNameLst>
                                      </p:cBhvr>
                                      <p:to>
                                        <p:strVal val="visible"/>
                                      </p:to>
                                    </p:set>
                                    <p:anim calcmode="lin" valueType="num">
                                      <p:cBhvr additive="base">
                                        <p:cTn id="54" dur="500" fill="hold"/>
                                        <p:tgtEl>
                                          <p:spTgt spid="11"/>
                                        </p:tgtEl>
                                        <p:attrNameLst>
                                          <p:attrName>ppt_x</p:attrName>
                                        </p:attrNameLst>
                                      </p:cBhvr>
                                      <p:tavLst>
                                        <p:tav tm="0">
                                          <p:val>
                                            <p:strVal val="#ppt_x"/>
                                          </p:val>
                                        </p:tav>
                                        <p:tav tm="100000">
                                          <p:val>
                                            <p:strVal val="#ppt_x"/>
                                          </p:val>
                                        </p:tav>
                                      </p:tavLst>
                                    </p:anim>
                                    <p:anim calcmode="lin" valueType="num">
                                      <p:cBhvr additive="base">
                                        <p:cTn id="5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additive="base">
                                        <p:cTn id="60" dur="500" fill="hold"/>
                                        <p:tgtEl>
                                          <p:spTgt spid="12"/>
                                        </p:tgtEl>
                                        <p:attrNameLst>
                                          <p:attrName>ppt_x</p:attrName>
                                        </p:attrNameLst>
                                      </p:cBhvr>
                                      <p:tavLst>
                                        <p:tav tm="0">
                                          <p:val>
                                            <p:strVal val="#ppt_x"/>
                                          </p:val>
                                        </p:tav>
                                        <p:tav tm="100000">
                                          <p:val>
                                            <p:strVal val="#ppt_x"/>
                                          </p:val>
                                        </p:tav>
                                      </p:tavLst>
                                    </p:anim>
                                    <p:anim calcmode="lin" valueType="num">
                                      <p:cBhvr additive="base">
                                        <p:cTn id="61" dur="500" fill="hold"/>
                                        <p:tgtEl>
                                          <p:spTgt spid="12"/>
                                        </p:tgtEl>
                                        <p:attrNameLst>
                                          <p:attrName>ppt_y</p:attrName>
                                        </p:attrNameLst>
                                      </p:cBhvr>
                                      <p:tavLst>
                                        <p:tav tm="0">
                                          <p:val>
                                            <p:strVal val="1+#ppt_h/2"/>
                                          </p:val>
                                        </p:tav>
                                        <p:tav tm="100000">
                                          <p:val>
                                            <p:strVal val="#ppt_y"/>
                                          </p:val>
                                        </p:tav>
                                      </p:tavLst>
                                    </p:anim>
                                  </p:childTnLst>
                                </p:cTn>
                              </p:par>
                              <p:par>
                                <p:cTn id="62" presetID="2" presetClass="entr" presetSubtype="4" fill="hold" grpId="0" nodeType="withEffect">
                                  <p:stCondLst>
                                    <p:cond delay="0"/>
                                  </p:stCondLst>
                                  <p:childTnLst>
                                    <p:set>
                                      <p:cBhvr>
                                        <p:cTn id="63" dur="1" fill="hold">
                                          <p:stCondLst>
                                            <p:cond delay="0"/>
                                          </p:stCondLst>
                                        </p:cTn>
                                        <p:tgtEl>
                                          <p:spTgt spid="13"/>
                                        </p:tgtEl>
                                        <p:attrNameLst>
                                          <p:attrName>style.visibility</p:attrName>
                                        </p:attrNameLst>
                                      </p:cBhvr>
                                      <p:to>
                                        <p:strVal val="visible"/>
                                      </p:to>
                                    </p:set>
                                    <p:anim calcmode="lin" valueType="num">
                                      <p:cBhvr additive="base">
                                        <p:cTn id="64" dur="500" fill="hold"/>
                                        <p:tgtEl>
                                          <p:spTgt spid="13"/>
                                        </p:tgtEl>
                                        <p:attrNameLst>
                                          <p:attrName>ppt_x</p:attrName>
                                        </p:attrNameLst>
                                      </p:cBhvr>
                                      <p:tavLst>
                                        <p:tav tm="0">
                                          <p:val>
                                            <p:strVal val="#ppt_x"/>
                                          </p:val>
                                        </p:tav>
                                        <p:tav tm="100000">
                                          <p:val>
                                            <p:strVal val="#ppt_x"/>
                                          </p:val>
                                        </p:tav>
                                      </p:tavLst>
                                    </p:anim>
                                    <p:anim calcmode="lin" valueType="num">
                                      <p:cBhvr additive="base">
                                        <p:cTn id="6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9" grpId="0" animBg="1"/>
      <p:bldP spid="9" grpId="1" animBg="1"/>
      <p:bldP spid="10" grpId="0" animBg="1"/>
      <p:bldP spid="10" grpId="1" animBg="1"/>
      <p:bldP spid="11"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5" name="Picture 2" descr="Kết quả hình ảnh cho hình ảnh đi học muộ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590550"/>
            <a:ext cx="441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Picture 4" descr="Kết quả hình ảnh cho hình ảnh đi LÀM MUỘ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8757" y="819150"/>
            <a:ext cx="441411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eft Arrow 4">
            <a:hlinkClick r:id="rId4" action="ppaction://hlinksldjump"/>
          </p:cNvPr>
          <p:cNvSpPr/>
          <p:nvPr/>
        </p:nvSpPr>
        <p:spPr>
          <a:xfrm>
            <a:off x="8664575" y="6400800"/>
            <a:ext cx="327025" cy="3206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1"/>
          <p:cNvSpPr/>
          <p:nvPr/>
        </p:nvSpPr>
        <p:spPr>
          <a:xfrm>
            <a:off x="3711314" y="6031468"/>
            <a:ext cx="1721369" cy="369332"/>
          </a:xfrm>
          <a:prstGeom prst="rect">
            <a:avLst/>
          </a:prstGeom>
        </p:spPr>
        <p:txBody>
          <a:bodyPr wrap="none">
            <a:spAutoFit/>
          </a:bodyPr>
          <a:lstStyle/>
          <a:p>
            <a:r>
              <a:rPr lang="en-US" b="1" dirty="0">
                <a:latin typeface="Times New Roman" pitchFamily="18" charset="0"/>
                <a:cs typeface="Times New Roman" pitchFamily="18" charset="0"/>
              </a:rPr>
              <a:t>Vi </a:t>
            </a:r>
            <a:r>
              <a:rPr lang="en-US" b="1" dirty="0" err="1">
                <a:latin typeface="Times New Roman" pitchFamily="18" charset="0"/>
                <a:cs typeface="Times New Roman" pitchFamily="18" charset="0"/>
              </a:rPr>
              <a:t>phạm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kỉ</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luật</a:t>
            </a:r>
            <a:endParaRPr lang="vi-VN" dirty="0"/>
          </a:p>
        </p:txBody>
      </p:sp>
    </p:spTree>
    <p:extLst>
      <p:ext uri="{BB962C8B-B14F-4D97-AF65-F5344CB8AC3E}">
        <p14:creationId xmlns:p14="http://schemas.microsoft.com/office/powerpoint/2010/main" val="5041993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3314" name="Group 2"/>
          <p:cNvGraphicFramePr>
            <a:graphicFrameLocks noGrp="1"/>
          </p:cNvGraphicFramePr>
          <p:nvPr>
            <p:extLst>
              <p:ext uri="{D42A27DB-BD31-4B8C-83A1-F6EECF244321}">
                <p14:modId xmlns:p14="http://schemas.microsoft.com/office/powerpoint/2010/main" val="2686760324"/>
              </p:ext>
            </p:extLst>
          </p:nvPr>
        </p:nvGraphicFramePr>
        <p:xfrm>
          <a:off x="152400" y="-33383"/>
          <a:ext cx="8915400" cy="6967583"/>
        </p:xfrm>
        <a:graphic>
          <a:graphicData uri="http://schemas.openxmlformats.org/drawingml/2006/table">
            <a:tbl>
              <a:tblPr/>
              <a:tblGrid>
                <a:gridCol w="2569029"/>
                <a:gridCol w="773430"/>
                <a:gridCol w="576943"/>
                <a:gridCol w="680037"/>
                <a:gridCol w="982276"/>
                <a:gridCol w="1964551"/>
                <a:gridCol w="1369134"/>
              </a:tblGrid>
              <a:tr h="3839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BA2AB0"/>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2190">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Hành vi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Nhận xét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Người thực hiện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Hậu quả</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Phân loại vi phạm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4431">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Đúng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Sai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Có lỗi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rgbClr val="DB093B"/>
                          </a:solidFill>
                          <a:effectLst/>
                          <a:latin typeface="Times New Roman" pitchFamily="18" charset="0"/>
                          <a:cs typeface="Times New Roman" pitchFamily="18" charset="0"/>
                        </a:rPr>
                        <a:t>Không có lỗi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rgbClr val="BA2AB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11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1.Xây nhà trái phép, đổ phế thải xuống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cống</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nước</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2.Đua xe máy, vượt đèn đỏ, gây tai nạn</a:t>
                      </a: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3.Tâm thần đập phá tài sản</a:t>
                      </a: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 Cướp giật dây chuyền,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túi</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xách</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24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 Vay tiền dây dưa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không</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trả</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24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6. Chặt cành, tỉa cây không đặt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biển</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báo</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sz="1800" b="1"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VNI-Times" pitchFamily="2"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56" name="Text Box 44"/>
          <p:cNvSpPr txBox="1">
            <a:spLocks noChangeArrowheads="1"/>
          </p:cNvSpPr>
          <p:nvPr/>
        </p:nvSpPr>
        <p:spPr bwMode="auto">
          <a:xfrm>
            <a:off x="4114800" y="5334000"/>
            <a:ext cx="609600" cy="369332"/>
          </a:xfrm>
          <a:prstGeom prst="rect">
            <a:avLst/>
          </a:prstGeom>
          <a:noFill/>
          <a:ln w="9525">
            <a:noFill/>
            <a:miter lim="800000"/>
            <a:headEnd/>
            <a:tailEnd/>
          </a:ln>
          <a:effectLst/>
        </p:spPr>
        <p:txBody>
          <a:bodyPr>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57" name="Text Box 45"/>
          <p:cNvSpPr txBox="1">
            <a:spLocks noChangeArrowheads="1"/>
          </p:cNvSpPr>
          <p:nvPr/>
        </p:nvSpPr>
        <p:spPr bwMode="auto">
          <a:xfrm>
            <a:off x="3505200" y="6216650"/>
            <a:ext cx="6858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64" name="Text Box 52"/>
          <p:cNvSpPr txBox="1">
            <a:spLocks noChangeArrowheads="1"/>
          </p:cNvSpPr>
          <p:nvPr/>
        </p:nvSpPr>
        <p:spPr bwMode="auto">
          <a:xfrm>
            <a:off x="1447800" y="6400800"/>
            <a:ext cx="990600" cy="369332"/>
          </a:xfrm>
          <a:prstGeom prst="rect">
            <a:avLst/>
          </a:prstGeom>
          <a:noFill/>
          <a:ln w="9525">
            <a:noFill/>
            <a:miter lim="800000"/>
            <a:headEnd/>
            <a:tailEnd/>
          </a:ln>
          <a:effectLst/>
        </p:spPr>
        <p:txBody>
          <a:bodyPr>
            <a:spAutoFit/>
          </a:bodyPr>
          <a:lstStyle/>
          <a:p>
            <a:pPr algn="ctr">
              <a:spcBef>
                <a:spcPct val="50000"/>
              </a:spcBef>
            </a:pPr>
            <a:endParaRPr lang="en-US" i="1">
              <a:solidFill>
                <a:srgbClr val="DB093B"/>
              </a:solidFill>
              <a:latin typeface="Times New Roman" panose="02020603050405020304" pitchFamily="18" charset="0"/>
              <a:cs typeface="Times New Roman" panose="02020603050405020304" pitchFamily="18" charset="0"/>
              <a:sym typeface="Wingdings" pitchFamily="2" charset="2"/>
            </a:endParaRPr>
          </a:p>
        </p:txBody>
      </p:sp>
      <p:sp>
        <p:nvSpPr>
          <p:cNvPr id="13367" name="Text Box 55"/>
          <p:cNvSpPr txBox="1">
            <a:spLocks noChangeArrowheads="1"/>
          </p:cNvSpPr>
          <p:nvPr/>
        </p:nvSpPr>
        <p:spPr bwMode="auto">
          <a:xfrm>
            <a:off x="3505200" y="3657600"/>
            <a:ext cx="6858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68" name="Text Box 56"/>
          <p:cNvSpPr txBox="1">
            <a:spLocks noChangeArrowheads="1"/>
          </p:cNvSpPr>
          <p:nvPr/>
        </p:nvSpPr>
        <p:spPr bwMode="auto">
          <a:xfrm>
            <a:off x="4114800" y="6216650"/>
            <a:ext cx="6096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69" name="Text Box 57"/>
          <p:cNvSpPr txBox="1">
            <a:spLocks noChangeArrowheads="1"/>
          </p:cNvSpPr>
          <p:nvPr/>
        </p:nvSpPr>
        <p:spPr bwMode="auto">
          <a:xfrm>
            <a:off x="990600" y="6400800"/>
            <a:ext cx="762000" cy="369332"/>
          </a:xfrm>
          <a:prstGeom prst="rect">
            <a:avLst/>
          </a:prstGeom>
          <a:noFill/>
          <a:ln w="9525">
            <a:noFill/>
            <a:miter lim="800000"/>
            <a:headEnd/>
            <a:tailEnd/>
          </a:ln>
          <a:effectLst/>
        </p:spPr>
        <p:txBody>
          <a:bodyPr>
            <a:spAutoFit/>
          </a:bodyPr>
          <a:lstStyle/>
          <a:p>
            <a:pPr algn="ctr">
              <a:spcBef>
                <a:spcPct val="50000"/>
              </a:spcBef>
            </a:pPr>
            <a:endParaRPr lang="en-US" i="1">
              <a:solidFill>
                <a:srgbClr val="DB093B"/>
              </a:solidFill>
              <a:latin typeface="Times New Roman" panose="02020603050405020304" pitchFamily="18" charset="0"/>
              <a:cs typeface="Times New Roman" panose="02020603050405020304" pitchFamily="18" charset="0"/>
              <a:sym typeface="Wingdings" pitchFamily="2" charset="2"/>
            </a:endParaRPr>
          </a:p>
        </p:txBody>
      </p:sp>
      <p:sp>
        <p:nvSpPr>
          <p:cNvPr id="13371" name="Text Box 59"/>
          <p:cNvSpPr txBox="1">
            <a:spLocks noChangeArrowheads="1"/>
          </p:cNvSpPr>
          <p:nvPr/>
        </p:nvSpPr>
        <p:spPr bwMode="auto">
          <a:xfrm>
            <a:off x="4876800" y="3625850"/>
            <a:ext cx="457200" cy="369332"/>
          </a:xfrm>
          <a:prstGeom prst="rect">
            <a:avLst/>
          </a:prstGeom>
          <a:noFill/>
          <a:ln w="9525">
            <a:noFill/>
            <a:miter lim="800000"/>
            <a:headEnd/>
            <a:tailEnd/>
          </a:ln>
          <a:effectLst/>
        </p:spPr>
        <p:txBody>
          <a:bodyPr>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72" name="Text Box 60"/>
          <p:cNvSpPr txBox="1">
            <a:spLocks noChangeArrowheads="1"/>
          </p:cNvSpPr>
          <p:nvPr/>
        </p:nvSpPr>
        <p:spPr bwMode="auto">
          <a:xfrm>
            <a:off x="3505200" y="5334000"/>
            <a:ext cx="4572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74" name="Text Box 62"/>
          <p:cNvSpPr txBox="1">
            <a:spLocks noChangeArrowheads="1"/>
          </p:cNvSpPr>
          <p:nvPr/>
        </p:nvSpPr>
        <p:spPr bwMode="auto">
          <a:xfrm>
            <a:off x="3505200" y="4343400"/>
            <a:ext cx="6858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13375" name="Text Box 63"/>
          <p:cNvSpPr txBox="1">
            <a:spLocks noChangeArrowheads="1"/>
          </p:cNvSpPr>
          <p:nvPr/>
        </p:nvSpPr>
        <p:spPr bwMode="auto">
          <a:xfrm>
            <a:off x="4114800" y="4343400"/>
            <a:ext cx="7620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cxnSp>
        <p:nvCxnSpPr>
          <p:cNvPr id="38" name="Straight Connector 37"/>
          <p:cNvCxnSpPr/>
          <p:nvPr/>
        </p:nvCxnSpPr>
        <p:spPr>
          <a:xfrm>
            <a:off x="152400" y="2663924"/>
            <a:ext cx="8991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0" y="35052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0" y="41910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0" y="5029200"/>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0" y="5943600"/>
            <a:ext cx="914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 Box 55"/>
          <p:cNvSpPr txBox="1">
            <a:spLocks noChangeArrowheads="1"/>
          </p:cNvSpPr>
          <p:nvPr/>
        </p:nvSpPr>
        <p:spPr bwMode="auto">
          <a:xfrm>
            <a:off x="3505200" y="1915180"/>
            <a:ext cx="685800" cy="369332"/>
          </a:xfrm>
          <a:prstGeom prst="rect">
            <a:avLst/>
          </a:prstGeom>
          <a:noFill/>
          <a:ln w="9525">
            <a:noFill/>
            <a:miter lim="800000"/>
            <a:headEnd/>
            <a:tailEnd/>
          </a:ln>
          <a:effectLst/>
        </p:spPr>
        <p:txBody>
          <a:bodyPr wrap="square">
            <a:spAutoFit/>
          </a:bodyPr>
          <a:lstStyle/>
          <a:p>
            <a:pPr algn="ctr">
              <a:spcBef>
                <a:spcPct val="50000"/>
              </a:spcBef>
            </a:pPr>
            <a:r>
              <a:rPr lang="en-US" i="1" dirty="0" smtClean="0">
                <a:solidFill>
                  <a:srgbClr val="DB093B"/>
                </a:solidFill>
                <a:latin typeface="Times New Roman" panose="02020603050405020304" pitchFamily="18" charset="0"/>
                <a:cs typeface="Times New Roman" panose="02020603050405020304" pitchFamily="18" charset="0"/>
                <a:sym typeface="Wingdings" pitchFamily="2" charset="2"/>
              </a:rPr>
              <a:t> </a:t>
            </a:r>
            <a:endParaRPr lang="en-US" i="1" dirty="0">
              <a:solidFill>
                <a:srgbClr val="DB093B"/>
              </a:solidFill>
              <a:latin typeface="Times New Roman" panose="02020603050405020304" pitchFamily="18" charset="0"/>
              <a:cs typeface="Times New Roman" panose="02020603050405020304" pitchFamily="18" charset="0"/>
              <a:sym typeface="Wingdings" pitchFamily="2" charset="2"/>
            </a:endParaRPr>
          </a:p>
        </p:txBody>
      </p:sp>
      <p:sp>
        <p:nvSpPr>
          <p:cNvPr id="57" name="Text Box 55"/>
          <p:cNvSpPr txBox="1">
            <a:spLocks noChangeArrowheads="1"/>
          </p:cNvSpPr>
          <p:nvPr/>
        </p:nvSpPr>
        <p:spPr bwMode="auto">
          <a:xfrm>
            <a:off x="4038600" y="1905000"/>
            <a:ext cx="838200" cy="369332"/>
          </a:xfrm>
          <a:prstGeom prst="rect">
            <a:avLst/>
          </a:prstGeom>
          <a:noFill/>
          <a:ln w="9525">
            <a:noFill/>
            <a:miter lim="800000"/>
            <a:headEnd/>
            <a:tailEnd/>
          </a:ln>
          <a:effectLst/>
        </p:spPr>
        <p:txBody>
          <a:bodyPr>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58" name="Text Box 55"/>
          <p:cNvSpPr txBox="1">
            <a:spLocks noChangeArrowheads="1"/>
          </p:cNvSpPr>
          <p:nvPr/>
        </p:nvSpPr>
        <p:spPr bwMode="auto">
          <a:xfrm>
            <a:off x="3505200" y="2819400"/>
            <a:ext cx="685800" cy="369332"/>
          </a:xfrm>
          <a:prstGeom prst="rect">
            <a:avLst/>
          </a:prstGeom>
          <a:noFill/>
          <a:ln w="9525">
            <a:noFill/>
            <a:miter lim="800000"/>
            <a:headEnd/>
            <a:tailEnd/>
          </a:ln>
          <a:effectLst/>
        </p:spPr>
        <p:txBody>
          <a:bodyPr wrap="square">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sp>
        <p:nvSpPr>
          <p:cNvPr id="59" name="Text Box 55"/>
          <p:cNvSpPr txBox="1">
            <a:spLocks noChangeArrowheads="1"/>
          </p:cNvSpPr>
          <p:nvPr/>
        </p:nvSpPr>
        <p:spPr bwMode="auto">
          <a:xfrm>
            <a:off x="4114800" y="2819400"/>
            <a:ext cx="838200" cy="369332"/>
          </a:xfrm>
          <a:prstGeom prst="rect">
            <a:avLst/>
          </a:prstGeom>
          <a:noFill/>
          <a:ln w="9525">
            <a:noFill/>
            <a:miter lim="800000"/>
            <a:headEnd/>
            <a:tailEnd/>
          </a:ln>
          <a:effectLst/>
        </p:spPr>
        <p:txBody>
          <a:bodyPr>
            <a:spAutoFit/>
          </a:bodyPr>
          <a:lstStyle/>
          <a:p>
            <a:pPr algn="ctr">
              <a:spcBef>
                <a:spcPct val="50000"/>
              </a:spcBef>
            </a:pPr>
            <a:r>
              <a:rPr lang="en-US" i="1" dirty="0">
                <a:solidFill>
                  <a:srgbClr val="DB093B"/>
                </a:solidFill>
                <a:latin typeface="Times New Roman" panose="02020603050405020304" pitchFamily="18" charset="0"/>
                <a:cs typeface="Times New Roman" panose="02020603050405020304" pitchFamily="18" charset="0"/>
                <a:sym typeface="Wingdings" pitchFamily="2" charset="2"/>
              </a:rPr>
              <a:t></a:t>
            </a:r>
          </a:p>
        </p:txBody>
      </p:sp>
      <p:cxnSp>
        <p:nvCxnSpPr>
          <p:cNvPr id="61" name="Straight Connector 60"/>
          <p:cNvCxnSpPr/>
          <p:nvPr/>
        </p:nvCxnSpPr>
        <p:spPr>
          <a:xfrm>
            <a:off x="0" y="6858000"/>
            <a:ext cx="914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734050" y="1676400"/>
            <a:ext cx="19050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Ảnh hưởng đến môi trường</a:t>
            </a:r>
          </a:p>
          <a:p>
            <a:pPr algn="ctr"/>
            <a:endParaRPr lang="en-US" dirty="0">
              <a:latin typeface="Times New Roman" panose="02020603050405020304" pitchFamily="18" charset="0"/>
              <a:cs typeface="Times New Roman" panose="02020603050405020304" pitchFamily="18" charset="0"/>
            </a:endParaRPr>
          </a:p>
        </p:txBody>
      </p:sp>
      <p:sp>
        <p:nvSpPr>
          <p:cNvPr id="25" name="TextBox 24"/>
          <p:cNvSpPr txBox="1"/>
          <p:nvPr/>
        </p:nvSpPr>
        <p:spPr>
          <a:xfrm>
            <a:off x="7734300" y="1619071"/>
            <a:ext cx="13716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Vi phạm pháp luật </a:t>
            </a:r>
            <a:r>
              <a:rPr lang="en-US" dirty="0" err="1" smtClean="0">
                <a:latin typeface="Times New Roman" panose="02020603050405020304" pitchFamily="18" charset="0"/>
                <a:cs typeface="Times New Roman" pitchFamily="18" charset="0"/>
              </a:rPr>
              <a:t>hành</a:t>
            </a:r>
            <a:r>
              <a:rPr lang="en-US" dirty="0" smtClean="0">
                <a:latin typeface="Times New Roman" panose="02020603050405020304" pitchFamily="18" charset="0"/>
                <a:cs typeface="Times New Roman" pitchFamily="18" charset="0"/>
              </a:rPr>
              <a:t> </a:t>
            </a:r>
            <a:r>
              <a:rPr lang="en-US" dirty="0" err="1" smtClean="0">
                <a:latin typeface="Times New Roman" panose="02020603050405020304" pitchFamily="18" charset="0"/>
                <a:cs typeface="Times New Roman" pitchFamily="18" charset="0"/>
              </a:rPr>
              <a:t>chính</a:t>
            </a:r>
            <a:endParaRPr lang="en-US" dirty="0" smtClean="0">
              <a:latin typeface="Times New Roman" panose="02020603050405020304" pitchFamily="18" charset="0"/>
              <a:cs typeface="Times New Roman" pitchFamily="18" charset="0"/>
            </a:endParaRPr>
          </a:p>
        </p:txBody>
      </p:sp>
      <p:sp>
        <p:nvSpPr>
          <p:cNvPr id="26" name="TextBox 25"/>
          <p:cNvSpPr txBox="1"/>
          <p:nvPr/>
        </p:nvSpPr>
        <p:spPr>
          <a:xfrm>
            <a:off x="5791200" y="2743200"/>
            <a:ext cx="22098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Người đi đường bị thương</a:t>
            </a:r>
          </a:p>
          <a:p>
            <a:pPr algn="ctr"/>
            <a:endParaRPr lang="en-US" dirty="0">
              <a:latin typeface="Times New Roman" panose="02020603050405020304" pitchFamily="18" charset="0"/>
              <a:cs typeface="Times New Roman" panose="02020603050405020304" pitchFamily="18" charset="0"/>
            </a:endParaRPr>
          </a:p>
        </p:txBody>
      </p:sp>
      <p:sp>
        <p:nvSpPr>
          <p:cNvPr id="27" name="TextBox 26"/>
          <p:cNvSpPr txBox="1"/>
          <p:nvPr/>
        </p:nvSpPr>
        <p:spPr>
          <a:xfrm>
            <a:off x="7696200" y="2667000"/>
            <a:ext cx="1447800" cy="923330"/>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itchFamily="18" charset="0"/>
              </a:rPr>
              <a:t>Vi  phạm pháp luật hành chính</a:t>
            </a:r>
            <a:endParaRPr lang="en-US" dirty="0">
              <a:latin typeface="Times New Roman" panose="02020603050405020304" pitchFamily="18" charset="0"/>
              <a:cs typeface="Times New Roman" panose="02020603050405020304" pitchFamily="18" charset="0"/>
            </a:endParaRPr>
          </a:p>
        </p:txBody>
      </p:sp>
      <p:sp>
        <p:nvSpPr>
          <p:cNvPr id="28" name="TextBox 27"/>
          <p:cNvSpPr txBox="1"/>
          <p:nvPr/>
        </p:nvSpPr>
        <p:spPr>
          <a:xfrm>
            <a:off x="5715000" y="3505200"/>
            <a:ext cx="19812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Làm hỏng tài sản quý của bệnh viện</a:t>
            </a:r>
          </a:p>
          <a:p>
            <a:pPr algn="ctr"/>
            <a:endParaRPr lang="en-US" dirty="0">
              <a:latin typeface="Times New Roman" panose="02020603050405020304" pitchFamily="18" charset="0"/>
              <a:cs typeface="Times New Roman" panose="02020603050405020304" pitchFamily="18" charset="0"/>
            </a:endParaRPr>
          </a:p>
        </p:txBody>
      </p:sp>
      <p:sp>
        <p:nvSpPr>
          <p:cNvPr id="29" name="TextBox 28"/>
          <p:cNvSpPr txBox="1"/>
          <p:nvPr/>
        </p:nvSpPr>
        <p:spPr>
          <a:xfrm>
            <a:off x="7696200" y="3581400"/>
            <a:ext cx="14478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Không vi phạm</a:t>
            </a:r>
          </a:p>
          <a:p>
            <a:pPr algn="ctr"/>
            <a:endParaRPr lang="en-US" dirty="0">
              <a:latin typeface="Times New Roman" panose="02020603050405020304" pitchFamily="18" charset="0"/>
              <a:cs typeface="Times New Roman" panose="02020603050405020304" pitchFamily="18" charset="0"/>
            </a:endParaRPr>
          </a:p>
        </p:txBody>
      </p:sp>
      <p:sp>
        <p:nvSpPr>
          <p:cNvPr id="30" name="TextBox 29"/>
          <p:cNvSpPr txBox="1"/>
          <p:nvPr/>
        </p:nvSpPr>
        <p:spPr>
          <a:xfrm>
            <a:off x="5791200" y="4191000"/>
            <a:ext cx="19812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Tổn thất tài chính cho người khác</a:t>
            </a:r>
          </a:p>
          <a:p>
            <a:pPr algn="ctr"/>
            <a:endParaRPr lang="en-US" dirty="0">
              <a:latin typeface="Times New Roman" panose="02020603050405020304" pitchFamily="18" charset="0"/>
              <a:cs typeface="Times New Roman" panose="02020603050405020304" pitchFamily="18" charset="0"/>
            </a:endParaRPr>
          </a:p>
        </p:txBody>
      </p:sp>
      <p:sp>
        <p:nvSpPr>
          <p:cNvPr id="31" name="TextBox 30"/>
          <p:cNvSpPr txBox="1"/>
          <p:nvPr/>
        </p:nvSpPr>
        <p:spPr>
          <a:xfrm>
            <a:off x="7696200" y="4191000"/>
            <a:ext cx="1447800" cy="1200329"/>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-Vi phạm pháp luật hình sự</a:t>
            </a:r>
          </a:p>
          <a:p>
            <a:pPr algn="ctr"/>
            <a:endParaRPr lang="en-US" dirty="0">
              <a:latin typeface="Times New Roman" panose="02020603050405020304" pitchFamily="18" charset="0"/>
              <a:cs typeface="Times New Roman" panose="02020603050405020304" pitchFamily="18" charset="0"/>
            </a:endParaRPr>
          </a:p>
        </p:txBody>
      </p:sp>
      <p:sp>
        <p:nvSpPr>
          <p:cNvPr id="32" name="TextBox 31"/>
          <p:cNvSpPr txBox="1"/>
          <p:nvPr/>
        </p:nvSpPr>
        <p:spPr>
          <a:xfrm>
            <a:off x="5791200" y="5029200"/>
            <a:ext cx="1981200" cy="1200329"/>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Ảnh hưởng đến kế hoạch của người khác</a:t>
            </a:r>
          </a:p>
          <a:p>
            <a:pPr algn="ctr"/>
            <a:endParaRPr lang="en-US" dirty="0">
              <a:latin typeface="Times New Roman" panose="02020603050405020304" pitchFamily="18" charset="0"/>
              <a:cs typeface="Times New Roman" panose="02020603050405020304" pitchFamily="18" charset="0"/>
            </a:endParaRPr>
          </a:p>
        </p:txBody>
      </p:sp>
      <p:sp>
        <p:nvSpPr>
          <p:cNvPr id="33" name="TextBox 32"/>
          <p:cNvSpPr txBox="1"/>
          <p:nvPr/>
        </p:nvSpPr>
        <p:spPr>
          <a:xfrm>
            <a:off x="7696200" y="5029200"/>
            <a:ext cx="1447800" cy="1200329"/>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-Vi phạm pháp luật dân sự</a:t>
            </a:r>
          </a:p>
          <a:p>
            <a:pPr algn="ctr"/>
            <a:endParaRPr lang="en-US" dirty="0">
              <a:latin typeface="Times New Roman" panose="02020603050405020304" pitchFamily="18" charset="0"/>
              <a:cs typeface="Times New Roman" panose="02020603050405020304" pitchFamily="18" charset="0"/>
            </a:endParaRPr>
          </a:p>
        </p:txBody>
      </p:sp>
      <p:sp>
        <p:nvSpPr>
          <p:cNvPr id="34" name="TextBox 33"/>
          <p:cNvSpPr txBox="1"/>
          <p:nvPr/>
        </p:nvSpPr>
        <p:spPr>
          <a:xfrm>
            <a:off x="5791200" y="6019800"/>
            <a:ext cx="1981200" cy="923330"/>
          </a:xfrm>
          <a:prstGeom prst="rect">
            <a:avLst/>
          </a:prstGeom>
          <a:noFill/>
        </p:spPr>
        <p:txBody>
          <a:bodyPr wrap="square" rtlCol="0">
            <a:spAutoFit/>
          </a:bodyPr>
          <a:lstStyle/>
          <a:p>
            <a:pPr lvl="0" algn="ctr"/>
            <a:r>
              <a:rPr lang="en-US" dirty="0" smtClean="0">
                <a:latin typeface="Times New Roman" panose="02020603050405020304" pitchFamily="18" charset="0"/>
                <a:cs typeface="Times New Roman" pitchFamily="18" charset="0"/>
              </a:rPr>
              <a:t>-Người đi đường bị thương</a:t>
            </a:r>
          </a:p>
          <a:p>
            <a:pPr algn="ctr"/>
            <a:endParaRPr lang="en-US" dirty="0">
              <a:latin typeface="Times New Roman" panose="02020603050405020304" pitchFamily="18" charset="0"/>
              <a:cs typeface="Times New Roman" panose="02020603050405020304" pitchFamily="18" charset="0"/>
            </a:endParaRPr>
          </a:p>
        </p:txBody>
      </p:sp>
      <p:sp>
        <p:nvSpPr>
          <p:cNvPr id="35" name="TextBox 34"/>
          <p:cNvSpPr txBox="1"/>
          <p:nvPr/>
        </p:nvSpPr>
        <p:spPr>
          <a:xfrm>
            <a:off x="7696200" y="6096000"/>
            <a:ext cx="1447800" cy="978729"/>
          </a:xfrm>
          <a:prstGeom prst="rect">
            <a:avLst/>
          </a:prstGeom>
          <a:noFill/>
        </p:spPr>
        <p:txBody>
          <a:bodyPr wrap="square" rtlCol="0">
            <a:spAutoFit/>
          </a:bodyPr>
          <a:lstStyle/>
          <a:p>
            <a:pPr lvl="0" algn="ctr" fontAlgn="base">
              <a:spcBef>
                <a:spcPct val="20000"/>
              </a:spcBef>
              <a:spcAft>
                <a:spcPct val="0"/>
              </a:spcAft>
            </a:pPr>
            <a:r>
              <a:rPr lang="en-US" dirty="0" smtClean="0">
                <a:latin typeface="Times New Roman" pitchFamily="18" charset="0"/>
                <a:cs typeface="Times New Roman" pitchFamily="18" charset="0"/>
              </a:rPr>
              <a:t>-Vi phạm </a:t>
            </a:r>
          </a:p>
          <a:p>
            <a:pPr lvl="0" algn="ctr" fontAlgn="base">
              <a:spcBef>
                <a:spcPct val="20000"/>
              </a:spcBef>
              <a:spcAft>
                <a:spcPct val="0"/>
              </a:spcAft>
            </a:pPr>
            <a:r>
              <a:rPr lang="en-US" dirty="0" smtClean="0">
                <a:latin typeface="Times New Roman" pitchFamily="18" charset="0"/>
                <a:cs typeface="Times New Roman" pitchFamily="18" charset="0"/>
              </a:rPr>
              <a:t>kỉ luật</a:t>
            </a:r>
          </a:p>
          <a:p>
            <a:pPr algn="ct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1000" fill="hold"/>
                                        <p:tgtEl>
                                          <p:spTgt spid="5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fade">
                                      <p:cBhvr>
                                        <p:cTn id="12" dur="1000"/>
                                        <p:tgtEl>
                                          <p:spTgt spid="57"/>
                                        </p:tgtEl>
                                      </p:cBhvr>
                                    </p:animEffect>
                                    <p:anim calcmode="lin" valueType="num">
                                      <p:cBhvr>
                                        <p:cTn id="13" dur="1000" fill="hold"/>
                                        <p:tgtEl>
                                          <p:spTgt spid="57"/>
                                        </p:tgtEl>
                                        <p:attrNameLst>
                                          <p:attrName>ppt_x</p:attrName>
                                        </p:attrNameLst>
                                      </p:cBhvr>
                                      <p:tavLst>
                                        <p:tav tm="0">
                                          <p:val>
                                            <p:strVal val="#ppt_x"/>
                                          </p:val>
                                        </p:tav>
                                        <p:tav tm="100000">
                                          <p:val>
                                            <p:strVal val="#ppt_x"/>
                                          </p:val>
                                        </p:tav>
                                      </p:tavLst>
                                    </p:anim>
                                    <p:anim calcmode="lin" valueType="num">
                                      <p:cBhvr>
                                        <p:cTn id="14" dur="1000" fill="hold"/>
                                        <p:tgtEl>
                                          <p:spTgt spid="5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9"/>
                                        </p:tgtEl>
                                        <p:attrNameLst>
                                          <p:attrName>style.visibility</p:attrName>
                                        </p:attrNameLst>
                                      </p:cBhvr>
                                      <p:to>
                                        <p:strVal val="visible"/>
                                      </p:to>
                                    </p:set>
                                    <p:animEffect transition="in" filter="fade">
                                      <p:cBhvr>
                                        <p:cTn id="17" dur="1000"/>
                                        <p:tgtEl>
                                          <p:spTgt spid="59"/>
                                        </p:tgtEl>
                                      </p:cBhvr>
                                    </p:animEffect>
                                    <p:anim calcmode="lin" valueType="num">
                                      <p:cBhvr>
                                        <p:cTn id="18" dur="1000" fill="hold"/>
                                        <p:tgtEl>
                                          <p:spTgt spid="59"/>
                                        </p:tgtEl>
                                        <p:attrNameLst>
                                          <p:attrName>ppt_x</p:attrName>
                                        </p:attrNameLst>
                                      </p:cBhvr>
                                      <p:tavLst>
                                        <p:tav tm="0">
                                          <p:val>
                                            <p:strVal val="#ppt_x"/>
                                          </p:val>
                                        </p:tav>
                                        <p:tav tm="100000">
                                          <p:val>
                                            <p:strVal val="#ppt_x"/>
                                          </p:val>
                                        </p:tav>
                                      </p:tavLst>
                                    </p:anim>
                                    <p:anim calcmode="lin" valueType="num">
                                      <p:cBhvr>
                                        <p:cTn id="19" dur="1000" fill="hold"/>
                                        <p:tgtEl>
                                          <p:spTgt spid="5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8"/>
                                        </p:tgtEl>
                                        <p:attrNameLst>
                                          <p:attrName>style.visibility</p:attrName>
                                        </p:attrNameLst>
                                      </p:cBhvr>
                                      <p:to>
                                        <p:strVal val="visible"/>
                                      </p:to>
                                    </p:set>
                                    <p:animEffect transition="in" filter="fade">
                                      <p:cBhvr>
                                        <p:cTn id="22" dur="1000"/>
                                        <p:tgtEl>
                                          <p:spTgt spid="58"/>
                                        </p:tgtEl>
                                      </p:cBhvr>
                                    </p:animEffect>
                                    <p:anim calcmode="lin" valueType="num">
                                      <p:cBhvr>
                                        <p:cTn id="23" dur="1000" fill="hold"/>
                                        <p:tgtEl>
                                          <p:spTgt spid="58"/>
                                        </p:tgtEl>
                                        <p:attrNameLst>
                                          <p:attrName>ppt_x</p:attrName>
                                        </p:attrNameLst>
                                      </p:cBhvr>
                                      <p:tavLst>
                                        <p:tav tm="0">
                                          <p:val>
                                            <p:strVal val="#ppt_x"/>
                                          </p:val>
                                        </p:tav>
                                        <p:tav tm="100000">
                                          <p:val>
                                            <p:strVal val="#ppt_x"/>
                                          </p:val>
                                        </p:tav>
                                      </p:tavLst>
                                    </p:anim>
                                    <p:anim calcmode="lin" valueType="num">
                                      <p:cBhvr>
                                        <p:cTn id="24" dur="1000" fill="hold"/>
                                        <p:tgtEl>
                                          <p:spTgt spid="58"/>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3367"/>
                                        </p:tgtEl>
                                        <p:attrNameLst>
                                          <p:attrName>style.visibility</p:attrName>
                                        </p:attrNameLst>
                                      </p:cBhvr>
                                      <p:to>
                                        <p:strVal val="visible"/>
                                      </p:to>
                                    </p:set>
                                    <p:animEffect transition="in" filter="fade">
                                      <p:cBhvr>
                                        <p:cTn id="27" dur="1000"/>
                                        <p:tgtEl>
                                          <p:spTgt spid="13367"/>
                                        </p:tgtEl>
                                      </p:cBhvr>
                                    </p:animEffect>
                                    <p:anim calcmode="lin" valueType="num">
                                      <p:cBhvr>
                                        <p:cTn id="28" dur="1000" fill="hold"/>
                                        <p:tgtEl>
                                          <p:spTgt spid="13367"/>
                                        </p:tgtEl>
                                        <p:attrNameLst>
                                          <p:attrName>ppt_x</p:attrName>
                                        </p:attrNameLst>
                                      </p:cBhvr>
                                      <p:tavLst>
                                        <p:tav tm="0">
                                          <p:val>
                                            <p:strVal val="#ppt_x"/>
                                          </p:val>
                                        </p:tav>
                                        <p:tav tm="100000">
                                          <p:val>
                                            <p:strVal val="#ppt_x"/>
                                          </p:val>
                                        </p:tav>
                                      </p:tavLst>
                                    </p:anim>
                                    <p:anim calcmode="lin" valueType="num">
                                      <p:cBhvr>
                                        <p:cTn id="29" dur="1000" fill="hold"/>
                                        <p:tgtEl>
                                          <p:spTgt spid="13367"/>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3371"/>
                                        </p:tgtEl>
                                        <p:attrNameLst>
                                          <p:attrName>style.visibility</p:attrName>
                                        </p:attrNameLst>
                                      </p:cBhvr>
                                      <p:to>
                                        <p:strVal val="visible"/>
                                      </p:to>
                                    </p:set>
                                    <p:animEffect transition="in" filter="fade">
                                      <p:cBhvr>
                                        <p:cTn id="32" dur="1000"/>
                                        <p:tgtEl>
                                          <p:spTgt spid="13371"/>
                                        </p:tgtEl>
                                      </p:cBhvr>
                                    </p:animEffect>
                                    <p:anim calcmode="lin" valueType="num">
                                      <p:cBhvr>
                                        <p:cTn id="33" dur="1000" fill="hold"/>
                                        <p:tgtEl>
                                          <p:spTgt spid="13371"/>
                                        </p:tgtEl>
                                        <p:attrNameLst>
                                          <p:attrName>ppt_x</p:attrName>
                                        </p:attrNameLst>
                                      </p:cBhvr>
                                      <p:tavLst>
                                        <p:tav tm="0">
                                          <p:val>
                                            <p:strVal val="#ppt_x"/>
                                          </p:val>
                                        </p:tav>
                                        <p:tav tm="100000">
                                          <p:val>
                                            <p:strVal val="#ppt_x"/>
                                          </p:val>
                                        </p:tav>
                                      </p:tavLst>
                                    </p:anim>
                                    <p:anim calcmode="lin" valueType="num">
                                      <p:cBhvr>
                                        <p:cTn id="34" dur="1000" fill="hold"/>
                                        <p:tgtEl>
                                          <p:spTgt spid="13371"/>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3375"/>
                                        </p:tgtEl>
                                        <p:attrNameLst>
                                          <p:attrName>style.visibility</p:attrName>
                                        </p:attrNameLst>
                                      </p:cBhvr>
                                      <p:to>
                                        <p:strVal val="visible"/>
                                      </p:to>
                                    </p:set>
                                    <p:animEffect transition="in" filter="fade">
                                      <p:cBhvr>
                                        <p:cTn id="37" dur="1000"/>
                                        <p:tgtEl>
                                          <p:spTgt spid="13375"/>
                                        </p:tgtEl>
                                      </p:cBhvr>
                                    </p:animEffect>
                                    <p:anim calcmode="lin" valueType="num">
                                      <p:cBhvr>
                                        <p:cTn id="38" dur="1000" fill="hold"/>
                                        <p:tgtEl>
                                          <p:spTgt spid="13375"/>
                                        </p:tgtEl>
                                        <p:attrNameLst>
                                          <p:attrName>ppt_x</p:attrName>
                                        </p:attrNameLst>
                                      </p:cBhvr>
                                      <p:tavLst>
                                        <p:tav tm="0">
                                          <p:val>
                                            <p:strVal val="#ppt_x"/>
                                          </p:val>
                                        </p:tav>
                                        <p:tav tm="100000">
                                          <p:val>
                                            <p:strVal val="#ppt_x"/>
                                          </p:val>
                                        </p:tav>
                                      </p:tavLst>
                                    </p:anim>
                                    <p:anim calcmode="lin" valueType="num">
                                      <p:cBhvr>
                                        <p:cTn id="39" dur="1000" fill="hold"/>
                                        <p:tgtEl>
                                          <p:spTgt spid="13375"/>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13374"/>
                                        </p:tgtEl>
                                        <p:attrNameLst>
                                          <p:attrName>style.visibility</p:attrName>
                                        </p:attrNameLst>
                                      </p:cBhvr>
                                      <p:to>
                                        <p:strVal val="visible"/>
                                      </p:to>
                                    </p:set>
                                    <p:animEffect transition="in" filter="fade">
                                      <p:cBhvr>
                                        <p:cTn id="42" dur="1000"/>
                                        <p:tgtEl>
                                          <p:spTgt spid="13374"/>
                                        </p:tgtEl>
                                      </p:cBhvr>
                                    </p:animEffect>
                                    <p:anim calcmode="lin" valueType="num">
                                      <p:cBhvr>
                                        <p:cTn id="43" dur="1000" fill="hold"/>
                                        <p:tgtEl>
                                          <p:spTgt spid="13374"/>
                                        </p:tgtEl>
                                        <p:attrNameLst>
                                          <p:attrName>ppt_x</p:attrName>
                                        </p:attrNameLst>
                                      </p:cBhvr>
                                      <p:tavLst>
                                        <p:tav tm="0">
                                          <p:val>
                                            <p:strVal val="#ppt_x"/>
                                          </p:val>
                                        </p:tav>
                                        <p:tav tm="100000">
                                          <p:val>
                                            <p:strVal val="#ppt_x"/>
                                          </p:val>
                                        </p:tav>
                                      </p:tavLst>
                                    </p:anim>
                                    <p:anim calcmode="lin" valueType="num">
                                      <p:cBhvr>
                                        <p:cTn id="44" dur="1000" fill="hold"/>
                                        <p:tgtEl>
                                          <p:spTgt spid="13374"/>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13372"/>
                                        </p:tgtEl>
                                        <p:attrNameLst>
                                          <p:attrName>style.visibility</p:attrName>
                                        </p:attrNameLst>
                                      </p:cBhvr>
                                      <p:to>
                                        <p:strVal val="visible"/>
                                      </p:to>
                                    </p:set>
                                    <p:animEffect transition="in" filter="fade">
                                      <p:cBhvr>
                                        <p:cTn id="47" dur="1000"/>
                                        <p:tgtEl>
                                          <p:spTgt spid="13372"/>
                                        </p:tgtEl>
                                      </p:cBhvr>
                                    </p:animEffect>
                                    <p:anim calcmode="lin" valueType="num">
                                      <p:cBhvr>
                                        <p:cTn id="48" dur="1000" fill="hold"/>
                                        <p:tgtEl>
                                          <p:spTgt spid="13372"/>
                                        </p:tgtEl>
                                        <p:attrNameLst>
                                          <p:attrName>ppt_x</p:attrName>
                                        </p:attrNameLst>
                                      </p:cBhvr>
                                      <p:tavLst>
                                        <p:tav tm="0">
                                          <p:val>
                                            <p:strVal val="#ppt_x"/>
                                          </p:val>
                                        </p:tav>
                                        <p:tav tm="100000">
                                          <p:val>
                                            <p:strVal val="#ppt_x"/>
                                          </p:val>
                                        </p:tav>
                                      </p:tavLst>
                                    </p:anim>
                                    <p:anim calcmode="lin" valueType="num">
                                      <p:cBhvr>
                                        <p:cTn id="49" dur="1000" fill="hold"/>
                                        <p:tgtEl>
                                          <p:spTgt spid="13372"/>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3356"/>
                                        </p:tgtEl>
                                        <p:attrNameLst>
                                          <p:attrName>style.visibility</p:attrName>
                                        </p:attrNameLst>
                                      </p:cBhvr>
                                      <p:to>
                                        <p:strVal val="visible"/>
                                      </p:to>
                                    </p:set>
                                    <p:animEffect transition="in" filter="fade">
                                      <p:cBhvr>
                                        <p:cTn id="52" dur="1000"/>
                                        <p:tgtEl>
                                          <p:spTgt spid="13356"/>
                                        </p:tgtEl>
                                      </p:cBhvr>
                                    </p:animEffect>
                                    <p:anim calcmode="lin" valueType="num">
                                      <p:cBhvr>
                                        <p:cTn id="53" dur="1000" fill="hold"/>
                                        <p:tgtEl>
                                          <p:spTgt spid="13356"/>
                                        </p:tgtEl>
                                        <p:attrNameLst>
                                          <p:attrName>ppt_x</p:attrName>
                                        </p:attrNameLst>
                                      </p:cBhvr>
                                      <p:tavLst>
                                        <p:tav tm="0">
                                          <p:val>
                                            <p:strVal val="#ppt_x"/>
                                          </p:val>
                                        </p:tav>
                                        <p:tav tm="100000">
                                          <p:val>
                                            <p:strVal val="#ppt_x"/>
                                          </p:val>
                                        </p:tav>
                                      </p:tavLst>
                                    </p:anim>
                                    <p:anim calcmode="lin" valueType="num">
                                      <p:cBhvr>
                                        <p:cTn id="54" dur="1000" fill="hold"/>
                                        <p:tgtEl>
                                          <p:spTgt spid="13356"/>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13357"/>
                                        </p:tgtEl>
                                        <p:attrNameLst>
                                          <p:attrName>style.visibility</p:attrName>
                                        </p:attrNameLst>
                                      </p:cBhvr>
                                      <p:to>
                                        <p:strVal val="visible"/>
                                      </p:to>
                                    </p:set>
                                    <p:animEffect transition="in" filter="fade">
                                      <p:cBhvr>
                                        <p:cTn id="57" dur="1000"/>
                                        <p:tgtEl>
                                          <p:spTgt spid="13357"/>
                                        </p:tgtEl>
                                      </p:cBhvr>
                                    </p:animEffect>
                                    <p:anim calcmode="lin" valueType="num">
                                      <p:cBhvr>
                                        <p:cTn id="58" dur="1000" fill="hold"/>
                                        <p:tgtEl>
                                          <p:spTgt spid="13357"/>
                                        </p:tgtEl>
                                        <p:attrNameLst>
                                          <p:attrName>ppt_x</p:attrName>
                                        </p:attrNameLst>
                                      </p:cBhvr>
                                      <p:tavLst>
                                        <p:tav tm="0">
                                          <p:val>
                                            <p:strVal val="#ppt_x"/>
                                          </p:val>
                                        </p:tav>
                                        <p:tav tm="100000">
                                          <p:val>
                                            <p:strVal val="#ppt_x"/>
                                          </p:val>
                                        </p:tav>
                                      </p:tavLst>
                                    </p:anim>
                                    <p:anim calcmode="lin" valueType="num">
                                      <p:cBhvr>
                                        <p:cTn id="59" dur="1000" fill="hold"/>
                                        <p:tgtEl>
                                          <p:spTgt spid="13357"/>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13368"/>
                                        </p:tgtEl>
                                        <p:attrNameLst>
                                          <p:attrName>style.visibility</p:attrName>
                                        </p:attrNameLst>
                                      </p:cBhvr>
                                      <p:to>
                                        <p:strVal val="visible"/>
                                      </p:to>
                                    </p:set>
                                    <p:animEffect transition="in" filter="fade">
                                      <p:cBhvr>
                                        <p:cTn id="62" dur="1000"/>
                                        <p:tgtEl>
                                          <p:spTgt spid="13368"/>
                                        </p:tgtEl>
                                      </p:cBhvr>
                                    </p:animEffect>
                                    <p:anim calcmode="lin" valueType="num">
                                      <p:cBhvr>
                                        <p:cTn id="63" dur="1000" fill="hold"/>
                                        <p:tgtEl>
                                          <p:spTgt spid="13368"/>
                                        </p:tgtEl>
                                        <p:attrNameLst>
                                          <p:attrName>ppt_x</p:attrName>
                                        </p:attrNameLst>
                                      </p:cBhvr>
                                      <p:tavLst>
                                        <p:tav tm="0">
                                          <p:val>
                                            <p:strVal val="#ppt_x"/>
                                          </p:val>
                                        </p:tav>
                                        <p:tav tm="100000">
                                          <p:val>
                                            <p:strVal val="#ppt_x"/>
                                          </p:val>
                                        </p:tav>
                                      </p:tavLst>
                                    </p:anim>
                                    <p:anim calcmode="lin" valueType="num">
                                      <p:cBhvr>
                                        <p:cTn id="64" dur="1000" fill="hold"/>
                                        <p:tgtEl>
                                          <p:spTgt spid="13368"/>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1000"/>
                                        <p:tgtEl>
                                          <p:spTgt spid="26"/>
                                        </p:tgtEl>
                                      </p:cBhvr>
                                    </p:animEffect>
                                    <p:anim calcmode="lin" valueType="num">
                                      <p:cBhvr>
                                        <p:cTn id="68" dur="1000" fill="hold"/>
                                        <p:tgtEl>
                                          <p:spTgt spid="26"/>
                                        </p:tgtEl>
                                        <p:attrNameLst>
                                          <p:attrName>ppt_x</p:attrName>
                                        </p:attrNameLst>
                                      </p:cBhvr>
                                      <p:tavLst>
                                        <p:tav tm="0">
                                          <p:val>
                                            <p:strVal val="#ppt_x"/>
                                          </p:val>
                                        </p:tav>
                                        <p:tav tm="100000">
                                          <p:val>
                                            <p:strVal val="#ppt_x"/>
                                          </p:val>
                                        </p:tav>
                                      </p:tavLst>
                                    </p:anim>
                                    <p:anim calcmode="lin" valueType="num">
                                      <p:cBhvr>
                                        <p:cTn id="69" dur="1000" fill="hold"/>
                                        <p:tgtEl>
                                          <p:spTgt spid="26"/>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fade">
                                      <p:cBhvr>
                                        <p:cTn id="72" dur="1000"/>
                                        <p:tgtEl>
                                          <p:spTgt spid="24"/>
                                        </p:tgtEl>
                                      </p:cBhvr>
                                    </p:animEffect>
                                    <p:anim calcmode="lin" valueType="num">
                                      <p:cBhvr>
                                        <p:cTn id="73" dur="1000" fill="hold"/>
                                        <p:tgtEl>
                                          <p:spTgt spid="24"/>
                                        </p:tgtEl>
                                        <p:attrNameLst>
                                          <p:attrName>ppt_x</p:attrName>
                                        </p:attrNameLst>
                                      </p:cBhvr>
                                      <p:tavLst>
                                        <p:tav tm="0">
                                          <p:val>
                                            <p:strVal val="#ppt_x"/>
                                          </p:val>
                                        </p:tav>
                                        <p:tav tm="100000">
                                          <p:val>
                                            <p:strVal val="#ppt_x"/>
                                          </p:val>
                                        </p:tav>
                                      </p:tavLst>
                                    </p:anim>
                                    <p:anim calcmode="lin" valueType="num">
                                      <p:cBhvr>
                                        <p:cTn id="74" dur="1000" fill="hold"/>
                                        <p:tgtEl>
                                          <p:spTgt spid="24"/>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fade">
                                      <p:cBhvr>
                                        <p:cTn id="77" dur="1000"/>
                                        <p:tgtEl>
                                          <p:spTgt spid="28"/>
                                        </p:tgtEl>
                                      </p:cBhvr>
                                    </p:animEffect>
                                    <p:anim calcmode="lin" valueType="num">
                                      <p:cBhvr>
                                        <p:cTn id="78" dur="1000" fill="hold"/>
                                        <p:tgtEl>
                                          <p:spTgt spid="28"/>
                                        </p:tgtEl>
                                        <p:attrNameLst>
                                          <p:attrName>ppt_x</p:attrName>
                                        </p:attrNameLst>
                                      </p:cBhvr>
                                      <p:tavLst>
                                        <p:tav tm="0">
                                          <p:val>
                                            <p:strVal val="#ppt_x"/>
                                          </p:val>
                                        </p:tav>
                                        <p:tav tm="100000">
                                          <p:val>
                                            <p:strVal val="#ppt_x"/>
                                          </p:val>
                                        </p:tav>
                                      </p:tavLst>
                                    </p:anim>
                                    <p:anim calcmode="lin" valueType="num">
                                      <p:cBhvr>
                                        <p:cTn id="79" dur="1000" fill="hold"/>
                                        <p:tgtEl>
                                          <p:spTgt spid="28"/>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30"/>
                                        </p:tgtEl>
                                        <p:attrNameLst>
                                          <p:attrName>style.visibility</p:attrName>
                                        </p:attrNameLst>
                                      </p:cBhvr>
                                      <p:to>
                                        <p:strVal val="visible"/>
                                      </p:to>
                                    </p:set>
                                    <p:animEffect transition="in" filter="fade">
                                      <p:cBhvr>
                                        <p:cTn id="82" dur="1000"/>
                                        <p:tgtEl>
                                          <p:spTgt spid="30"/>
                                        </p:tgtEl>
                                      </p:cBhvr>
                                    </p:animEffect>
                                    <p:anim calcmode="lin" valueType="num">
                                      <p:cBhvr>
                                        <p:cTn id="83" dur="1000" fill="hold"/>
                                        <p:tgtEl>
                                          <p:spTgt spid="30"/>
                                        </p:tgtEl>
                                        <p:attrNameLst>
                                          <p:attrName>ppt_x</p:attrName>
                                        </p:attrNameLst>
                                      </p:cBhvr>
                                      <p:tavLst>
                                        <p:tav tm="0">
                                          <p:val>
                                            <p:strVal val="#ppt_x"/>
                                          </p:val>
                                        </p:tav>
                                        <p:tav tm="100000">
                                          <p:val>
                                            <p:strVal val="#ppt_x"/>
                                          </p:val>
                                        </p:tav>
                                      </p:tavLst>
                                    </p:anim>
                                    <p:anim calcmode="lin" valueType="num">
                                      <p:cBhvr>
                                        <p:cTn id="84" dur="1000" fill="hold"/>
                                        <p:tgtEl>
                                          <p:spTgt spid="30"/>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1000"/>
                                        <p:tgtEl>
                                          <p:spTgt spid="32"/>
                                        </p:tgtEl>
                                      </p:cBhvr>
                                    </p:animEffect>
                                    <p:anim calcmode="lin" valueType="num">
                                      <p:cBhvr>
                                        <p:cTn id="88" dur="1000" fill="hold"/>
                                        <p:tgtEl>
                                          <p:spTgt spid="32"/>
                                        </p:tgtEl>
                                        <p:attrNameLst>
                                          <p:attrName>ppt_x</p:attrName>
                                        </p:attrNameLst>
                                      </p:cBhvr>
                                      <p:tavLst>
                                        <p:tav tm="0">
                                          <p:val>
                                            <p:strVal val="#ppt_x"/>
                                          </p:val>
                                        </p:tav>
                                        <p:tav tm="100000">
                                          <p:val>
                                            <p:strVal val="#ppt_x"/>
                                          </p:val>
                                        </p:tav>
                                      </p:tavLst>
                                    </p:anim>
                                    <p:anim calcmode="lin" valueType="num">
                                      <p:cBhvr>
                                        <p:cTn id="89" dur="1000" fill="hold"/>
                                        <p:tgtEl>
                                          <p:spTgt spid="32"/>
                                        </p:tgtEl>
                                        <p:attrNameLst>
                                          <p:attrName>ppt_y</p:attrName>
                                        </p:attrNameLst>
                                      </p:cBhvr>
                                      <p:tavLst>
                                        <p:tav tm="0">
                                          <p:val>
                                            <p:strVal val="#ppt_y+.1"/>
                                          </p:val>
                                        </p:tav>
                                        <p:tav tm="100000">
                                          <p:val>
                                            <p:strVal val="#ppt_y"/>
                                          </p:val>
                                        </p:tav>
                                      </p:tavLst>
                                    </p:anim>
                                  </p:childTnLst>
                                </p:cTn>
                              </p:par>
                              <p:par>
                                <p:cTn id="90" presetID="42" presetClass="entr" presetSubtype="0" fill="hold" nodeType="withEffect">
                                  <p:stCondLst>
                                    <p:cond delay="0"/>
                                  </p:stCondLst>
                                  <p:childTnLst>
                                    <p:set>
                                      <p:cBhvr>
                                        <p:cTn id="91" dur="1" fill="hold">
                                          <p:stCondLst>
                                            <p:cond delay="0"/>
                                          </p:stCondLst>
                                        </p:cTn>
                                        <p:tgtEl>
                                          <p:spTgt spid="13314"/>
                                        </p:tgtEl>
                                        <p:attrNameLst>
                                          <p:attrName>style.visibility</p:attrName>
                                        </p:attrNameLst>
                                      </p:cBhvr>
                                      <p:to>
                                        <p:strVal val="visible"/>
                                      </p:to>
                                    </p:set>
                                    <p:animEffect transition="in" filter="fade">
                                      <p:cBhvr>
                                        <p:cTn id="92" dur="1000"/>
                                        <p:tgtEl>
                                          <p:spTgt spid="13314"/>
                                        </p:tgtEl>
                                      </p:cBhvr>
                                    </p:animEffect>
                                    <p:anim calcmode="lin" valueType="num">
                                      <p:cBhvr>
                                        <p:cTn id="93" dur="1000" fill="hold"/>
                                        <p:tgtEl>
                                          <p:spTgt spid="13314"/>
                                        </p:tgtEl>
                                        <p:attrNameLst>
                                          <p:attrName>ppt_x</p:attrName>
                                        </p:attrNameLst>
                                      </p:cBhvr>
                                      <p:tavLst>
                                        <p:tav tm="0">
                                          <p:val>
                                            <p:strVal val="#ppt_x"/>
                                          </p:val>
                                        </p:tav>
                                        <p:tav tm="100000">
                                          <p:val>
                                            <p:strVal val="#ppt_x"/>
                                          </p:val>
                                        </p:tav>
                                      </p:tavLst>
                                    </p:anim>
                                    <p:anim calcmode="lin" valueType="num">
                                      <p:cBhvr>
                                        <p:cTn id="94" dur="1000" fill="hold"/>
                                        <p:tgtEl>
                                          <p:spTgt spid="13314"/>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34"/>
                                        </p:tgtEl>
                                        <p:attrNameLst>
                                          <p:attrName>style.visibility</p:attrName>
                                        </p:attrNameLst>
                                      </p:cBhvr>
                                      <p:to>
                                        <p:strVal val="visible"/>
                                      </p:to>
                                    </p:set>
                                    <p:animEffect transition="in" filter="fade">
                                      <p:cBhvr>
                                        <p:cTn id="97" dur="1000"/>
                                        <p:tgtEl>
                                          <p:spTgt spid="34"/>
                                        </p:tgtEl>
                                      </p:cBhvr>
                                    </p:animEffect>
                                    <p:anim calcmode="lin" valueType="num">
                                      <p:cBhvr>
                                        <p:cTn id="98" dur="1000" fill="hold"/>
                                        <p:tgtEl>
                                          <p:spTgt spid="34"/>
                                        </p:tgtEl>
                                        <p:attrNameLst>
                                          <p:attrName>ppt_x</p:attrName>
                                        </p:attrNameLst>
                                      </p:cBhvr>
                                      <p:tavLst>
                                        <p:tav tm="0">
                                          <p:val>
                                            <p:strVal val="#ppt_x"/>
                                          </p:val>
                                        </p:tav>
                                        <p:tav tm="100000">
                                          <p:val>
                                            <p:strVal val="#ppt_x"/>
                                          </p:val>
                                        </p:tav>
                                      </p:tavLst>
                                    </p:anim>
                                    <p:anim calcmode="lin" valueType="num">
                                      <p:cBhvr>
                                        <p:cTn id="9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fade">
                                      <p:cBhvr>
                                        <p:cTn id="104" dur="1000"/>
                                        <p:tgtEl>
                                          <p:spTgt spid="25"/>
                                        </p:tgtEl>
                                      </p:cBhvr>
                                    </p:animEffect>
                                    <p:anim calcmode="lin" valueType="num">
                                      <p:cBhvr>
                                        <p:cTn id="105" dur="1000" fill="hold"/>
                                        <p:tgtEl>
                                          <p:spTgt spid="25"/>
                                        </p:tgtEl>
                                        <p:attrNameLst>
                                          <p:attrName>ppt_x</p:attrName>
                                        </p:attrNameLst>
                                      </p:cBhvr>
                                      <p:tavLst>
                                        <p:tav tm="0">
                                          <p:val>
                                            <p:strVal val="#ppt_x"/>
                                          </p:val>
                                        </p:tav>
                                        <p:tav tm="100000">
                                          <p:val>
                                            <p:strVal val="#ppt_x"/>
                                          </p:val>
                                        </p:tav>
                                      </p:tavLst>
                                    </p:anim>
                                    <p:anim calcmode="lin" valueType="num">
                                      <p:cBhvr>
                                        <p:cTn id="10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27"/>
                                        </p:tgtEl>
                                        <p:attrNameLst>
                                          <p:attrName>style.visibility</p:attrName>
                                        </p:attrNameLst>
                                      </p:cBhvr>
                                      <p:to>
                                        <p:strVal val="visible"/>
                                      </p:to>
                                    </p:set>
                                    <p:animEffect transition="in" filter="fade">
                                      <p:cBhvr>
                                        <p:cTn id="111" dur="1000"/>
                                        <p:tgtEl>
                                          <p:spTgt spid="27"/>
                                        </p:tgtEl>
                                      </p:cBhvr>
                                    </p:animEffect>
                                    <p:anim calcmode="lin" valueType="num">
                                      <p:cBhvr>
                                        <p:cTn id="112" dur="1000" fill="hold"/>
                                        <p:tgtEl>
                                          <p:spTgt spid="27"/>
                                        </p:tgtEl>
                                        <p:attrNameLst>
                                          <p:attrName>ppt_x</p:attrName>
                                        </p:attrNameLst>
                                      </p:cBhvr>
                                      <p:tavLst>
                                        <p:tav tm="0">
                                          <p:val>
                                            <p:strVal val="#ppt_x"/>
                                          </p:val>
                                        </p:tav>
                                        <p:tav tm="100000">
                                          <p:val>
                                            <p:strVal val="#ppt_x"/>
                                          </p:val>
                                        </p:tav>
                                      </p:tavLst>
                                    </p:anim>
                                    <p:anim calcmode="lin" valueType="num">
                                      <p:cBhvr>
                                        <p:cTn id="113"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29"/>
                                        </p:tgtEl>
                                        <p:attrNameLst>
                                          <p:attrName>style.visibility</p:attrName>
                                        </p:attrNameLst>
                                      </p:cBhvr>
                                      <p:to>
                                        <p:strVal val="visible"/>
                                      </p:to>
                                    </p:set>
                                    <p:animEffect transition="in" filter="fade">
                                      <p:cBhvr>
                                        <p:cTn id="118" dur="1000"/>
                                        <p:tgtEl>
                                          <p:spTgt spid="29"/>
                                        </p:tgtEl>
                                      </p:cBhvr>
                                    </p:animEffect>
                                    <p:anim calcmode="lin" valueType="num">
                                      <p:cBhvr>
                                        <p:cTn id="119" dur="1000" fill="hold"/>
                                        <p:tgtEl>
                                          <p:spTgt spid="29"/>
                                        </p:tgtEl>
                                        <p:attrNameLst>
                                          <p:attrName>ppt_x</p:attrName>
                                        </p:attrNameLst>
                                      </p:cBhvr>
                                      <p:tavLst>
                                        <p:tav tm="0">
                                          <p:val>
                                            <p:strVal val="#ppt_x"/>
                                          </p:val>
                                        </p:tav>
                                        <p:tav tm="100000">
                                          <p:val>
                                            <p:strVal val="#ppt_x"/>
                                          </p:val>
                                        </p:tav>
                                      </p:tavLst>
                                    </p:anim>
                                    <p:anim calcmode="lin" valueType="num">
                                      <p:cBhvr>
                                        <p:cTn id="120"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grpId="0" nodeType="clickEffect">
                                  <p:stCondLst>
                                    <p:cond delay="0"/>
                                  </p:stCondLst>
                                  <p:childTnLst>
                                    <p:set>
                                      <p:cBhvr>
                                        <p:cTn id="124" dur="1" fill="hold">
                                          <p:stCondLst>
                                            <p:cond delay="0"/>
                                          </p:stCondLst>
                                        </p:cTn>
                                        <p:tgtEl>
                                          <p:spTgt spid="31"/>
                                        </p:tgtEl>
                                        <p:attrNameLst>
                                          <p:attrName>style.visibility</p:attrName>
                                        </p:attrNameLst>
                                      </p:cBhvr>
                                      <p:to>
                                        <p:strVal val="visible"/>
                                      </p:to>
                                    </p:set>
                                    <p:animEffect transition="in" filter="fade">
                                      <p:cBhvr>
                                        <p:cTn id="125" dur="1000"/>
                                        <p:tgtEl>
                                          <p:spTgt spid="31"/>
                                        </p:tgtEl>
                                      </p:cBhvr>
                                    </p:animEffect>
                                    <p:anim calcmode="lin" valueType="num">
                                      <p:cBhvr>
                                        <p:cTn id="126" dur="1000" fill="hold"/>
                                        <p:tgtEl>
                                          <p:spTgt spid="31"/>
                                        </p:tgtEl>
                                        <p:attrNameLst>
                                          <p:attrName>ppt_x</p:attrName>
                                        </p:attrNameLst>
                                      </p:cBhvr>
                                      <p:tavLst>
                                        <p:tav tm="0">
                                          <p:val>
                                            <p:strVal val="#ppt_x"/>
                                          </p:val>
                                        </p:tav>
                                        <p:tav tm="100000">
                                          <p:val>
                                            <p:strVal val="#ppt_x"/>
                                          </p:val>
                                        </p:tav>
                                      </p:tavLst>
                                    </p:anim>
                                    <p:anim calcmode="lin" valueType="num">
                                      <p:cBhvr>
                                        <p:cTn id="127"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42" presetClass="entr" presetSubtype="0" fill="hold" grpId="0" nodeType="clickEffect">
                                  <p:stCondLst>
                                    <p:cond delay="0"/>
                                  </p:stCondLst>
                                  <p:childTnLst>
                                    <p:set>
                                      <p:cBhvr>
                                        <p:cTn id="131" dur="1" fill="hold">
                                          <p:stCondLst>
                                            <p:cond delay="0"/>
                                          </p:stCondLst>
                                        </p:cTn>
                                        <p:tgtEl>
                                          <p:spTgt spid="33"/>
                                        </p:tgtEl>
                                        <p:attrNameLst>
                                          <p:attrName>style.visibility</p:attrName>
                                        </p:attrNameLst>
                                      </p:cBhvr>
                                      <p:to>
                                        <p:strVal val="visible"/>
                                      </p:to>
                                    </p:set>
                                    <p:animEffect transition="in" filter="fade">
                                      <p:cBhvr>
                                        <p:cTn id="132" dur="1000"/>
                                        <p:tgtEl>
                                          <p:spTgt spid="33"/>
                                        </p:tgtEl>
                                      </p:cBhvr>
                                    </p:animEffect>
                                    <p:anim calcmode="lin" valueType="num">
                                      <p:cBhvr>
                                        <p:cTn id="133" dur="1000" fill="hold"/>
                                        <p:tgtEl>
                                          <p:spTgt spid="33"/>
                                        </p:tgtEl>
                                        <p:attrNameLst>
                                          <p:attrName>ppt_x</p:attrName>
                                        </p:attrNameLst>
                                      </p:cBhvr>
                                      <p:tavLst>
                                        <p:tav tm="0">
                                          <p:val>
                                            <p:strVal val="#ppt_x"/>
                                          </p:val>
                                        </p:tav>
                                        <p:tav tm="100000">
                                          <p:val>
                                            <p:strVal val="#ppt_x"/>
                                          </p:val>
                                        </p:tav>
                                      </p:tavLst>
                                    </p:anim>
                                    <p:anim calcmode="lin" valueType="num">
                                      <p:cBhvr>
                                        <p:cTn id="134"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35"/>
                                        </p:tgtEl>
                                        <p:attrNameLst>
                                          <p:attrName>style.visibility</p:attrName>
                                        </p:attrNameLst>
                                      </p:cBhvr>
                                      <p:to>
                                        <p:strVal val="visible"/>
                                      </p:to>
                                    </p:set>
                                    <p:animEffect transition="in" filter="fade">
                                      <p:cBhvr>
                                        <p:cTn id="139" dur="1000"/>
                                        <p:tgtEl>
                                          <p:spTgt spid="35"/>
                                        </p:tgtEl>
                                      </p:cBhvr>
                                    </p:animEffect>
                                    <p:anim calcmode="lin" valueType="num">
                                      <p:cBhvr>
                                        <p:cTn id="140" dur="1000" fill="hold"/>
                                        <p:tgtEl>
                                          <p:spTgt spid="35"/>
                                        </p:tgtEl>
                                        <p:attrNameLst>
                                          <p:attrName>ppt_x</p:attrName>
                                        </p:attrNameLst>
                                      </p:cBhvr>
                                      <p:tavLst>
                                        <p:tav tm="0">
                                          <p:val>
                                            <p:strVal val="#ppt_x"/>
                                          </p:val>
                                        </p:tav>
                                        <p:tav tm="100000">
                                          <p:val>
                                            <p:strVal val="#ppt_x"/>
                                          </p:val>
                                        </p:tav>
                                      </p:tavLst>
                                    </p:anim>
                                    <p:anim calcmode="lin" valueType="num">
                                      <p:cBhvr>
                                        <p:cTn id="141"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6" grpId="0"/>
      <p:bldP spid="13357" grpId="0"/>
      <p:bldP spid="13367" grpId="0"/>
      <p:bldP spid="13368" grpId="0"/>
      <p:bldP spid="13371" grpId="0"/>
      <p:bldP spid="13372" grpId="0"/>
      <p:bldP spid="13374" grpId="0"/>
      <p:bldP spid="13375" grpId="0"/>
      <p:bldP spid="56" grpId="0"/>
      <p:bldP spid="57" grpId="0"/>
      <p:bldP spid="58" grpId="0"/>
      <p:bldP spid="59" grpId="0"/>
      <p:bldP spid="24" grpId="0"/>
      <p:bldP spid="25" grpId="0"/>
      <p:bldP spid="26" grpId="0"/>
      <p:bldP spid="27" grpId="0"/>
      <p:bldP spid="28" grpId="0"/>
      <p:bldP spid="29" grpId="0"/>
      <p:bldP spid="30" grpId="0"/>
      <p:bldP spid="31" grpId="0"/>
      <p:bldP spid="32" grpId="0"/>
      <p:bldP spid="33" grpId="0"/>
      <p:bldP spid="34" grpId="0"/>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285750" y="457200"/>
            <a:ext cx="87058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just" eaLnBrk="1" hangingPunct="1">
              <a:buFontTx/>
              <a:buChar char="•"/>
            </a:pPr>
            <a:r>
              <a:rPr lang="en-US" altLang="vi-VN" sz="2600" dirty="0">
                <a:solidFill>
                  <a:srgbClr val="FF0000"/>
                </a:solidFill>
                <a:latin typeface="Times New Roman" panose="02020603050405020304" pitchFamily="18" charset="0"/>
                <a:cs typeface="Times New Roman" panose="02020603050405020304" pitchFamily="18" charset="0"/>
              </a:rPr>
              <a:t> </a:t>
            </a:r>
            <a:r>
              <a:rPr lang="en-US" altLang="vi-VN" sz="2600" dirty="0" err="1">
                <a:solidFill>
                  <a:srgbClr val="FF0000"/>
                </a:solidFill>
                <a:latin typeface="Times New Roman" panose="02020603050405020304" pitchFamily="18" charset="0"/>
                <a:cs typeface="Times New Roman" panose="02020603050405020304" pitchFamily="18" charset="0"/>
              </a:rPr>
              <a:t>Lưu</a:t>
            </a:r>
            <a:r>
              <a:rPr lang="en-US" altLang="vi-VN" sz="2600" dirty="0">
                <a:solidFill>
                  <a:srgbClr val="FF0000"/>
                </a:solidFill>
                <a:latin typeface="Times New Roman" panose="02020603050405020304" pitchFamily="18" charset="0"/>
                <a:cs typeface="Times New Roman" panose="02020603050405020304" pitchFamily="18" charset="0"/>
              </a:rPr>
              <a:t> ý:  </a:t>
            </a:r>
            <a:r>
              <a:rPr lang="en-US" altLang="vi-VN" sz="2600" dirty="0" err="1">
                <a:solidFill>
                  <a:schemeClr val="tx2"/>
                </a:solidFill>
                <a:latin typeface="Times New Roman" panose="02020603050405020304" pitchFamily="18" charset="0"/>
                <a:cs typeface="Times New Roman" panose="02020603050405020304" pitchFamily="18" charset="0"/>
              </a:rPr>
              <a:t>Nhiều</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khi</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sự</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phân</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biệt</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giữa</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hành</a:t>
            </a:r>
            <a:r>
              <a:rPr lang="en-US" altLang="vi-VN" sz="2600" dirty="0">
                <a:solidFill>
                  <a:schemeClr val="tx2"/>
                </a:solidFill>
                <a:latin typeface="Times New Roman" panose="02020603050405020304" pitchFamily="18" charset="0"/>
                <a:cs typeface="Times New Roman" panose="02020603050405020304" pitchFamily="18" charset="0"/>
              </a:rPr>
              <a:t> vi </a:t>
            </a:r>
            <a:r>
              <a:rPr lang="en-US" altLang="vi-VN" sz="2600" dirty="0" err="1">
                <a:solidFill>
                  <a:schemeClr val="tx2"/>
                </a:solidFill>
                <a:latin typeface="Times New Roman" panose="02020603050405020304" pitchFamily="18" charset="0"/>
                <a:cs typeface="Times New Roman" panose="02020603050405020304" pitchFamily="18" charset="0"/>
              </a:rPr>
              <a:t>vi</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phạm</a:t>
            </a:r>
            <a:r>
              <a:rPr lang="en-US" altLang="vi-VN" sz="2600" dirty="0">
                <a:solidFill>
                  <a:schemeClr val="tx2"/>
                </a:solidFill>
                <a:latin typeface="Times New Roman" panose="02020603050405020304" pitchFamily="18" charset="0"/>
                <a:cs typeface="Times New Roman" panose="02020603050405020304" pitchFamily="18" charset="0"/>
              </a:rPr>
              <a:t> PL </a:t>
            </a:r>
            <a:r>
              <a:rPr lang="en-US" altLang="vi-VN" sz="2600" dirty="0" err="1">
                <a:solidFill>
                  <a:schemeClr val="tx2"/>
                </a:solidFill>
                <a:latin typeface="Times New Roman" panose="02020603050405020304" pitchFamily="18" charset="0"/>
                <a:cs typeface="Times New Roman" panose="02020603050405020304" pitchFamily="18" charset="0"/>
              </a:rPr>
              <a:t>hành</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chính</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và</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hành</a:t>
            </a:r>
            <a:r>
              <a:rPr lang="en-US" altLang="vi-VN" sz="2600" dirty="0">
                <a:solidFill>
                  <a:schemeClr val="tx2"/>
                </a:solidFill>
                <a:latin typeface="Times New Roman" panose="02020603050405020304" pitchFamily="18" charset="0"/>
                <a:cs typeface="Times New Roman" panose="02020603050405020304" pitchFamily="18" charset="0"/>
              </a:rPr>
              <a:t> vi </a:t>
            </a:r>
            <a:r>
              <a:rPr lang="en-US" altLang="vi-VN" sz="2600" dirty="0" err="1">
                <a:solidFill>
                  <a:schemeClr val="tx2"/>
                </a:solidFill>
                <a:latin typeface="Times New Roman" panose="02020603050405020304" pitchFamily="18" charset="0"/>
                <a:cs typeface="Times New Roman" panose="02020603050405020304" pitchFamily="18" charset="0"/>
              </a:rPr>
              <a:t>vi</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phạm</a:t>
            </a:r>
            <a:r>
              <a:rPr lang="en-US" altLang="vi-VN" sz="2600" dirty="0">
                <a:solidFill>
                  <a:schemeClr val="tx2"/>
                </a:solidFill>
                <a:latin typeface="Times New Roman" panose="02020603050405020304" pitchFamily="18" charset="0"/>
                <a:cs typeface="Times New Roman" panose="02020603050405020304" pitchFamily="18" charset="0"/>
              </a:rPr>
              <a:t> PL </a:t>
            </a:r>
            <a:r>
              <a:rPr lang="en-US" altLang="vi-VN" sz="2600" dirty="0" err="1">
                <a:solidFill>
                  <a:schemeClr val="tx2"/>
                </a:solidFill>
                <a:latin typeface="Times New Roman" panose="02020603050405020304" pitchFamily="18" charset="0"/>
                <a:cs typeface="Times New Roman" panose="02020603050405020304" pitchFamily="18" charset="0"/>
              </a:rPr>
              <a:t>hình</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sự</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chỉ</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khác</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nhau</a:t>
            </a:r>
            <a:r>
              <a:rPr lang="en-US" altLang="vi-VN" sz="2600" dirty="0">
                <a:solidFill>
                  <a:schemeClr val="tx2"/>
                </a:solidFill>
                <a:latin typeface="Times New Roman" panose="02020603050405020304" pitchFamily="18" charset="0"/>
                <a:cs typeface="Times New Roman" panose="02020603050405020304" pitchFamily="18" charset="0"/>
              </a:rPr>
              <a:t> ở  </a:t>
            </a:r>
            <a:r>
              <a:rPr lang="en-US" altLang="vi-VN" sz="2600" dirty="0" err="1">
                <a:solidFill>
                  <a:schemeClr val="tx2"/>
                </a:solidFill>
                <a:latin typeface="Times New Roman" panose="02020603050405020304" pitchFamily="18" charset="0"/>
                <a:cs typeface="Times New Roman" panose="02020603050405020304" pitchFamily="18" charset="0"/>
              </a:rPr>
              <a:t>mức</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độ</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nguy</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hiểm</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của</a:t>
            </a:r>
            <a:r>
              <a:rPr lang="en-US" altLang="vi-VN" sz="2600" dirty="0">
                <a:solidFill>
                  <a:schemeClr val="tx2"/>
                </a:solidFill>
                <a:latin typeface="Times New Roman" panose="02020603050405020304" pitchFamily="18" charset="0"/>
                <a:cs typeface="Times New Roman" panose="02020603050405020304" pitchFamily="18" charset="0"/>
              </a:rPr>
              <a:t> </a:t>
            </a:r>
            <a:r>
              <a:rPr lang="en-US" altLang="vi-VN" sz="2600" dirty="0" err="1">
                <a:solidFill>
                  <a:schemeClr val="tx2"/>
                </a:solidFill>
                <a:latin typeface="Times New Roman" panose="02020603050405020304" pitchFamily="18" charset="0"/>
                <a:cs typeface="Times New Roman" panose="02020603050405020304" pitchFamily="18" charset="0"/>
              </a:rPr>
              <a:t>hành</a:t>
            </a:r>
            <a:r>
              <a:rPr lang="en-US" altLang="vi-VN" sz="2600" dirty="0">
                <a:solidFill>
                  <a:schemeClr val="tx2"/>
                </a:solidFill>
                <a:latin typeface="Times New Roman" panose="02020603050405020304" pitchFamily="18" charset="0"/>
                <a:cs typeface="Times New Roman" panose="02020603050405020304" pitchFamily="18" charset="0"/>
              </a:rPr>
              <a:t> vi.</a:t>
            </a:r>
          </a:p>
        </p:txBody>
      </p:sp>
      <p:grpSp>
        <p:nvGrpSpPr>
          <p:cNvPr id="2" name="Group 27"/>
          <p:cNvGrpSpPr>
            <a:grpSpLocks/>
          </p:cNvGrpSpPr>
          <p:nvPr/>
        </p:nvGrpSpPr>
        <p:grpSpPr bwMode="auto">
          <a:xfrm>
            <a:off x="190500" y="2514600"/>
            <a:ext cx="8801100" cy="1435100"/>
            <a:chOff x="240" y="1152"/>
            <a:chExt cx="5376" cy="904"/>
          </a:xfrm>
          <a:noFill/>
        </p:grpSpPr>
        <p:sp>
          <p:nvSpPr>
            <p:cNvPr id="6" name="Rectangle 11"/>
            <p:cNvSpPr>
              <a:spLocks noChangeArrowheads="1"/>
            </p:cNvSpPr>
            <p:nvPr/>
          </p:nvSpPr>
          <p:spPr bwMode="auto">
            <a:xfrm>
              <a:off x="240" y="1296"/>
              <a:ext cx="960" cy="644"/>
            </a:xfrm>
            <a:prstGeom prst="rect">
              <a:avLst/>
            </a:prstGeom>
            <a:grpFill/>
            <a:ln w="57150" cmpd="thickThin">
              <a:solidFill>
                <a:schemeClr val="tx1"/>
              </a:solidFill>
              <a:miter lim="800000"/>
              <a:headEnd/>
              <a:tailEnd/>
            </a:ln>
            <a:effectLst/>
          </p:spPr>
          <p:txBody>
            <a:bodyPr anchor="ctr"/>
            <a:lstStyle/>
            <a:p>
              <a:pPr>
                <a:defRPr/>
              </a:pPr>
              <a:r>
                <a:rPr lang="en-US" sz="2000">
                  <a:solidFill>
                    <a:schemeClr val="tx2"/>
                  </a:solidFill>
                  <a:latin typeface="Arial" pitchFamily="34" charset="0"/>
                  <a:cs typeface="Arial" pitchFamily="34" charset="0"/>
                </a:rPr>
                <a:t> Hành vi</a:t>
              </a:r>
              <a:br>
                <a:rPr lang="en-US" sz="2000">
                  <a:solidFill>
                    <a:schemeClr val="tx2"/>
                  </a:solidFill>
                  <a:latin typeface="Arial" pitchFamily="34" charset="0"/>
                  <a:cs typeface="Arial" pitchFamily="34" charset="0"/>
                </a:rPr>
              </a:br>
              <a:r>
                <a:rPr lang="en-US" sz="2000">
                  <a:solidFill>
                    <a:schemeClr val="tx2"/>
                  </a:solidFill>
                  <a:latin typeface="Arial" pitchFamily="34" charset="0"/>
                  <a:cs typeface="Arial" pitchFamily="34" charset="0"/>
                </a:rPr>
                <a:t>trốn thuế</a:t>
              </a:r>
            </a:p>
          </p:txBody>
        </p:sp>
        <p:sp>
          <p:nvSpPr>
            <p:cNvPr id="7" name="Rectangle 12"/>
            <p:cNvSpPr>
              <a:spLocks noChangeArrowheads="1"/>
            </p:cNvSpPr>
            <p:nvPr/>
          </p:nvSpPr>
          <p:spPr bwMode="auto">
            <a:xfrm>
              <a:off x="1536" y="1152"/>
              <a:ext cx="4080" cy="376"/>
            </a:xfrm>
            <a:prstGeom prst="rect">
              <a:avLst/>
            </a:prstGeom>
            <a:grpFill/>
            <a:ln w="57150" cmpd="thickThin">
              <a:solidFill>
                <a:schemeClr val="tx1"/>
              </a:solidFill>
              <a:miter lim="800000"/>
              <a:headEnd/>
              <a:tailEnd/>
            </a:ln>
            <a:effectLst/>
          </p:spPr>
          <p:txBody>
            <a:bodyPr anchor="ctr"/>
            <a:lstStyle/>
            <a:p>
              <a:pPr>
                <a:defRPr/>
              </a:pPr>
              <a:r>
                <a:rPr lang="en-US" sz="2400" dirty="0" err="1">
                  <a:solidFill>
                    <a:schemeClr val="tx2"/>
                  </a:solidFill>
                  <a:latin typeface="Times New Roman" panose="02020603050405020304" pitchFamily="18" charset="0"/>
                  <a:cs typeface="Times New Roman" panose="02020603050405020304" pitchFamily="18" charset="0"/>
                </a:rPr>
                <a:t>Dưới</a:t>
              </a:r>
              <a:r>
                <a:rPr lang="en-US" sz="2400" dirty="0">
                  <a:solidFill>
                    <a:schemeClr val="tx2"/>
                  </a:solidFill>
                  <a:latin typeface="Times New Roman" panose="02020603050405020304" pitchFamily="18" charset="0"/>
                  <a:cs typeface="Times New Roman" panose="02020603050405020304" pitchFamily="18" charset="0"/>
                </a:rPr>
                <a:t> 50 </a:t>
              </a:r>
              <a:r>
                <a:rPr lang="en-US" sz="2400" dirty="0" err="1">
                  <a:solidFill>
                    <a:schemeClr val="tx2"/>
                  </a:solidFill>
                  <a:latin typeface="Times New Roman" panose="02020603050405020304" pitchFamily="18" charset="0"/>
                  <a:cs typeface="Times New Roman" panose="02020603050405020304" pitchFamily="18" charset="0"/>
                </a:rPr>
                <a:t>triệu</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đồng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vi </a:t>
              </a:r>
              <a:r>
                <a:rPr lang="en-US" sz="2400" dirty="0" err="1">
                  <a:solidFill>
                    <a:schemeClr val="tx2"/>
                  </a:solidFill>
                  <a:latin typeface="Times New Roman" panose="02020603050405020304" pitchFamily="18" charset="0"/>
                  <a:cs typeface="Times New Roman" panose="02020603050405020304" pitchFamily="18" charset="0"/>
                </a:rPr>
                <a:t>phạm</a:t>
              </a:r>
              <a:r>
                <a:rPr lang="en-US" sz="2400" dirty="0">
                  <a:solidFill>
                    <a:schemeClr val="tx2"/>
                  </a:solidFill>
                  <a:latin typeface="Times New Roman" panose="02020603050405020304" pitchFamily="18" charset="0"/>
                  <a:cs typeface="Times New Roman" panose="02020603050405020304" pitchFamily="18" charset="0"/>
                </a:rPr>
                <a:t> PL </a:t>
              </a:r>
              <a:r>
                <a:rPr lang="en-US" sz="2400" dirty="0" err="1">
                  <a:solidFill>
                    <a:schemeClr val="tx2"/>
                  </a:solidFill>
                  <a:latin typeface="Times New Roman" panose="02020603050405020304" pitchFamily="18" charset="0"/>
                  <a:cs typeface="Times New Roman" panose="02020603050405020304" pitchFamily="18" charset="0"/>
                </a:rPr>
                <a:t>hành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chính</a:t>
              </a:r>
              <a:r>
                <a:rPr lang="en-US" sz="2400" dirty="0">
                  <a:solidFill>
                    <a:schemeClr val="tx2"/>
                  </a:solidFill>
                  <a:latin typeface="Times New Roman" panose="02020603050405020304" pitchFamily="18" charset="0"/>
                  <a:cs typeface="Times New Roman" panose="02020603050405020304" pitchFamily="18" charset="0"/>
                </a:rPr>
                <a:t>.</a:t>
              </a:r>
            </a:p>
          </p:txBody>
        </p:sp>
        <p:sp>
          <p:nvSpPr>
            <p:cNvPr id="8" name="Rectangle 14"/>
            <p:cNvSpPr>
              <a:spLocks noChangeArrowheads="1"/>
            </p:cNvSpPr>
            <p:nvPr/>
          </p:nvSpPr>
          <p:spPr bwMode="auto">
            <a:xfrm>
              <a:off x="1536" y="1632"/>
              <a:ext cx="4080" cy="424"/>
            </a:xfrm>
            <a:prstGeom prst="rect">
              <a:avLst/>
            </a:prstGeom>
            <a:grpFill/>
            <a:ln w="57150" cmpd="thickThin">
              <a:solidFill>
                <a:schemeClr val="tx1"/>
              </a:solidFill>
              <a:miter lim="800000"/>
              <a:headEnd/>
              <a:tailEnd/>
            </a:ln>
            <a:effectLst/>
          </p:spPr>
          <p:txBody>
            <a:bodyPr anchor="ctr"/>
            <a:lstStyle/>
            <a:p>
              <a:pPr>
                <a:defRPr/>
              </a:pPr>
              <a:r>
                <a:rPr lang="en-US" sz="2000">
                  <a:solidFill>
                    <a:schemeClr val="tx2"/>
                  </a:solidFill>
                  <a:latin typeface="Arial" pitchFamily="34" charset="0"/>
                  <a:cs typeface="Arial" pitchFamily="34" charset="0"/>
                </a:rPr>
                <a:t>Từ 50 triệu đồng trở lên là vi phạm PL hình sự.</a:t>
              </a:r>
            </a:p>
          </p:txBody>
        </p:sp>
        <p:sp>
          <p:nvSpPr>
            <p:cNvPr id="9" name="Line 16"/>
            <p:cNvSpPr>
              <a:spLocks noChangeShapeType="1"/>
            </p:cNvSpPr>
            <p:nvPr/>
          </p:nvSpPr>
          <p:spPr bwMode="auto">
            <a:xfrm flipV="1">
              <a:off x="1186" y="1383"/>
              <a:ext cx="336" cy="288"/>
            </a:xfrm>
            <a:prstGeom prst="line">
              <a:avLst/>
            </a:prstGeom>
            <a:grpFill/>
            <a:ln w="9525">
              <a:solidFill>
                <a:schemeClr val="tx1"/>
              </a:solidFill>
              <a:round/>
              <a:headEnd/>
              <a:tailEnd type="triangle" w="med" len="med"/>
            </a:ln>
            <a:effectLst/>
          </p:spPr>
          <p:txBody>
            <a:bodyPr/>
            <a:lstStyle/>
            <a:p>
              <a:pPr>
                <a:defRPr/>
              </a:pPr>
              <a:endParaRPr lang="en-US" sz="2000">
                <a:solidFill>
                  <a:schemeClr val="tx2"/>
                </a:solidFill>
                <a:latin typeface="Arial" pitchFamily="34" charset="0"/>
                <a:cs typeface="Arial" pitchFamily="34" charset="0"/>
              </a:endParaRPr>
            </a:p>
          </p:txBody>
        </p:sp>
        <p:sp>
          <p:nvSpPr>
            <p:cNvPr id="10" name="Line 17"/>
            <p:cNvSpPr>
              <a:spLocks noChangeShapeType="1"/>
            </p:cNvSpPr>
            <p:nvPr/>
          </p:nvSpPr>
          <p:spPr bwMode="auto">
            <a:xfrm>
              <a:off x="1217" y="1689"/>
              <a:ext cx="288" cy="240"/>
            </a:xfrm>
            <a:prstGeom prst="line">
              <a:avLst/>
            </a:prstGeom>
            <a:grpFill/>
            <a:ln w="9525">
              <a:solidFill>
                <a:schemeClr val="tx1"/>
              </a:solidFill>
              <a:round/>
              <a:headEnd/>
              <a:tailEnd type="triangle" w="med" len="med"/>
            </a:ln>
            <a:effectLst/>
          </p:spPr>
          <p:txBody>
            <a:bodyPr/>
            <a:lstStyle/>
            <a:p>
              <a:pPr>
                <a:defRPr/>
              </a:pPr>
              <a:endParaRPr lang="en-US" sz="2000">
                <a:solidFill>
                  <a:schemeClr val="tx2"/>
                </a:solidFill>
                <a:latin typeface="Arial" pitchFamily="34" charset="0"/>
                <a:cs typeface="Arial" pitchFamily="34" charset="0"/>
              </a:endParaRPr>
            </a:p>
          </p:txBody>
        </p:sp>
      </p:grpSp>
      <p:grpSp>
        <p:nvGrpSpPr>
          <p:cNvPr id="3" name="Group 28"/>
          <p:cNvGrpSpPr>
            <a:grpSpLocks/>
          </p:cNvGrpSpPr>
          <p:nvPr/>
        </p:nvGrpSpPr>
        <p:grpSpPr bwMode="auto">
          <a:xfrm>
            <a:off x="114300" y="4178300"/>
            <a:ext cx="8915400" cy="2209800"/>
            <a:chOff x="144" y="2448"/>
            <a:chExt cx="5424" cy="1392"/>
          </a:xfrm>
          <a:noFill/>
        </p:grpSpPr>
        <p:sp>
          <p:nvSpPr>
            <p:cNvPr id="12" name="Rectangle 22"/>
            <p:cNvSpPr>
              <a:spLocks noChangeArrowheads="1"/>
            </p:cNvSpPr>
            <p:nvPr/>
          </p:nvSpPr>
          <p:spPr bwMode="auto">
            <a:xfrm>
              <a:off x="144" y="2544"/>
              <a:ext cx="1008" cy="1152"/>
            </a:xfrm>
            <a:prstGeom prst="rect">
              <a:avLst/>
            </a:prstGeom>
            <a:grpFill/>
            <a:ln w="57150" cmpd="thickThin">
              <a:solidFill>
                <a:schemeClr val="tx1"/>
              </a:solidFill>
              <a:miter lim="800000"/>
              <a:headEnd/>
              <a:tailEnd/>
            </a:ln>
            <a:effectLst/>
          </p:spPr>
          <p:txBody>
            <a:bodyPr anchor="ctr"/>
            <a:lstStyle/>
            <a:p>
              <a:pPr algn="ctr">
                <a:defRPr/>
              </a:pPr>
              <a:r>
                <a:rPr lang="en-US" sz="2400">
                  <a:solidFill>
                    <a:schemeClr val="tx2"/>
                  </a:solidFill>
                  <a:latin typeface="Times New Roman" panose="02020603050405020304" pitchFamily="18" charset="0"/>
                  <a:cs typeface="Times New Roman" panose="02020603050405020304" pitchFamily="18" charset="0"/>
                </a:rPr>
                <a:t>Hành vi cố ý gây thương tích</a:t>
              </a:r>
            </a:p>
          </p:txBody>
        </p:sp>
        <p:sp>
          <p:nvSpPr>
            <p:cNvPr id="13" name="Rectangle 23"/>
            <p:cNvSpPr>
              <a:spLocks noChangeArrowheads="1"/>
            </p:cNvSpPr>
            <p:nvPr/>
          </p:nvSpPr>
          <p:spPr bwMode="auto">
            <a:xfrm>
              <a:off x="1440" y="2448"/>
              <a:ext cx="4128" cy="624"/>
            </a:xfrm>
            <a:prstGeom prst="rect">
              <a:avLst/>
            </a:prstGeom>
            <a:grpFill/>
            <a:ln w="57150" cmpd="thickThin">
              <a:solidFill>
                <a:schemeClr val="tx1"/>
              </a:solidFill>
              <a:miter lim="800000"/>
              <a:headEnd/>
              <a:tailEnd/>
            </a:ln>
            <a:effectLst/>
          </p:spPr>
          <p:txBody>
            <a:bodyPr anchor="ctr"/>
            <a:lstStyle/>
            <a:p>
              <a:pPr algn="ctr">
                <a:defRPr/>
              </a:pP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lệ</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thương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tật</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dưới</a:t>
              </a:r>
              <a:r>
                <a:rPr lang="en-US" sz="2400" dirty="0">
                  <a:solidFill>
                    <a:schemeClr val="tx2"/>
                  </a:solidFill>
                  <a:latin typeface="Times New Roman" panose="02020603050405020304" pitchFamily="18" charset="0"/>
                  <a:cs typeface="Times New Roman" panose="02020603050405020304" pitchFamily="18" charset="0"/>
                </a:rPr>
                <a:t> 11%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vi </a:t>
              </a:r>
              <a:r>
                <a:rPr lang="en-US" sz="2400" dirty="0" err="1">
                  <a:solidFill>
                    <a:schemeClr val="tx2"/>
                  </a:solidFill>
                  <a:latin typeface="Times New Roman" panose="02020603050405020304" pitchFamily="18" charset="0"/>
                  <a:cs typeface="Times New Roman" panose="02020603050405020304" pitchFamily="18" charset="0"/>
                </a:rPr>
                <a:t>phạm</a:t>
              </a:r>
              <a:r>
                <a:rPr lang="en-US" sz="2400" dirty="0">
                  <a:solidFill>
                    <a:schemeClr val="tx2"/>
                  </a:solidFill>
                  <a:latin typeface="Times New Roman" panose="02020603050405020304" pitchFamily="18" charset="0"/>
                  <a:cs typeface="Times New Roman" panose="02020603050405020304" pitchFamily="18" charset="0"/>
                </a:rPr>
                <a:t> PL </a:t>
              </a:r>
              <a:r>
                <a:rPr lang="en-US" sz="2400" dirty="0" err="1">
                  <a:solidFill>
                    <a:schemeClr val="tx2"/>
                  </a:solidFill>
                  <a:latin typeface="Times New Roman" panose="02020603050405020304" pitchFamily="18" charset="0"/>
                  <a:cs typeface="Times New Roman" panose="02020603050405020304" pitchFamily="18" charset="0"/>
                </a:rPr>
                <a:t>hành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chính</a:t>
              </a:r>
              <a:r>
                <a:rPr lang="en-US" sz="2400" dirty="0">
                  <a:solidFill>
                    <a:schemeClr val="tx2"/>
                  </a:solidFill>
                  <a:latin typeface="Times New Roman" panose="02020603050405020304" pitchFamily="18" charset="0"/>
                  <a:cs typeface="Times New Roman" panose="02020603050405020304" pitchFamily="18" charset="0"/>
                </a:rPr>
                <a:t>.</a:t>
              </a:r>
            </a:p>
          </p:txBody>
        </p:sp>
        <p:sp>
          <p:nvSpPr>
            <p:cNvPr id="14" name="Rectangle 24"/>
            <p:cNvSpPr>
              <a:spLocks noChangeArrowheads="1"/>
            </p:cNvSpPr>
            <p:nvPr/>
          </p:nvSpPr>
          <p:spPr bwMode="auto">
            <a:xfrm>
              <a:off x="1440" y="3216"/>
              <a:ext cx="4128" cy="624"/>
            </a:xfrm>
            <a:prstGeom prst="rect">
              <a:avLst/>
            </a:prstGeom>
            <a:grpFill/>
            <a:ln w="57150" cmpd="thickThin">
              <a:solidFill>
                <a:schemeClr val="tx1"/>
              </a:solidFill>
              <a:miter lim="800000"/>
              <a:headEnd/>
              <a:tailEnd/>
            </a:ln>
            <a:effectLst/>
          </p:spPr>
          <p:txBody>
            <a:bodyPr anchor="ctr"/>
            <a:lstStyle/>
            <a:p>
              <a:pPr algn="ctr">
                <a:defRPr/>
              </a:pPr>
              <a:r>
                <a:rPr lang="en-US" sz="2400">
                  <a:solidFill>
                    <a:schemeClr val="tx2"/>
                  </a:solidFill>
                  <a:latin typeface="Times New Roman" panose="02020603050405020304" pitchFamily="18" charset="0"/>
                  <a:cs typeface="Times New Roman" panose="02020603050405020304" pitchFamily="18" charset="0"/>
                </a:rPr>
                <a:t>Tỉ lệ thương tật từ 11% trở lên là vi phạm PL hình sự.</a:t>
              </a:r>
            </a:p>
          </p:txBody>
        </p:sp>
        <p:sp>
          <p:nvSpPr>
            <p:cNvPr id="15" name="Line 25"/>
            <p:cNvSpPr>
              <a:spLocks noChangeShapeType="1"/>
            </p:cNvSpPr>
            <p:nvPr/>
          </p:nvSpPr>
          <p:spPr bwMode="auto">
            <a:xfrm flipV="1">
              <a:off x="1152" y="2688"/>
              <a:ext cx="288" cy="384"/>
            </a:xfrm>
            <a:prstGeom prst="line">
              <a:avLst/>
            </a:prstGeom>
            <a:grpFill/>
            <a:ln w="9525">
              <a:solidFill>
                <a:schemeClr val="tx1"/>
              </a:solidFill>
              <a:round/>
              <a:headEnd/>
              <a:tailEnd type="triangle" w="med" len="med"/>
            </a:ln>
            <a:effectLst/>
          </p:spPr>
          <p:txBody>
            <a:bodyPr/>
            <a:lstStyle/>
            <a:p>
              <a:pPr algn="ctr">
                <a:defRPr/>
              </a:pPr>
              <a:endParaRPr lang="en-US" sz="2400">
                <a:solidFill>
                  <a:schemeClr val="tx2"/>
                </a:solidFill>
                <a:latin typeface="Times New Roman" panose="02020603050405020304" pitchFamily="18" charset="0"/>
                <a:cs typeface="Times New Roman" panose="02020603050405020304" pitchFamily="18" charset="0"/>
              </a:endParaRPr>
            </a:p>
          </p:txBody>
        </p:sp>
        <p:sp>
          <p:nvSpPr>
            <p:cNvPr id="16" name="Line 26"/>
            <p:cNvSpPr>
              <a:spLocks noChangeShapeType="1"/>
            </p:cNvSpPr>
            <p:nvPr/>
          </p:nvSpPr>
          <p:spPr bwMode="auto">
            <a:xfrm>
              <a:off x="1152" y="3120"/>
              <a:ext cx="288" cy="384"/>
            </a:xfrm>
            <a:prstGeom prst="line">
              <a:avLst/>
            </a:prstGeom>
            <a:grpFill/>
            <a:ln w="9525">
              <a:solidFill>
                <a:schemeClr val="tx1"/>
              </a:solidFill>
              <a:round/>
              <a:headEnd/>
              <a:tailEnd type="triangle" w="med" len="med"/>
            </a:ln>
            <a:effectLst/>
          </p:spPr>
          <p:txBody>
            <a:bodyPr/>
            <a:lstStyle/>
            <a:p>
              <a:pPr algn="ctr">
                <a:defRPr/>
              </a:pPr>
              <a:endParaRPr lang="en-US" sz="2400">
                <a:solidFill>
                  <a:schemeClr val="tx2"/>
                </a:solidFill>
                <a:latin typeface="Times New Roman" panose="02020603050405020304" pitchFamily="18" charset="0"/>
                <a:cs typeface="Times New Roman" panose="02020603050405020304" pitchFamily="18" charset="0"/>
              </a:endParaRPr>
            </a:p>
          </p:txBody>
        </p:sp>
      </p:grpSp>
      <p:sp>
        <p:nvSpPr>
          <p:cNvPr id="25" name="TextBox 24"/>
          <p:cNvSpPr txBox="1">
            <a:spLocks noChangeArrowheads="1"/>
          </p:cNvSpPr>
          <p:nvPr/>
        </p:nvSpPr>
        <p:spPr bwMode="auto">
          <a:xfrm>
            <a:off x="457200" y="2168525"/>
            <a:ext cx="129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r>
              <a:rPr lang="en-US" altLang="vi-VN">
                <a:solidFill>
                  <a:schemeClr val="tx2"/>
                </a:solidFill>
              </a:rPr>
              <a:t>VD:</a:t>
            </a:r>
          </a:p>
        </p:txBody>
      </p:sp>
    </p:spTree>
    <p:extLst>
      <p:ext uri="{BB962C8B-B14F-4D97-AF65-F5344CB8AC3E}">
        <p14:creationId xmlns:p14="http://schemas.microsoft.com/office/powerpoint/2010/main" val="583810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par>
                                <p:cTn id="10" presetID="10" presetClass="entr" presetSubtype="0" fill="hold" grpId="0" nodeType="with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2000"/>
                                        <p:tgtEl>
                                          <p:spTgt spid="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p:cTn id="23" dur="500" fill="hold"/>
                                        <p:tgtEl>
                                          <p:spTgt spid="3"/>
                                        </p:tgtEl>
                                        <p:attrNameLst>
                                          <p:attrName>ppt_w</p:attrName>
                                        </p:attrNameLst>
                                      </p:cBhvr>
                                      <p:tavLst>
                                        <p:tav tm="0">
                                          <p:val>
                                            <p:fltVal val="0"/>
                                          </p:val>
                                        </p:tav>
                                        <p:tav tm="100000">
                                          <p:val>
                                            <p:strVal val="#ppt_w"/>
                                          </p:val>
                                        </p:tav>
                                      </p:tavLst>
                                    </p:anim>
                                    <p:anim calcmode="lin" valueType="num">
                                      <p:cBhvr>
                                        <p:cTn id="24"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Box 26"/>
          <p:cNvSpPr txBox="1">
            <a:spLocks noChangeArrowheads="1"/>
          </p:cNvSpPr>
          <p:nvPr/>
        </p:nvSpPr>
        <p:spPr bwMode="auto">
          <a:xfrm>
            <a:off x="400050" y="245130"/>
            <a:ext cx="3200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sz="2800" dirty="0">
                <a:solidFill>
                  <a:schemeClr val="tx1"/>
                </a:solidFill>
                <a:latin typeface="Times New Roman" panose="02020603050405020304" pitchFamily="18" charset="0"/>
                <a:cs typeface="Times New Roman" panose="02020603050405020304" pitchFamily="18" charset="0"/>
              </a:rPr>
              <a:t>I. </a:t>
            </a:r>
            <a:r>
              <a:rPr lang="en-US" altLang="vi-VN" sz="2800" dirty="0" err="1">
                <a:solidFill>
                  <a:schemeClr val="tx1"/>
                </a:solidFill>
                <a:latin typeface="Times New Roman" panose="02020603050405020304" pitchFamily="18" charset="0"/>
                <a:cs typeface="Times New Roman" panose="02020603050405020304" pitchFamily="18" charset="0"/>
              </a:rPr>
              <a:t>Đặt</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vấn</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đề</a:t>
            </a:r>
            <a:endParaRPr lang="en-US" altLang="vi-VN" sz="2800" dirty="0">
              <a:solidFill>
                <a:schemeClr val="tx1"/>
              </a:solidFill>
              <a:latin typeface="Times New Roman" panose="02020603050405020304" pitchFamily="18" charset="0"/>
              <a:cs typeface="Times New Roman" panose="02020603050405020304" pitchFamily="18" charset="0"/>
            </a:endParaRPr>
          </a:p>
        </p:txBody>
      </p:sp>
      <p:sp>
        <p:nvSpPr>
          <p:cNvPr id="46084" name="TextBox 27"/>
          <p:cNvSpPr txBox="1">
            <a:spLocks noChangeArrowheads="1"/>
          </p:cNvSpPr>
          <p:nvPr/>
        </p:nvSpPr>
        <p:spPr bwMode="auto">
          <a:xfrm>
            <a:off x="438150" y="1487162"/>
            <a:ext cx="563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sz="2800" dirty="0">
                <a:solidFill>
                  <a:schemeClr val="tx1"/>
                </a:solidFill>
                <a:latin typeface="Times New Roman" panose="02020603050405020304" pitchFamily="18" charset="0"/>
                <a:cs typeface="Times New Roman" panose="02020603050405020304" pitchFamily="18" charset="0"/>
              </a:rPr>
              <a:t>1. </a:t>
            </a:r>
            <a:r>
              <a:rPr lang="en-US" altLang="vi-VN" sz="2800" dirty="0" err="1">
                <a:solidFill>
                  <a:schemeClr val="tx1"/>
                </a:solidFill>
                <a:latin typeface="Times New Roman" panose="02020603050405020304" pitchFamily="18" charset="0"/>
                <a:cs typeface="Times New Roman" panose="02020603050405020304" pitchFamily="18" charset="0"/>
              </a:rPr>
              <a:t>Thế</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nào</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là</a:t>
            </a:r>
            <a:r>
              <a:rPr lang="en-US" altLang="vi-VN" sz="2800" dirty="0">
                <a:solidFill>
                  <a:schemeClr val="tx1"/>
                </a:solidFill>
                <a:latin typeface="Times New Roman" panose="02020603050405020304" pitchFamily="18" charset="0"/>
                <a:cs typeface="Times New Roman" panose="02020603050405020304" pitchFamily="18" charset="0"/>
              </a:rPr>
              <a:t> vi </a:t>
            </a:r>
            <a:r>
              <a:rPr lang="en-US" altLang="vi-VN" sz="2800" dirty="0" err="1">
                <a:solidFill>
                  <a:schemeClr val="tx1"/>
                </a:solidFill>
                <a:latin typeface="Times New Roman" panose="02020603050405020304" pitchFamily="18" charset="0"/>
                <a:cs typeface="Times New Roman" panose="02020603050405020304" pitchFamily="18" charset="0"/>
              </a:rPr>
              <a:t>phạm</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pháp</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luật</a:t>
            </a:r>
            <a:r>
              <a:rPr lang="en-US" altLang="vi-VN" sz="2800" dirty="0">
                <a:solidFill>
                  <a:schemeClr val="tx1"/>
                </a:solidFill>
                <a:latin typeface="Times New Roman" panose="02020603050405020304" pitchFamily="18" charset="0"/>
                <a:cs typeface="Times New Roman" panose="02020603050405020304" pitchFamily="18" charset="0"/>
              </a:rPr>
              <a:t>.</a:t>
            </a:r>
          </a:p>
        </p:txBody>
      </p:sp>
      <p:sp>
        <p:nvSpPr>
          <p:cNvPr id="46085" name="TextBox 28"/>
          <p:cNvSpPr txBox="1">
            <a:spLocks noChangeArrowheads="1"/>
          </p:cNvSpPr>
          <p:nvPr/>
        </p:nvSpPr>
        <p:spPr bwMode="auto">
          <a:xfrm>
            <a:off x="381000" y="768350"/>
            <a:ext cx="449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sz="2800" dirty="0">
                <a:solidFill>
                  <a:schemeClr val="tx1"/>
                </a:solidFill>
                <a:latin typeface="Times New Roman" panose="02020603050405020304" pitchFamily="18" charset="0"/>
                <a:cs typeface="Times New Roman" panose="02020603050405020304" pitchFamily="18" charset="0"/>
              </a:rPr>
              <a:t>II. </a:t>
            </a:r>
            <a:r>
              <a:rPr lang="en-US" altLang="vi-VN" sz="2800" dirty="0" err="1">
                <a:solidFill>
                  <a:schemeClr val="tx1"/>
                </a:solidFill>
                <a:latin typeface="Times New Roman" panose="02020603050405020304" pitchFamily="18" charset="0"/>
                <a:cs typeface="Times New Roman" panose="02020603050405020304" pitchFamily="18" charset="0"/>
              </a:rPr>
              <a:t>Nội</a:t>
            </a:r>
            <a:r>
              <a:rPr lang="en-US" altLang="vi-VN" sz="2800" dirty="0">
                <a:solidFill>
                  <a:schemeClr val="tx1"/>
                </a:solidFill>
                <a:latin typeface="Times New Roman" panose="02020603050405020304" pitchFamily="18" charset="0"/>
                <a:cs typeface="Times New Roman" panose="02020603050405020304" pitchFamily="18" charset="0"/>
              </a:rPr>
              <a:t> dung </a:t>
            </a:r>
            <a:r>
              <a:rPr lang="en-US" altLang="vi-VN" sz="2800" dirty="0" err="1">
                <a:solidFill>
                  <a:schemeClr val="tx1"/>
                </a:solidFill>
                <a:latin typeface="Times New Roman" panose="02020603050405020304" pitchFamily="18" charset="0"/>
                <a:cs typeface="Times New Roman" panose="02020603050405020304" pitchFamily="18" charset="0"/>
              </a:rPr>
              <a:t>bài</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học</a:t>
            </a:r>
            <a:endParaRPr lang="en-US" altLang="vi-VN" sz="2800" dirty="0">
              <a:solidFill>
                <a:schemeClr val="tx1"/>
              </a:solidFill>
              <a:latin typeface="Times New Roman" panose="02020603050405020304" pitchFamily="18" charset="0"/>
              <a:cs typeface="Times New Roman" panose="02020603050405020304" pitchFamily="18" charset="0"/>
            </a:endParaRPr>
          </a:p>
        </p:txBody>
      </p:sp>
      <p:sp>
        <p:nvSpPr>
          <p:cNvPr id="46086" name="TextBox 29"/>
          <p:cNvSpPr txBox="1">
            <a:spLocks noChangeArrowheads="1"/>
          </p:cNvSpPr>
          <p:nvPr/>
        </p:nvSpPr>
        <p:spPr bwMode="auto">
          <a:xfrm>
            <a:off x="400050" y="2156382"/>
            <a:ext cx="563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sz="2800" dirty="0">
                <a:solidFill>
                  <a:schemeClr val="tx1"/>
                </a:solidFill>
                <a:latin typeface="Times New Roman" panose="02020603050405020304" pitchFamily="18" charset="0"/>
                <a:cs typeface="Times New Roman" panose="02020603050405020304" pitchFamily="18" charset="0"/>
              </a:rPr>
              <a:t>2. </a:t>
            </a:r>
            <a:r>
              <a:rPr lang="en-US" altLang="vi-VN" sz="2800" dirty="0" err="1">
                <a:solidFill>
                  <a:schemeClr val="tx1"/>
                </a:solidFill>
                <a:latin typeface="Times New Roman" panose="02020603050405020304" pitchFamily="18" charset="0"/>
                <a:cs typeface="Times New Roman" panose="02020603050405020304" pitchFamily="18" charset="0"/>
              </a:rPr>
              <a:t>Các</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loại</a:t>
            </a:r>
            <a:r>
              <a:rPr lang="en-US" altLang="vi-VN" sz="2800" dirty="0">
                <a:solidFill>
                  <a:schemeClr val="tx1"/>
                </a:solidFill>
                <a:latin typeface="Times New Roman" panose="02020603050405020304" pitchFamily="18" charset="0"/>
                <a:cs typeface="Times New Roman" panose="02020603050405020304" pitchFamily="18" charset="0"/>
              </a:rPr>
              <a:t> vi </a:t>
            </a:r>
            <a:r>
              <a:rPr lang="en-US" altLang="vi-VN" sz="2800" dirty="0" err="1">
                <a:solidFill>
                  <a:schemeClr val="tx1"/>
                </a:solidFill>
                <a:latin typeface="Times New Roman" panose="02020603050405020304" pitchFamily="18" charset="0"/>
                <a:cs typeface="Times New Roman" panose="02020603050405020304" pitchFamily="18" charset="0"/>
              </a:rPr>
              <a:t>phạm</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pháp</a:t>
            </a:r>
            <a:r>
              <a:rPr lang="en-US" altLang="vi-VN" sz="2800" dirty="0">
                <a:solidFill>
                  <a:schemeClr val="tx1"/>
                </a:solidFill>
                <a:latin typeface="Times New Roman" panose="02020603050405020304" pitchFamily="18" charset="0"/>
                <a:cs typeface="Times New Roman" panose="02020603050405020304" pitchFamily="18" charset="0"/>
              </a:rPr>
              <a:t> </a:t>
            </a:r>
            <a:r>
              <a:rPr lang="en-US" altLang="vi-VN" sz="2800" dirty="0" err="1">
                <a:solidFill>
                  <a:schemeClr val="tx1"/>
                </a:solidFill>
                <a:latin typeface="Times New Roman" panose="02020603050405020304" pitchFamily="18" charset="0"/>
                <a:cs typeface="Times New Roman" panose="02020603050405020304" pitchFamily="18" charset="0"/>
              </a:rPr>
              <a:t>luật</a:t>
            </a:r>
            <a:r>
              <a:rPr lang="en-US" altLang="vi-VN" sz="2800" dirty="0">
                <a:solidFill>
                  <a:schemeClr val="tx1"/>
                </a:solidFill>
                <a:latin typeface="Times New Roman" panose="02020603050405020304" pitchFamily="18" charset="0"/>
                <a:cs typeface="Times New Roman" panose="02020603050405020304" pitchFamily="18" charset="0"/>
              </a:rPr>
              <a:t>.</a:t>
            </a:r>
          </a:p>
        </p:txBody>
      </p:sp>
      <p:sp>
        <p:nvSpPr>
          <p:cNvPr id="19" name="TextBox 29"/>
          <p:cNvSpPr txBox="1">
            <a:spLocks noChangeArrowheads="1"/>
          </p:cNvSpPr>
          <p:nvPr/>
        </p:nvSpPr>
        <p:spPr bwMode="auto">
          <a:xfrm>
            <a:off x="438150" y="2774197"/>
            <a:ext cx="563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sz="2800">
                <a:solidFill>
                  <a:schemeClr val="tx1"/>
                </a:solidFill>
                <a:latin typeface="Times New Roman" panose="02020603050405020304" pitchFamily="18" charset="0"/>
                <a:cs typeface="Times New Roman" panose="02020603050405020304" pitchFamily="18" charset="0"/>
              </a:rPr>
              <a:t>3. Trách nhiệm pháp lí.</a:t>
            </a:r>
          </a:p>
        </p:txBody>
      </p:sp>
    </p:spTree>
    <p:extLst>
      <p:ext uri="{BB962C8B-B14F-4D97-AF65-F5344CB8AC3E}">
        <p14:creationId xmlns:p14="http://schemas.microsoft.com/office/powerpoint/2010/main" val="4193749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1524000" y="1268413"/>
            <a:ext cx="7391400" cy="584200"/>
          </a:xfrm>
          <a:prstGeom prst="rect">
            <a:avLst/>
          </a:prstGeom>
          <a:solidFill>
            <a:srgbClr val="FFFF00"/>
          </a:solidFill>
          <a:ln w="28575">
            <a:solidFill>
              <a:srgbClr val="0000FF"/>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200">
                <a:solidFill>
                  <a:srgbClr val="FF0000"/>
                </a:solidFill>
              </a:rPr>
              <a:t>Trách nhiệm pháp lí là gì?</a:t>
            </a:r>
          </a:p>
        </p:txBody>
      </p:sp>
      <p:sp>
        <p:nvSpPr>
          <p:cNvPr id="15" name="Text Box 3"/>
          <p:cNvSpPr txBox="1">
            <a:spLocks noChangeArrowheads="1"/>
          </p:cNvSpPr>
          <p:nvPr/>
        </p:nvSpPr>
        <p:spPr bwMode="auto">
          <a:xfrm>
            <a:off x="228600" y="2787650"/>
            <a:ext cx="2133600" cy="1076325"/>
          </a:xfrm>
          <a:prstGeom prst="rect">
            <a:avLst/>
          </a:prstGeom>
          <a:solidFill>
            <a:srgbClr val="FFCCFF"/>
          </a:solidFill>
          <a:ln w="28575">
            <a:solidFill>
              <a:srgbClr val="0000FF"/>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200">
                <a:solidFill>
                  <a:srgbClr val="0000FF"/>
                </a:solidFill>
              </a:rPr>
              <a:t>Nghĩa vụ đặc biệt</a:t>
            </a:r>
          </a:p>
        </p:txBody>
      </p:sp>
      <p:sp>
        <p:nvSpPr>
          <p:cNvPr id="16" name="Text Box 4"/>
          <p:cNvSpPr txBox="1">
            <a:spLocks noChangeArrowheads="1"/>
          </p:cNvSpPr>
          <p:nvPr/>
        </p:nvSpPr>
        <p:spPr bwMode="auto">
          <a:xfrm>
            <a:off x="3048000" y="2482850"/>
            <a:ext cx="3048000" cy="2062163"/>
          </a:xfrm>
          <a:prstGeom prst="rect">
            <a:avLst/>
          </a:prstGeom>
          <a:solidFill>
            <a:schemeClr val="accent1"/>
          </a:solidFill>
          <a:ln w="28575">
            <a:solidFill>
              <a:srgbClr val="0000FF"/>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200">
                <a:solidFill>
                  <a:srgbClr val="C00000"/>
                </a:solidFill>
              </a:rPr>
              <a:t>cá nhân</a:t>
            </a:r>
          </a:p>
          <a:p>
            <a:pPr eaLnBrk="1" hangingPunct="1">
              <a:spcBef>
                <a:spcPct val="50000"/>
              </a:spcBef>
            </a:pPr>
            <a:r>
              <a:rPr lang="en-US" altLang="vi-VN" sz="3200">
                <a:solidFill>
                  <a:srgbClr val="C00000"/>
                </a:solidFill>
              </a:rPr>
              <a:t>tổ chức</a:t>
            </a:r>
          </a:p>
          <a:p>
            <a:pPr eaLnBrk="1" hangingPunct="1">
              <a:spcBef>
                <a:spcPct val="50000"/>
              </a:spcBef>
            </a:pPr>
            <a:r>
              <a:rPr lang="en-US" altLang="vi-VN" sz="3200">
                <a:solidFill>
                  <a:srgbClr val="C00000"/>
                </a:solidFill>
              </a:rPr>
              <a:t>cơ quan</a:t>
            </a:r>
          </a:p>
        </p:txBody>
      </p:sp>
      <p:sp>
        <p:nvSpPr>
          <p:cNvPr id="17" name="Text Box 5"/>
          <p:cNvSpPr txBox="1">
            <a:spLocks noChangeArrowheads="1"/>
          </p:cNvSpPr>
          <p:nvPr/>
        </p:nvSpPr>
        <p:spPr bwMode="auto">
          <a:xfrm>
            <a:off x="6621463" y="2738438"/>
            <a:ext cx="2262187" cy="1076325"/>
          </a:xfrm>
          <a:prstGeom prst="rect">
            <a:avLst/>
          </a:prstGeom>
          <a:solidFill>
            <a:srgbClr val="FFCCFF"/>
          </a:solidFill>
          <a:ln w="28575">
            <a:solidFill>
              <a:srgbClr val="CC0000"/>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200">
                <a:solidFill>
                  <a:srgbClr val="0000FF"/>
                </a:solidFill>
              </a:rPr>
              <a:t>vi phạm pháp luật</a:t>
            </a:r>
          </a:p>
        </p:txBody>
      </p:sp>
      <p:sp>
        <p:nvSpPr>
          <p:cNvPr id="18" name="Text Box 6"/>
          <p:cNvSpPr txBox="1">
            <a:spLocks noChangeArrowheads="1"/>
          </p:cNvSpPr>
          <p:nvPr/>
        </p:nvSpPr>
        <p:spPr bwMode="auto">
          <a:xfrm>
            <a:off x="636588" y="5156200"/>
            <a:ext cx="7848600" cy="1077913"/>
          </a:xfrm>
          <a:prstGeom prst="rect">
            <a:avLst/>
          </a:prstGeom>
          <a:solidFill>
            <a:srgbClr val="FFCCFF"/>
          </a:solidFill>
          <a:ln w="28575">
            <a:solidFill>
              <a:srgbClr val="CC0000"/>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200" dirty="0" err="1">
                <a:solidFill>
                  <a:srgbClr val="0000FF"/>
                </a:solidFill>
              </a:rPr>
              <a:t>phải</a:t>
            </a:r>
            <a:r>
              <a:rPr lang="en-US" altLang="vi-VN" sz="3200" dirty="0">
                <a:solidFill>
                  <a:srgbClr val="0000FF"/>
                </a:solidFill>
              </a:rPr>
              <a:t> </a:t>
            </a:r>
            <a:r>
              <a:rPr lang="en-US" altLang="vi-VN" sz="3200" dirty="0" err="1">
                <a:solidFill>
                  <a:srgbClr val="0000FF"/>
                </a:solidFill>
              </a:rPr>
              <a:t>chấp</a:t>
            </a:r>
            <a:r>
              <a:rPr lang="en-US" altLang="vi-VN" sz="3200" dirty="0">
                <a:solidFill>
                  <a:srgbClr val="0000FF"/>
                </a:solidFill>
              </a:rPr>
              <a:t> </a:t>
            </a:r>
            <a:r>
              <a:rPr lang="en-US" altLang="vi-VN" sz="3200" dirty="0" err="1">
                <a:solidFill>
                  <a:srgbClr val="0000FF"/>
                </a:solidFill>
              </a:rPr>
              <a:t>hành</a:t>
            </a:r>
            <a:r>
              <a:rPr lang="en-US" altLang="vi-VN" sz="3200" dirty="0">
                <a:solidFill>
                  <a:srgbClr val="0000FF"/>
                </a:solidFill>
              </a:rPr>
              <a:t> </a:t>
            </a:r>
            <a:r>
              <a:rPr lang="en-US" altLang="vi-VN" sz="3200" dirty="0" err="1">
                <a:solidFill>
                  <a:srgbClr val="0000FF"/>
                </a:solidFill>
              </a:rPr>
              <a:t>những</a:t>
            </a:r>
            <a:r>
              <a:rPr lang="en-US" altLang="vi-VN" sz="3200" dirty="0">
                <a:solidFill>
                  <a:srgbClr val="0000FF"/>
                </a:solidFill>
              </a:rPr>
              <a:t> </a:t>
            </a:r>
            <a:r>
              <a:rPr lang="en-US" altLang="vi-VN" sz="3200" dirty="0" err="1">
                <a:solidFill>
                  <a:srgbClr val="0000FF"/>
                </a:solidFill>
              </a:rPr>
              <a:t>biện</a:t>
            </a:r>
            <a:r>
              <a:rPr lang="en-US" altLang="vi-VN" sz="3200" dirty="0">
                <a:solidFill>
                  <a:srgbClr val="0000FF"/>
                </a:solidFill>
              </a:rPr>
              <a:t> </a:t>
            </a:r>
            <a:r>
              <a:rPr lang="en-US" altLang="vi-VN" sz="3200" dirty="0" err="1">
                <a:solidFill>
                  <a:srgbClr val="0000FF"/>
                </a:solidFill>
              </a:rPr>
              <a:t>pháp</a:t>
            </a:r>
            <a:r>
              <a:rPr lang="en-US" altLang="vi-VN" sz="3200" dirty="0">
                <a:solidFill>
                  <a:srgbClr val="0000FF"/>
                </a:solidFill>
              </a:rPr>
              <a:t> </a:t>
            </a:r>
            <a:r>
              <a:rPr lang="en-US" altLang="vi-VN" sz="3200" dirty="0" err="1">
                <a:solidFill>
                  <a:srgbClr val="0000FF"/>
                </a:solidFill>
              </a:rPr>
              <a:t>bắt</a:t>
            </a:r>
            <a:r>
              <a:rPr lang="en-US" altLang="vi-VN" sz="3200" dirty="0">
                <a:solidFill>
                  <a:srgbClr val="0000FF"/>
                </a:solidFill>
              </a:rPr>
              <a:t> </a:t>
            </a:r>
            <a:r>
              <a:rPr lang="en-US" altLang="vi-VN" sz="3200" dirty="0" err="1">
                <a:solidFill>
                  <a:srgbClr val="0000FF"/>
                </a:solidFill>
              </a:rPr>
              <a:t>buộc</a:t>
            </a:r>
            <a:r>
              <a:rPr lang="en-US" altLang="vi-VN" sz="3200" dirty="0">
                <a:solidFill>
                  <a:srgbClr val="0000FF"/>
                </a:solidFill>
              </a:rPr>
              <a:t> do </a:t>
            </a:r>
            <a:r>
              <a:rPr lang="en-US" altLang="vi-VN" sz="3200" dirty="0" err="1">
                <a:solidFill>
                  <a:srgbClr val="0000FF"/>
                </a:solidFill>
              </a:rPr>
              <a:t>nhà</a:t>
            </a:r>
            <a:r>
              <a:rPr lang="en-US" altLang="vi-VN" sz="3200" dirty="0">
                <a:solidFill>
                  <a:srgbClr val="0000FF"/>
                </a:solidFill>
              </a:rPr>
              <a:t> </a:t>
            </a:r>
            <a:r>
              <a:rPr lang="en-US" altLang="vi-VN" sz="3200" dirty="0" err="1">
                <a:solidFill>
                  <a:srgbClr val="0000FF"/>
                </a:solidFill>
              </a:rPr>
              <a:t>nước</a:t>
            </a:r>
            <a:r>
              <a:rPr lang="en-US" altLang="vi-VN" sz="3200" dirty="0">
                <a:solidFill>
                  <a:srgbClr val="0000FF"/>
                </a:solidFill>
              </a:rPr>
              <a:t> qui </a:t>
            </a:r>
            <a:r>
              <a:rPr lang="en-US" altLang="vi-VN" sz="3200" dirty="0" err="1">
                <a:solidFill>
                  <a:srgbClr val="0000FF"/>
                </a:solidFill>
              </a:rPr>
              <a:t>định</a:t>
            </a:r>
            <a:r>
              <a:rPr lang="en-US" altLang="vi-VN" sz="3200" dirty="0">
                <a:solidFill>
                  <a:srgbClr val="0000FF"/>
                </a:solidFill>
              </a:rPr>
              <a:t>.</a:t>
            </a:r>
          </a:p>
        </p:txBody>
      </p:sp>
      <p:sp>
        <p:nvSpPr>
          <p:cNvPr id="19" name="Line 7"/>
          <p:cNvSpPr>
            <a:spLocks noChangeShapeType="1"/>
          </p:cNvSpPr>
          <p:nvPr/>
        </p:nvSpPr>
        <p:spPr bwMode="auto">
          <a:xfrm flipH="1">
            <a:off x="990600" y="1568450"/>
            <a:ext cx="533400" cy="0"/>
          </a:xfrm>
          <a:prstGeom prst="line">
            <a:avLst/>
          </a:prstGeom>
          <a:noFill/>
          <a:ln w="571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 name="Line 8"/>
          <p:cNvSpPr>
            <a:spLocks noChangeShapeType="1"/>
          </p:cNvSpPr>
          <p:nvPr/>
        </p:nvSpPr>
        <p:spPr bwMode="auto">
          <a:xfrm flipH="1">
            <a:off x="990600" y="1568450"/>
            <a:ext cx="0" cy="12192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 name="Line 9"/>
          <p:cNvSpPr>
            <a:spLocks noChangeShapeType="1"/>
          </p:cNvSpPr>
          <p:nvPr/>
        </p:nvSpPr>
        <p:spPr bwMode="auto">
          <a:xfrm>
            <a:off x="4572000" y="4538663"/>
            <a:ext cx="0" cy="6096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 name="Line 10"/>
          <p:cNvSpPr>
            <a:spLocks noChangeShapeType="1"/>
          </p:cNvSpPr>
          <p:nvPr/>
        </p:nvSpPr>
        <p:spPr bwMode="auto">
          <a:xfrm>
            <a:off x="2362200" y="3379788"/>
            <a:ext cx="685800" cy="0"/>
          </a:xfrm>
          <a:prstGeom prst="line">
            <a:avLst/>
          </a:prstGeom>
          <a:noFill/>
          <a:ln w="762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3" name="Line 11"/>
          <p:cNvSpPr>
            <a:spLocks noChangeShapeType="1"/>
          </p:cNvSpPr>
          <p:nvPr/>
        </p:nvSpPr>
        <p:spPr bwMode="auto">
          <a:xfrm>
            <a:off x="6096000" y="3367088"/>
            <a:ext cx="533400" cy="0"/>
          </a:xfrm>
          <a:prstGeom prst="line">
            <a:avLst/>
          </a:prstGeom>
          <a:noFill/>
          <a:ln w="762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Tree>
    <p:extLst>
      <p:ext uri="{BB962C8B-B14F-4D97-AF65-F5344CB8AC3E}">
        <p14:creationId xmlns:p14="http://schemas.microsoft.com/office/powerpoint/2010/main" val="1701258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770" decel="100000"/>
                                        <p:tgtEl>
                                          <p:spTgt spid="14"/>
                                        </p:tgtEl>
                                      </p:cBhvr>
                                    </p:animEffect>
                                    <p:animScale>
                                      <p:cBhvr>
                                        <p:cTn id="8" dur="770" decel="100000"/>
                                        <p:tgtEl>
                                          <p:spTgt spid="14"/>
                                        </p:tgtEl>
                                      </p:cBhvr>
                                      <p:from x="10000" y="10000"/>
                                      <p:to x="200000" y="450000"/>
                                    </p:animScale>
                                    <p:animScale>
                                      <p:cBhvr>
                                        <p:cTn id="9" dur="1230" accel="100000" fill="hold">
                                          <p:stCondLst>
                                            <p:cond delay="770"/>
                                          </p:stCondLst>
                                        </p:cTn>
                                        <p:tgtEl>
                                          <p:spTgt spid="14"/>
                                        </p:tgtEl>
                                      </p:cBhvr>
                                      <p:from x="200000" y="450000"/>
                                      <p:to x="100000" y="100000"/>
                                    </p:animScale>
                                    <p:set>
                                      <p:cBhvr>
                                        <p:cTn id="10" dur="770" fill="hold"/>
                                        <p:tgtEl>
                                          <p:spTgt spid="14"/>
                                        </p:tgtEl>
                                        <p:attrNameLst>
                                          <p:attrName>ppt_x</p:attrName>
                                        </p:attrNameLst>
                                      </p:cBhvr>
                                      <p:to>
                                        <p:strVal val="(0.5)"/>
                                      </p:to>
                                    </p:set>
                                    <p:anim from="(0.5)" to="(#ppt_x)" calcmode="lin" valueType="num">
                                      <p:cBhvr>
                                        <p:cTn id="11" dur="1230" accel="100000" fill="hold">
                                          <p:stCondLst>
                                            <p:cond delay="770"/>
                                          </p:stCondLst>
                                        </p:cTn>
                                        <p:tgtEl>
                                          <p:spTgt spid="14"/>
                                        </p:tgtEl>
                                        <p:attrNameLst>
                                          <p:attrName>ppt_x</p:attrName>
                                        </p:attrNameLst>
                                      </p:cBhvr>
                                    </p:anim>
                                    <p:set>
                                      <p:cBhvr>
                                        <p:cTn id="12" dur="770" fill="hold"/>
                                        <p:tgtEl>
                                          <p:spTgt spid="14"/>
                                        </p:tgtEl>
                                        <p:attrNameLst>
                                          <p:attrName>ppt_y</p:attrName>
                                        </p:attrNameLst>
                                      </p:cBhvr>
                                      <p:to>
                                        <p:strVal val="(#ppt_y+0.4)"/>
                                      </p:to>
                                    </p:set>
                                    <p:anim from="(#ppt_y+0.4)" to="(#ppt_y)" calcmode="lin" valueType="num">
                                      <p:cBhvr>
                                        <p:cTn id="13" dur="1230" accel="100000" fill="hold">
                                          <p:stCondLst>
                                            <p:cond delay="770"/>
                                          </p:stCondLst>
                                        </p:cTn>
                                        <p:tgtEl>
                                          <p:spTgt spid="1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2" presetClass="entr" presetSubtype="0"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Scale>
                                      <p:cBhvr>
                                        <p:cTn id="18" dur="1000" decel="50000" fill="hold">
                                          <p:stCondLst>
                                            <p:cond delay="0"/>
                                          </p:stCondLst>
                                        </p:cTn>
                                        <p:tgtEl>
                                          <p:spTgt spid="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19"/>
                                        </p:tgtEl>
                                        <p:attrNameLst>
                                          <p:attrName>ppt_x</p:attrName>
                                          <p:attrName>ppt_y</p:attrName>
                                        </p:attrNameLst>
                                      </p:cBhvr>
                                    </p:animMotion>
                                    <p:animEffect transition="in" filter="fade">
                                      <p:cBhvr>
                                        <p:cTn id="20" dur="1000"/>
                                        <p:tgtEl>
                                          <p:spTgt spid="19"/>
                                        </p:tgtEl>
                                      </p:cBhvr>
                                    </p:animEffect>
                                  </p:childTnLst>
                                </p:cTn>
                              </p:par>
                              <p:par>
                                <p:cTn id="21" presetID="52"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Scale>
                                      <p:cBhvr>
                                        <p:cTn id="23" dur="1000" decel="50000" fill="hold">
                                          <p:stCondLst>
                                            <p:cond delay="0"/>
                                          </p:stCondLst>
                                        </p:cTn>
                                        <p:tgtEl>
                                          <p:spTgt spid="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000" decel="50000" fill="hold">
                                          <p:stCondLst>
                                            <p:cond delay="0"/>
                                          </p:stCondLst>
                                        </p:cTn>
                                        <p:tgtEl>
                                          <p:spTgt spid="20"/>
                                        </p:tgtEl>
                                        <p:attrNameLst>
                                          <p:attrName>ppt_x</p:attrName>
                                          <p:attrName>ppt_y</p:attrName>
                                        </p:attrNameLst>
                                      </p:cBhvr>
                                    </p:animMotion>
                                    <p:animEffect transition="in" filter="fade">
                                      <p:cBhvr>
                                        <p:cTn id="25" dur="1000"/>
                                        <p:tgtEl>
                                          <p:spTgt spid="20"/>
                                        </p:tgtEl>
                                      </p:cBhvr>
                                    </p:animEffect>
                                  </p:childTnLst>
                                </p:cTn>
                              </p:par>
                              <p:par>
                                <p:cTn id="26" presetID="52"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Scale>
                                      <p:cBhvr>
                                        <p:cTn id="28" dur="1000" decel="50000" fill="hold">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22"/>
                                        </p:tgtEl>
                                        <p:attrNameLst>
                                          <p:attrName>ppt_x</p:attrName>
                                          <p:attrName>ppt_y</p:attrName>
                                        </p:attrNameLst>
                                      </p:cBhvr>
                                    </p:animMotion>
                                    <p:animEffect transition="in" filter="fade">
                                      <p:cBhvr>
                                        <p:cTn id="30" dur="1000"/>
                                        <p:tgtEl>
                                          <p:spTgt spid="22"/>
                                        </p:tgtEl>
                                      </p:cBhvr>
                                    </p:animEffect>
                                  </p:childTnLst>
                                </p:cTn>
                              </p:par>
                              <p:par>
                                <p:cTn id="31" presetID="52"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Scale>
                                      <p:cBhvr>
                                        <p:cTn id="33" dur="1000" decel="50000" fill="hold">
                                          <p:stCondLst>
                                            <p:cond delay="0"/>
                                          </p:stCondLst>
                                        </p:cTn>
                                        <p:tgtEl>
                                          <p:spTgt spid="2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23"/>
                                        </p:tgtEl>
                                        <p:attrNameLst>
                                          <p:attrName>ppt_x</p:attrName>
                                          <p:attrName>ppt_y</p:attrName>
                                        </p:attrNameLst>
                                      </p:cBhvr>
                                    </p:animMotion>
                                    <p:animEffect transition="in" filter="fade">
                                      <p:cBhvr>
                                        <p:cTn id="35" dur="1000"/>
                                        <p:tgtEl>
                                          <p:spTgt spid="23"/>
                                        </p:tgtEl>
                                      </p:cBhvr>
                                    </p:animEffect>
                                  </p:childTnLst>
                                </p:cTn>
                              </p:par>
                              <p:par>
                                <p:cTn id="36" presetID="52"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Scale>
                                      <p:cBhvr>
                                        <p:cTn id="38" dur="1000" decel="50000" fill="hold">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9" dur="1000" decel="50000" fill="hold">
                                          <p:stCondLst>
                                            <p:cond delay="0"/>
                                          </p:stCondLst>
                                        </p:cTn>
                                        <p:tgtEl>
                                          <p:spTgt spid="21"/>
                                        </p:tgtEl>
                                        <p:attrNameLst>
                                          <p:attrName>ppt_x</p:attrName>
                                          <p:attrName>ppt_y</p:attrName>
                                        </p:attrNameLst>
                                      </p:cBhvr>
                                    </p:animMotion>
                                    <p:animEffect transition="in" filter="fade">
                                      <p:cBhvr>
                                        <p:cTn id="40" dur="1000"/>
                                        <p:tgtEl>
                                          <p:spTgt spid="21"/>
                                        </p:tgtEl>
                                      </p:cBhvr>
                                    </p:animEffect>
                                  </p:childTnLst>
                                </p:cTn>
                              </p:par>
                              <p:par>
                                <p:cTn id="41" presetID="52"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Scale>
                                      <p:cBhvr>
                                        <p:cTn id="43" dur="1000" decel="50000" fill="hold">
                                          <p:stCondLst>
                                            <p:cond delay="0"/>
                                          </p:stCondLst>
                                        </p:cTn>
                                        <p:tgtEl>
                                          <p:spTgt spid="1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4" dur="1000" decel="50000" fill="hold">
                                          <p:stCondLst>
                                            <p:cond delay="0"/>
                                          </p:stCondLst>
                                        </p:cTn>
                                        <p:tgtEl>
                                          <p:spTgt spid="15"/>
                                        </p:tgtEl>
                                        <p:attrNameLst>
                                          <p:attrName>ppt_x</p:attrName>
                                          <p:attrName>ppt_y</p:attrName>
                                        </p:attrNameLst>
                                      </p:cBhvr>
                                    </p:animMotion>
                                    <p:animEffect transition="in" filter="fade">
                                      <p:cBhvr>
                                        <p:cTn id="45" dur="1000"/>
                                        <p:tgtEl>
                                          <p:spTgt spid="15"/>
                                        </p:tgtEl>
                                      </p:cBhvr>
                                    </p:animEffect>
                                  </p:childTnLst>
                                </p:cTn>
                              </p:par>
                              <p:par>
                                <p:cTn id="46" presetID="52"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Scale>
                                      <p:cBhvr>
                                        <p:cTn id="48" dur="1000" decel="50000" fill="hold">
                                          <p:stCondLst>
                                            <p:cond delay="0"/>
                                          </p:stCondLst>
                                        </p:cTn>
                                        <p:tgtEl>
                                          <p:spTgt spid="1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9" dur="1000" decel="50000" fill="hold">
                                          <p:stCondLst>
                                            <p:cond delay="0"/>
                                          </p:stCondLst>
                                        </p:cTn>
                                        <p:tgtEl>
                                          <p:spTgt spid="16"/>
                                        </p:tgtEl>
                                        <p:attrNameLst>
                                          <p:attrName>ppt_x</p:attrName>
                                          <p:attrName>ppt_y</p:attrName>
                                        </p:attrNameLst>
                                      </p:cBhvr>
                                    </p:animMotion>
                                    <p:animEffect transition="in" filter="fade">
                                      <p:cBhvr>
                                        <p:cTn id="50" dur="1000"/>
                                        <p:tgtEl>
                                          <p:spTgt spid="16"/>
                                        </p:tgtEl>
                                      </p:cBhvr>
                                    </p:animEffect>
                                  </p:childTnLst>
                                </p:cTn>
                              </p:par>
                              <p:par>
                                <p:cTn id="51" presetID="52"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Scale>
                                      <p:cBhvr>
                                        <p:cTn id="53" dur="1000" decel="50000" fill="hold">
                                          <p:stCondLst>
                                            <p:cond delay="0"/>
                                          </p:stCondLst>
                                        </p:cTn>
                                        <p:tgtEl>
                                          <p:spTgt spid="1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4" dur="1000" decel="50000" fill="hold">
                                          <p:stCondLst>
                                            <p:cond delay="0"/>
                                          </p:stCondLst>
                                        </p:cTn>
                                        <p:tgtEl>
                                          <p:spTgt spid="17"/>
                                        </p:tgtEl>
                                        <p:attrNameLst>
                                          <p:attrName>ppt_x</p:attrName>
                                          <p:attrName>ppt_y</p:attrName>
                                        </p:attrNameLst>
                                      </p:cBhvr>
                                    </p:animMotion>
                                    <p:animEffect transition="in" filter="fade">
                                      <p:cBhvr>
                                        <p:cTn id="55" dur="1000"/>
                                        <p:tgtEl>
                                          <p:spTgt spid="17"/>
                                        </p:tgtEl>
                                      </p:cBhvr>
                                    </p:animEffect>
                                  </p:childTnLst>
                                </p:cTn>
                              </p:par>
                              <p:par>
                                <p:cTn id="56" presetID="52" presetClass="entr" presetSubtype="0"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Scale>
                                      <p:cBhvr>
                                        <p:cTn id="58" dur="10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9" dur="1000" decel="50000" fill="hold">
                                          <p:stCondLst>
                                            <p:cond delay="0"/>
                                          </p:stCondLst>
                                        </p:cTn>
                                        <p:tgtEl>
                                          <p:spTgt spid="18"/>
                                        </p:tgtEl>
                                        <p:attrNameLst>
                                          <p:attrName>ppt_x</p:attrName>
                                          <p:attrName>ppt_y</p:attrName>
                                        </p:attrNameLst>
                                      </p:cBhvr>
                                    </p:animMotion>
                                    <p:animEffect transition="in" filter="fade">
                                      <p:cBhvr>
                                        <p:cTn id="6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74638"/>
            <a:ext cx="8763000" cy="1143000"/>
          </a:xfrm>
        </p:spPr>
        <p:txBody>
          <a:bodyPr>
            <a:noAutofit/>
          </a:bodyPr>
          <a:lstStyle/>
          <a:p>
            <a:r>
              <a:rPr lang="en-US" sz="3200" b="1" dirty="0" smtClean="0">
                <a:latin typeface="Times New Roman" pitchFamily="18" charset="0"/>
                <a:cs typeface="Times New Roman" pitchFamily="18" charset="0"/>
              </a:rPr>
              <a:t>TIẾT 28- BÀI 15: VI PHẠM PHÁP LUẬT VÀ TRÁCH NHIỆM PHÁP LÍ CỦA CÔNG DÂN</a:t>
            </a:r>
            <a:br>
              <a:rPr lang="en-US" sz="3200" b="1" dirty="0" smtClean="0">
                <a:latin typeface="Times New Roman" pitchFamily="18" charset="0"/>
                <a:cs typeface="Times New Roman" pitchFamily="18" charset="0"/>
              </a:rPr>
            </a:br>
            <a:endParaRPr lang="en-US" sz="3200" b="1" dirty="0">
              <a:latin typeface="Times New Roman" pitchFamily="18" charset="0"/>
              <a:cs typeface="Times New Roman" pitchFamily="18" charset="0"/>
            </a:endParaRPr>
          </a:p>
        </p:txBody>
      </p:sp>
      <p:sp>
        <p:nvSpPr>
          <p:cNvPr id="4" name="Content Placeholder 3"/>
          <p:cNvSpPr>
            <a:spLocks noGrp="1"/>
          </p:cNvSpPr>
          <p:nvPr>
            <p:ph idx="1"/>
          </p:nvPr>
        </p:nvSpPr>
        <p:spPr>
          <a:xfrm>
            <a:off x="457200" y="1524000"/>
            <a:ext cx="8229600" cy="4525963"/>
          </a:xfrm>
        </p:spPr>
        <p:txBody>
          <a:bodyPr>
            <a:normAutofit/>
          </a:bodyPr>
          <a:lstStyle/>
          <a:p>
            <a:pPr>
              <a:buNone/>
            </a:pPr>
            <a:r>
              <a:rPr lang="en-US" sz="2800" b="1" dirty="0" smtClean="0">
                <a:latin typeface="Times New Roman" pitchFamily="18" charset="0"/>
                <a:cs typeface="Times New Roman" pitchFamily="18" charset="0"/>
              </a:rPr>
              <a:t>1/ Thế nào là vi phạm pháp luật ?</a:t>
            </a:r>
          </a:p>
          <a:p>
            <a:pPr>
              <a:buNone/>
            </a:pPr>
            <a:endParaRPr lang="en-US" sz="2800" b="1" dirty="0" smtClean="0">
              <a:latin typeface="Times New Roman" pitchFamily="18" charset="0"/>
              <a:cs typeface="Times New Roman" pitchFamily="18" charset="0"/>
            </a:endParaRPr>
          </a:p>
          <a:p>
            <a:pPr>
              <a:buNone/>
            </a:pPr>
            <a:endParaRPr lang="en-US" sz="2800" b="1" dirty="0" smtClean="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Box 26"/>
          <p:cNvSpPr txBox="1">
            <a:spLocks noChangeArrowheads="1"/>
          </p:cNvSpPr>
          <p:nvPr/>
        </p:nvSpPr>
        <p:spPr bwMode="auto">
          <a:xfrm>
            <a:off x="0" y="75565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rPr>
              <a:t>I. Đặt vấn đề</a:t>
            </a:r>
          </a:p>
        </p:txBody>
      </p:sp>
      <p:sp>
        <p:nvSpPr>
          <p:cNvPr id="48132" name="TextBox 27"/>
          <p:cNvSpPr txBox="1">
            <a:spLocks noChangeArrowheads="1"/>
          </p:cNvSpPr>
          <p:nvPr/>
        </p:nvSpPr>
        <p:spPr bwMode="auto">
          <a:xfrm>
            <a:off x="304800" y="1525588"/>
            <a:ext cx="5638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rPr>
              <a:t>1. Thế nào là vi phạm pháp luật.</a:t>
            </a:r>
          </a:p>
        </p:txBody>
      </p:sp>
      <p:sp>
        <p:nvSpPr>
          <p:cNvPr id="48133" name="TextBox 28"/>
          <p:cNvSpPr txBox="1">
            <a:spLocks noChangeArrowheads="1"/>
          </p:cNvSpPr>
          <p:nvPr/>
        </p:nvSpPr>
        <p:spPr bwMode="auto">
          <a:xfrm>
            <a:off x="0" y="1087438"/>
            <a:ext cx="3200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dirty="0">
                <a:solidFill>
                  <a:schemeClr val="tx1"/>
                </a:solidFill>
              </a:rPr>
              <a:t>II. </a:t>
            </a:r>
            <a:r>
              <a:rPr lang="en-US" altLang="vi-VN" dirty="0" err="1">
                <a:solidFill>
                  <a:schemeClr val="tx1"/>
                </a:solidFill>
              </a:rPr>
              <a:t>Nội</a:t>
            </a:r>
            <a:r>
              <a:rPr lang="en-US" altLang="vi-VN" dirty="0">
                <a:solidFill>
                  <a:schemeClr val="tx1"/>
                </a:solidFill>
              </a:rPr>
              <a:t> dung </a:t>
            </a:r>
            <a:r>
              <a:rPr lang="en-US" altLang="vi-VN" dirty="0" err="1">
                <a:solidFill>
                  <a:schemeClr val="tx1"/>
                </a:solidFill>
              </a:rPr>
              <a:t>bài</a:t>
            </a:r>
            <a:r>
              <a:rPr lang="en-US" altLang="vi-VN" dirty="0">
                <a:solidFill>
                  <a:schemeClr val="tx1"/>
                </a:solidFill>
              </a:rPr>
              <a:t> </a:t>
            </a:r>
            <a:r>
              <a:rPr lang="en-US" altLang="vi-VN" dirty="0" err="1">
                <a:solidFill>
                  <a:schemeClr val="tx1"/>
                </a:solidFill>
              </a:rPr>
              <a:t>học</a:t>
            </a:r>
            <a:endParaRPr lang="en-US" altLang="vi-VN" dirty="0">
              <a:solidFill>
                <a:schemeClr val="tx1"/>
              </a:solidFill>
            </a:endParaRPr>
          </a:p>
        </p:txBody>
      </p:sp>
      <p:sp>
        <p:nvSpPr>
          <p:cNvPr id="48134" name="TextBox 29"/>
          <p:cNvSpPr txBox="1">
            <a:spLocks noChangeArrowheads="1"/>
          </p:cNvSpPr>
          <p:nvPr/>
        </p:nvSpPr>
        <p:spPr bwMode="auto">
          <a:xfrm>
            <a:off x="304800" y="1857375"/>
            <a:ext cx="5638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rPr>
              <a:t>2. Các loại vi phạm pháp luật.</a:t>
            </a:r>
          </a:p>
        </p:txBody>
      </p:sp>
      <p:sp>
        <p:nvSpPr>
          <p:cNvPr id="48135" name="TextBox 29"/>
          <p:cNvSpPr txBox="1">
            <a:spLocks noChangeArrowheads="1"/>
          </p:cNvSpPr>
          <p:nvPr/>
        </p:nvSpPr>
        <p:spPr bwMode="auto">
          <a:xfrm>
            <a:off x="304800" y="2201863"/>
            <a:ext cx="5638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dirty="0">
                <a:solidFill>
                  <a:schemeClr val="tx1"/>
                </a:solidFill>
              </a:rPr>
              <a:t>3. </a:t>
            </a:r>
            <a:r>
              <a:rPr lang="en-US" altLang="vi-VN" dirty="0" err="1">
                <a:solidFill>
                  <a:schemeClr val="tx1"/>
                </a:solidFill>
              </a:rPr>
              <a:t>Trách</a:t>
            </a:r>
            <a:r>
              <a:rPr lang="en-US" altLang="vi-VN" dirty="0">
                <a:solidFill>
                  <a:schemeClr val="tx1"/>
                </a:solidFill>
              </a:rPr>
              <a:t> </a:t>
            </a:r>
            <a:r>
              <a:rPr lang="en-US" altLang="vi-VN" dirty="0" err="1">
                <a:solidFill>
                  <a:schemeClr val="tx1"/>
                </a:solidFill>
              </a:rPr>
              <a:t>nhiệm</a:t>
            </a:r>
            <a:r>
              <a:rPr lang="en-US" altLang="vi-VN" dirty="0">
                <a:solidFill>
                  <a:schemeClr val="tx1"/>
                </a:solidFill>
              </a:rPr>
              <a:t> </a:t>
            </a:r>
            <a:r>
              <a:rPr lang="en-US" altLang="vi-VN" dirty="0" err="1">
                <a:solidFill>
                  <a:schemeClr val="tx1"/>
                </a:solidFill>
              </a:rPr>
              <a:t>pháp</a:t>
            </a:r>
            <a:r>
              <a:rPr lang="en-US" altLang="vi-VN" dirty="0">
                <a:solidFill>
                  <a:schemeClr val="tx1"/>
                </a:solidFill>
              </a:rPr>
              <a:t> </a:t>
            </a:r>
            <a:r>
              <a:rPr lang="en-US" altLang="vi-VN" dirty="0" err="1">
                <a:solidFill>
                  <a:schemeClr val="tx1"/>
                </a:solidFill>
              </a:rPr>
              <a:t>lí</a:t>
            </a:r>
            <a:r>
              <a:rPr lang="en-US" altLang="vi-VN" dirty="0">
                <a:solidFill>
                  <a:schemeClr val="tx1"/>
                </a:solidFill>
              </a:rPr>
              <a:t>.</a:t>
            </a:r>
          </a:p>
        </p:txBody>
      </p:sp>
      <p:sp>
        <p:nvSpPr>
          <p:cNvPr id="19" name="Rectangle 18"/>
          <p:cNvSpPr>
            <a:spLocks noChangeArrowheads="1"/>
          </p:cNvSpPr>
          <p:nvPr/>
        </p:nvSpPr>
        <p:spPr bwMode="auto">
          <a:xfrm>
            <a:off x="533400" y="2819400"/>
            <a:ext cx="838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just" eaLnBrk="1" hangingPunct="1"/>
            <a:r>
              <a:rPr lang="en-US" altLang="vi-VN" dirty="0">
                <a:solidFill>
                  <a:schemeClr val="tx1"/>
                </a:solidFill>
                <a:cs typeface="Arial" charset="0"/>
              </a:rPr>
              <a:t>	</a:t>
            </a:r>
            <a:r>
              <a:rPr lang="en-US" altLang="vi-VN" dirty="0" err="1">
                <a:solidFill>
                  <a:schemeClr val="tx1"/>
                </a:solidFill>
                <a:cs typeface="Arial" charset="0"/>
              </a:rPr>
              <a:t>Là</a:t>
            </a:r>
            <a:r>
              <a:rPr lang="en-US" altLang="vi-VN" dirty="0">
                <a:solidFill>
                  <a:schemeClr val="tx1"/>
                </a:solidFill>
                <a:cs typeface="Arial" charset="0"/>
              </a:rPr>
              <a:t> </a:t>
            </a:r>
            <a:r>
              <a:rPr lang="en-US" altLang="vi-VN" dirty="0" err="1">
                <a:solidFill>
                  <a:schemeClr val="tx1"/>
                </a:solidFill>
                <a:cs typeface="Arial" charset="0"/>
              </a:rPr>
              <a:t>nghĩa</a:t>
            </a:r>
            <a:r>
              <a:rPr lang="en-US" altLang="vi-VN" dirty="0">
                <a:solidFill>
                  <a:schemeClr val="tx1"/>
                </a:solidFill>
                <a:cs typeface="Arial" charset="0"/>
              </a:rPr>
              <a:t> </a:t>
            </a:r>
            <a:r>
              <a:rPr lang="en-US" altLang="vi-VN" dirty="0" err="1">
                <a:solidFill>
                  <a:schemeClr val="tx1"/>
                </a:solidFill>
                <a:cs typeface="Arial" charset="0"/>
              </a:rPr>
              <a:t>vụ</a:t>
            </a:r>
            <a:r>
              <a:rPr lang="en-US" altLang="vi-VN" dirty="0">
                <a:solidFill>
                  <a:schemeClr val="tx1"/>
                </a:solidFill>
                <a:cs typeface="Arial" charset="0"/>
              </a:rPr>
              <a:t> </a:t>
            </a:r>
            <a:r>
              <a:rPr lang="en-US" altLang="vi-VN" dirty="0" err="1">
                <a:solidFill>
                  <a:schemeClr val="tx1"/>
                </a:solidFill>
                <a:cs typeface="Arial" charset="0"/>
              </a:rPr>
              <a:t>pháp</a:t>
            </a:r>
            <a:r>
              <a:rPr lang="en-US" altLang="vi-VN" dirty="0">
                <a:solidFill>
                  <a:schemeClr val="tx1"/>
                </a:solidFill>
                <a:cs typeface="Arial" charset="0"/>
              </a:rPr>
              <a:t> </a:t>
            </a:r>
            <a:r>
              <a:rPr lang="en-US" altLang="vi-VN" dirty="0" err="1">
                <a:solidFill>
                  <a:schemeClr val="tx1"/>
                </a:solidFill>
                <a:cs typeface="Arial" charset="0"/>
              </a:rPr>
              <a:t>lí</a:t>
            </a:r>
            <a:r>
              <a:rPr lang="en-US" altLang="vi-VN" dirty="0">
                <a:solidFill>
                  <a:schemeClr val="tx1"/>
                </a:solidFill>
                <a:cs typeface="Arial" charset="0"/>
              </a:rPr>
              <a:t> </a:t>
            </a:r>
            <a:r>
              <a:rPr lang="en-US" altLang="vi-VN" dirty="0" err="1">
                <a:solidFill>
                  <a:schemeClr val="tx1"/>
                </a:solidFill>
                <a:cs typeface="Arial" charset="0"/>
              </a:rPr>
              <a:t>mà</a:t>
            </a:r>
            <a:r>
              <a:rPr lang="en-US" altLang="vi-VN" dirty="0">
                <a:solidFill>
                  <a:schemeClr val="tx1"/>
                </a:solidFill>
                <a:cs typeface="Arial" charset="0"/>
              </a:rPr>
              <a:t> </a:t>
            </a:r>
            <a:r>
              <a:rPr lang="en-US" altLang="vi-VN" dirty="0" err="1">
                <a:solidFill>
                  <a:schemeClr val="tx1"/>
                </a:solidFill>
                <a:cs typeface="Arial" charset="0"/>
              </a:rPr>
              <a:t>cá</a:t>
            </a:r>
            <a:r>
              <a:rPr lang="en-US" altLang="vi-VN" dirty="0">
                <a:solidFill>
                  <a:schemeClr val="tx1"/>
                </a:solidFill>
                <a:cs typeface="Arial" charset="0"/>
              </a:rPr>
              <a:t> </a:t>
            </a:r>
            <a:r>
              <a:rPr lang="en-US" altLang="vi-VN" dirty="0" err="1">
                <a:solidFill>
                  <a:schemeClr val="tx1"/>
                </a:solidFill>
                <a:cs typeface="Arial" charset="0"/>
              </a:rPr>
              <a:t>nhân</a:t>
            </a:r>
            <a:r>
              <a:rPr lang="en-US" altLang="vi-VN" dirty="0">
                <a:solidFill>
                  <a:schemeClr val="tx1"/>
                </a:solidFill>
                <a:cs typeface="Arial" charset="0"/>
              </a:rPr>
              <a:t>, </a:t>
            </a:r>
            <a:r>
              <a:rPr lang="en-US" altLang="vi-VN" dirty="0" err="1">
                <a:solidFill>
                  <a:schemeClr val="tx1"/>
                </a:solidFill>
                <a:cs typeface="Arial" charset="0"/>
              </a:rPr>
              <a:t>tổ</a:t>
            </a:r>
            <a:r>
              <a:rPr lang="en-US" altLang="vi-VN" dirty="0">
                <a:solidFill>
                  <a:schemeClr val="tx1"/>
                </a:solidFill>
                <a:cs typeface="Arial" charset="0"/>
              </a:rPr>
              <a:t> </a:t>
            </a:r>
            <a:r>
              <a:rPr lang="en-US" altLang="vi-VN" dirty="0" err="1">
                <a:solidFill>
                  <a:schemeClr val="tx1"/>
                </a:solidFill>
                <a:cs typeface="Arial" charset="0"/>
              </a:rPr>
              <a:t>chức,cơ</a:t>
            </a:r>
            <a:r>
              <a:rPr lang="en-US" altLang="vi-VN" dirty="0">
                <a:solidFill>
                  <a:schemeClr val="tx1"/>
                </a:solidFill>
                <a:cs typeface="Arial" charset="0"/>
              </a:rPr>
              <a:t> </a:t>
            </a:r>
            <a:r>
              <a:rPr lang="en-US" altLang="vi-VN" dirty="0" err="1">
                <a:solidFill>
                  <a:schemeClr val="tx1"/>
                </a:solidFill>
                <a:cs typeface="Arial" charset="0"/>
              </a:rPr>
              <a:t>quan</a:t>
            </a:r>
            <a:r>
              <a:rPr lang="en-US" altLang="vi-VN" dirty="0">
                <a:solidFill>
                  <a:schemeClr val="tx1"/>
                </a:solidFill>
                <a:cs typeface="Arial" charset="0"/>
              </a:rPr>
              <a:t> vi </a:t>
            </a:r>
            <a:r>
              <a:rPr lang="en-US" altLang="vi-VN" dirty="0" err="1">
                <a:solidFill>
                  <a:schemeClr val="tx1"/>
                </a:solidFill>
                <a:cs typeface="Arial" charset="0"/>
              </a:rPr>
              <a:t>phạm</a:t>
            </a:r>
            <a:r>
              <a:rPr lang="en-US" altLang="vi-VN" dirty="0">
                <a:solidFill>
                  <a:schemeClr val="tx1"/>
                </a:solidFill>
                <a:cs typeface="Arial" charset="0"/>
              </a:rPr>
              <a:t> </a:t>
            </a:r>
            <a:r>
              <a:rPr lang="en-US" altLang="vi-VN" dirty="0" err="1">
                <a:solidFill>
                  <a:schemeClr val="tx1"/>
                </a:solidFill>
                <a:cs typeface="Arial" charset="0"/>
              </a:rPr>
              <a:t>pháp</a:t>
            </a:r>
            <a:r>
              <a:rPr lang="en-US" altLang="vi-VN" dirty="0">
                <a:solidFill>
                  <a:schemeClr val="tx1"/>
                </a:solidFill>
                <a:cs typeface="Arial" charset="0"/>
              </a:rPr>
              <a:t> </a:t>
            </a:r>
            <a:r>
              <a:rPr lang="en-US" altLang="vi-VN" dirty="0" err="1">
                <a:solidFill>
                  <a:schemeClr val="tx1"/>
                </a:solidFill>
                <a:cs typeface="Arial" charset="0"/>
              </a:rPr>
              <a:t>luật</a:t>
            </a:r>
            <a:r>
              <a:rPr lang="en-US" altLang="vi-VN" dirty="0">
                <a:solidFill>
                  <a:schemeClr val="tx1"/>
                </a:solidFill>
                <a:cs typeface="Arial" charset="0"/>
              </a:rPr>
              <a:t> </a:t>
            </a:r>
            <a:r>
              <a:rPr lang="en-US" altLang="vi-VN" dirty="0" err="1">
                <a:solidFill>
                  <a:schemeClr val="tx1"/>
                </a:solidFill>
                <a:cs typeface="Arial" charset="0"/>
              </a:rPr>
              <a:t>phải</a:t>
            </a:r>
            <a:r>
              <a:rPr lang="en-US" altLang="vi-VN" dirty="0">
                <a:solidFill>
                  <a:schemeClr val="tx1"/>
                </a:solidFill>
                <a:cs typeface="Arial" charset="0"/>
              </a:rPr>
              <a:t> </a:t>
            </a:r>
            <a:r>
              <a:rPr lang="en-US" altLang="vi-VN" dirty="0" err="1">
                <a:solidFill>
                  <a:schemeClr val="tx1"/>
                </a:solidFill>
                <a:cs typeface="Arial" charset="0"/>
              </a:rPr>
              <a:t>chấp</a:t>
            </a:r>
            <a:r>
              <a:rPr lang="en-US" altLang="vi-VN" dirty="0">
                <a:solidFill>
                  <a:schemeClr val="tx1"/>
                </a:solidFill>
                <a:cs typeface="Arial" charset="0"/>
              </a:rPr>
              <a:t> </a:t>
            </a:r>
            <a:r>
              <a:rPr lang="en-US" altLang="vi-VN" dirty="0" err="1">
                <a:solidFill>
                  <a:schemeClr val="tx1"/>
                </a:solidFill>
                <a:cs typeface="Arial" charset="0"/>
              </a:rPr>
              <a:t>hành</a:t>
            </a:r>
            <a:r>
              <a:rPr lang="en-US" altLang="vi-VN" dirty="0">
                <a:solidFill>
                  <a:schemeClr val="tx1"/>
                </a:solidFill>
                <a:cs typeface="Arial" charset="0"/>
              </a:rPr>
              <a:t> </a:t>
            </a:r>
            <a:r>
              <a:rPr lang="en-US" altLang="vi-VN" dirty="0" err="1">
                <a:solidFill>
                  <a:schemeClr val="tx1"/>
                </a:solidFill>
                <a:cs typeface="Arial" charset="0"/>
              </a:rPr>
              <a:t>những</a:t>
            </a:r>
            <a:r>
              <a:rPr lang="en-US" altLang="vi-VN" dirty="0">
                <a:solidFill>
                  <a:schemeClr val="tx1"/>
                </a:solidFill>
                <a:cs typeface="Arial" charset="0"/>
              </a:rPr>
              <a:t> </a:t>
            </a:r>
            <a:r>
              <a:rPr lang="en-US" altLang="vi-VN" dirty="0" err="1">
                <a:solidFill>
                  <a:schemeClr val="tx1"/>
                </a:solidFill>
                <a:cs typeface="Arial" charset="0"/>
              </a:rPr>
              <a:t>biện</a:t>
            </a:r>
            <a:r>
              <a:rPr lang="en-US" altLang="vi-VN" dirty="0">
                <a:solidFill>
                  <a:schemeClr val="tx1"/>
                </a:solidFill>
                <a:cs typeface="Arial" charset="0"/>
              </a:rPr>
              <a:t> </a:t>
            </a:r>
            <a:r>
              <a:rPr lang="en-US" altLang="vi-VN" dirty="0" err="1">
                <a:solidFill>
                  <a:schemeClr val="tx1"/>
                </a:solidFill>
                <a:cs typeface="Arial" charset="0"/>
              </a:rPr>
              <a:t>pháp</a:t>
            </a:r>
            <a:r>
              <a:rPr lang="en-US" altLang="vi-VN" dirty="0">
                <a:solidFill>
                  <a:schemeClr val="tx1"/>
                </a:solidFill>
                <a:cs typeface="Arial" charset="0"/>
              </a:rPr>
              <a:t> </a:t>
            </a:r>
            <a:r>
              <a:rPr lang="en-US" altLang="vi-VN" dirty="0" err="1">
                <a:solidFill>
                  <a:schemeClr val="tx1"/>
                </a:solidFill>
                <a:cs typeface="Arial" charset="0"/>
              </a:rPr>
              <a:t>bắt</a:t>
            </a:r>
            <a:r>
              <a:rPr lang="en-US" altLang="vi-VN" dirty="0">
                <a:solidFill>
                  <a:schemeClr val="tx1"/>
                </a:solidFill>
                <a:cs typeface="Arial" charset="0"/>
              </a:rPr>
              <a:t> </a:t>
            </a:r>
            <a:r>
              <a:rPr lang="en-US" altLang="vi-VN" dirty="0" err="1">
                <a:solidFill>
                  <a:schemeClr val="tx1"/>
                </a:solidFill>
                <a:cs typeface="Arial" charset="0"/>
              </a:rPr>
              <a:t>buộc</a:t>
            </a:r>
            <a:r>
              <a:rPr lang="en-US" altLang="vi-VN" dirty="0">
                <a:solidFill>
                  <a:schemeClr val="tx1"/>
                </a:solidFill>
                <a:cs typeface="Arial" charset="0"/>
              </a:rPr>
              <a:t> do </a:t>
            </a:r>
            <a:r>
              <a:rPr lang="en-US" altLang="vi-VN" dirty="0" err="1">
                <a:solidFill>
                  <a:schemeClr val="tx1"/>
                </a:solidFill>
                <a:cs typeface="Arial" charset="0"/>
              </a:rPr>
              <a:t>nhà</a:t>
            </a:r>
            <a:r>
              <a:rPr lang="en-US" altLang="vi-VN" dirty="0">
                <a:solidFill>
                  <a:schemeClr val="tx1"/>
                </a:solidFill>
                <a:cs typeface="Arial" charset="0"/>
              </a:rPr>
              <a:t> </a:t>
            </a:r>
            <a:r>
              <a:rPr lang="en-US" altLang="vi-VN" dirty="0" err="1">
                <a:solidFill>
                  <a:schemeClr val="tx1"/>
                </a:solidFill>
                <a:cs typeface="Arial" charset="0"/>
              </a:rPr>
              <a:t>nước</a:t>
            </a:r>
            <a:r>
              <a:rPr lang="en-US" altLang="vi-VN" dirty="0">
                <a:solidFill>
                  <a:schemeClr val="tx1"/>
                </a:solidFill>
                <a:cs typeface="Arial" charset="0"/>
              </a:rPr>
              <a:t> </a:t>
            </a:r>
            <a:r>
              <a:rPr lang="en-US" altLang="vi-VN" dirty="0" err="1">
                <a:solidFill>
                  <a:schemeClr val="tx1"/>
                </a:solidFill>
                <a:cs typeface="Arial" charset="0"/>
              </a:rPr>
              <a:t>quy</a:t>
            </a:r>
            <a:r>
              <a:rPr lang="en-US" altLang="vi-VN" dirty="0">
                <a:solidFill>
                  <a:schemeClr val="tx1"/>
                </a:solidFill>
                <a:cs typeface="Arial" charset="0"/>
              </a:rPr>
              <a:t> </a:t>
            </a:r>
            <a:r>
              <a:rPr lang="en-US" altLang="vi-VN" dirty="0" err="1">
                <a:solidFill>
                  <a:schemeClr val="tx1"/>
                </a:solidFill>
                <a:cs typeface="Arial" charset="0"/>
              </a:rPr>
              <a:t>định</a:t>
            </a:r>
            <a:r>
              <a:rPr lang="en-US" altLang="vi-VN" dirty="0">
                <a:solidFill>
                  <a:schemeClr val="tx1"/>
                </a:solidFill>
                <a:cs typeface="Arial" charset="0"/>
              </a:rPr>
              <a:t>.</a:t>
            </a:r>
            <a:endParaRPr lang="en-US" altLang="vi-VN" dirty="0">
              <a:solidFill>
                <a:schemeClr val="tx1"/>
              </a:solidFill>
            </a:endParaRPr>
          </a:p>
        </p:txBody>
      </p:sp>
      <p:pic>
        <p:nvPicPr>
          <p:cNvPr id="20" name="Picture 11"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21021004" flipH="1">
            <a:off x="801688" y="2906713"/>
            <a:ext cx="46831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7090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4" name="Group 82"/>
          <p:cNvGrpSpPr>
            <a:grpSpLocks/>
          </p:cNvGrpSpPr>
          <p:nvPr/>
        </p:nvGrpSpPr>
        <p:grpSpPr bwMode="auto">
          <a:xfrm>
            <a:off x="-3175" y="0"/>
            <a:ext cx="9147175" cy="762000"/>
            <a:chOff x="0" y="0"/>
            <a:chExt cx="5762" cy="480"/>
          </a:xfrm>
        </p:grpSpPr>
        <p:sp>
          <p:nvSpPr>
            <p:cNvPr id="49170" name="Rectangle 74"/>
            <p:cNvSpPr>
              <a:spLocks noChangeArrowheads="1"/>
            </p:cNvSpPr>
            <p:nvPr/>
          </p:nvSpPr>
          <p:spPr bwMode="auto">
            <a:xfrm>
              <a:off x="2" y="0"/>
              <a:ext cx="5760" cy="480"/>
            </a:xfrm>
            <a:prstGeom prst="rect">
              <a:avLst/>
            </a:prstGeom>
            <a:solidFill>
              <a:srgbClr val="212165"/>
            </a:solidFill>
            <a:ln w="57150" algn="ctr">
              <a:solidFill>
                <a:srgbClr val="C0C0C0"/>
              </a:solidFill>
              <a:miter lim="800000"/>
              <a:headEnd/>
              <a:tailEnd/>
            </a:ln>
          </p:spPr>
          <p:txBody>
            <a:bodyPr wrap="none"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endParaRPr lang="vi-VN" altLang="vi-VN"/>
            </a:p>
          </p:txBody>
        </p:sp>
        <p:sp>
          <p:nvSpPr>
            <p:cNvPr id="49171" name="AutoShape 75"/>
            <p:cNvSpPr>
              <a:spLocks noChangeArrowheads="1"/>
            </p:cNvSpPr>
            <p:nvPr/>
          </p:nvSpPr>
          <p:spPr bwMode="auto">
            <a:xfrm rot="5400000">
              <a:off x="484" y="-475"/>
              <a:ext cx="471" cy="1440"/>
            </a:xfrm>
            <a:prstGeom prst="flowChartManualInput">
              <a:avLst/>
            </a:prstGeom>
            <a:solidFill>
              <a:srgbClr val="000000">
                <a:alpha val="70195"/>
              </a:srgbClr>
            </a:solidFill>
            <a:ln w="57150" algn="ctr">
              <a:solidFill>
                <a:srgbClr val="C0C0C0"/>
              </a:solidFill>
              <a:miter lim="800000"/>
              <a:headEnd/>
              <a:tailEnd/>
            </a:ln>
          </p:spPr>
          <p:txBody>
            <a:bodyPr wrap="none"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endParaRPr lang="vi-VN" altLang="vi-VN"/>
            </a:p>
          </p:txBody>
        </p:sp>
        <p:sp>
          <p:nvSpPr>
            <p:cNvPr id="17" name="WordArt 76"/>
            <p:cNvSpPr>
              <a:spLocks noChangeArrowheads="1" noChangeShapeType="1" noTextEdit="1"/>
            </p:cNvSpPr>
            <p:nvPr/>
          </p:nvSpPr>
          <p:spPr bwMode="auto">
            <a:xfrm>
              <a:off x="1920" y="53"/>
              <a:ext cx="2688" cy="145"/>
            </a:xfrm>
            <a:prstGeom prst="rect">
              <a:avLst/>
            </a:prstGeom>
          </p:spPr>
          <p:txBody>
            <a:bodyPr wrap="none" fromWordArt="1">
              <a:prstTxWarp prst="textPlain">
                <a:avLst>
                  <a:gd name="adj" fmla="val 50000"/>
                </a:avLst>
              </a:prstTxWarp>
            </a:bodyPr>
            <a:lstStyle/>
            <a:p>
              <a:pPr>
                <a:defRPr/>
              </a:pPr>
              <a:r>
                <a:rPr lang="en-US" sz="3600" kern="10" smtClean="0">
                  <a:ln w="12700">
                    <a:solidFill>
                      <a:srgbClr val="FFFF00"/>
                    </a:solidFill>
                    <a:round/>
                    <a:headEnd/>
                    <a:tailEnd/>
                  </a:ln>
                  <a:solidFill>
                    <a:srgbClr val="FFFF00"/>
                  </a:solidFill>
                  <a:latin typeface="Times New Roman"/>
                </a:rPr>
                <a:t>BàI </a:t>
              </a:r>
              <a:r>
                <a:rPr lang="en-US" sz="3600" kern="10">
                  <a:ln w="12700">
                    <a:solidFill>
                      <a:srgbClr val="FFFF00"/>
                    </a:solidFill>
                    <a:round/>
                    <a:headEnd/>
                    <a:tailEnd/>
                  </a:ln>
                  <a:solidFill>
                    <a:srgbClr val="FFFF00"/>
                  </a:solidFill>
                  <a:latin typeface="Times New Roman"/>
                </a:rPr>
                <a:t>15</a:t>
              </a:r>
              <a:r>
                <a:rPr lang="en-US" sz="3600" kern="1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a:rPr>
                <a:t>:</a:t>
              </a:r>
              <a:r>
                <a:rPr lang="en-US" sz="3600" kern="10">
                  <a:ln w="12700">
                    <a:solidFill>
                      <a:srgbClr val="FFFF00"/>
                    </a:solidFill>
                    <a:round/>
                    <a:headEnd/>
                    <a:tailEnd/>
                  </a:ln>
                  <a:solidFill>
                    <a:srgbClr val="FFFF00"/>
                  </a:solidFill>
                  <a:latin typeface="Times New Roman"/>
                </a:rPr>
                <a:t> vi </a:t>
              </a:r>
              <a:r>
                <a:rPr lang="en-US" sz="3600" kern="10" smtClean="0">
                  <a:ln w="12700">
                    <a:solidFill>
                      <a:srgbClr val="FFFF00"/>
                    </a:solidFill>
                    <a:round/>
                    <a:headEnd/>
                    <a:tailEnd/>
                  </a:ln>
                  <a:solidFill>
                    <a:srgbClr val="FFFF00"/>
                  </a:solidFill>
                  <a:latin typeface="Times New Roman"/>
                </a:rPr>
                <a:t>phạm pháp luật </a:t>
              </a:r>
              <a:endParaRPr lang="en-US" sz="3600" kern="10">
                <a:ln w="12700">
                  <a:solidFill>
                    <a:srgbClr val="FFFF00"/>
                  </a:solidFill>
                  <a:round/>
                  <a:headEnd/>
                  <a:tailEnd/>
                </a:ln>
                <a:solidFill>
                  <a:srgbClr val="FFFF00"/>
                </a:solidFill>
                <a:latin typeface="Times New Roman"/>
              </a:endParaRPr>
            </a:p>
          </p:txBody>
        </p:sp>
        <p:pic>
          <p:nvPicPr>
            <p:cNvPr id="49173" name="Picture 77" descr="earth_atom_hb"/>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00" y="5"/>
              <a:ext cx="56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74" name="Group 78"/>
            <p:cNvGrpSpPr>
              <a:grpSpLocks/>
            </p:cNvGrpSpPr>
            <p:nvPr/>
          </p:nvGrpSpPr>
          <p:grpSpPr bwMode="auto">
            <a:xfrm rot="6406085">
              <a:off x="5275" y="80"/>
              <a:ext cx="362" cy="349"/>
              <a:chOff x="624" y="1872"/>
              <a:chExt cx="504" cy="480"/>
            </a:xfrm>
          </p:grpSpPr>
          <p:sp>
            <p:nvSpPr>
              <p:cNvPr id="49176" name="AutoShape 79"/>
              <p:cNvSpPr>
                <a:spLocks noChangeArrowheads="1"/>
              </p:cNvSpPr>
              <p:nvPr/>
            </p:nvSpPr>
            <p:spPr bwMode="auto">
              <a:xfrm>
                <a:off x="624" y="1872"/>
                <a:ext cx="288" cy="240"/>
              </a:xfrm>
              <a:prstGeom prst="hexagon">
                <a:avLst>
                  <a:gd name="adj" fmla="val 30000"/>
                  <a:gd name="vf" fmla="val 115470"/>
                </a:avLst>
              </a:prstGeom>
              <a:solidFill>
                <a:srgbClr val="00FF00"/>
              </a:solidFill>
              <a:ln w="9525">
                <a:solidFill>
                  <a:schemeClr val="bg1"/>
                </a:solidFill>
                <a:miter lim="800000"/>
                <a:headEnd/>
                <a:tailEnd/>
              </a:ln>
            </p:spPr>
            <p:txBody>
              <a:bodyPr wrap="none"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endParaRPr lang="vi-VN" altLang="vi-VN"/>
              </a:p>
            </p:txBody>
          </p:sp>
          <p:sp>
            <p:nvSpPr>
              <p:cNvPr id="49177" name="AutoShape 80"/>
              <p:cNvSpPr>
                <a:spLocks noChangeArrowheads="1"/>
              </p:cNvSpPr>
              <p:nvPr/>
            </p:nvSpPr>
            <p:spPr bwMode="auto">
              <a:xfrm>
                <a:off x="840" y="1996"/>
                <a:ext cx="288" cy="240"/>
              </a:xfrm>
              <a:prstGeom prst="hexagon">
                <a:avLst>
                  <a:gd name="adj" fmla="val 30000"/>
                  <a:gd name="vf" fmla="val 115470"/>
                </a:avLst>
              </a:prstGeom>
              <a:solidFill>
                <a:srgbClr val="FF00FF"/>
              </a:solidFill>
              <a:ln w="9525">
                <a:solidFill>
                  <a:schemeClr val="bg1"/>
                </a:solidFill>
                <a:miter lim="800000"/>
                <a:headEnd/>
                <a:tailEnd/>
              </a:ln>
            </p:spPr>
            <p:txBody>
              <a:bodyPr wrap="none"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endParaRPr lang="vi-VN" altLang="vi-VN"/>
              </a:p>
            </p:txBody>
          </p:sp>
          <p:sp>
            <p:nvSpPr>
              <p:cNvPr id="49178" name="AutoShape 81"/>
              <p:cNvSpPr>
                <a:spLocks noChangeArrowheads="1"/>
              </p:cNvSpPr>
              <p:nvPr/>
            </p:nvSpPr>
            <p:spPr bwMode="auto">
              <a:xfrm>
                <a:off x="624" y="2112"/>
                <a:ext cx="288" cy="240"/>
              </a:xfrm>
              <a:prstGeom prst="hexagon">
                <a:avLst>
                  <a:gd name="adj" fmla="val 30000"/>
                  <a:gd name="vf" fmla="val 115470"/>
                </a:avLst>
              </a:prstGeom>
              <a:solidFill>
                <a:srgbClr val="FFFF00"/>
              </a:solidFill>
              <a:ln w="9525">
                <a:solidFill>
                  <a:schemeClr val="bg1"/>
                </a:solidFill>
                <a:miter lim="800000"/>
                <a:headEnd/>
                <a:tailEnd/>
              </a:ln>
            </p:spPr>
            <p:txBody>
              <a:bodyPr wrap="none" anchor="ct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endParaRPr lang="vi-VN" altLang="vi-VN"/>
              </a:p>
            </p:txBody>
          </p:sp>
        </p:grpSp>
        <p:sp>
          <p:nvSpPr>
            <p:cNvPr id="49175" name="WordArt 76"/>
            <p:cNvSpPr>
              <a:spLocks noChangeArrowheads="1" noChangeShapeType="1" noTextEdit="1"/>
            </p:cNvSpPr>
            <p:nvPr/>
          </p:nvSpPr>
          <p:spPr bwMode="auto">
            <a:xfrm>
              <a:off x="1404" y="210"/>
              <a:ext cx="3840" cy="193"/>
            </a:xfrm>
            <a:prstGeom prst="rect">
              <a:avLst/>
            </a:prstGeom>
          </p:spPr>
          <p:txBody>
            <a:bodyPr wrap="none" fromWordArt="1">
              <a:prstTxWarp prst="textPlain">
                <a:avLst>
                  <a:gd name="adj" fmla="val 50000"/>
                </a:avLst>
              </a:prstTxWarp>
            </a:bodyPr>
            <a:lstStyle/>
            <a:p>
              <a:r>
                <a:rPr lang="vi-VN" sz="3600" kern="10">
                  <a:ln w="12700">
                    <a:solidFill>
                      <a:srgbClr val="FFFF00"/>
                    </a:solidFill>
                    <a:round/>
                    <a:headEnd/>
                    <a:tailEnd/>
                  </a:ln>
                  <a:solidFill>
                    <a:srgbClr val="FFFF00"/>
                  </a:solidFill>
                </a:rPr>
                <a:t>vµ tr¸ch nhiÖm ph¸p lÝ cña c«ng d©n</a:t>
              </a:r>
            </a:p>
          </p:txBody>
        </p:sp>
      </p:grpSp>
      <p:sp>
        <p:nvSpPr>
          <p:cNvPr id="49155" name="Text Box 2"/>
          <p:cNvSpPr txBox="1">
            <a:spLocks noChangeArrowheads="1"/>
          </p:cNvSpPr>
          <p:nvPr/>
        </p:nvSpPr>
        <p:spPr bwMode="auto">
          <a:xfrm>
            <a:off x="228600" y="1938338"/>
            <a:ext cx="3886200" cy="954087"/>
          </a:xfrm>
          <a:prstGeom prst="rect">
            <a:avLst/>
          </a:prstGeom>
          <a:solidFill>
            <a:srgbClr val="99CCFF"/>
          </a:solidFill>
          <a:ln w="9525">
            <a:solidFill>
              <a:srgbClr val="CC0000"/>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008000"/>
                </a:solidFill>
                <a:cs typeface="Arial" charset="0"/>
              </a:rPr>
              <a:t>1.Vi phạm pháp luật hình sự.</a:t>
            </a:r>
          </a:p>
        </p:txBody>
      </p:sp>
      <p:sp>
        <p:nvSpPr>
          <p:cNvPr id="49156" name="Text Box 3"/>
          <p:cNvSpPr txBox="1">
            <a:spLocks noChangeArrowheads="1"/>
          </p:cNvSpPr>
          <p:nvPr/>
        </p:nvSpPr>
        <p:spPr bwMode="auto">
          <a:xfrm>
            <a:off x="228600" y="3173413"/>
            <a:ext cx="3886200" cy="954087"/>
          </a:xfrm>
          <a:prstGeom prst="rect">
            <a:avLst/>
          </a:prstGeom>
          <a:solidFill>
            <a:srgbClr val="FFCCFF"/>
          </a:solidFill>
          <a:ln w="9525">
            <a:solidFill>
              <a:srgbClr val="66FF33"/>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CC0000"/>
                </a:solidFill>
                <a:cs typeface="Arial" charset="0"/>
              </a:rPr>
              <a:t>2.Vi phạm pháp luật hành chính.</a:t>
            </a:r>
          </a:p>
        </p:txBody>
      </p:sp>
      <p:sp>
        <p:nvSpPr>
          <p:cNvPr id="49157" name="Text Box 4"/>
          <p:cNvSpPr txBox="1">
            <a:spLocks noChangeArrowheads="1"/>
          </p:cNvSpPr>
          <p:nvPr/>
        </p:nvSpPr>
        <p:spPr bwMode="auto">
          <a:xfrm>
            <a:off x="228600" y="4422775"/>
            <a:ext cx="3886200" cy="954088"/>
          </a:xfrm>
          <a:prstGeom prst="rect">
            <a:avLst/>
          </a:prstGeom>
          <a:solidFill>
            <a:srgbClr val="66FF33"/>
          </a:solidFill>
          <a:ln w="9525">
            <a:solidFill>
              <a:schemeClr val="hlink"/>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002060"/>
                </a:solidFill>
                <a:cs typeface="Arial" charset="0"/>
              </a:rPr>
              <a:t>3.Vi phạm pháp luật dân sự.</a:t>
            </a:r>
          </a:p>
        </p:txBody>
      </p:sp>
      <p:sp>
        <p:nvSpPr>
          <p:cNvPr id="28" name="Text Box 5"/>
          <p:cNvSpPr txBox="1">
            <a:spLocks noChangeArrowheads="1"/>
          </p:cNvSpPr>
          <p:nvPr/>
        </p:nvSpPr>
        <p:spPr bwMode="auto">
          <a:xfrm>
            <a:off x="228600" y="5684838"/>
            <a:ext cx="3886200" cy="523875"/>
          </a:xfrm>
          <a:prstGeom prst="rect">
            <a:avLst/>
          </a:prstGeom>
          <a:solidFill>
            <a:schemeClr val="accent1"/>
          </a:solidFill>
          <a:ln w="9525">
            <a:solidFill>
              <a:schemeClr val="hlink"/>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CC0000"/>
                </a:solidFill>
                <a:cs typeface="Arial" charset="0"/>
              </a:rPr>
              <a:t>4.Vi phạm kỉ luật.</a:t>
            </a:r>
          </a:p>
        </p:txBody>
      </p:sp>
      <p:sp>
        <p:nvSpPr>
          <p:cNvPr id="49159" name="Text Box 6"/>
          <p:cNvSpPr txBox="1">
            <a:spLocks noChangeArrowheads="1"/>
          </p:cNvSpPr>
          <p:nvPr/>
        </p:nvSpPr>
        <p:spPr bwMode="auto">
          <a:xfrm>
            <a:off x="152400" y="1138238"/>
            <a:ext cx="4114800" cy="461962"/>
          </a:xfrm>
          <a:prstGeom prst="rect">
            <a:avLst/>
          </a:prstGeom>
          <a:solidFill>
            <a:srgbClr val="FFFF00"/>
          </a:solidFill>
          <a:ln w="9525">
            <a:solidFill>
              <a:srgbClr val="0000FF"/>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a:solidFill>
                  <a:srgbClr val="CC0000"/>
                </a:solidFill>
                <a:cs typeface="Arial" charset="0"/>
              </a:rPr>
              <a:t>VI PHẠM PHÁP LUẬT.</a:t>
            </a:r>
          </a:p>
        </p:txBody>
      </p:sp>
      <p:sp>
        <p:nvSpPr>
          <p:cNvPr id="49160" name="Text Box 7"/>
          <p:cNvSpPr txBox="1">
            <a:spLocks noChangeArrowheads="1"/>
          </p:cNvSpPr>
          <p:nvPr/>
        </p:nvSpPr>
        <p:spPr bwMode="auto">
          <a:xfrm>
            <a:off x="4800600" y="1138238"/>
            <a:ext cx="4191000" cy="461962"/>
          </a:xfrm>
          <a:prstGeom prst="rect">
            <a:avLst/>
          </a:prstGeom>
          <a:solidFill>
            <a:srgbClr val="FFFF00"/>
          </a:solidFill>
          <a:ln w="9525">
            <a:solidFill>
              <a:srgbClr val="0000FF"/>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a:solidFill>
                  <a:srgbClr val="CC0000"/>
                </a:solidFill>
                <a:cs typeface="Arial" charset="0"/>
              </a:rPr>
              <a:t>TRÁCH NHIỆM PHÁP LÍ.</a:t>
            </a:r>
          </a:p>
        </p:txBody>
      </p:sp>
      <p:sp>
        <p:nvSpPr>
          <p:cNvPr id="49161" name="Text Box 8"/>
          <p:cNvSpPr txBox="1">
            <a:spLocks noChangeArrowheads="1"/>
          </p:cNvSpPr>
          <p:nvPr/>
        </p:nvSpPr>
        <p:spPr bwMode="auto">
          <a:xfrm>
            <a:off x="4800600" y="2133600"/>
            <a:ext cx="4114800" cy="523875"/>
          </a:xfrm>
          <a:prstGeom prst="rect">
            <a:avLst/>
          </a:prstGeom>
          <a:solidFill>
            <a:srgbClr val="99CCFF"/>
          </a:solidFill>
          <a:ln w="9525">
            <a:solidFill>
              <a:srgbClr val="CC0000"/>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008000"/>
                </a:solidFill>
                <a:cs typeface="Arial" charset="0"/>
              </a:rPr>
              <a:t>1.Trách nhiệm hình sự.</a:t>
            </a:r>
          </a:p>
        </p:txBody>
      </p:sp>
      <p:sp>
        <p:nvSpPr>
          <p:cNvPr id="49162" name="Text Box 9"/>
          <p:cNvSpPr txBox="1">
            <a:spLocks noChangeArrowheads="1"/>
          </p:cNvSpPr>
          <p:nvPr/>
        </p:nvSpPr>
        <p:spPr bwMode="auto">
          <a:xfrm>
            <a:off x="4800600" y="3173413"/>
            <a:ext cx="4114800" cy="954087"/>
          </a:xfrm>
          <a:prstGeom prst="rect">
            <a:avLst/>
          </a:prstGeom>
          <a:solidFill>
            <a:srgbClr val="FFCCFF"/>
          </a:solidFill>
          <a:ln w="9525">
            <a:solidFill>
              <a:srgbClr val="66FF33"/>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CC0000"/>
                </a:solidFill>
                <a:cs typeface="Arial" charset="0"/>
              </a:rPr>
              <a:t>2.Trách nhiệm hành chính.</a:t>
            </a:r>
          </a:p>
        </p:txBody>
      </p:sp>
      <p:sp>
        <p:nvSpPr>
          <p:cNvPr id="49163" name="Text Box 10"/>
          <p:cNvSpPr txBox="1">
            <a:spLocks noChangeArrowheads="1"/>
          </p:cNvSpPr>
          <p:nvPr/>
        </p:nvSpPr>
        <p:spPr bwMode="auto">
          <a:xfrm>
            <a:off x="4800600" y="4654550"/>
            <a:ext cx="4114800" cy="522288"/>
          </a:xfrm>
          <a:prstGeom prst="rect">
            <a:avLst/>
          </a:prstGeom>
          <a:solidFill>
            <a:srgbClr val="66FF33"/>
          </a:solidFill>
          <a:ln w="9525">
            <a:solidFill>
              <a:schemeClr val="hlink"/>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002060"/>
                </a:solidFill>
                <a:cs typeface="Arial" charset="0"/>
              </a:rPr>
              <a:t>3. Trách nhiệm dân sự.</a:t>
            </a:r>
            <a:endParaRPr lang="en-US" altLang="vi-VN" sz="2800">
              <a:solidFill>
                <a:srgbClr val="002060"/>
              </a:solidFill>
              <a:latin typeface="VNI-Times" pitchFamily="2" charset="0"/>
            </a:endParaRPr>
          </a:p>
        </p:txBody>
      </p:sp>
      <p:sp>
        <p:nvSpPr>
          <p:cNvPr id="34" name="Text Box 11"/>
          <p:cNvSpPr txBox="1">
            <a:spLocks noChangeArrowheads="1"/>
          </p:cNvSpPr>
          <p:nvPr/>
        </p:nvSpPr>
        <p:spPr bwMode="auto">
          <a:xfrm>
            <a:off x="4800600" y="5761038"/>
            <a:ext cx="4114800" cy="522287"/>
          </a:xfrm>
          <a:prstGeom prst="rect">
            <a:avLst/>
          </a:prstGeom>
          <a:solidFill>
            <a:schemeClr val="accent1"/>
          </a:solidFill>
          <a:ln w="9525">
            <a:solidFill>
              <a:schemeClr val="hlink"/>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2800">
                <a:solidFill>
                  <a:srgbClr val="CC0000"/>
                </a:solidFill>
                <a:cs typeface="Arial" charset="0"/>
              </a:rPr>
              <a:t>4.Trách nhiệm kỉ luật.</a:t>
            </a:r>
          </a:p>
        </p:txBody>
      </p:sp>
      <p:sp>
        <p:nvSpPr>
          <p:cNvPr id="49165" name="Line 12"/>
          <p:cNvSpPr>
            <a:spLocks noChangeShapeType="1"/>
          </p:cNvSpPr>
          <p:nvPr/>
        </p:nvSpPr>
        <p:spPr bwMode="auto">
          <a:xfrm>
            <a:off x="4281488" y="1327150"/>
            <a:ext cx="533400" cy="0"/>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9166" name="Line 13"/>
          <p:cNvSpPr>
            <a:spLocks noChangeShapeType="1"/>
          </p:cNvSpPr>
          <p:nvPr/>
        </p:nvSpPr>
        <p:spPr bwMode="auto">
          <a:xfrm>
            <a:off x="4129088" y="2420938"/>
            <a:ext cx="685800" cy="0"/>
          </a:xfrm>
          <a:prstGeom prst="line">
            <a:avLst/>
          </a:prstGeom>
          <a:noFill/>
          <a:ln w="76200">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9167" name="Line 14"/>
          <p:cNvSpPr>
            <a:spLocks noChangeShapeType="1"/>
          </p:cNvSpPr>
          <p:nvPr/>
        </p:nvSpPr>
        <p:spPr bwMode="auto">
          <a:xfrm>
            <a:off x="4114800" y="3681413"/>
            <a:ext cx="685800" cy="0"/>
          </a:xfrm>
          <a:prstGeom prst="line">
            <a:avLst/>
          </a:prstGeom>
          <a:noFill/>
          <a:ln w="76200">
            <a:solidFill>
              <a:srgbClr val="FFCC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9168" name="Line 15"/>
          <p:cNvSpPr>
            <a:spLocks noChangeShapeType="1"/>
          </p:cNvSpPr>
          <p:nvPr/>
        </p:nvSpPr>
        <p:spPr bwMode="auto">
          <a:xfrm>
            <a:off x="4114800" y="4916488"/>
            <a:ext cx="685800" cy="0"/>
          </a:xfrm>
          <a:prstGeom prst="line">
            <a:avLst/>
          </a:prstGeom>
          <a:noFill/>
          <a:ln w="76200">
            <a:solidFill>
              <a:srgbClr val="66FF33"/>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39" name="Line 16"/>
          <p:cNvSpPr>
            <a:spLocks noChangeShapeType="1"/>
          </p:cNvSpPr>
          <p:nvPr/>
        </p:nvSpPr>
        <p:spPr bwMode="auto">
          <a:xfrm>
            <a:off x="4129088" y="6029325"/>
            <a:ext cx="685800" cy="0"/>
          </a:xfrm>
          <a:prstGeom prst="line">
            <a:avLst/>
          </a:prstGeom>
          <a:noFill/>
          <a:ln w="76200">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Tree>
    <p:extLst>
      <p:ext uri="{BB962C8B-B14F-4D97-AF65-F5344CB8AC3E}">
        <p14:creationId xmlns:p14="http://schemas.microsoft.com/office/powerpoint/2010/main" val="131108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0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2000"/>
                                        <p:tgtEl>
                                          <p:spTgt spid="3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fade">
                                      <p:cBhvr>
                                        <p:cTn id="13" dur="2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4" grpId="0" animBg="1"/>
      <p:bldP spid="3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304800" y="3048000"/>
            <a:ext cx="8724900" cy="2895600"/>
          </a:xfrm>
          <a:prstGeom prst="rect">
            <a:avLst/>
          </a:prstGeom>
          <a:noFill/>
          <a:ln w="9525">
            <a:noFill/>
            <a:miter lim="800000"/>
            <a:headEnd/>
            <a:tailEnd/>
          </a:ln>
        </p:spPr>
        <p:txBody>
          <a:bodyPr/>
          <a:lstStyle/>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Đối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với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công</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dân</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 </a:t>
            </a:r>
            <a:r>
              <a:rPr lang="en-US" sz="2400" kern="0" dirty="0" err="1">
                <a:solidFill>
                  <a:schemeClr val="tx1"/>
                </a:solidFill>
                <a:latin typeface="Times New Roman" panose="02020603050405020304" pitchFamily="18" charset="0"/>
                <a:cs typeface="Times New Roman" panose="02020603050405020304" pitchFamily="18" charset="0"/>
              </a:rPr>
              <a:t>Chấp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hành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nghiêm</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chỉnh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hiến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pháp,pháp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luật</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 </a:t>
            </a:r>
            <a:r>
              <a:rPr lang="en-US" sz="2400" kern="0" dirty="0" err="1">
                <a:solidFill>
                  <a:schemeClr val="tx1"/>
                </a:solidFill>
                <a:latin typeface="Times New Roman" panose="02020603050405020304" pitchFamily="18" charset="0"/>
                <a:cs typeface="Times New Roman" panose="02020603050405020304" pitchFamily="18" charset="0"/>
              </a:rPr>
              <a:t>Đấu</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tranh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với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các</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hành</a:t>
            </a:r>
            <a:r>
              <a:rPr lang="en-US" sz="2400" kern="0" dirty="0">
                <a:solidFill>
                  <a:schemeClr val="tx1"/>
                </a:solidFill>
                <a:latin typeface="Times New Roman" panose="02020603050405020304" pitchFamily="18" charset="0"/>
                <a:cs typeface="Times New Roman" panose="02020603050405020304" pitchFamily="18" charset="0"/>
              </a:rPr>
              <a:t> vi </a:t>
            </a:r>
            <a:r>
              <a:rPr lang="en-US" sz="2400" kern="0" dirty="0" err="1">
                <a:solidFill>
                  <a:schemeClr val="tx1"/>
                </a:solidFill>
                <a:latin typeface="Times New Roman" panose="02020603050405020304" pitchFamily="18" charset="0"/>
                <a:cs typeface="Times New Roman" panose="02020603050405020304" pitchFamily="18" charset="0"/>
              </a:rPr>
              <a:t>vi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phạm</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luật</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Đối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với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học</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sinh</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 </a:t>
            </a:r>
            <a:r>
              <a:rPr lang="en-US" sz="2400" kern="0" dirty="0" err="1">
                <a:solidFill>
                  <a:schemeClr val="tx1"/>
                </a:solidFill>
                <a:latin typeface="Times New Roman" panose="02020603050405020304" pitchFamily="18" charset="0"/>
                <a:cs typeface="Times New Roman" panose="02020603050405020304" pitchFamily="18" charset="0"/>
              </a:rPr>
              <a:t>Tuyên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truyền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vận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động</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mọi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người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thực</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hiện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tốt</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hiến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và</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luật</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 </a:t>
            </a:r>
            <a:r>
              <a:rPr lang="en-US" sz="2400" kern="0" dirty="0" err="1">
                <a:solidFill>
                  <a:schemeClr val="tx1"/>
                </a:solidFill>
                <a:latin typeface="Times New Roman" panose="02020603050405020304" pitchFamily="18" charset="0"/>
                <a:cs typeface="Times New Roman" panose="02020603050405020304" pitchFamily="18" charset="0"/>
              </a:rPr>
              <a:t>Có</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lối</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sống</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lành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mạnh,tránh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xa</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tệ</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nạn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xã</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hội</a:t>
            </a:r>
            <a:r>
              <a:rPr lang="en-US" sz="2400" kern="0" dirty="0">
                <a:solidFill>
                  <a:schemeClr val="tx1"/>
                </a:solidFill>
                <a:latin typeface="Times New Roman" panose="02020603050405020304" pitchFamily="18" charset="0"/>
                <a:cs typeface="Times New Roman" panose="02020603050405020304" pitchFamily="18" charset="0"/>
              </a:rPr>
              <a:t>.</a:t>
            </a:r>
          </a:p>
          <a:p>
            <a:pPr marL="342900" indent="-342900" algn="l" eaLnBrk="0" hangingPunct="0">
              <a:spcBef>
                <a:spcPct val="20000"/>
              </a:spcBef>
              <a:buClr>
                <a:schemeClr val="accent1"/>
              </a:buClr>
              <a:defRPr/>
            </a:pPr>
            <a:r>
              <a:rPr lang="en-US" sz="2400" kern="0" dirty="0">
                <a:solidFill>
                  <a:schemeClr val="tx1"/>
                </a:solidFill>
                <a:latin typeface="Times New Roman" panose="02020603050405020304" pitchFamily="18" charset="0"/>
                <a:cs typeface="Times New Roman" panose="02020603050405020304" pitchFamily="18" charset="0"/>
              </a:rPr>
              <a:t>	- </a:t>
            </a:r>
            <a:r>
              <a:rPr lang="en-US" sz="2400" kern="0" dirty="0" err="1">
                <a:solidFill>
                  <a:schemeClr val="tx1"/>
                </a:solidFill>
                <a:latin typeface="Times New Roman" panose="02020603050405020304" pitchFamily="18" charset="0"/>
                <a:cs typeface="Times New Roman" panose="02020603050405020304" pitchFamily="18" charset="0"/>
              </a:rPr>
              <a:t>Đấu</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tranh</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phê</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các</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hiện</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tượng</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xấu</a:t>
            </a:r>
            <a:r>
              <a:rPr lang="en-US" sz="2400" kern="0" dirty="0">
                <a:solidFill>
                  <a:schemeClr val="tx1"/>
                </a:solidFill>
                <a:latin typeface="Times New Roman" panose="02020603050405020304" pitchFamily="18" charset="0"/>
                <a:cs typeface="Times New Roman" panose="02020603050405020304" pitchFamily="18" charset="0"/>
              </a:rPr>
              <a:t> vi </a:t>
            </a:r>
            <a:r>
              <a:rPr lang="en-US" sz="2400" kern="0" dirty="0" err="1">
                <a:solidFill>
                  <a:schemeClr val="tx1"/>
                </a:solidFill>
                <a:latin typeface="Times New Roman" panose="02020603050405020304" pitchFamily="18" charset="0"/>
                <a:cs typeface="Times New Roman" panose="02020603050405020304" pitchFamily="18" charset="0"/>
              </a:rPr>
              <a:t>phạm</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pháp</a:t>
            </a:r>
            <a:r>
              <a:rPr lang="en-US" sz="2400" kern="0" dirty="0">
                <a:solidFill>
                  <a:schemeClr val="tx1"/>
                </a:solidFill>
                <a:latin typeface="Times New Roman" panose="02020603050405020304" pitchFamily="18" charset="0"/>
                <a:cs typeface="Times New Roman" panose="02020603050405020304" pitchFamily="18" charset="0"/>
              </a:rPr>
              <a:t> </a:t>
            </a:r>
            <a:r>
              <a:rPr lang="en-US" sz="2400" kern="0" dirty="0" err="1">
                <a:solidFill>
                  <a:schemeClr val="tx1"/>
                </a:solidFill>
                <a:latin typeface="Times New Roman" panose="02020603050405020304" pitchFamily="18" charset="0"/>
                <a:cs typeface="Times New Roman" panose="02020603050405020304" pitchFamily="18" charset="0"/>
              </a:rPr>
              <a:t>luật</a:t>
            </a:r>
            <a:r>
              <a:rPr lang="en-US" sz="2400" kern="0" dirty="0">
                <a:solidFill>
                  <a:schemeClr val="tx1"/>
                </a:solidFill>
                <a:latin typeface="Times New Roman" panose="02020603050405020304" pitchFamily="18" charset="0"/>
                <a:cs typeface="Times New Roman" panose="02020603050405020304" pitchFamily="18" charset="0"/>
              </a:rPr>
              <a:t>.</a:t>
            </a:r>
            <a:endParaRPr lang="en-US" sz="2400" b="0" kern="0" dirty="0">
              <a:solidFill>
                <a:schemeClr val="tx1"/>
              </a:solidFill>
              <a:latin typeface="Times New Roman" panose="02020603050405020304" pitchFamily="18" charset="0"/>
              <a:cs typeface="Times New Roman" panose="02020603050405020304" pitchFamily="18" charset="0"/>
            </a:endParaRPr>
          </a:p>
        </p:txBody>
      </p:sp>
      <p:sp>
        <p:nvSpPr>
          <p:cNvPr id="62468" name="TextBox 26"/>
          <p:cNvSpPr txBox="1">
            <a:spLocks noChangeArrowheads="1"/>
          </p:cNvSpPr>
          <p:nvPr/>
        </p:nvSpPr>
        <p:spPr bwMode="auto">
          <a:xfrm>
            <a:off x="228600" y="5334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latin typeface="Times New Roman" panose="02020603050405020304" pitchFamily="18" charset="0"/>
                <a:cs typeface="Times New Roman" panose="02020603050405020304" pitchFamily="18" charset="0"/>
              </a:rPr>
              <a:t>I. Đặt vấn đề</a:t>
            </a:r>
          </a:p>
        </p:txBody>
      </p:sp>
      <p:sp>
        <p:nvSpPr>
          <p:cNvPr id="62469" name="TextBox 27"/>
          <p:cNvSpPr txBox="1">
            <a:spLocks noChangeArrowheads="1"/>
          </p:cNvSpPr>
          <p:nvPr/>
        </p:nvSpPr>
        <p:spPr bwMode="auto">
          <a:xfrm>
            <a:off x="533400" y="1303338"/>
            <a:ext cx="5638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latin typeface="Times New Roman" panose="02020603050405020304" pitchFamily="18" charset="0"/>
                <a:cs typeface="Times New Roman" panose="02020603050405020304" pitchFamily="18" charset="0"/>
              </a:rPr>
              <a:t>1. Thế nào là vi phạm pháp luật.</a:t>
            </a:r>
          </a:p>
        </p:txBody>
      </p:sp>
      <p:sp>
        <p:nvSpPr>
          <p:cNvPr id="62470" name="TextBox 28"/>
          <p:cNvSpPr txBox="1">
            <a:spLocks noChangeArrowheads="1"/>
          </p:cNvSpPr>
          <p:nvPr/>
        </p:nvSpPr>
        <p:spPr bwMode="auto">
          <a:xfrm>
            <a:off x="228600" y="865188"/>
            <a:ext cx="3200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a:solidFill>
                  <a:schemeClr val="tx1"/>
                </a:solidFill>
                <a:latin typeface="Times New Roman" panose="02020603050405020304" pitchFamily="18" charset="0"/>
                <a:cs typeface="Times New Roman" panose="02020603050405020304" pitchFamily="18" charset="0"/>
              </a:rPr>
              <a:t>II. Nội dung bài học</a:t>
            </a:r>
          </a:p>
        </p:txBody>
      </p:sp>
      <p:sp>
        <p:nvSpPr>
          <p:cNvPr id="62471" name="TextBox 29"/>
          <p:cNvSpPr txBox="1">
            <a:spLocks noChangeArrowheads="1"/>
          </p:cNvSpPr>
          <p:nvPr/>
        </p:nvSpPr>
        <p:spPr bwMode="auto">
          <a:xfrm>
            <a:off x="533400" y="1635125"/>
            <a:ext cx="5638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dirty="0">
                <a:solidFill>
                  <a:schemeClr val="tx1"/>
                </a:solidFill>
                <a:latin typeface="Times New Roman" panose="02020603050405020304" pitchFamily="18" charset="0"/>
                <a:cs typeface="Times New Roman" panose="02020603050405020304" pitchFamily="18" charset="0"/>
              </a:rPr>
              <a:t>2. </a:t>
            </a:r>
            <a:r>
              <a:rPr lang="en-US" altLang="vi-VN" dirty="0" err="1">
                <a:solidFill>
                  <a:schemeClr val="tx1"/>
                </a:solidFill>
                <a:latin typeface="Times New Roman" panose="02020603050405020304" pitchFamily="18" charset="0"/>
                <a:cs typeface="Times New Roman" panose="02020603050405020304" pitchFamily="18" charset="0"/>
              </a:rPr>
              <a:t>Các</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loại</a:t>
            </a:r>
            <a:r>
              <a:rPr lang="en-US" altLang="vi-VN" dirty="0">
                <a:solidFill>
                  <a:schemeClr val="tx1"/>
                </a:solidFill>
                <a:latin typeface="Times New Roman" panose="02020603050405020304" pitchFamily="18" charset="0"/>
                <a:cs typeface="Times New Roman" panose="02020603050405020304" pitchFamily="18" charset="0"/>
              </a:rPr>
              <a:t> vi </a:t>
            </a:r>
            <a:r>
              <a:rPr lang="en-US" altLang="vi-VN" dirty="0" err="1">
                <a:solidFill>
                  <a:schemeClr val="tx1"/>
                </a:solidFill>
                <a:latin typeface="Times New Roman" panose="02020603050405020304" pitchFamily="18" charset="0"/>
                <a:cs typeface="Times New Roman" panose="02020603050405020304" pitchFamily="18" charset="0"/>
              </a:rPr>
              <a:t>phạm</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pháp</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luật</a:t>
            </a:r>
            <a:r>
              <a:rPr lang="en-US" altLang="vi-VN" dirty="0">
                <a:solidFill>
                  <a:schemeClr val="tx1"/>
                </a:solidFill>
                <a:latin typeface="Times New Roman" panose="02020603050405020304" pitchFamily="18" charset="0"/>
                <a:cs typeface="Times New Roman" panose="02020603050405020304" pitchFamily="18" charset="0"/>
              </a:rPr>
              <a:t>.</a:t>
            </a:r>
          </a:p>
        </p:txBody>
      </p:sp>
      <p:sp>
        <p:nvSpPr>
          <p:cNvPr id="62472" name="TextBox 29"/>
          <p:cNvSpPr txBox="1">
            <a:spLocks noChangeArrowheads="1"/>
          </p:cNvSpPr>
          <p:nvPr/>
        </p:nvSpPr>
        <p:spPr bwMode="auto">
          <a:xfrm>
            <a:off x="533400" y="1979613"/>
            <a:ext cx="5638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dirty="0">
                <a:solidFill>
                  <a:schemeClr val="tx1"/>
                </a:solidFill>
                <a:latin typeface="Times New Roman" panose="02020603050405020304" pitchFamily="18" charset="0"/>
                <a:cs typeface="Times New Roman" panose="02020603050405020304" pitchFamily="18" charset="0"/>
              </a:rPr>
              <a:t>3. </a:t>
            </a:r>
            <a:r>
              <a:rPr lang="en-US" altLang="vi-VN" dirty="0" err="1">
                <a:solidFill>
                  <a:schemeClr val="tx1"/>
                </a:solidFill>
                <a:latin typeface="Times New Roman" panose="02020603050405020304" pitchFamily="18" charset="0"/>
                <a:cs typeface="Times New Roman" panose="02020603050405020304" pitchFamily="18" charset="0"/>
              </a:rPr>
              <a:t>Trách</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nhiệm</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pháp</a:t>
            </a:r>
            <a:r>
              <a:rPr lang="en-US" altLang="vi-VN" dirty="0">
                <a:solidFill>
                  <a:schemeClr val="tx1"/>
                </a:solidFill>
                <a:latin typeface="Times New Roman" panose="02020603050405020304" pitchFamily="18" charset="0"/>
                <a:cs typeface="Times New Roman" panose="02020603050405020304" pitchFamily="18" charset="0"/>
              </a:rPr>
              <a:t> </a:t>
            </a:r>
            <a:r>
              <a:rPr lang="en-US" altLang="vi-VN" dirty="0" err="1">
                <a:solidFill>
                  <a:schemeClr val="tx1"/>
                </a:solidFill>
                <a:latin typeface="Times New Roman" panose="02020603050405020304" pitchFamily="18" charset="0"/>
                <a:cs typeface="Times New Roman" panose="02020603050405020304" pitchFamily="18" charset="0"/>
              </a:rPr>
              <a:t>lí</a:t>
            </a:r>
            <a:r>
              <a:rPr lang="en-US" altLang="vi-VN" dirty="0">
                <a:solidFill>
                  <a:schemeClr val="tx1"/>
                </a:solidFill>
                <a:latin typeface="Times New Roman" panose="02020603050405020304" pitchFamily="18" charset="0"/>
                <a:cs typeface="Times New Roman" panose="02020603050405020304" pitchFamily="18" charset="0"/>
              </a:rPr>
              <a:t>.</a:t>
            </a:r>
          </a:p>
        </p:txBody>
      </p:sp>
      <p:sp>
        <p:nvSpPr>
          <p:cNvPr id="62473" name="TextBox 29"/>
          <p:cNvSpPr txBox="1">
            <a:spLocks noChangeArrowheads="1"/>
          </p:cNvSpPr>
          <p:nvPr/>
        </p:nvSpPr>
        <p:spPr bwMode="auto">
          <a:xfrm>
            <a:off x="533400" y="2322513"/>
            <a:ext cx="5638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l" eaLnBrk="1" hangingPunct="1"/>
            <a:r>
              <a:rPr lang="en-US" altLang="vi-VN" dirty="0">
                <a:solidFill>
                  <a:schemeClr val="tx1"/>
                </a:solidFill>
                <a:latin typeface="Times New Roman" panose="02020603050405020304" pitchFamily="18" charset="0"/>
                <a:cs typeface="Times New Roman" panose="02020603050405020304" pitchFamily="18" charset="0"/>
              </a:rPr>
              <a:t>4. </a:t>
            </a:r>
            <a:r>
              <a:rPr lang="en-US" altLang="vi-VN" dirty="0" err="1" smtClean="0">
                <a:solidFill>
                  <a:schemeClr val="tx1"/>
                </a:solidFill>
                <a:latin typeface="Times New Roman" panose="02020603050405020304" pitchFamily="18" charset="0"/>
                <a:cs typeface="Times New Roman" panose="02020603050405020304" pitchFamily="18" charset="0"/>
              </a:rPr>
              <a:t>Trách</a:t>
            </a:r>
            <a:r>
              <a:rPr lang="en-US" altLang="vi-VN" dirty="0" smtClean="0">
                <a:solidFill>
                  <a:schemeClr val="tx1"/>
                </a:solidFill>
                <a:latin typeface="Times New Roman" panose="02020603050405020304" pitchFamily="18" charset="0"/>
                <a:cs typeface="Times New Roman" panose="02020603050405020304" pitchFamily="18" charset="0"/>
              </a:rPr>
              <a:t> </a:t>
            </a:r>
            <a:r>
              <a:rPr lang="en-US" altLang="vi-VN" dirty="0" err="1" smtClean="0">
                <a:solidFill>
                  <a:schemeClr val="tx1"/>
                </a:solidFill>
                <a:latin typeface="Times New Roman" panose="02020603050405020304" pitchFamily="18" charset="0"/>
                <a:cs typeface="Times New Roman" panose="02020603050405020304" pitchFamily="18" charset="0"/>
              </a:rPr>
              <a:t>nhiệm</a:t>
            </a:r>
            <a:r>
              <a:rPr lang="en-US" altLang="vi-VN" dirty="0" smtClean="0">
                <a:solidFill>
                  <a:schemeClr val="tx1"/>
                </a:solidFill>
                <a:latin typeface="Times New Roman" panose="02020603050405020304" pitchFamily="18" charset="0"/>
                <a:cs typeface="Times New Roman" panose="02020603050405020304" pitchFamily="18" charset="0"/>
              </a:rPr>
              <a:t> </a:t>
            </a:r>
            <a:r>
              <a:rPr lang="en-US" altLang="vi-VN" dirty="0" err="1" smtClean="0">
                <a:solidFill>
                  <a:schemeClr val="tx1"/>
                </a:solidFill>
                <a:latin typeface="Times New Roman" panose="02020603050405020304" pitchFamily="18" charset="0"/>
                <a:cs typeface="Times New Roman" panose="02020603050405020304" pitchFamily="18" charset="0"/>
              </a:rPr>
              <a:t>công</a:t>
            </a:r>
            <a:r>
              <a:rPr lang="en-US" altLang="vi-VN" dirty="0" smtClean="0">
                <a:solidFill>
                  <a:schemeClr val="tx1"/>
                </a:solidFill>
                <a:latin typeface="Times New Roman" panose="02020603050405020304" pitchFamily="18" charset="0"/>
                <a:cs typeface="Times New Roman" panose="02020603050405020304" pitchFamily="18" charset="0"/>
              </a:rPr>
              <a:t> </a:t>
            </a:r>
            <a:r>
              <a:rPr lang="en-US" altLang="vi-VN" dirty="0" err="1" smtClean="0">
                <a:solidFill>
                  <a:schemeClr val="tx1"/>
                </a:solidFill>
                <a:latin typeface="Times New Roman" panose="02020603050405020304" pitchFamily="18" charset="0"/>
                <a:cs typeface="Times New Roman" panose="02020603050405020304" pitchFamily="18" charset="0"/>
              </a:rPr>
              <a:t>dân</a:t>
            </a:r>
            <a:endParaRPr lang="en-US" altLang="vi-VN" dirty="0">
              <a:solidFill>
                <a:schemeClr val="tx1"/>
              </a:solidFill>
              <a:latin typeface="Times New Roman" panose="02020603050405020304" pitchFamily="18" charset="0"/>
              <a:cs typeface="Times New Roman" panose="02020603050405020304" pitchFamily="18" charset="0"/>
            </a:endParaRPr>
          </a:p>
        </p:txBody>
      </p:sp>
      <p:pic>
        <p:nvPicPr>
          <p:cNvPr id="27" name="Picture 11"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21021004" flipH="1">
            <a:off x="254000" y="2709863"/>
            <a:ext cx="468313"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4922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1" presetClass="entr" presetSubtype="0" fill="hold" nodeType="clickEffect">
                                  <p:stCondLst>
                                    <p:cond delay="0"/>
                                  </p:stCondLst>
                                  <p:iterate type="lt">
                                    <p:tmPct val="5000"/>
                                  </p:iterate>
                                  <p:childTnLst>
                                    <p:set>
                                      <p:cBhvr>
                                        <p:cTn id="41" dur="1" fill="hold">
                                          <p:stCondLst>
                                            <p:cond delay="0"/>
                                          </p:stCondLst>
                                        </p:cTn>
                                        <p:tgtEl>
                                          <p:spTgt spid="27"/>
                                        </p:tgtEl>
                                        <p:attrNameLst>
                                          <p:attrName>style.visibility</p:attrName>
                                        </p:attrNameLst>
                                      </p:cBhvr>
                                      <p:to>
                                        <p:strVal val="visible"/>
                                      </p:to>
                                    </p:set>
                                    <p:anim calcmode="lin" valueType="num">
                                      <p:cBhvr>
                                        <p:cTn id="42" dur="1000" fill="hold"/>
                                        <p:tgtEl>
                                          <p:spTgt spid="27"/>
                                        </p:tgtEl>
                                        <p:attrNameLst>
                                          <p:attrName>ppt_w</p:attrName>
                                        </p:attrNameLst>
                                      </p:cBhvr>
                                      <p:tavLst>
                                        <p:tav tm="0">
                                          <p:val>
                                            <p:fltVal val="0"/>
                                          </p:val>
                                        </p:tav>
                                        <p:tav tm="100000">
                                          <p:val>
                                            <p:strVal val="#ppt_w"/>
                                          </p:val>
                                        </p:tav>
                                      </p:tavLst>
                                    </p:anim>
                                    <p:anim calcmode="lin" valueType="num">
                                      <p:cBhvr>
                                        <p:cTn id="43" dur="1000" fill="hold"/>
                                        <p:tgtEl>
                                          <p:spTgt spid="27"/>
                                        </p:tgtEl>
                                        <p:attrNameLst>
                                          <p:attrName>ppt_h</p:attrName>
                                        </p:attrNameLst>
                                      </p:cBhvr>
                                      <p:tavLst>
                                        <p:tav tm="0">
                                          <p:val>
                                            <p:fltVal val="0"/>
                                          </p:val>
                                        </p:tav>
                                        <p:tav tm="100000">
                                          <p:val>
                                            <p:strVal val="#ppt_h"/>
                                          </p:val>
                                        </p:tav>
                                      </p:tavLst>
                                    </p:anim>
                                    <p:anim calcmode="lin" valueType="num">
                                      <p:cBhvr>
                                        <p:cTn id="44" dur="1000" fill="hold"/>
                                        <p:tgtEl>
                                          <p:spTgt spid="27"/>
                                        </p:tgtEl>
                                        <p:attrNameLst>
                                          <p:attrName>style.rotation</p:attrName>
                                        </p:attrNameLst>
                                      </p:cBhvr>
                                      <p:tavLst>
                                        <p:tav tm="0">
                                          <p:val>
                                            <p:fltVal val="90"/>
                                          </p:val>
                                        </p:tav>
                                        <p:tav tm="100000">
                                          <p:val>
                                            <p:fltVal val="0"/>
                                          </p:val>
                                        </p:tav>
                                      </p:tavLst>
                                    </p:anim>
                                    <p:animEffect transition="in" filter="fade">
                                      <p:cBhvr>
                                        <p:cTn id="45"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469900" y="1824038"/>
            <a:ext cx="8293100" cy="461962"/>
          </a:xfrm>
          <a:prstGeom prst="rect">
            <a:avLst/>
          </a:prstGeom>
          <a:solidFill>
            <a:srgbClr val="FDD7F3"/>
          </a:solidFill>
          <a:ln w="38100">
            <a:solidFill>
              <a:srgbClr val="F29CAE"/>
            </a:solidFill>
            <a:miter lim="800000"/>
            <a:headEnd/>
            <a:tailEnd/>
          </a:ln>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a:solidFill>
                  <a:srgbClr val="9900CC"/>
                </a:solidFill>
              </a:rPr>
              <a:t>ĐIỀU 12 VÀ 13 BỘ LUẬT HÌNH SỰ NĂM 1999 QUI ĐỊNH</a:t>
            </a:r>
          </a:p>
        </p:txBody>
      </p:sp>
      <p:sp>
        <p:nvSpPr>
          <p:cNvPr id="14" name="Text Box 3"/>
          <p:cNvSpPr txBox="1">
            <a:spLocks noChangeArrowheads="1"/>
          </p:cNvSpPr>
          <p:nvPr/>
        </p:nvSpPr>
        <p:spPr bwMode="auto">
          <a:xfrm>
            <a:off x="166688" y="2559050"/>
            <a:ext cx="8839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just" eaLnBrk="1" hangingPunct="1">
              <a:spcBef>
                <a:spcPct val="50000"/>
              </a:spcBef>
            </a:pPr>
            <a:r>
              <a:rPr lang="en-US" altLang="vi-VN">
                <a:solidFill>
                  <a:schemeClr val="tx2"/>
                </a:solidFill>
                <a:latin typeface="Times New Roman"/>
              </a:rPr>
              <a:t>-</a:t>
            </a:r>
            <a:r>
              <a:rPr lang="vi-VN" altLang="vi-VN">
                <a:solidFill>
                  <a:schemeClr val="tx2"/>
                </a:solidFill>
                <a:latin typeface="Times New Roman"/>
              </a:rPr>
              <a:t> </a:t>
            </a:r>
            <a:r>
              <a:rPr lang="en-US" altLang="vi-VN" u="sng">
                <a:solidFill>
                  <a:schemeClr val="tx2"/>
                </a:solidFill>
                <a:latin typeface="Times New Roman"/>
              </a:rPr>
              <a:t>Điều 12</a:t>
            </a:r>
            <a:r>
              <a:rPr lang="en-US" altLang="vi-VN">
                <a:solidFill>
                  <a:schemeClr val="tx2"/>
                </a:solidFill>
                <a:latin typeface="Times New Roman"/>
              </a:rPr>
              <a:t>: “Người từ đủ 14 tuổi trở lên, nhưng chưa đủ 16 tuổi phải chịu trách nhiệm về tội phạm rất nghiêm trọng do cố ý hoặc phạm tội đặc biệt nghiêm trọng.”</a:t>
            </a:r>
          </a:p>
        </p:txBody>
      </p:sp>
      <p:sp>
        <p:nvSpPr>
          <p:cNvPr id="15" name="Text Box 4"/>
          <p:cNvSpPr txBox="1">
            <a:spLocks noChangeArrowheads="1"/>
          </p:cNvSpPr>
          <p:nvPr/>
        </p:nvSpPr>
        <p:spPr bwMode="auto">
          <a:xfrm>
            <a:off x="152400" y="4038600"/>
            <a:ext cx="8839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algn="just" eaLnBrk="1" hangingPunct="1">
              <a:spcBef>
                <a:spcPct val="50000"/>
              </a:spcBef>
            </a:pPr>
            <a:r>
              <a:rPr lang="en-US" altLang="vi-VN">
                <a:solidFill>
                  <a:schemeClr val="tx2"/>
                </a:solidFill>
              </a:rPr>
              <a:t>-</a:t>
            </a:r>
            <a:r>
              <a:rPr lang="vi-VN" altLang="vi-VN">
                <a:solidFill>
                  <a:schemeClr val="tx2"/>
                </a:solidFill>
              </a:rPr>
              <a:t> </a:t>
            </a:r>
            <a:r>
              <a:rPr lang="en-US" altLang="vi-VN" u="sng">
                <a:solidFill>
                  <a:schemeClr val="tx2"/>
                </a:solidFill>
              </a:rPr>
              <a:t>Điều 13</a:t>
            </a:r>
            <a:r>
              <a:rPr lang="en-US" altLang="vi-VN">
                <a:solidFill>
                  <a:schemeClr val="tx2"/>
                </a:solidFill>
              </a:rPr>
              <a:t>: “Người thực hiện hành vi nguy hiểm cho xã hội trong khi đang mắc bệnh tâm thần hoặc một bệnh khác làm mất khả năng nhận thức hoặc mất khả năng điều khiển hành vi của mình, thì không phải chịu trách nhiệm hình sự;</a:t>
            </a:r>
            <a:r>
              <a:rPr lang="vi-VN" altLang="vi-VN">
                <a:solidFill>
                  <a:schemeClr val="tx2"/>
                </a:solidFill>
              </a:rPr>
              <a:t> </a:t>
            </a:r>
            <a:r>
              <a:rPr lang="en-US" altLang="vi-VN">
                <a:solidFill>
                  <a:schemeClr val="tx2"/>
                </a:solidFill>
              </a:rPr>
              <a:t>đối với người này,</a:t>
            </a:r>
            <a:r>
              <a:rPr lang="vi-VN" altLang="vi-VN">
                <a:solidFill>
                  <a:schemeClr val="tx2"/>
                </a:solidFill>
              </a:rPr>
              <a:t> </a:t>
            </a:r>
            <a:r>
              <a:rPr lang="en-US" altLang="vi-VN">
                <a:solidFill>
                  <a:schemeClr val="tx2"/>
                </a:solidFill>
              </a:rPr>
              <a:t>phải áp dụng biện pháp bắt buộc chữa bệnh.” </a:t>
            </a:r>
          </a:p>
        </p:txBody>
      </p:sp>
      <p:sp>
        <p:nvSpPr>
          <p:cNvPr id="16" name="Text Box 5"/>
          <p:cNvSpPr txBox="1">
            <a:spLocks noChangeArrowheads="1"/>
          </p:cNvSpPr>
          <p:nvPr/>
        </p:nvSpPr>
        <p:spPr bwMode="auto">
          <a:xfrm>
            <a:off x="2095500" y="639762"/>
            <a:ext cx="4953000" cy="6508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b="1">
                <a:solidFill>
                  <a:srgbClr val="6600CC"/>
                </a:solidFill>
                <a:latin typeface="Arial" charset="0"/>
              </a:defRPr>
            </a:lvl1pPr>
            <a:lvl2pPr marL="742950" indent="-285750" eaLnBrk="0" hangingPunct="0">
              <a:defRPr sz="2400" b="1">
                <a:solidFill>
                  <a:srgbClr val="6600CC"/>
                </a:solidFill>
                <a:latin typeface="Arial" charset="0"/>
              </a:defRPr>
            </a:lvl2pPr>
            <a:lvl3pPr marL="1143000" indent="-228600" eaLnBrk="0" hangingPunct="0">
              <a:defRPr sz="2400" b="1">
                <a:solidFill>
                  <a:srgbClr val="6600CC"/>
                </a:solidFill>
                <a:latin typeface="Arial" charset="0"/>
              </a:defRPr>
            </a:lvl3pPr>
            <a:lvl4pPr marL="1600200" indent="-228600" eaLnBrk="0" hangingPunct="0">
              <a:defRPr sz="2400" b="1">
                <a:solidFill>
                  <a:srgbClr val="6600CC"/>
                </a:solidFill>
                <a:latin typeface="Arial" charset="0"/>
              </a:defRPr>
            </a:lvl4pPr>
            <a:lvl5pPr marL="2057400" indent="-228600" eaLnBrk="0" hangingPunct="0">
              <a:defRPr sz="2400" b="1">
                <a:solidFill>
                  <a:srgbClr val="6600CC"/>
                </a:solidFill>
                <a:latin typeface="Arial" charset="0"/>
              </a:defRPr>
            </a:lvl5pPr>
            <a:lvl6pPr marL="2514600" indent="-228600" algn="ctr" eaLnBrk="0" fontAlgn="base" hangingPunct="0">
              <a:spcBef>
                <a:spcPct val="0"/>
              </a:spcBef>
              <a:spcAft>
                <a:spcPct val="0"/>
              </a:spcAft>
              <a:defRPr sz="2400" b="1">
                <a:solidFill>
                  <a:srgbClr val="6600CC"/>
                </a:solidFill>
                <a:latin typeface="Arial" charset="0"/>
              </a:defRPr>
            </a:lvl6pPr>
            <a:lvl7pPr marL="2971800" indent="-228600" algn="ctr" eaLnBrk="0" fontAlgn="base" hangingPunct="0">
              <a:spcBef>
                <a:spcPct val="0"/>
              </a:spcBef>
              <a:spcAft>
                <a:spcPct val="0"/>
              </a:spcAft>
              <a:defRPr sz="2400" b="1">
                <a:solidFill>
                  <a:srgbClr val="6600CC"/>
                </a:solidFill>
                <a:latin typeface="Arial" charset="0"/>
              </a:defRPr>
            </a:lvl7pPr>
            <a:lvl8pPr marL="3429000" indent="-228600" algn="ctr" eaLnBrk="0" fontAlgn="base" hangingPunct="0">
              <a:spcBef>
                <a:spcPct val="0"/>
              </a:spcBef>
              <a:spcAft>
                <a:spcPct val="0"/>
              </a:spcAft>
              <a:defRPr sz="2400" b="1">
                <a:solidFill>
                  <a:srgbClr val="6600CC"/>
                </a:solidFill>
                <a:latin typeface="Arial" charset="0"/>
              </a:defRPr>
            </a:lvl8pPr>
            <a:lvl9pPr marL="3886200" indent="-228600" algn="ctr" eaLnBrk="0" fontAlgn="base" hangingPunct="0">
              <a:spcBef>
                <a:spcPct val="0"/>
              </a:spcBef>
              <a:spcAft>
                <a:spcPct val="0"/>
              </a:spcAft>
              <a:defRPr sz="2400" b="1">
                <a:solidFill>
                  <a:srgbClr val="6600CC"/>
                </a:solidFill>
                <a:latin typeface="Arial" charset="0"/>
              </a:defRPr>
            </a:lvl9pPr>
          </a:lstStyle>
          <a:p>
            <a:pPr eaLnBrk="1" hangingPunct="1">
              <a:spcBef>
                <a:spcPct val="50000"/>
              </a:spcBef>
            </a:pPr>
            <a:r>
              <a:rPr lang="en-US" altLang="vi-VN" sz="3600">
                <a:solidFill>
                  <a:srgbClr val="FF0066"/>
                </a:solidFill>
              </a:rPr>
              <a:t>TƯ LIỆU THAM KHẢO</a:t>
            </a:r>
          </a:p>
        </p:txBody>
      </p:sp>
    </p:spTree>
    <p:extLst>
      <p:ext uri="{BB962C8B-B14F-4D97-AF65-F5344CB8AC3E}">
        <p14:creationId xmlns:p14="http://schemas.microsoft.com/office/powerpoint/2010/main" val="461081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amond(in)">
                                      <p:cBhvr>
                                        <p:cTn id="7" dur="2000"/>
                                        <p:tgtEl>
                                          <p:spTgt spid="16"/>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amond(in)">
                                      <p:cBhvr>
                                        <p:cTn id="10" dur="2000"/>
                                        <p:tgtEl>
                                          <p:spTgt spid="13"/>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amond(in)">
                                      <p:cBhvr>
                                        <p:cTn id="13" dur="2000"/>
                                        <p:tgtEl>
                                          <p:spTgt spid="14"/>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diamond(in)">
                                      <p:cBhvr>
                                        <p:cTn id="16"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P spid="1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Content Placeholder 58"/>
          <p:cNvSpPr>
            <a:spLocks noGrp="1"/>
          </p:cNvSpPr>
          <p:nvPr>
            <p:ph/>
          </p:nvPr>
        </p:nvSpPr>
        <p:spPr>
          <a:xfrm>
            <a:off x="457200" y="1112839"/>
            <a:ext cx="8229600" cy="2544761"/>
          </a:xfrm>
        </p:spPr>
        <p:txBody>
          <a:bodyPr>
            <a:normAutofit/>
          </a:bodyPr>
          <a:lstStyle/>
          <a:p>
            <a:pPr algn="ctr">
              <a:buNone/>
            </a:pPr>
            <a:r>
              <a:rPr lang="en-US" sz="3600" b="1" dirty="0" smtClean="0">
                <a:latin typeface="Times New Roman" pitchFamily="18" charset="0"/>
                <a:cs typeface="Times New Roman" pitchFamily="18" charset="0"/>
              </a:rPr>
              <a:t>BÀI TẬP CŨNG CỐ:</a:t>
            </a:r>
          </a:p>
          <a:p>
            <a:pPr algn="ctr">
              <a:buNone/>
            </a:pPr>
            <a:endParaRPr lang="en-US" sz="3600" b="1" dirty="0">
              <a:latin typeface="Times New Roman" pitchFamily="18" charset="0"/>
              <a:cs typeface="Times New Roman" pitchFamily="18" charset="0"/>
            </a:endParaRPr>
          </a:p>
          <a:p>
            <a:pPr algn="ctr">
              <a:buNone/>
            </a:pPr>
            <a:r>
              <a:rPr lang="en-US" sz="3600" b="1" dirty="0">
                <a:latin typeface="Times New Roman" pitchFamily="18" charset="0"/>
                <a:cs typeface="Times New Roman" pitchFamily="18" charset="0"/>
                <a:hlinkClick r:id="rId2"/>
              </a:rPr>
              <a:t>https://forms.gle/LCVytWwqttFUnr637</a:t>
            </a:r>
            <a:endParaRPr lang="en-US" sz="3600" b="1" dirty="0">
              <a:latin typeface="Times New Roman" pitchFamily="18" charset="0"/>
              <a:cs typeface="Times New Roman" pitchFamily="18" charset="0"/>
            </a:endParaRPr>
          </a:p>
          <a:p>
            <a:pPr algn="ctr">
              <a:buNone/>
            </a:pPr>
            <a:endParaRPr lang="en-US" sz="3600" b="1" dirty="0">
              <a:latin typeface="Times New Roman" pitchFamily="18" charset="0"/>
              <a:cs typeface="Times New Roman" pitchFamily="18" charset="0"/>
            </a:endParaRPr>
          </a:p>
        </p:txBody>
      </p:sp>
      <p:sp>
        <p:nvSpPr>
          <p:cNvPr id="30" name="TextBox 29"/>
          <p:cNvSpPr txBox="1"/>
          <p:nvPr/>
        </p:nvSpPr>
        <p:spPr>
          <a:xfrm>
            <a:off x="5334000" y="2819400"/>
            <a:ext cx="1066800" cy="369332"/>
          </a:xfrm>
          <a:prstGeom prst="rect">
            <a:avLst/>
          </a:prstGeom>
          <a:noFill/>
        </p:spPr>
        <p:txBody>
          <a:bodyPr wrap="square" rtlCol="0">
            <a:spAutoFit/>
          </a:bodyPr>
          <a:lstStyle/>
          <a:p>
            <a:r>
              <a:rPr lang="en-US" dirty="0" smtClean="0">
                <a:solidFill>
                  <a:schemeClr val="bg1"/>
                </a:solidFill>
              </a:rPr>
              <a:t>e</a:t>
            </a:r>
            <a:endParaRPr lang="en-US" dirty="0">
              <a:solidFill>
                <a:schemeClr val="bg1"/>
              </a:solidFill>
            </a:endParaRPr>
          </a:p>
        </p:txBody>
      </p:sp>
      <p:sp>
        <p:nvSpPr>
          <p:cNvPr id="6" name="Content Placeholder 58"/>
          <p:cNvSpPr txBox="1">
            <a:spLocks/>
          </p:cNvSpPr>
          <p:nvPr/>
        </p:nvSpPr>
        <p:spPr>
          <a:xfrm>
            <a:off x="228600" y="3429000"/>
            <a:ext cx="8610600" cy="29257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endParaRPr lang="en-US" sz="2400" b="1" dirty="0" smtClean="0">
              <a:latin typeface="Times New Roman" pitchFamily="18" charset="0"/>
              <a:cs typeface="Times New Roman" pitchFamily="18" charset="0"/>
            </a:endParaRPr>
          </a:p>
          <a:p>
            <a:pPr algn="ctr">
              <a:buFont typeface="Arial" pitchFamily="34" charset="0"/>
              <a:buNone/>
            </a:pPr>
            <a:r>
              <a:rPr lang="en-US" sz="2400" b="1" dirty="0" smtClean="0">
                <a:latin typeface="Times New Roman" pitchFamily="18" charset="0"/>
                <a:cs typeface="Times New Roman" pitchFamily="18" charset="0"/>
              </a:rPr>
              <a:t>CÁC EM GHI BÀI VÀ LÀM BÀI TẬP THEO </a:t>
            </a:r>
            <a:r>
              <a:rPr lang="en-US" sz="2400" b="1" dirty="0" smtClean="0">
                <a:solidFill>
                  <a:srgbClr val="FF0000"/>
                </a:solidFill>
                <a:latin typeface="Times New Roman" pitchFamily="18" charset="0"/>
                <a:cs typeface="Times New Roman" pitchFamily="18" charset="0"/>
              </a:rPr>
              <a:t>ĐƯỜNG LINK </a:t>
            </a:r>
            <a:r>
              <a:rPr lang="en-US" sz="2400" b="1" dirty="0" smtClean="0">
                <a:latin typeface="Times New Roman" pitchFamily="18" charset="0"/>
                <a:cs typeface="Times New Roman" pitchFamily="18" charset="0"/>
              </a:rPr>
              <a:t>TRÊN GỬI VỀ CHO CÔ CHẤM ĐIỂM NHÉ.</a:t>
            </a:r>
            <a:endParaRPr lang="en-US" sz="2400" b="1" dirty="0">
              <a:latin typeface="Times New Roman" pitchFamily="18" charset="0"/>
              <a:cs typeface="Times New Roman" pitchFamily="18" charset="0"/>
            </a:endParaRP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b="1" dirty="0" smtClean="0">
                <a:latin typeface="Times New Roman" pitchFamily="18" charset="0"/>
                <a:cs typeface="Times New Roman" pitchFamily="18" charset="0"/>
              </a:rPr>
              <a:t>THẢO LUẬN NHÓM</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( 3 phút)</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FontTx/>
              <a:buChar char="-"/>
            </a:pPr>
            <a:r>
              <a:rPr lang="en-US" b="1" dirty="0" err="1" smtClean="0">
                <a:latin typeface="Times New Roman" pitchFamily="18" charset="0"/>
                <a:cs typeface="Times New Roman" pitchFamily="18" charset="0"/>
              </a:rPr>
              <a:t>Tình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huống</a:t>
            </a:r>
            <a:r>
              <a:rPr lang="en-US" b="1" dirty="0" smtClean="0">
                <a:latin typeface="Times New Roman" pitchFamily="18" charset="0"/>
                <a:cs typeface="Times New Roman" pitchFamily="18" charset="0"/>
              </a:rPr>
              <a:t> 1: </a:t>
            </a:r>
            <a:r>
              <a:rPr lang="en-US" dirty="0" smtClean="0">
                <a:latin typeface="Times New Roman" pitchFamily="18" charset="0"/>
                <a:cs typeface="Times New Roman" pitchFamily="18" charset="0"/>
              </a:rPr>
              <a:t>A rất ghét B và có ý định đánh B một trận thật đau cho bõ ghét. </a:t>
            </a:r>
          </a:p>
          <a:p>
            <a:pPr>
              <a:buFontTx/>
              <a:buChar char="-"/>
            </a:pPr>
            <a:r>
              <a:rPr lang="en-US" b="1" dirty="0" err="1" smtClean="0">
                <a:latin typeface="Times New Roman" pitchFamily="18" charset="0"/>
                <a:cs typeface="Times New Roman" pitchFamily="18" charset="0"/>
              </a:rPr>
              <a:t>Tìn</a:t>
            </a:r>
            <a:r>
              <a:rPr lang="vi-VN" b="1" dirty="0" smtClean="0">
                <a:latin typeface="Times New Roman" pitchFamily="18" charset="0"/>
                <a:cs typeface="Times New Roman" pitchFamily="18" charset="0"/>
              </a:rPr>
              <a:t>h hu</a:t>
            </a:r>
            <a:r>
              <a:rPr lang="en-US" b="1" dirty="0" err="1" smtClean="0">
                <a:latin typeface="Times New Roman" pitchFamily="18" charset="0"/>
                <a:cs typeface="Times New Roman" pitchFamily="18" charset="0"/>
              </a:rPr>
              <a:t>ống</a:t>
            </a:r>
            <a:r>
              <a:rPr lang="en-US" b="1" dirty="0" smtClean="0">
                <a:latin typeface="Times New Roman" pitchFamily="18" charset="0"/>
                <a:cs typeface="Times New Roman" pitchFamily="18" charset="0"/>
              </a:rPr>
              <a:t> 2: </a:t>
            </a:r>
            <a:r>
              <a:rPr lang="en-US" dirty="0" smtClean="0">
                <a:latin typeface="Times New Roman" pitchFamily="18" charset="0"/>
                <a:cs typeface="Times New Roman" pitchFamily="18" charset="0"/>
              </a:rPr>
              <a:t>Một người uống rượu say, đi xe máy và gây ra tai nạn. </a:t>
            </a:r>
          </a:p>
          <a:p>
            <a:pPr>
              <a:buFontTx/>
              <a:buChar char="-"/>
            </a:pPr>
            <a:r>
              <a:rPr lang="en-US" b="1" dirty="0" err="1" smtClean="0">
                <a:latin typeface="Times New Roman" pitchFamily="18" charset="0"/>
                <a:cs typeface="Times New Roman" pitchFamily="18" charset="0"/>
              </a:rPr>
              <a:t>Tình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huống</a:t>
            </a:r>
            <a:r>
              <a:rPr lang="en-US" b="1" dirty="0" smtClean="0">
                <a:latin typeface="Times New Roman" pitchFamily="18" charset="0"/>
                <a:cs typeface="Times New Roman" pitchFamily="18" charset="0"/>
              </a:rPr>
              <a:t> 3</a:t>
            </a:r>
            <a:r>
              <a:rPr lang="en-US" dirty="0" smtClean="0">
                <a:latin typeface="Times New Roman" pitchFamily="18" charset="0"/>
                <a:cs typeface="Times New Roman" pitchFamily="18" charset="0"/>
              </a:rPr>
              <a:t>: Một em bé lên 5 tuổi, nghịch lửa làm cháy nhà bên cạnh. </a:t>
            </a:r>
          </a:p>
          <a:p>
            <a:pPr>
              <a:buNone/>
            </a:pPr>
            <a:r>
              <a:rPr lang="en-US" b="1" dirty="0" smtClean="0">
                <a:solidFill>
                  <a:srgbClr val="FF0000"/>
                </a:solidFill>
                <a:latin typeface="Times New Roman" pitchFamily="18" charset="0"/>
                <a:cs typeface="Times New Roman" pitchFamily="18" charset="0"/>
              </a:rPr>
              <a:t>? Theo em, các hành vi trong 3 tình huống trên có vi phạm pháp luật không? Vì sao?</a:t>
            </a:r>
            <a:endParaRPr lang="en-US" dirty="0" smtClean="0">
              <a:solidFill>
                <a:srgbClr val="FF0000"/>
              </a:solidFill>
              <a:latin typeface="Times New Roman" pitchFamily="18" charset="0"/>
              <a:cs typeface="Times New Roman" pitchFamily="18" charset="0"/>
            </a:endParaRPr>
          </a:p>
          <a:p>
            <a:pPr>
              <a:buFontTx/>
              <a:buChar char="-"/>
            </a:pPr>
            <a:endParaRPr lang="en-US" b="1" dirty="0" smtClean="0">
              <a:latin typeface="Times New Roman" pitchFamily="18" charset="0"/>
              <a:cs typeface="Times New Roman" pitchFamily="18" charset="0"/>
            </a:endParaRPr>
          </a:p>
          <a:p>
            <a:pPr>
              <a:buFontTx/>
              <a:buChar char="-"/>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575050" y="395287"/>
            <a:ext cx="5111750" cy="5853113"/>
          </a:xfrm>
        </p:spPr>
        <p:txBody>
          <a:bodyPr>
            <a:normAutofit/>
          </a:bodyPr>
          <a:lstStyle/>
          <a:p>
            <a:pPr>
              <a:buNone/>
            </a:pPr>
            <a:endParaRPr lang="en-US" sz="2400" dirty="0" smtClean="0">
              <a:latin typeface="Times New Roman" pitchFamily="18" charset="0"/>
              <a:cs typeface="Times New Roman" pitchFamily="18" charset="0"/>
            </a:endParaRPr>
          </a:p>
          <a:p>
            <a:pPr>
              <a:buFontTx/>
              <a:buChar char="-"/>
            </a:pPr>
            <a:r>
              <a:rPr lang="en-US" sz="2400" b="1" dirty="0" smtClean="0">
                <a:latin typeface="Times New Roman" pitchFamily="18" charset="0"/>
                <a:cs typeface="Times New Roman" pitchFamily="18" charset="0"/>
              </a:rPr>
              <a:t>Hành vi 1=&gt;  không vi phạm pháp luật vì:</a:t>
            </a:r>
            <a:r>
              <a:rPr lang="en-US" sz="2400" dirty="0" smtClean="0">
                <a:latin typeface="Times New Roman" pitchFamily="18" charset="0"/>
                <a:cs typeface="Times New Roman" pitchFamily="18" charset="0"/>
              </a:rPr>
              <a:t> A chưa gây ra hậu quả gì, đó mới chỉ là “ý định” của A</a:t>
            </a:r>
          </a:p>
          <a:p>
            <a:pPr>
              <a:buNone/>
            </a:pPr>
            <a:endParaRPr lang="en-US" sz="2400" dirty="0" smtClean="0">
              <a:latin typeface="Times New Roman" pitchFamily="18" charset="0"/>
              <a:cs typeface="Times New Roman" pitchFamily="18" charset="0"/>
            </a:endParaRPr>
          </a:p>
          <a:p>
            <a:pPr>
              <a:buFontTx/>
              <a:buChar char="-"/>
            </a:pPr>
            <a:r>
              <a:rPr lang="en-US" sz="2400" b="1" dirty="0" smtClean="0">
                <a:latin typeface="Times New Roman" pitchFamily="18" charset="0"/>
                <a:cs typeface="Times New Roman" pitchFamily="18" charset="0"/>
              </a:rPr>
              <a:t>Hành vi 2 là vi phạm pháp luật vì: </a:t>
            </a:r>
            <a:r>
              <a:rPr lang="en-US" sz="2400" dirty="0" smtClean="0">
                <a:latin typeface="Times New Roman" pitchFamily="18" charset="0"/>
                <a:cs typeface="Times New Roman" pitchFamily="18" charset="0"/>
              </a:rPr>
              <a:t> người thực hiện hành vi ý thức được việc mình làm nhưng vẫn cố tình vi phạm luật giao thông, gây tai nạn.</a:t>
            </a:r>
          </a:p>
          <a:p>
            <a:pPr>
              <a:buFontTx/>
              <a:buChar char="-"/>
            </a:pPr>
            <a:endParaRPr lang="en-US" sz="2400" dirty="0" smtClean="0">
              <a:latin typeface="Times New Roman" pitchFamily="18" charset="0"/>
              <a:cs typeface="Times New Roman" pitchFamily="18" charset="0"/>
            </a:endParaRPr>
          </a:p>
          <a:p>
            <a:pPr>
              <a:buNone/>
            </a:pPr>
            <a:r>
              <a:rPr lang="en-US" sz="2400" b="1" dirty="0" smtClean="0">
                <a:latin typeface="Times New Roman" pitchFamily="18" charset="0"/>
                <a:cs typeface="Times New Roman" pitchFamily="18" charset="0"/>
              </a:rPr>
              <a:t>- Hành vi 3=&gt;  không vi phạm pháp luật vì:</a:t>
            </a:r>
            <a:r>
              <a:rPr lang="en-US" sz="2400" dirty="0" smtClean="0">
                <a:latin typeface="Times New Roman" pitchFamily="18" charset="0"/>
                <a:cs typeface="Times New Roman" pitchFamily="18" charset="0"/>
              </a:rPr>
              <a:t> em bé mới có 5 tuổi nên chưa ý thức được việc làm của mình</a:t>
            </a:r>
          </a:p>
          <a:p>
            <a:pPr>
              <a:buNone/>
            </a:pPr>
            <a:endParaRPr lang="en-US" sz="2400" dirty="0">
              <a:latin typeface="Times New Roman" pitchFamily="18" charset="0"/>
              <a:cs typeface="Times New Roman" pitchFamily="18" charset="0"/>
            </a:endParaRPr>
          </a:p>
        </p:txBody>
      </p:sp>
      <p:sp>
        <p:nvSpPr>
          <p:cNvPr id="9" name="Text Placeholder 8"/>
          <p:cNvSpPr>
            <a:spLocks noGrp="1"/>
          </p:cNvSpPr>
          <p:nvPr>
            <p:ph type="body" sz="half" idx="2"/>
          </p:nvPr>
        </p:nvSpPr>
        <p:spPr>
          <a:xfrm>
            <a:off x="457200" y="304800"/>
            <a:ext cx="3008313" cy="5486400"/>
          </a:xfrm>
        </p:spPr>
        <p:txBody>
          <a:bodyPr>
            <a:noAutofit/>
          </a:bodyPr>
          <a:lstStyle/>
          <a:p>
            <a:pPr marL="342900" indent="-342900" algn="just"/>
            <a:r>
              <a:rPr lang="en-US" sz="2400" b="1" u="sng" smtClean="0">
                <a:latin typeface="Times New Roman"/>
              </a:rPr>
              <a:t>Tình </a:t>
            </a:r>
            <a:r>
              <a:rPr lang="en-US" sz="2400" b="1" u="sng" dirty="0" smtClean="0">
                <a:latin typeface="Times New Roman"/>
              </a:rPr>
              <a:t>huống</a:t>
            </a:r>
            <a:r>
              <a:rPr lang="en-US" sz="2400" b="1" dirty="0" smtClean="0">
                <a:latin typeface="Times New Roman"/>
              </a:rPr>
              <a:t>:</a:t>
            </a:r>
          </a:p>
          <a:p>
            <a:pPr marL="342900" indent="-342900" algn="just">
              <a:buFontTx/>
              <a:buAutoNum type="arabicPeriod"/>
            </a:pPr>
            <a:r>
              <a:rPr lang="en-US" sz="2400" b="1" smtClean="0">
                <a:latin typeface="Times New Roman"/>
              </a:rPr>
              <a:t>A rất ghét B và có ý </a:t>
            </a:r>
            <a:r>
              <a:rPr lang="vi-VN" sz="2400" b="1" smtClean="0">
                <a:latin typeface="Times New Roman"/>
              </a:rPr>
              <a:t>đ</a:t>
            </a:r>
            <a:r>
              <a:rPr lang="en-US" sz="2400" b="1" smtClean="0">
                <a:latin typeface="Times New Roman"/>
              </a:rPr>
              <a:t>ịnh </a:t>
            </a:r>
            <a:r>
              <a:rPr lang="vi-VN" sz="2400" b="1" smtClean="0">
                <a:latin typeface="Times New Roman"/>
              </a:rPr>
              <a:t>đ</a:t>
            </a:r>
            <a:r>
              <a:rPr lang="en-US" sz="2400" b="1" smtClean="0">
                <a:latin typeface="Times New Roman"/>
              </a:rPr>
              <a:t>ánh B một trận thật </a:t>
            </a:r>
            <a:r>
              <a:rPr lang="vi-VN" sz="2400" b="1" smtClean="0">
                <a:latin typeface="Times New Roman"/>
              </a:rPr>
              <a:t>đ</a:t>
            </a:r>
            <a:r>
              <a:rPr lang="en-US" sz="2400" b="1" smtClean="0">
                <a:latin typeface="Times New Roman"/>
              </a:rPr>
              <a:t>au cho bỏ ghét</a:t>
            </a:r>
            <a:r>
              <a:rPr lang="en-US" sz="2400" b="1" dirty="0" smtClean="0">
                <a:latin typeface="Times New Roman"/>
              </a:rPr>
              <a:t>.</a:t>
            </a:r>
          </a:p>
          <a:p>
            <a:pPr marL="342900" indent="-342900" algn="just">
              <a:buFontTx/>
              <a:buAutoNum type="arabicPeriod"/>
            </a:pPr>
            <a:r>
              <a:rPr lang="en-US" sz="2400" b="1" smtClean="0">
                <a:latin typeface="Times New Roman"/>
              </a:rPr>
              <a:t>Một ng</a:t>
            </a:r>
            <a:r>
              <a:rPr lang="vi-VN" sz="2400" b="1" smtClean="0">
                <a:latin typeface="Times New Roman"/>
              </a:rPr>
              <a:t>ư</a:t>
            </a:r>
            <a:r>
              <a:rPr lang="en-US" sz="2400" b="1" smtClean="0">
                <a:latin typeface="Times New Roman"/>
              </a:rPr>
              <a:t>ời uống r</a:t>
            </a:r>
            <a:r>
              <a:rPr lang="vi-VN" sz="2400" b="1" smtClean="0">
                <a:latin typeface="Times New Roman"/>
              </a:rPr>
              <a:t>ư</a:t>
            </a:r>
            <a:r>
              <a:rPr lang="en-US" sz="2400" b="1" smtClean="0">
                <a:latin typeface="Times New Roman"/>
              </a:rPr>
              <a:t>ợu </a:t>
            </a:r>
            <a:r>
              <a:rPr lang="en-US" sz="2400" b="1" dirty="0" smtClean="0">
                <a:latin typeface="Times New Roman"/>
              </a:rPr>
              <a:t>say</a:t>
            </a:r>
            <a:r>
              <a:rPr lang="en-US" sz="2400" b="1" smtClean="0">
                <a:latin typeface="Times New Roman"/>
              </a:rPr>
              <a:t>, </a:t>
            </a:r>
            <a:r>
              <a:rPr lang="vi-VN" sz="2400" b="1" smtClean="0">
                <a:latin typeface="Times New Roman"/>
              </a:rPr>
              <a:t>đ</a:t>
            </a:r>
            <a:r>
              <a:rPr lang="en-US" sz="2400" b="1" smtClean="0">
                <a:latin typeface="Times New Roman"/>
              </a:rPr>
              <a:t>i xe máy và gây tai nạn</a:t>
            </a:r>
            <a:r>
              <a:rPr lang="en-US" sz="2400" b="1" dirty="0" smtClean="0">
                <a:latin typeface="Times New Roman"/>
              </a:rPr>
              <a:t>.</a:t>
            </a:r>
          </a:p>
          <a:p>
            <a:pPr marL="342900" indent="-342900" algn="just">
              <a:buFontTx/>
              <a:buAutoNum type="arabicPeriod"/>
            </a:pPr>
            <a:endParaRPr lang="en-US" sz="2400" b="1" dirty="0" smtClean="0">
              <a:latin typeface="Times New Roman"/>
            </a:endParaRPr>
          </a:p>
          <a:p>
            <a:pPr marL="342900" indent="-342900" algn="just">
              <a:buFontTx/>
              <a:buAutoNum type="arabicPeriod"/>
            </a:pPr>
            <a:r>
              <a:rPr lang="en-US" sz="2400" b="1" smtClean="0">
                <a:latin typeface="Times New Roman"/>
              </a:rPr>
              <a:t>Một em bé lên 5 tuổi nghịch lửa làm cháy nhà bên </a:t>
            </a:r>
            <a:r>
              <a:rPr lang="en-US" sz="2400" b="1" dirty="0" smtClean="0">
                <a:latin typeface="Times New Roman"/>
              </a:rPr>
              <a:t>cạnh.</a:t>
            </a:r>
            <a:endParaRPr lang="en-US" sz="2400" b="1" dirty="0">
              <a:latin typeface="Times New Roman"/>
            </a:endParaRPr>
          </a:p>
        </p:txBody>
      </p:sp>
      <p:cxnSp>
        <p:nvCxnSpPr>
          <p:cNvPr id="5" name="Straight Connector 4"/>
          <p:cNvCxnSpPr/>
          <p:nvPr/>
        </p:nvCxnSpPr>
        <p:spPr>
          <a:xfrm rot="16200000" flipH="1">
            <a:off x="304800" y="3200400"/>
            <a:ext cx="6477000" cy="7620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962400" y="1981201"/>
            <a:ext cx="44196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Ch</a:t>
            </a:r>
            <a:r>
              <a:rPr lang="vi-VN" sz="2400" dirty="0" smtClean="0">
                <a:latin typeface="Times New Roman" pitchFamily="18" charset="0"/>
                <a:cs typeface="Times New Roman" pitchFamily="18" charset="0"/>
              </a:rPr>
              <a:t>ư</a:t>
            </a:r>
            <a:r>
              <a:rPr lang="en-US" sz="2400" dirty="0" smtClean="0">
                <a:latin typeface="Times New Roman" pitchFamily="18" charset="0"/>
                <a:cs typeface="Times New Roman" pitchFamily="18" charset="0"/>
              </a:rPr>
              <a:t>a phải là </a:t>
            </a:r>
            <a:r>
              <a:rPr lang="en-US" sz="2400" u="sng" dirty="0" smtClean="0">
                <a:latin typeface="Times New Roman" pitchFamily="18" charset="0"/>
                <a:cs typeface="Times New Roman" pitchFamily="18" charset="0"/>
              </a:rPr>
              <a:t>hành vi cụ thể</a:t>
            </a:r>
            <a:endParaRPr lang="en-US" sz="2400" u="sng" dirty="0">
              <a:latin typeface="Times New Roman" pitchFamily="18" charset="0"/>
              <a:cs typeface="Times New Roman" pitchFamily="18" charset="0"/>
            </a:endParaRPr>
          </a:p>
        </p:txBody>
      </p:sp>
      <p:sp>
        <p:nvSpPr>
          <p:cNvPr id="7" name="TextBox 6"/>
          <p:cNvSpPr txBox="1"/>
          <p:nvPr/>
        </p:nvSpPr>
        <p:spPr>
          <a:xfrm>
            <a:off x="4191000" y="3962400"/>
            <a:ext cx="35814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Là hành vi </a:t>
            </a:r>
            <a:r>
              <a:rPr lang="en-US" sz="2400" u="sng" dirty="0" smtClean="0">
                <a:latin typeface="Times New Roman" pitchFamily="18" charset="0"/>
                <a:cs typeface="Times New Roman" pitchFamily="18" charset="0"/>
              </a:rPr>
              <a:t>có lỗi</a:t>
            </a:r>
            <a:endParaRPr lang="en-US" sz="2400" u="sng" dirty="0">
              <a:latin typeface="Times New Roman" pitchFamily="18" charset="0"/>
              <a:cs typeface="Times New Roman" pitchFamily="18" charset="0"/>
            </a:endParaRPr>
          </a:p>
        </p:txBody>
      </p:sp>
      <p:sp>
        <p:nvSpPr>
          <p:cNvPr id="10" name="TextBox 9"/>
          <p:cNvSpPr txBox="1"/>
          <p:nvPr/>
        </p:nvSpPr>
        <p:spPr>
          <a:xfrm>
            <a:off x="4114800" y="5638800"/>
            <a:ext cx="48006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Do ng</a:t>
            </a:r>
            <a:r>
              <a:rPr lang="vi-VN" sz="2400" dirty="0" smtClean="0">
                <a:latin typeface="Times New Roman" pitchFamily="18" charset="0"/>
                <a:cs typeface="Times New Roman" pitchFamily="18" charset="0"/>
              </a:rPr>
              <a:t>ười</a:t>
            </a:r>
            <a:r>
              <a:rPr lang="en-US" sz="2400" dirty="0" smtClean="0">
                <a:latin typeface="Times New Roman" pitchFamily="18" charset="0"/>
                <a:cs typeface="Times New Roman" pitchFamily="18" charset="0"/>
              </a:rPr>
              <a:t> ch</a:t>
            </a:r>
            <a:r>
              <a:rPr lang="vi-VN" sz="2400" dirty="0" smtClean="0">
                <a:latin typeface="Times New Roman" pitchFamily="18" charset="0"/>
                <a:cs typeface="Times New Roman" pitchFamily="18" charset="0"/>
              </a:rPr>
              <a:t>ư</a:t>
            </a:r>
            <a:r>
              <a:rPr lang="en-US" sz="2400" dirty="0" smtClean="0">
                <a:latin typeface="Times New Roman" pitchFamily="18" charset="0"/>
                <a:cs typeface="Times New Roman" pitchFamily="18" charset="0"/>
              </a:rPr>
              <a:t>a </a:t>
            </a:r>
            <a:r>
              <a:rPr lang="en-US" sz="2400" u="sng" dirty="0" smtClean="0">
                <a:latin typeface="Times New Roman" pitchFamily="18" charset="0"/>
                <a:cs typeface="Times New Roman" pitchFamily="18" charset="0"/>
              </a:rPr>
              <a:t>có n</a:t>
            </a:r>
            <a:r>
              <a:rPr lang="vi-VN" sz="2400" u="sng" dirty="0" smtClean="0">
                <a:latin typeface="Times New Roman" pitchFamily="18" charset="0"/>
                <a:cs typeface="Times New Roman" pitchFamily="18" charset="0"/>
              </a:rPr>
              <a:t>ă</a:t>
            </a:r>
            <a:r>
              <a:rPr lang="en-US" sz="2400" u="sng" dirty="0" smtClean="0">
                <a:latin typeface="Times New Roman" pitchFamily="18" charset="0"/>
                <a:cs typeface="Times New Roman" pitchFamily="18" charset="0"/>
              </a:rPr>
              <a:t>ng lực trách nhiệm pháp lí</a:t>
            </a:r>
            <a:endParaRPr lang="en-US" sz="2400" u="sng"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xEl>
                                              <p:pRg st="4" end="4"/>
                                            </p:txEl>
                                          </p:spTgt>
                                        </p:tgtEl>
                                        <p:attrNameLst>
                                          <p:attrName>style.visibility</p:attrName>
                                        </p:attrNameLst>
                                      </p:cBhvr>
                                      <p:to>
                                        <p:strVal val="visible"/>
                                      </p:to>
                                    </p:set>
                                    <p:animEffect transition="in" filter="fade">
                                      <p:cBhvr>
                                        <p:cTn id="28" dur="1000"/>
                                        <p:tgtEl>
                                          <p:spTgt spid="9">
                                            <p:txEl>
                                              <p:pRg st="4" end="4"/>
                                            </p:txEl>
                                          </p:spTgt>
                                        </p:tgtEl>
                                      </p:cBhvr>
                                    </p:animEffect>
                                    <p:anim calcmode="lin" valueType="num">
                                      <p:cBhvr>
                                        <p:cTn id="29"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xEl>
                                              <p:pRg st="1" end="1"/>
                                            </p:txEl>
                                          </p:spTgt>
                                        </p:tgtEl>
                                        <p:attrNameLst>
                                          <p:attrName>style.visibility</p:attrName>
                                        </p:attrNameLst>
                                      </p:cBhvr>
                                      <p:to>
                                        <p:strVal val="visible"/>
                                      </p:to>
                                    </p:set>
                                    <p:animEffect transition="in" filter="fade">
                                      <p:cBhvr>
                                        <p:cTn id="35" dur="1000"/>
                                        <p:tgtEl>
                                          <p:spTgt spid="8">
                                            <p:txEl>
                                              <p:pRg st="1" end="1"/>
                                            </p:txEl>
                                          </p:spTgt>
                                        </p:tgtEl>
                                      </p:cBhvr>
                                    </p:animEffect>
                                    <p:anim calcmode="lin" valueType="num">
                                      <p:cBhvr>
                                        <p:cTn id="36"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xEl>
                                              <p:pRg st="3" end="3"/>
                                            </p:txEl>
                                          </p:spTgt>
                                        </p:tgtEl>
                                        <p:attrNameLst>
                                          <p:attrName>style.visibility</p:attrName>
                                        </p:attrNameLst>
                                      </p:cBhvr>
                                      <p:to>
                                        <p:strVal val="visible"/>
                                      </p:to>
                                    </p:set>
                                    <p:animEffect transition="in" filter="fade">
                                      <p:cBhvr>
                                        <p:cTn id="42" dur="1000"/>
                                        <p:tgtEl>
                                          <p:spTgt spid="8">
                                            <p:txEl>
                                              <p:pRg st="3" end="3"/>
                                            </p:txEl>
                                          </p:spTgt>
                                        </p:tgtEl>
                                      </p:cBhvr>
                                    </p:animEffect>
                                    <p:anim calcmode="lin" valueType="num">
                                      <p:cBhvr>
                                        <p:cTn id="43"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
                                            <p:txEl>
                                              <p:pRg st="5" end="5"/>
                                            </p:txEl>
                                          </p:spTgt>
                                        </p:tgtEl>
                                        <p:attrNameLst>
                                          <p:attrName>style.visibility</p:attrName>
                                        </p:attrNameLst>
                                      </p:cBhvr>
                                      <p:to>
                                        <p:strVal val="visible"/>
                                      </p:to>
                                    </p:set>
                                    <p:animEffect transition="in" filter="fade">
                                      <p:cBhvr>
                                        <p:cTn id="49" dur="1000"/>
                                        <p:tgtEl>
                                          <p:spTgt spid="8">
                                            <p:txEl>
                                              <p:pRg st="5" end="5"/>
                                            </p:txEl>
                                          </p:spTgt>
                                        </p:tgtEl>
                                      </p:cBhvr>
                                    </p:animEffect>
                                    <p:anim calcmode="lin" valueType="num">
                                      <p:cBhvr>
                                        <p:cTn id="50"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1000"/>
                                        <p:tgtEl>
                                          <p:spTgt spid="6"/>
                                        </p:tgtEl>
                                      </p:cBhvr>
                                    </p:animEffect>
                                    <p:anim calcmode="lin" valueType="num">
                                      <p:cBhvr>
                                        <p:cTn id="57" dur="1000" fill="hold"/>
                                        <p:tgtEl>
                                          <p:spTgt spid="6"/>
                                        </p:tgtEl>
                                        <p:attrNameLst>
                                          <p:attrName>ppt_x</p:attrName>
                                        </p:attrNameLst>
                                      </p:cBhvr>
                                      <p:tavLst>
                                        <p:tav tm="0">
                                          <p:val>
                                            <p:strVal val="#ppt_x"/>
                                          </p:val>
                                        </p:tav>
                                        <p:tav tm="100000">
                                          <p:val>
                                            <p:strVal val="#ppt_x"/>
                                          </p:val>
                                        </p:tav>
                                      </p:tavLst>
                                    </p:anim>
                                    <p:anim calcmode="lin" valueType="num">
                                      <p:cBhvr>
                                        <p:cTn id="5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1000"/>
                                        <p:tgtEl>
                                          <p:spTgt spid="7"/>
                                        </p:tgtEl>
                                      </p:cBhvr>
                                    </p:animEffect>
                                    <p:anim calcmode="lin" valueType="num">
                                      <p:cBhvr>
                                        <p:cTn id="64" dur="1000" fill="hold"/>
                                        <p:tgtEl>
                                          <p:spTgt spid="7"/>
                                        </p:tgtEl>
                                        <p:attrNameLst>
                                          <p:attrName>ppt_x</p:attrName>
                                        </p:attrNameLst>
                                      </p:cBhvr>
                                      <p:tavLst>
                                        <p:tav tm="0">
                                          <p:val>
                                            <p:strVal val="#ppt_x"/>
                                          </p:val>
                                        </p:tav>
                                        <p:tav tm="100000">
                                          <p:val>
                                            <p:strVal val="#ppt_x"/>
                                          </p:val>
                                        </p:tav>
                                      </p:tavLst>
                                    </p:anim>
                                    <p:anim calcmode="lin" valueType="num">
                                      <p:cBhvr>
                                        <p:cTn id="6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fade">
                                      <p:cBhvr>
                                        <p:cTn id="70" dur="1000"/>
                                        <p:tgtEl>
                                          <p:spTgt spid="10"/>
                                        </p:tgtEl>
                                      </p:cBhvr>
                                    </p:animEffect>
                                    <p:anim calcmode="lin" valueType="num">
                                      <p:cBhvr>
                                        <p:cTn id="71" dur="1000" fill="hold"/>
                                        <p:tgtEl>
                                          <p:spTgt spid="10"/>
                                        </p:tgtEl>
                                        <p:attrNameLst>
                                          <p:attrName>ppt_x</p:attrName>
                                        </p:attrNameLst>
                                      </p:cBhvr>
                                      <p:tavLst>
                                        <p:tav tm="0">
                                          <p:val>
                                            <p:strVal val="#ppt_x"/>
                                          </p:val>
                                        </p:tav>
                                        <p:tav tm="100000">
                                          <p:val>
                                            <p:strVal val="#ppt_x"/>
                                          </p:val>
                                        </p:tav>
                                      </p:tavLst>
                                    </p:anim>
                                    <p:anim calcmode="lin" valueType="num">
                                      <p:cBhvr>
                                        <p:cTn id="7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6" grpId="0"/>
      <p:bldP spid="7"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200" b="1" dirty="0" smtClean="0">
                <a:latin typeface="Times New Roman" pitchFamily="18" charset="0"/>
                <a:cs typeface="Times New Roman" pitchFamily="18" charset="0"/>
              </a:rPr>
              <a:t>TIẾT 28- BÀI 15: VI PHẠM PHÁP LUẬT VÀ TRÁCH NHIỆM PHÁP LÍ CỦA CÔNG DÂN</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TIẾT 1)</a:t>
            </a:r>
            <a:endParaRPr lang="en-US" sz="3200" b="1" dirty="0">
              <a:latin typeface="Times New Roman" pitchFamily="18" charset="0"/>
              <a:cs typeface="Times New Roman" pitchFamily="18" charset="0"/>
            </a:endParaRPr>
          </a:p>
        </p:txBody>
      </p:sp>
      <p:sp>
        <p:nvSpPr>
          <p:cNvPr id="4" name="Content Placeholder 3"/>
          <p:cNvSpPr>
            <a:spLocks noGrp="1"/>
          </p:cNvSpPr>
          <p:nvPr>
            <p:ph idx="1"/>
          </p:nvPr>
        </p:nvSpPr>
        <p:spPr>
          <a:xfrm>
            <a:off x="457200" y="1524000"/>
            <a:ext cx="8229600" cy="4525963"/>
          </a:xfrm>
        </p:spPr>
        <p:txBody>
          <a:bodyPr>
            <a:normAutofit/>
          </a:bodyPr>
          <a:lstStyle/>
          <a:p>
            <a:pPr>
              <a:buNone/>
            </a:pPr>
            <a:r>
              <a:rPr lang="en-US" sz="2800" b="1" dirty="0" smtClean="0">
                <a:latin typeface="Times New Roman" pitchFamily="18" charset="0"/>
                <a:cs typeface="Times New Roman" pitchFamily="18" charset="0"/>
              </a:rPr>
              <a:t>1/ Thế nào là vi phạm pháp luật ?</a:t>
            </a:r>
          </a:p>
          <a:p>
            <a:pPr>
              <a:buNone/>
            </a:pP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Vi phạm pháp luật là </a:t>
            </a:r>
            <a:r>
              <a:rPr lang="en-US" sz="2800" b="1" i="1" u="sng" dirty="0" smtClean="0">
                <a:latin typeface="Times New Roman" pitchFamily="18" charset="0"/>
                <a:cs typeface="Times New Roman" pitchFamily="18" charset="0"/>
              </a:rPr>
              <a:t>hành vi trái pháp luật</a:t>
            </a:r>
            <a:r>
              <a:rPr lang="en-US" sz="2800" dirty="0" smtClean="0">
                <a:latin typeface="Times New Roman" pitchFamily="18" charset="0"/>
                <a:cs typeface="Times New Roman" pitchFamily="18" charset="0"/>
              </a:rPr>
              <a:t>, </a:t>
            </a:r>
            <a:r>
              <a:rPr lang="en-US" sz="2800" b="1" i="1" u="sng" dirty="0" smtClean="0">
                <a:latin typeface="Times New Roman" pitchFamily="18" charset="0"/>
                <a:cs typeface="Times New Roman" pitchFamily="18" charset="0"/>
              </a:rPr>
              <a:t>có lỗi</a:t>
            </a:r>
            <a:r>
              <a:rPr lang="en-US" sz="2800" b="1" i="1" dirty="0" smtClean="0">
                <a:latin typeface="Times New Roman" pitchFamily="18" charset="0"/>
                <a:cs typeface="Times New Roman" pitchFamily="18" charset="0"/>
              </a:rPr>
              <a:t> </a:t>
            </a:r>
            <a:r>
              <a:rPr lang="en-US" sz="2800" b="1" i="1" u="sng" dirty="0" smtClean="0">
                <a:latin typeface="Times New Roman" pitchFamily="18" charset="0"/>
                <a:cs typeface="Times New Roman" pitchFamily="18" charset="0"/>
              </a:rPr>
              <a:t>do người có năng lực trách nhiệm pháp lí thực hiện</a:t>
            </a:r>
            <a:r>
              <a:rPr lang="en-US" sz="2800" u="sng"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xâm hại đến các </a:t>
            </a:r>
            <a:r>
              <a:rPr lang="en-US" sz="2800" b="1" i="1" dirty="0" smtClean="0">
                <a:latin typeface="Times New Roman" pitchFamily="18" charset="0"/>
                <a:cs typeface="Times New Roman" pitchFamily="18" charset="0"/>
              </a:rPr>
              <a:t>quan hệ xã hội </a:t>
            </a:r>
            <a:r>
              <a:rPr lang="en-US" sz="2800" dirty="0" smtClean="0">
                <a:latin typeface="Times New Roman" pitchFamily="18" charset="0"/>
                <a:cs typeface="Times New Roman" pitchFamily="18" charset="0"/>
              </a:rPr>
              <a:t>được pháp luật bảo vệ</a:t>
            </a:r>
          </a:p>
          <a:p>
            <a:pPr>
              <a:buNone/>
            </a:pPr>
            <a:r>
              <a:rPr lang="en-US" sz="2800" b="1"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575050" y="395287"/>
            <a:ext cx="5111750" cy="5853113"/>
          </a:xfrm>
        </p:spPr>
        <p:txBody>
          <a:bodyPr>
            <a:normAutofit/>
          </a:bodyPr>
          <a:lstStyle/>
          <a:p>
            <a:pPr>
              <a:buNone/>
            </a:pPr>
            <a:endParaRPr lang="en-US" sz="2400" dirty="0" smtClean="0">
              <a:latin typeface="Times New Roman" pitchFamily="18" charset="0"/>
              <a:cs typeface="Times New Roman" pitchFamily="18" charset="0"/>
            </a:endParaRPr>
          </a:p>
          <a:p>
            <a:pPr>
              <a:buFontTx/>
              <a:buChar char="-"/>
            </a:pPr>
            <a:r>
              <a:rPr lang="en-US" sz="2400" b="1" dirty="0" smtClean="0">
                <a:latin typeface="Times New Roman" pitchFamily="18" charset="0"/>
                <a:cs typeface="Times New Roman" pitchFamily="18" charset="0"/>
              </a:rPr>
              <a:t>Hành vi 1=&gt;  không vi phạm pháp luật vì:</a:t>
            </a:r>
            <a:r>
              <a:rPr lang="en-US" sz="2400" dirty="0" smtClean="0">
                <a:latin typeface="Times New Roman" pitchFamily="18" charset="0"/>
                <a:cs typeface="Times New Roman" pitchFamily="18" charset="0"/>
              </a:rPr>
              <a:t> A chưa gây ra hậu quả gì, đó mới chỉ là “ý định” của A</a:t>
            </a:r>
          </a:p>
          <a:p>
            <a:pPr>
              <a:buNone/>
            </a:pPr>
            <a:endParaRPr lang="en-US" sz="2400" dirty="0" smtClean="0">
              <a:latin typeface="Times New Roman" pitchFamily="18" charset="0"/>
              <a:cs typeface="Times New Roman" pitchFamily="18" charset="0"/>
            </a:endParaRPr>
          </a:p>
          <a:p>
            <a:pPr>
              <a:buFontTx/>
              <a:buChar char="-"/>
            </a:pPr>
            <a:r>
              <a:rPr lang="en-US" sz="2400" b="1" dirty="0" smtClean="0">
                <a:latin typeface="Times New Roman" pitchFamily="18" charset="0"/>
                <a:cs typeface="Times New Roman" pitchFamily="18" charset="0"/>
              </a:rPr>
              <a:t>Hành vi 2 là vi phạm pháp luật vì: </a:t>
            </a:r>
            <a:r>
              <a:rPr lang="en-US" sz="2400" dirty="0" smtClean="0">
                <a:latin typeface="Times New Roman" pitchFamily="18" charset="0"/>
                <a:cs typeface="Times New Roman" pitchFamily="18" charset="0"/>
              </a:rPr>
              <a:t> người thực hiện hành vi ý thức được việc mình làm nhưng vẫn cố tình vi phạm luật giao thông, gây tai nạn.</a:t>
            </a:r>
          </a:p>
          <a:p>
            <a:pPr>
              <a:buFontTx/>
              <a:buChar char="-"/>
            </a:pPr>
            <a:endParaRPr lang="en-US" sz="2400" dirty="0" smtClean="0">
              <a:latin typeface="Times New Roman" pitchFamily="18" charset="0"/>
              <a:cs typeface="Times New Roman" pitchFamily="18" charset="0"/>
            </a:endParaRPr>
          </a:p>
          <a:p>
            <a:pPr>
              <a:buNone/>
            </a:pPr>
            <a:r>
              <a:rPr lang="en-US" sz="2400" b="1" dirty="0" smtClean="0">
                <a:latin typeface="Times New Roman" pitchFamily="18" charset="0"/>
                <a:cs typeface="Times New Roman" pitchFamily="18" charset="0"/>
              </a:rPr>
              <a:t>- Hành vi 3=&gt;  không vi phạm pháp luật vì:</a:t>
            </a:r>
            <a:r>
              <a:rPr lang="en-US" sz="2400" dirty="0" smtClean="0">
                <a:latin typeface="Times New Roman" pitchFamily="18" charset="0"/>
                <a:cs typeface="Times New Roman" pitchFamily="18" charset="0"/>
              </a:rPr>
              <a:t> em bé mới có 5 tuổi nên chưa ý thức được việc làm của mình</a:t>
            </a:r>
          </a:p>
          <a:p>
            <a:pPr>
              <a:buNone/>
            </a:pPr>
            <a:endParaRPr lang="en-US" sz="2400" dirty="0">
              <a:latin typeface="Times New Roman" pitchFamily="18" charset="0"/>
              <a:cs typeface="Times New Roman" pitchFamily="18" charset="0"/>
            </a:endParaRPr>
          </a:p>
        </p:txBody>
      </p:sp>
      <p:sp>
        <p:nvSpPr>
          <p:cNvPr id="9" name="Text Placeholder 8"/>
          <p:cNvSpPr>
            <a:spLocks noGrp="1"/>
          </p:cNvSpPr>
          <p:nvPr>
            <p:ph type="body" sz="half" idx="2"/>
          </p:nvPr>
        </p:nvSpPr>
        <p:spPr>
          <a:xfrm>
            <a:off x="457200" y="304800"/>
            <a:ext cx="3008313" cy="5486400"/>
          </a:xfrm>
        </p:spPr>
        <p:txBody>
          <a:bodyPr>
            <a:noAutofit/>
          </a:bodyPr>
          <a:lstStyle/>
          <a:p>
            <a:pPr marL="342900" indent="-342900" algn="just"/>
            <a:r>
              <a:rPr lang="en-US" sz="2400" b="1" u="sng" smtClean="0">
                <a:latin typeface="Times New Roman"/>
              </a:rPr>
              <a:t>Tình </a:t>
            </a:r>
            <a:r>
              <a:rPr lang="en-US" sz="2400" b="1" u="sng" dirty="0" smtClean="0">
                <a:latin typeface="Times New Roman"/>
              </a:rPr>
              <a:t>huống</a:t>
            </a:r>
            <a:r>
              <a:rPr lang="en-US" sz="2400" b="1" dirty="0" smtClean="0">
                <a:latin typeface="Times New Roman"/>
              </a:rPr>
              <a:t>:</a:t>
            </a:r>
          </a:p>
          <a:p>
            <a:pPr marL="342900" indent="-342900" algn="just">
              <a:buFontTx/>
              <a:buAutoNum type="arabicPeriod"/>
            </a:pPr>
            <a:r>
              <a:rPr lang="en-US" sz="2400" b="1" smtClean="0">
                <a:latin typeface="Times New Roman"/>
              </a:rPr>
              <a:t>A rất ghét B và có ý </a:t>
            </a:r>
            <a:r>
              <a:rPr lang="vi-VN" sz="2400" b="1" smtClean="0">
                <a:latin typeface="Times New Roman"/>
              </a:rPr>
              <a:t>đ</a:t>
            </a:r>
            <a:r>
              <a:rPr lang="en-US" sz="2400" b="1" smtClean="0">
                <a:latin typeface="Times New Roman"/>
              </a:rPr>
              <a:t>ịnh </a:t>
            </a:r>
            <a:r>
              <a:rPr lang="vi-VN" sz="2400" b="1" smtClean="0">
                <a:latin typeface="Times New Roman"/>
              </a:rPr>
              <a:t>đ</a:t>
            </a:r>
            <a:r>
              <a:rPr lang="en-US" sz="2400" b="1" smtClean="0">
                <a:latin typeface="Times New Roman"/>
              </a:rPr>
              <a:t>ánh B một trận thật </a:t>
            </a:r>
            <a:r>
              <a:rPr lang="vi-VN" sz="2400" b="1" smtClean="0">
                <a:latin typeface="Times New Roman"/>
              </a:rPr>
              <a:t>đ</a:t>
            </a:r>
            <a:r>
              <a:rPr lang="en-US" sz="2400" b="1" smtClean="0">
                <a:latin typeface="Times New Roman"/>
              </a:rPr>
              <a:t>au cho bỏ ghét</a:t>
            </a:r>
            <a:r>
              <a:rPr lang="en-US" sz="2400" b="1" dirty="0" smtClean="0">
                <a:latin typeface="Times New Roman"/>
              </a:rPr>
              <a:t>.</a:t>
            </a:r>
          </a:p>
          <a:p>
            <a:pPr marL="342900" indent="-342900" algn="just">
              <a:buFontTx/>
              <a:buAutoNum type="arabicPeriod"/>
            </a:pPr>
            <a:r>
              <a:rPr lang="en-US" sz="2400" b="1" smtClean="0">
                <a:latin typeface="Times New Roman"/>
              </a:rPr>
              <a:t>Một ng</a:t>
            </a:r>
            <a:r>
              <a:rPr lang="vi-VN" sz="2400" b="1" smtClean="0">
                <a:latin typeface="Times New Roman"/>
              </a:rPr>
              <a:t>ư</a:t>
            </a:r>
            <a:r>
              <a:rPr lang="en-US" sz="2400" b="1" smtClean="0">
                <a:latin typeface="Times New Roman"/>
              </a:rPr>
              <a:t>ời uống r</a:t>
            </a:r>
            <a:r>
              <a:rPr lang="vi-VN" sz="2400" b="1" smtClean="0">
                <a:latin typeface="Times New Roman"/>
              </a:rPr>
              <a:t>ư</a:t>
            </a:r>
            <a:r>
              <a:rPr lang="en-US" sz="2400" b="1" smtClean="0">
                <a:latin typeface="Times New Roman"/>
              </a:rPr>
              <a:t>ợu </a:t>
            </a:r>
            <a:r>
              <a:rPr lang="en-US" sz="2400" b="1" dirty="0" smtClean="0">
                <a:latin typeface="Times New Roman"/>
              </a:rPr>
              <a:t>say</a:t>
            </a:r>
            <a:r>
              <a:rPr lang="en-US" sz="2400" b="1" smtClean="0">
                <a:latin typeface="Times New Roman"/>
              </a:rPr>
              <a:t>, </a:t>
            </a:r>
            <a:r>
              <a:rPr lang="vi-VN" sz="2400" b="1" smtClean="0">
                <a:latin typeface="Times New Roman"/>
              </a:rPr>
              <a:t>đ</a:t>
            </a:r>
            <a:r>
              <a:rPr lang="en-US" sz="2400" b="1" smtClean="0">
                <a:latin typeface="Times New Roman"/>
              </a:rPr>
              <a:t>i xe máy và gây tai nạn</a:t>
            </a:r>
            <a:r>
              <a:rPr lang="en-US" sz="2400" b="1" dirty="0" smtClean="0">
                <a:latin typeface="Times New Roman"/>
              </a:rPr>
              <a:t>.</a:t>
            </a:r>
          </a:p>
          <a:p>
            <a:pPr marL="342900" indent="-342900" algn="just">
              <a:buFontTx/>
              <a:buAutoNum type="arabicPeriod"/>
            </a:pPr>
            <a:endParaRPr lang="en-US" sz="2400" b="1" dirty="0" smtClean="0">
              <a:latin typeface="Times New Roman"/>
            </a:endParaRPr>
          </a:p>
          <a:p>
            <a:pPr marL="342900" indent="-342900" algn="just">
              <a:buFontTx/>
              <a:buAutoNum type="arabicPeriod"/>
            </a:pPr>
            <a:r>
              <a:rPr lang="en-US" sz="2400" b="1" smtClean="0">
                <a:latin typeface="Times New Roman"/>
              </a:rPr>
              <a:t>Một em bé lên 5 tuổi nghịch lửa làm cháy nhà bên </a:t>
            </a:r>
            <a:r>
              <a:rPr lang="en-US" sz="2400" b="1" dirty="0" smtClean="0">
                <a:latin typeface="Times New Roman"/>
              </a:rPr>
              <a:t>cạnh.</a:t>
            </a:r>
            <a:endParaRPr lang="en-US" sz="2400" b="1" dirty="0">
              <a:latin typeface="Times New Roman"/>
            </a:endParaRPr>
          </a:p>
        </p:txBody>
      </p:sp>
      <p:cxnSp>
        <p:nvCxnSpPr>
          <p:cNvPr id="5" name="Straight Connector 4"/>
          <p:cNvCxnSpPr/>
          <p:nvPr/>
        </p:nvCxnSpPr>
        <p:spPr>
          <a:xfrm rot="16200000" flipH="1">
            <a:off x="304800" y="3200400"/>
            <a:ext cx="6477000" cy="7620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962400" y="1981201"/>
            <a:ext cx="44196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Ch</a:t>
            </a:r>
            <a:r>
              <a:rPr lang="vi-VN" sz="2400" dirty="0" smtClean="0">
                <a:latin typeface="Times New Roman" pitchFamily="18" charset="0"/>
                <a:cs typeface="Times New Roman" pitchFamily="18" charset="0"/>
              </a:rPr>
              <a:t>ư</a:t>
            </a:r>
            <a:r>
              <a:rPr lang="en-US" sz="2400" dirty="0" smtClean="0">
                <a:latin typeface="Times New Roman" pitchFamily="18" charset="0"/>
                <a:cs typeface="Times New Roman" pitchFamily="18" charset="0"/>
              </a:rPr>
              <a:t>a phải là </a:t>
            </a:r>
            <a:r>
              <a:rPr lang="en-US" sz="2400" u="sng" dirty="0" smtClean="0">
                <a:latin typeface="Times New Roman" pitchFamily="18" charset="0"/>
                <a:cs typeface="Times New Roman" pitchFamily="18" charset="0"/>
              </a:rPr>
              <a:t>hành vi cụ thể</a:t>
            </a:r>
            <a:endParaRPr lang="en-US" sz="2400" u="sng" dirty="0">
              <a:latin typeface="Times New Roman" pitchFamily="18" charset="0"/>
              <a:cs typeface="Times New Roman" pitchFamily="18" charset="0"/>
            </a:endParaRPr>
          </a:p>
        </p:txBody>
      </p:sp>
      <p:sp>
        <p:nvSpPr>
          <p:cNvPr id="7" name="TextBox 6"/>
          <p:cNvSpPr txBox="1"/>
          <p:nvPr/>
        </p:nvSpPr>
        <p:spPr>
          <a:xfrm>
            <a:off x="4191000" y="3962400"/>
            <a:ext cx="35814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Là hành vi </a:t>
            </a:r>
            <a:r>
              <a:rPr lang="en-US" sz="2400" u="sng" dirty="0" smtClean="0">
                <a:latin typeface="Times New Roman" pitchFamily="18" charset="0"/>
                <a:cs typeface="Times New Roman" pitchFamily="18" charset="0"/>
              </a:rPr>
              <a:t>có lỗi</a:t>
            </a:r>
            <a:endParaRPr lang="en-US" sz="2400" u="sng" dirty="0">
              <a:latin typeface="Times New Roman" pitchFamily="18" charset="0"/>
              <a:cs typeface="Times New Roman" pitchFamily="18" charset="0"/>
            </a:endParaRPr>
          </a:p>
        </p:txBody>
      </p:sp>
      <p:sp>
        <p:nvSpPr>
          <p:cNvPr id="10" name="TextBox 9"/>
          <p:cNvSpPr txBox="1"/>
          <p:nvPr/>
        </p:nvSpPr>
        <p:spPr>
          <a:xfrm>
            <a:off x="4114800" y="5638800"/>
            <a:ext cx="48006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=&gt; Ch</a:t>
            </a:r>
            <a:r>
              <a:rPr lang="vi-VN" sz="2400" dirty="0" smtClean="0">
                <a:latin typeface="Times New Roman" pitchFamily="18" charset="0"/>
                <a:cs typeface="Times New Roman" pitchFamily="18" charset="0"/>
              </a:rPr>
              <a:t>ư</a:t>
            </a:r>
            <a:r>
              <a:rPr lang="en-US" sz="2400" dirty="0" smtClean="0">
                <a:latin typeface="Times New Roman" pitchFamily="18" charset="0"/>
                <a:cs typeface="Times New Roman" pitchFamily="18" charset="0"/>
              </a:rPr>
              <a:t>a </a:t>
            </a:r>
            <a:r>
              <a:rPr lang="en-US" sz="2400" u="sng" dirty="0" smtClean="0">
                <a:latin typeface="Times New Roman" pitchFamily="18" charset="0"/>
                <a:cs typeface="Times New Roman" pitchFamily="18" charset="0"/>
              </a:rPr>
              <a:t>có n</a:t>
            </a:r>
            <a:r>
              <a:rPr lang="vi-VN" sz="2400" u="sng" dirty="0" smtClean="0">
                <a:latin typeface="Times New Roman" pitchFamily="18" charset="0"/>
                <a:cs typeface="Times New Roman" pitchFamily="18" charset="0"/>
              </a:rPr>
              <a:t>ă</a:t>
            </a:r>
            <a:r>
              <a:rPr lang="en-US" sz="2400" u="sng" dirty="0" smtClean="0">
                <a:latin typeface="Times New Roman" pitchFamily="18" charset="0"/>
                <a:cs typeface="Times New Roman" pitchFamily="18" charset="0"/>
              </a:rPr>
              <a:t>ng lực trách nhiệm pháp lí</a:t>
            </a:r>
            <a:endParaRPr lang="en-US" sz="2400" u="sng"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9079" name="Freeform 7"/>
          <p:cNvSpPr>
            <a:spLocks/>
          </p:cNvSpPr>
          <p:nvPr/>
        </p:nvSpPr>
        <p:spPr bwMode="auto">
          <a:xfrm>
            <a:off x="1066800" y="838200"/>
            <a:ext cx="1219200" cy="1295400"/>
          </a:xfrm>
          <a:custGeom>
            <a:avLst/>
            <a:gdLst>
              <a:gd name="T0" fmla="*/ 2147483647 w 336"/>
              <a:gd name="T1" fmla="*/ 0 h 960"/>
              <a:gd name="T2" fmla="*/ 0 w 336"/>
              <a:gd name="T3" fmla="*/ 0 h 960"/>
              <a:gd name="T4" fmla="*/ 0 w 336"/>
              <a:gd name="T5" fmla="*/ 1747980605 h 960"/>
              <a:gd name="T6" fmla="*/ 0 60000 65536"/>
              <a:gd name="T7" fmla="*/ 0 60000 65536"/>
              <a:gd name="T8" fmla="*/ 0 60000 65536"/>
              <a:gd name="T9" fmla="*/ 0 w 336"/>
              <a:gd name="T10" fmla="*/ 0 h 960"/>
              <a:gd name="T11" fmla="*/ 336 w 336"/>
              <a:gd name="T12" fmla="*/ 960 h 960"/>
            </a:gdLst>
            <a:ahLst/>
            <a:cxnLst>
              <a:cxn ang="T6">
                <a:pos x="T0" y="T1"/>
              </a:cxn>
              <a:cxn ang="T7">
                <a:pos x="T2" y="T3"/>
              </a:cxn>
              <a:cxn ang="T8">
                <a:pos x="T4" y="T5"/>
              </a:cxn>
            </a:cxnLst>
            <a:rect l="T9" t="T10" r="T11" b="T12"/>
            <a:pathLst>
              <a:path w="336" h="960">
                <a:moveTo>
                  <a:pt x="336" y="0"/>
                </a:moveTo>
                <a:lnTo>
                  <a:pt x="0" y="0"/>
                </a:lnTo>
                <a:lnTo>
                  <a:pt x="0" y="960"/>
                </a:lnTo>
              </a:path>
            </a:pathLst>
          </a:custGeom>
          <a:noFill/>
          <a:ln w="38100">
            <a:solidFill>
              <a:srgbClr val="FF3300"/>
            </a:solidFill>
            <a:round/>
            <a:headEnd/>
            <a:tailEnd type="triangle" w="med" len="med"/>
          </a:ln>
        </p:spPr>
        <p:txBody>
          <a:bodyPr/>
          <a:lstStyle/>
          <a:p>
            <a:endParaRPr lang="en-US"/>
          </a:p>
        </p:txBody>
      </p:sp>
      <p:sp>
        <p:nvSpPr>
          <p:cNvPr id="259080" name="Freeform 8"/>
          <p:cNvSpPr>
            <a:spLocks/>
          </p:cNvSpPr>
          <p:nvPr/>
        </p:nvSpPr>
        <p:spPr bwMode="auto">
          <a:xfrm>
            <a:off x="7620000" y="914400"/>
            <a:ext cx="533400" cy="1219200"/>
          </a:xfrm>
          <a:custGeom>
            <a:avLst/>
            <a:gdLst>
              <a:gd name="T0" fmla="*/ 0 w 144"/>
              <a:gd name="T1" fmla="*/ 0 h 864"/>
              <a:gd name="T2" fmla="*/ 1975802589 w 144"/>
              <a:gd name="T3" fmla="*/ 0 h 864"/>
              <a:gd name="T4" fmla="*/ 1975802589 w 144"/>
              <a:gd name="T5" fmla="*/ 1720426886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38100">
            <a:solidFill>
              <a:srgbClr val="FF3300"/>
            </a:solidFill>
            <a:round/>
            <a:headEnd/>
            <a:tailEnd type="triangle" w="med" len="med"/>
          </a:ln>
        </p:spPr>
        <p:txBody>
          <a:bodyPr/>
          <a:lstStyle/>
          <a:p>
            <a:endParaRPr lang="en-US"/>
          </a:p>
        </p:txBody>
      </p:sp>
      <p:sp>
        <p:nvSpPr>
          <p:cNvPr id="259081" name="Line 9"/>
          <p:cNvSpPr>
            <a:spLocks noChangeShapeType="1"/>
          </p:cNvSpPr>
          <p:nvPr/>
        </p:nvSpPr>
        <p:spPr bwMode="auto">
          <a:xfrm>
            <a:off x="3657600" y="1447800"/>
            <a:ext cx="0" cy="685800"/>
          </a:xfrm>
          <a:prstGeom prst="line">
            <a:avLst/>
          </a:prstGeom>
          <a:noFill/>
          <a:ln w="38100">
            <a:solidFill>
              <a:srgbClr val="FF3300"/>
            </a:solidFill>
            <a:round/>
            <a:headEnd/>
            <a:tailEnd type="triangle" w="med" len="med"/>
          </a:ln>
        </p:spPr>
        <p:txBody>
          <a:bodyPr/>
          <a:lstStyle/>
          <a:p>
            <a:endParaRPr lang="en-US"/>
          </a:p>
        </p:txBody>
      </p:sp>
      <p:sp>
        <p:nvSpPr>
          <p:cNvPr id="259082" name="Line 10"/>
          <p:cNvSpPr>
            <a:spLocks noChangeShapeType="1"/>
          </p:cNvSpPr>
          <p:nvPr/>
        </p:nvSpPr>
        <p:spPr bwMode="auto">
          <a:xfrm>
            <a:off x="5867400" y="1447800"/>
            <a:ext cx="0" cy="685800"/>
          </a:xfrm>
          <a:prstGeom prst="line">
            <a:avLst/>
          </a:prstGeom>
          <a:noFill/>
          <a:ln w="38100">
            <a:solidFill>
              <a:srgbClr val="FF3300"/>
            </a:solidFill>
            <a:round/>
            <a:headEnd/>
            <a:tailEnd type="triangle" w="med" len="med"/>
          </a:ln>
        </p:spPr>
        <p:txBody>
          <a:bodyPr/>
          <a:lstStyle/>
          <a:p>
            <a:endParaRPr lang="en-US"/>
          </a:p>
        </p:txBody>
      </p:sp>
      <p:sp>
        <p:nvSpPr>
          <p:cNvPr id="24582" name="Text Box 16"/>
          <p:cNvSpPr txBox="1">
            <a:spLocks noChangeArrowheads="1"/>
          </p:cNvSpPr>
          <p:nvPr/>
        </p:nvSpPr>
        <p:spPr bwMode="auto">
          <a:xfrm>
            <a:off x="533400" y="2438400"/>
            <a:ext cx="1676400" cy="366713"/>
          </a:xfrm>
          <a:prstGeom prst="rect">
            <a:avLst/>
          </a:prstGeom>
          <a:noFill/>
          <a:ln w="9525">
            <a:noFill/>
            <a:miter lim="800000"/>
            <a:headEnd/>
            <a:tailEnd/>
          </a:ln>
        </p:spPr>
        <p:txBody>
          <a:bodyPr>
            <a:spAutoFit/>
          </a:bodyPr>
          <a:lstStyle/>
          <a:p>
            <a:endParaRPr lang="vi-VN"/>
          </a:p>
        </p:txBody>
      </p:sp>
      <p:sp>
        <p:nvSpPr>
          <p:cNvPr id="24601" name="Rectangle 3"/>
          <p:cNvSpPr>
            <a:spLocks noChangeArrowheads="1"/>
          </p:cNvSpPr>
          <p:nvPr/>
        </p:nvSpPr>
        <p:spPr bwMode="auto">
          <a:xfrm>
            <a:off x="0" y="2133600"/>
            <a:ext cx="2133600" cy="1524000"/>
          </a:xfrm>
          <a:prstGeom prst="rect">
            <a:avLst/>
          </a:prstGeom>
          <a:solidFill>
            <a:schemeClr val="bg1"/>
          </a:solidFill>
          <a:ln w="38100" cmpd="dbl">
            <a:solidFill>
              <a:srgbClr val="FF0000"/>
            </a:solidFill>
            <a:miter lim="800000"/>
            <a:headEnd/>
            <a:tailEnd/>
          </a:ln>
        </p:spPr>
        <p:txBody>
          <a:bodyPr wrap="none" anchor="ctr"/>
          <a:lstStyle/>
          <a:p>
            <a:pPr algn="ctr"/>
            <a:r>
              <a:rPr lang="en-US" sz="3200" b="1" dirty="0" smtClean="0">
                <a:latin typeface="Times New Roman" pitchFamily="18" charset="0"/>
                <a:cs typeface="Times New Roman" pitchFamily="18" charset="0"/>
              </a:rPr>
              <a:t>Là hành vi</a:t>
            </a:r>
            <a:endParaRPr lang="vi-VN" sz="3200" b="1" dirty="0">
              <a:latin typeface="Times New Roman" pitchFamily="18" charset="0"/>
              <a:cs typeface="Times New Roman" pitchFamily="18" charset="0"/>
            </a:endParaRPr>
          </a:p>
        </p:txBody>
      </p:sp>
      <p:sp>
        <p:nvSpPr>
          <p:cNvPr id="24584" name="Text Box 19"/>
          <p:cNvSpPr txBox="1">
            <a:spLocks noChangeArrowheads="1"/>
          </p:cNvSpPr>
          <p:nvPr/>
        </p:nvSpPr>
        <p:spPr bwMode="auto">
          <a:xfrm>
            <a:off x="3527425" y="2887663"/>
            <a:ext cx="184150" cy="366712"/>
          </a:xfrm>
          <a:prstGeom prst="rect">
            <a:avLst/>
          </a:prstGeom>
          <a:noFill/>
          <a:ln w="9525">
            <a:noFill/>
            <a:miter lim="800000"/>
            <a:headEnd/>
            <a:tailEnd/>
          </a:ln>
        </p:spPr>
        <p:txBody>
          <a:bodyPr>
            <a:spAutoFit/>
          </a:bodyPr>
          <a:lstStyle/>
          <a:p>
            <a:pPr>
              <a:spcBef>
                <a:spcPct val="50000"/>
              </a:spcBef>
            </a:pPr>
            <a:endParaRPr lang="vi-VN"/>
          </a:p>
        </p:txBody>
      </p:sp>
      <p:sp>
        <p:nvSpPr>
          <p:cNvPr id="259097" name="Rectangle 25"/>
          <p:cNvSpPr>
            <a:spLocks noChangeArrowheads="1"/>
          </p:cNvSpPr>
          <p:nvPr/>
        </p:nvSpPr>
        <p:spPr bwMode="auto">
          <a:xfrm>
            <a:off x="1600200" y="381000"/>
            <a:ext cx="6019800" cy="1066800"/>
          </a:xfrm>
          <a:prstGeom prst="rect">
            <a:avLst/>
          </a:prstGeom>
          <a:solidFill>
            <a:schemeClr val="bg1"/>
          </a:solidFill>
          <a:ln w="57150" cmpd="thinThick">
            <a:solidFill>
              <a:schemeClr val="tx1"/>
            </a:solidFill>
            <a:miter lim="800000"/>
            <a:headEnd/>
            <a:tailEnd/>
          </a:ln>
        </p:spPr>
        <p:txBody>
          <a:bodyPr anchor="ctr"/>
          <a:lstStyle/>
          <a:p>
            <a:pPr algn="ctr"/>
            <a:r>
              <a:rPr lang="en-US" sz="2800" b="1" dirty="0" smtClean="0">
                <a:solidFill>
                  <a:schemeClr val="tx2"/>
                </a:solidFill>
                <a:latin typeface="Times New Roman" pitchFamily="18" charset="0"/>
              </a:rPr>
              <a:t>DẤU HIỆU NHẬN BIẾT HÀNH VI</a:t>
            </a:r>
            <a:r>
              <a:rPr lang="en-US" sz="2800" b="1" dirty="0">
                <a:solidFill>
                  <a:schemeClr val="tx2"/>
                </a:solidFill>
                <a:latin typeface="Times New Roman" pitchFamily="18" charset="0"/>
              </a:rPr>
              <a:t/>
            </a:r>
            <a:br>
              <a:rPr lang="en-US" sz="2800" b="1" dirty="0">
                <a:solidFill>
                  <a:schemeClr val="tx2"/>
                </a:solidFill>
                <a:latin typeface="Times New Roman" pitchFamily="18" charset="0"/>
              </a:rPr>
            </a:br>
            <a:r>
              <a:rPr lang="en-US" sz="2800" b="1" dirty="0">
                <a:solidFill>
                  <a:schemeClr val="tx2"/>
                </a:solidFill>
                <a:latin typeface="Times New Roman" pitchFamily="18" charset="0"/>
              </a:rPr>
              <a:t>VI PHẠM PHÁP LUẬT</a:t>
            </a:r>
          </a:p>
        </p:txBody>
      </p:sp>
      <p:sp>
        <p:nvSpPr>
          <p:cNvPr id="259098" name="Rectangle 26"/>
          <p:cNvSpPr>
            <a:spLocks noChangeArrowheads="1"/>
          </p:cNvSpPr>
          <p:nvPr/>
        </p:nvSpPr>
        <p:spPr bwMode="auto">
          <a:xfrm>
            <a:off x="2514600" y="2133600"/>
            <a:ext cx="2057400" cy="1524000"/>
          </a:xfrm>
          <a:prstGeom prst="rect">
            <a:avLst/>
          </a:prstGeom>
          <a:solidFill>
            <a:schemeClr val="bg1"/>
          </a:solidFill>
          <a:ln w="38100" cmpd="dbl">
            <a:solidFill>
              <a:srgbClr val="FF0000"/>
            </a:solidFill>
            <a:miter lim="800000"/>
            <a:headEnd/>
            <a:tailEnd/>
          </a:ln>
        </p:spPr>
        <p:txBody>
          <a:bodyPr anchor="ctr"/>
          <a:lstStyle/>
          <a:p>
            <a:pPr algn="ctr"/>
            <a:r>
              <a:rPr lang="en-US" sz="2400" b="1" dirty="0">
                <a:latin typeface="Times New Roman" pitchFamily="18" charset="0"/>
              </a:rPr>
              <a:t>TRÁI </a:t>
            </a:r>
            <a:br>
              <a:rPr lang="en-US" sz="2400" b="1" dirty="0">
                <a:latin typeface="Times New Roman" pitchFamily="18" charset="0"/>
              </a:rPr>
            </a:br>
            <a:r>
              <a:rPr lang="en-US" sz="2400" b="1" dirty="0">
                <a:latin typeface="Times New Roman" pitchFamily="18" charset="0"/>
              </a:rPr>
              <a:t>PHÁP LUẬT</a:t>
            </a:r>
          </a:p>
        </p:txBody>
      </p:sp>
      <p:sp>
        <p:nvSpPr>
          <p:cNvPr id="259099" name="Rectangle 27"/>
          <p:cNvSpPr>
            <a:spLocks noChangeArrowheads="1"/>
          </p:cNvSpPr>
          <p:nvPr/>
        </p:nvSpPr>
        <p:spPr bwMode="auto">
          <a:xfrm>
            <a:off x="4800600" y="2133600"/>
            <a:ext cx="1828800" cy="1524000"/>
          </a:xfrm>
          <a:prstGeom prst="rect">
            <a:avLst/>
          </a:prstGeom>
          <a:solidFill>
            <a:schemeClr val="bg1"/>
          </a:solidFill>
          <a:ln w="38100" cmpd="dbl">
            <a:solidFill>
              <a:srgbClr val="FF0000"/>
            </a:solidFill>
            <a:miter lim="800000"/>
            <a:headEnd/>
            <a:tailEnd/>
          </a:ln>
        </p:spPr>
        <p:txBody>
          <a:bodyPr anchor="ctr"/>
          <a:lstStyle/>
          <a:p>
            <a:pPr algn="ctr"/>
            <a:r>
              <a:rPr lang="en-US" sz="2400" b="1" dirty="0" smtClean="0">
                <a:latin typeface="Times New Roman" pitchFamily="18" charset="0"/>
              </a:rPr>
              <a:t>CÓ </a:t>
            </a:r>
            <a:r>
              <a:rPr lang="en-US" sz="2400" b="1" dirty="0">
                <a:latin typeface="Times New Roman" pitchFamily="18" charset="0"/>
              </a:rPr>
              <a:t>LỖI</a:t>
            </a:r>
          </a:p>
        </p:txBody>
      </p:sp>
      <p:sp>
        <p:nvSpPr>
          <p:cNvPr id="259100" name="Rectangle 28"/>
          <p:cNvSpPr>
            <a:spLocks noChangeArrowheads="1"/>
          </p:cNvSpPr>
          <p:nvPr/>
        </p:nvSpPr>
        <p:spPr bwMode="auto">
          <a:xfrm>
            <a:off x="6934200" y="2133600"/>
            <a:ext cx="2133600" cy="1524000"/>
          </a:xfrm>
          <a:prstGeom prst="rect">
            <a:avLst/>
          </a:prstGeom>
          <a:solidFill>
            <a:schemeClr val="bg1"/>
          </a:solidFill>
          <a:ln w="38100" cmpd="dbl">
            <a:solidFill>
              <a:srgbClr val="FF0000"/>
            </a:solidFill>
            <a:miter lim="800000"/>
            <a:headEnd/>
            <a:tailEnd/>
          </a:ln>
        </p:spPr>
        <p:txBody>
          <a:bodyPr anchor="ctr"/>
          <a:lstStyle/>
          <a:p>
            <a:r>
              <a:rPr lang="en-US" b="1" dirty="0" smtClean="0">
                <a:latin typeface="Times New Roman" pitchFamily="18" charset="0"/>
              </a:rPr>
              <a:t>DO NGƯỜI </a:t>
            </a:r>
            <a:r>
              <a:rPr lang="en-US" b="1" dirty="0">
                <a:latin typeface="Times New Roman" pitchFamily="18" charset="0"/>
              </a:rPr>
              <a:t>CÓ NĂNG LỰC TRÁCH NHIỆM PHÁP LÝ GÂY RA</a:t>
            </a:r>
          </a:p>
        </p:txBody>
      </p:sp>
      <p:grpSp>
        <p:nvGrpSpPr>
          <p:cNvPr id="3" name="Group 33"/>
          <p:cNvGrpSpPr>
            <a:grpSpLocks/>
          </p:cNvGrpSpPr>
          <p:nvPr/>
        </p:nvGrpSpPr>
        <p:grpSpPr bwMode="auto">
          <a:xfrm>
            <a:off x="152400" y="4953000"/>
            <a:ext cx="2133600" cy="1447800"/>
            <a:chOff x="0" y="3120"/>
            <a:chExt cx="1344" cy="912"/>
          </a:xfrm>
        </p:grpSpPr>
        <p:sp>
          <p:nvSpPr>
            <p:cNvPr id="24599" name="AutoShape 11"/>
            <p:cNvSpPr>
              <a:spLocks noChangeArrowheads="1"/>
            </p:cNvSpPr>
            <p:nvPr/>
          </p:nvSpPr>
          <p:spPr bwMode="auto">
            <a:xfrm>
              <a:off x="0" y="3120"/>
              <a:ext cx="1344" cy="912"/>
            </a:xfrm>
            <a:prstGeom prst="wedgeRectCallout">
              <a:avLst>
                <a:gd name="adj1" fmla="val 2528"/>
                <a:gd name="adj2" fmla="val -138597"/>
              </a:avLst>
            </a:prstGeom>
            <a:solidFill>
              <a:schemeClr val="bg1"/>
            </a:solidFill>
            <a:ln w="9525">
              <a:solidFill>
                <a:schemeClr val="tx1"/>
              </a:solidFill>
              <a:miter lim="800000"/>
              <a:headEnd/>
              <a:tailEnd/>
            </a:ln>
          </p:spPr>
          <p:txBody>
            <a:bodyPr/>
            <a:lstStyle/>
            <a:p>
              <a:pPr algn="ctr"/>
              <a:r>
                <a:rPr lang="en-US"/>
                <a:t>- </a:t>
              </a:r>
              <a:endParaRPr lang="en-US" sz="2000">
                <a:latin typeface="Times New Roman" pitchFamily="18" charset="0"/>
              </a:endParaRPr>
            </a:p>
          </p:txBody>
        </p:sp>
        <p:sp>
          <p:nvSpPr>
            <p:cNvPr id="24600" name="Rectangle 29"/>
            <p:cNvSpPr>
              <a:spLocks noChangeArrowheads="1"/>
            </p:cNvSpPr>
            <p:nvPr/>
          </p:nvSpPr>
          <p:spPr bwMode="auto">
            <a:xfrm>
              <a:off x="0" y="3216"/>
              <a:ext cx="1296" cy="720"/>
            </a:xfrm>
            <a:prstGeom prst="rect">
              <a:avLst/>
            </a:prstGeom>
            <a:solidFill>
              <a:schemeClr val="bg1"/>
            </a:solidFill>
            <a:ln w="57150" cmpd="thinThick">
              <a:solidFill>
                <a:schemeClr val="bg1"/>
              </a:solidFill>
              <a:miter lim="800000"/>
              <a:headEnd/>
              <a:tailEnd/>
            </a:ln>
          </p:spPr>
          <p:txBody>
            <a:bodyPr anchor="ctr"/>
            <a:lstStyle/>
            <a:p>
              <a:r>
                <a:rPr lang="en-US" sz="2000" dirty="0">
                  <a:latin typeface="Times New Roman" pitchFamily="18" charset="0"/>
                </a:rPr>
                <a:t>-</a:t>
              </a:r>
              <a:r>
                <a:rPr lang="en-US" sz="2000" b="1" dirty="0">
                  <a:latin typeface="Times New Roman" pitchFamily="18" charset="0"/>
                </a:rPr>
                <a:t> </a:t>
              </a:r>
              <a:r>
                <a:rPr lang="en-US" sz="2000" b="1" dirty="0" smtClean="0">
                  <a:latin typeface="Times New Roman" pitchFamily="18" charset="0"/>
                </a:rPr>
                <a:t>Thể hiện bằng hành động cụ thể</a:t>
              </a:r>
              <a:endParaRPr lang="en-US" sz="2000" b="1" dirty="0">
                <a:latin typeface="Times New Roman" pitchFamily="18" charset="0"/>
              </a:endParaRPr>
            </a:p>
          </p:txBody>
        </p:sp>
      </p:grpSp>
      <p:grpSp>
        <p:nvGrpSpPr>
          <p:cNvPr id="4" name="Group 35"/>
          <p:cNvGrpSpPr>
            <a:grpSpLocks/>
          </p:cNvGrpSpPr>
          <p:nvPr/>
        </p:nvGrpSpPr>
        <p:grpSpPr bwMode="auto">
          <a:xfrm>
            <a:off x="2133600" y="4267200"/>
            <a:ext cx="2743200" cy="2362200"/>
            <a:chOff x="1344" y="2688"/>
            <a:chExt cx="1728" cy="1488"/>
          </a:xfrm>
        </p:grpSpPr>
        <p:sp>
          <p:nvSpPr>
            <p:cNvPr id="24597" name="AutoShape 12"/>
            <p:cNvSpPr>
              <a:spLocks noChangeArrowheads="1"/>
            </p:cNvSpPr>
            <p:nvPr/>
          </p:nvSpPr>
          <p:spPr bwMode="auto">
            <a:xfrm>
              <a:off x="1344" y="2688"/>
              <a:ext cx="1728" cy="1488"/>
            </a:xfrm>
            <a:prstGeom prst="wedgeEllipseCallout">
              <a:avLst>
                <a:gd name="adj1" fmla="val 8278"/>
                <a:gd name="adj2" fmla="val -75806"/>
              </a:avLst>
            </a:prstGeom>
            <a:solidFill>
              <a:schemeClr val="bg1"/>
            </a:solidFill>
            <a:ln w="9525">
              <a:solidFill>
                <a:schemeClr val="tx1"/>
              </a:solidFill>
              <a:miter lim="800000"/>
              <a:headEnd/>
              <a:tailEnd/>
            </a:ln>
          </p:spPr>
          <p:txBody>
            <a:bodyPr/>
            <a:lstStyle/>
            <a:p>
              <a:pPr algn="ctr"/>
              <a:endParaRPr lang="vi-VN"/>
            </a:p>
          </p:txBody>
        </p:sp>
        <p:sp>
          <p:nvSpPr>
            <p:cNvPr id="24598" name="Rectangle 30"/>
            <p:cNvSpPr>
              <a:spLocks noChangeArrowheads="1"/>
            </p:cNvSpPr>
            <p:nvPr/>
          </p:nvSpPr>
          <p:spPr bwMode="auto">
            <a:xfrm>
              <a:off x="1536" y="2832"/>
              <a:ext cx="1440" cy="1104"/>
            </a:xfrm>
            <a:prstGeom prst="rect">
              <a:avLst/>
            </a:prstGeom>
            <a:solidFill>
              <a:schemeClr val="bg1"/>
            </a:solidFill>
            <a:ln w="57150" cmpd="thinThick">
              <a:solidFill>
                <a:schemeClr val="bg1"/>
              </a:solidFill>
              <a:miter lim="800000"/>
              <a:headEnd/>
              <a:tailEnd/>
            </a:ln>
          </p:spPr>
          <p:txBody>
            <a:bodyPr anchor="ctr"/>
            <a:lstStyle/>
            <a:p>
              <a:pPr>
                <a:buFontTx/>
                <a:buChar char="-"/>
              </a:pPr>
              <a:r>
                <a:rPr lang="en-US" b="1" dirty="0">
                  <a:solidFill>
                    <a:srgbClr val="0000FF"/>
                  </a:solidFill>
                  <a:latin typeface="Times New Roman" pitchFamily="18" charset="0"/>
                </a:rPr>
                <a:t> </a:t>
              </a:r>
              <a:r>
                <a:rPr lang="en-US" sz="1900" b="1" dirty="0">
                  <a:latin typeface="Times New Roman" pitchFamily="18" charset="0"/>
                </a:rPr>
                <a:t>Không thực hiện. </a:t>
              </a:r>
              <a:br>
                <a:rPr lang="en-US" sz="1900" b="1" dirty="0">
                  <a:latin typeface="Times New Roman" pitchFamily="18" charset="0"/>
                </a:rPr>
              </a:br>
              <a:r>
                <a:rPr lang="en-US" sz="1900" b="1" dirty="0">
                  <a:latin typeface="Times New Roman" pitchFamily="18" charset="0"/>
                </a:rPr>
                <a:t>- Thực hiện không đúng những quy định của PL.</a:t>
              </a:r>
              <a:br>
                <a:rPr lang="en-US" sz="1900" b="1" dirty="0">
                  <a:latin typeface="Times New Roman" pitchFamily="18" charset="0"/>
                </a:rPr>
              </a:br>
              <a:endParaRPr lang="en-US" sz="1900" b="1" dirty="0">
                <a:latin typeface="Times New Roman" pitchFamily="18" charset="0"/>
              </a:endParaRPr>
            </a:p>
          </p:txBody>
        </p:sp>
      </p:grpSp>
      <p:grpSp>
        <p:nvGrpSpPr>
          <p:cNvPr id="5" name="Group 36"/>
          <p:cNvGrpSpPr>
            <a:grpSpLocks/>
          </p:cNvGrpSpPr>
          <p:nvPr/>
        </p:nvGrpSpPr>
        <p:grpSpPr bwMode="auto">
          <a:xfrm>
            <a:off x="4876800" y="4343400"/>
            <a:ext cx="1752600" cy="1981200"/>
            <a:chOff x="3072" y="2832"/>
            <a:chExt cx="1104" cy="1248"/>
          </a:xfrm>
        </p:grpSpPr>
        <p:sp>
          <p:nvSpPr>
            <p:cNvPr id="24595" name="AutoShape 13"/>
            <p:cNvSpPr>
              <a:spLocks noChangeArrowheads="1"/>
            </p:cNvSpPr>
            <p:nvPr/>
          </p:nvSpPr>
          <p:spPr bwMode="auto">
            <a:xfrm>
              <a:off x="3072" y="2832"/>
              <a:ext cx="912" cy="1248"/>
            </a:xfrm>
            <a:prstGeom prst="cloudCallout">
              <a:avLst>
                <a:gd name="adj1" fmla="val 29824"/>
                <a:gd name="adj2" fmla="val -85176"/>
              </a:avLst>
            </a:prstGeom>
            <a:solidFill>
              <a:schemeClr val="bg1"/>
            </a:solidFill>
            <a:ln w="9525">
              <a:solidFill>
                <a:schemeClr val="tx1"/>
              </a:solidFill>
              <a:round/>
              <a:headEnd/>
              <a:tailEnd/>
            </a:ln>
          </p:spPr>
          <p:txBody>
            <a:bodyPr/>
            <a:lstStyle/>
            <a:p>
              <a:pPr algn="ctr"/>
              <a:endParaRPr lang="vi-VN"/>
            </a:p>
          </p:txBody>
        </p:sp>
        <p:sp>
          <p:nvSpPr>
            <p:cNvPr id="24596" name="Rectangle 31"/>
            <p:cNvSpPr>
              <a:spLocks noChangeArrowheads="1"/>
            </p:cNvSpPr>
            <p:nvPr/>
          </p:nvSpPr>
          <p:spPr bwMode="auto">
            <a:xfrm>
              <a:off x="3072" y="3024"/>
              <a:ext cx="1104" cy="816"/>
            </a:xfrm>
            <a:prstGeom prst="rect">
              <a:avLst/>
            </a:prstGeom>
            <a:solidFill>
              <a:schemeClr val="bg1"/>
            </a:solidFill>
            <a:ln w="57150" cmpd="thinThick">
              <a:solidFill>
                <a:schemeClr val="bg1"/>
              </a:solidFill>
              <a:miter lim="800000"/>
              <a:headEnd/>
              <a:tailEnd/>
            </a:ln>
          </p:spPr>
          <p:txBody>
            <a:bodyPr anchor="ctr"/>
            <a:lstStyle/>
            <a:p>
              <a:r>
                <a:rPr lang="en-US" sz="2000" b="1" dirty="0" smtClean="0">
                  <a:latin typeface="Times New Roman" pitchFamily="18" charset="0"/>
                </a:rPr>
                <a:t> -Biết rằng việc mình làm gây hậu quả xấu nh</a:t>
              </a:r>
              <a:r>
                <a:rPr lang="vi-VN" sz="2000" b="1" dirty="0" smtClean="0">
                  <a:latin typeface="Times New Roman" pitchFamily="18" charset="0"/>
                </a:rPr>
                <a:t>ư</a:t>
              </a:r>
              <a:r>
                <a:rPr lang="en-US" sz="2000" b="1" dirty="0" smtClean="0">
                  <a:latin typeface="Times New Roman" pitchFamily="18" charset="0"/>
                </a:rPr>
                <a:t>ng vẫn làm</a:t>
              </a:r>
              <a:endParaRPr lang="en-US" b="1" dirty="0">
                <a:solidFill>
                  <a:srgbClr val="0000FF"/>
                </a:solidFill>
                <a:latin typeface="Times New Roman" pitchFamily="18" charset="0"/>
              </a:endParaRPr>
            </a:p>
          </p:txBody>
        </p:sp>
      </p:grpSp>
      <p:grpSp>
        <p:nvGrpSpPr>
          <p:cNvPr id="6" name="Group 37"/>
          <p:cNvGrpSpPr>
            <a:grpSpLocks/>
          </p:cNvGrpSpPr>
          <p:nvPr/>
        </p:nvGrpSpPr>
        <p:grpSpPr bwMode="auto">
          <a:xfrm>
            <a:off x="6400800" y="4660900"/>
            <a:ext cx="2743200" cy="1968500"/>
            <a:chOff x="4032" y="2936"/>
            <a:chExt cx="1728" cy="1240"/>
          </a:xfrm>
        </p:grpSpPr>
        <p:sp>
          <p:nvSpPr>
            <p:cNvPr id="24593" name="AutoShape 14"/>
            <p:cNvSpPr>
              <a:spLocks noChangeArrowheads="1"/>
            </p:cNvSpPr>
            <p:nvPr/>
          </p:nvSpPr>
          <p:spPr bwMode="auto">
            <a:xfrm>
              <a:off x="4032" y="2936"/>
              <a:ext cx="1728" cy="1240"/>
            </a:xfrm>
            <a:prstGeom prst="wedgeRoundRectCallout">
              <a:avLst>
                <a:gd name="adj1" fmla="val 8449"/>
                <a:gd name="adj2" fmla="val -101856"/>
                <a:gd name="adj3" fmla="val 16667"/>
              </a:avLst>
            </a:prstGeom>
            <a:solidFill>
              <a:schemeClr val="bg1"/>
            </a:solidFill>
            <a:ln w="9525">
              <a:solidFill>
                <a:schemeClr val="tx1"/>
              </a:solidFill>
              <a:miter lim="800000"/>
              <a:headEnd/>
              <a:tailEnd/>
            </a:ln>
          </p:spPr>
          <p:txBody>
            <a:bodyPr/>
            <a:lstStyle/>
            <a:p>
              <a:pPr algn="ctr"/>
              <a:endParaRPr lang="vi-VN"/>
            </a:p>
          </p:txBody>
        </p:sp>
        <p:sp>
          <p:nvSpPr>
            <p:cNvPr id="24594" name="Rectangle 32"/>
            <p:cNvSpPr>
              <a:spLocks noChangeArrowheads="1"/>
            </p:cNvSpPr>
            <p:nvPr/>
          </p:nvSpPr>
          <p:spPr bwMode="auto">
            <a:xfrm>
              <a:off x="4080" y="2976"/>
              <a:ext cx="1680" cy="1152"/>
            </a:xfrm>
            <a:prstGeom prst="rect">
              <a:avLst/>
            </a:prstGeom>
            <a:solidFill>
              <a:schemeClr val="bg1"/>
            </a:solidFill>
            <a:ln w="57150" cmpd="thinThick">
              <a:solidFill>
                <a:schemeClr val="bg1"/>
              </a:solidFill>
              <a:miter lim="800000"/>
              <a:headEnd/>
              <a:tailEnd/>
            </a:ln>
          </p:spPr>
          <p:txBody>
            <a:bodyPr anchor="ctr"/>
            <a:lstStyle/>
            <a:p>
              <a:pPr>
                <a:buFontTx/>
                <a:buChar char="-"/>
              </a:pPr>
              <a:r>
                <a:rPr lang="en-US" sz="1900" b="1" dirty="0">
                  <a:latin typeface="Times New Roman" pitchFamily="18" charset="0"/>
                </a:rPr>
                <a:t> Có khả năng nhận thức và điều khiển được việc làm của mình. </a:t>
              </a:r>
              <a:br>
                <a:rPr lang="en-US" sz="1900" b="1" dirty="0">
                  <a:latin typeface="Times New Roman" pitchFamily="18" charset="0"/>
                </a:rPr>
              </a:br>
              <a:r>
                <a:rPr lang="en-US" sz="1900" b="1" dirty="0">
                  <a:latin typeface="Times New Roman" pitchFamily="18" charset="0"/>
                </a:rPr>
                <a:t>- Chịu mọi trách nhiệm về hành vi của mình.</a:t>
              </a:r>
            </a:p>
          </p:txBody>
        </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9097"/>
                                        </p:tgtEl>
                                        <p:attrNameLst>
                                          <p:attrName>style.visibility</p:attrName>
                                        </p:attrNameLst>
                                      </p:cBhvr>
                                      <p:to>
                                        <p:strVal val="visible"/>
                                      </p:to>
                                    </p:set>
                                    <p:animEffect transition="in" filter="fade">
                                      <p:cBhvr>
                                        <p:cTn id="7" dur="1000"/>
                                        <p:tgtEl>
                                          <p:spTgt spid="259097"/>
                                        </p:tgtEl>
                                      </p:cBhvr>
                                    </p:animEffect>
                                    <p:anim calcmode="lin" valueType="num">
                                      <p:cBhvr>
                                        <p:cTn id="8" dur="1000" fill="hold"/>
                                        <p:tgtEl>
                                          <p:spTgt spid="259097"/>
                                        </p:tgtEl>
                                        <p:attrNameLst>
                                          <p:attrName>ppt_x</p:attrName>
                                        </p:attrNameLst>
                                      </p:cBhvr>
                                      <p:tavLst>
                                        <p:tav tm="0">
                                          <p:val>
                                            <p:strVal val="#ppt_x"/>
                                          </p:val>
                                        </p:tav>
                                        <p:tav tm="100000">
                                          <p:val>
                                            <p:strVal val="#ppt_x"/>
                                          </p:val>
                                        </p:tav>
                                      </p:tavLst>
                                    </p:anim>
                                    <p:anim calcmode="lin" valueType="num">
                                      <p:cBhvr>
                                        <p:cTn id="9" dur="1000" fill="hold"/>
                                        <p:tgtEl>
                                          <p:spTgt spid="25909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59079"/>
                                        </p:tgtEl>
                                        <p:attrNameLst>
                                          <p:attrName>style.visibility</p:attrName>
                                        </p:attrNameLst>
                                      </p:cBhvr>
                                      <p:to>
                                        <p:strVal val="visible"/>
                                      </p:to>
                                    </p:set>
                                    <p:animEffect transition="in" filter="fade">
                                      <p:cBhvr>
                                        <p:cTn id="12" dur="1000"/>
                                        <p:tgtEl>
                                          <p:spTgt spid="259079"/>
                                        </p:tgtEl>
                                      </p:cBhvr>
                                    </p:animEffect>
                                    <p:anim calcmode="lin" valueType="num">
                                      <p:cBhvr>
                                        <p:cTn id="13" dur="1000" fill="hold"/>
                                        <p:tgtEl>
                                          <p:spTgt spid="259079"/>
                                        </p:tgtEl>
                                        <p:attrNameLst>
                                          <p:attrName>ppt_x</p:attrName>
                                        </p:attrNameLst>
                                      </p:cBhvr>
                                      <p:tavLst>
                                        <p:tav tm="0">
                                          <p:val>
                                            <p:strVal val="#ppt_x"/>
                                          </p:val>
                                        </p:tav>
                                        <p:tav tm="100000">
                                          <p:val>
                                            <p:strVal val="#ppt_x"/>
                                          </p:val>
                                        </p:tav>
                                      </p:tavLst>
                                    </p:anim>
                                    <p:anim calcmode="lin" valueType="num">
                                      <p:cBhvr>
                                        <p:cTn id="14" dur="1000" fill="hold"/>
                                        <p:tgtEl>
                                          <p:spTgt spid="25907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59081"/>
                                        </p:tgtEl>
                                        <p:attrNameLst>
                                          <p:attrName>style.visibility</p:attrName>
                                        </p:attrNameLst>
                                      </p:cBhvr>
                                      <p:to>
                                        <p:strVal val="visible"/>
                                      </p:to>
                                    </p:set>
                                    <p:animEffect transition="in" filter="fade">
                                      <p:cBhvr>
                                        <p:cTn id="17" dur="1000"/>
                                        <p:tgtEl>
                                          <p:spTgt spid="259081"/>
                                        </p:tgtEl>
                                      </p:cBhvr>
                                    </p:animEffect>
                                    <p:anim calcmode="lin" valueType="num">
                                      <p:cBhvr>
                                        <p:cTn id="18" dur="1000" fill="hold"/>
                                        <p:tgtEl>
                                          <p:spTgt spid="259081"/>
                                        </p:tgtEl>
                                        <p:attrNameLst>
                                          <p:attrName>ppt_x</p:attrName>
                                        </p:attrNameLst>
                                      </p:cBhvr>
                                      <p:tavLst>
                                        <p:tav tm="0">
                                          <p:val>
                                            <p:strVal val="#ppt_x"/>
                                          </p:val>
                                        </p:tav>
                                        <p:tav tm="100000">
                                          <p:val>
                                            <p:strVal val="#ppt_x"/>
                                          </p:val>
                                        </p:tav>
                                      </p:tavLst>
                                    </p:anim>
                                    <p:anim calcmode="lin" valueType="num">
                                      <p:cBhvr>
                                        <p:cTn id="19" dur="1000" fill="hold"/>
                                        <p:tgtEl>
                                          <p:spTgt spid="25908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59082"/>
                                        </p:tgtEl>
                                        <p:attrNameLst>
                                          <p:attrName>style.visibility</p:attrName>
                                        </p:attrNameLst>
                                      </p:cBhvr>
                                      <p:to>
                                        <p:strVal val="visible"/>
                                      </p:to>
                                    </p:set>
                                    <p:animEffect transition="in" filter="fade">
                                      <p:cBhvr>
                                        <p:cTn id="22" dur="1000"/>
                                        <p:tgtEl>
                                          <p:spTgt spid="259082"/>
                                        </p:tgtEl>
                                      </p:cBhvr>
                                    </p:animEffect>
                                    <p:anim calcmode="lin" valueType="num">
                                      <p:cBhvr>
                                        <p:cTn id="23" dur="1000" fill="hold"/>
                                        <p:tgtEl>
                                          <p:spTgt spid="259082"/>
                                        </p:tgtEl>
                                        <p:attrNameLst>
                                          <p:attrName>ppt_x</p:attrName>
                                        </p:attrNameLst>
                                      </p:cBhvr>
                                      <p:tavLst>
                                        <p:tav tm="0">
                                          <p:val>
                                            <p:strVal val="#ppt_x"/>
                                          </p:val>
                                        </p:tav>
                                        <p:tav tm="100000">
                                          <p:val>
                                            <p:strVal val="#ppt_x"/>
                                          </p:val>
                                        </p:tav>
                                      </p:tavLst>
                                    </p:anim>
                                    <p:anim calcmode="lin" valueType="num">
                                      <p:cBhvr>
                                        <p:cTn id="24" dur="1000" fill="hold"/>
                                        <p:tgtEl>
                                          <p:spTgt spid="25908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59080"/>
                                        </p:tgtEl>
                                        <p:attrNameLst>
                                          <p:attrName>style.visibility</p:attrName>
                                        </p:attrNameLst>
                                      </p:cBhvr>
                                      <p:to>
                                        <p:strVal val="visible"/>
                                      </p:to>
                                    </p:set>
                                    <p:animEffect transition="in" filter="fade">
                                      <p:cBhvr>
                                        <p:cTn id="27" dur="1000"/>
                                        <p:tgtEl>
                                          <p:spTgt spid="259080"/>
                                        </p:tgtEl>
                                      </p:cBhvr>
                                    </p:animEffect>
                                    <p:anim calcmode="lin" valueType="num">
                                      <p:cBhvr>
                                        <p:cTn id="28" dur="1000" fill="hold"/>
                                        <p:tgtEl>
                                          <p:spTgt spid="259080"/>
                                        </p:tgtEl>
                                        <p:attrNameLst>
                                          <p:attrName>ppt_x</p:attrName>
                                        </p:attrNameLst>
                                      </p:cBhvr>
                                      <p:tavLst>
                                        <p:tav tm="0">
                                          <p:val>
                                            <p:strVal val="#ppt_x"/>
                                          </p:val>
                                        </p:tav>
                                        <p:tav tm="100000">
                                          <p:val>
                                            <p:strVal val="#ppt_x"/>
                                          </p:val>
                                        </p:tav>
                                      </p:tavLst>
                                    </p:anim>
                                    <p:anim calcmode="lin" valueType="num">
                                      <p:cBhvr>
                                        <p:cTn id="29" dur="1000" fill="hold"/>
                                        <p:tgtEl>
                                          <p:spTgt spid="25908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24601"/>
                                        </p:tgtEl>
                                        <p:attrNameLst>
                                          <p:attrName>style.visibility</p:attrName>
                                        </p:attrNameLst>
                                      </p:cBhvr>
                                      <p:to>
                                        <p:strVal val="visible"/>
                                      </p:to>
                                    </p:set>
                                    <p:animEffect transition="in" filter="fade">
                                      <p:cBhvr>
                                        <p:cTn id="34" dur="1000"/>
                                        <p:tgtEl>
                                          <p:spTgt spid="24601"/>
                                        </p:tgtEl>
                                      </p:cBhvr>
                                    </p:animEffect>
                                    <p:anim calcmode="lin" valueType="num">
                                      <p:cBhvr>
                                        <p:cTn id="35" dur="1000" fill="hold"/>
                                        <p:tgtEl>
                                          <p:spTgt spid="24601"/>
                                        </p:tgtEl>
                                        <p:attrNameLst>
                                          <p:attrName>ppt_x</p:attrName>
                                        </p:attrNameLst>
                                      </p:cBhvr>
                                      <p:tavLst>
                                        <p:tav tm="0">
                                          <p:val>
                                            <p:strVal val="#ppt_x"/>
                                          </p:val>
                                        </p:tav>
                                        <p:tav tm="100000">
                                          <p:val>
                                            <p:strVal val="#ppt_x"/>
                                          </p:val>
                                        </p:tav>
                                      </p:tavLst>
                                    </p:anim>
                                    <p:anim calcmode="lin" valueType="num">
                                      <p:cBhvr>
                                        <p:cTn id="36" dur="1000" fill="hold"/>
                                        <p:tgtEl>
                                          <p:spTgt spid="24601"/>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fade">
                                      <p:cBhvr>
                                        <p:cTn id="41" dur="1000"/>
                                        <p:tgtEl>
                                          <p:spTgt spid="3"/>
                                        </p:tgtEl>
                                      </p:cBhvr>
                                    </p:animEffect>
                                    <p:anim calcmode="lin" valueType="num">
                                      <p:cBhvr>
                                        <p:cTn id="42" dur="1000" fill="hold"/>
                                        <p:tgtEl>
                                          <p:spTgt spid="3"/>
                                        </p:tgtEl>
                                        <p:attrNameLst>
                                          <p:attrName>ppt_x</p:attrName>
                                        </p:attrNameLst>
                                      </p:cBhvr>
                                      <p:tavLst>
                                        <p:tav tm="0">
                                          <p:val>
                                            <p:strVal val="#ppt_x"/>
                                          </p:val>
                                        </p:tav>
                                        <p:tav tm="100000">
                                          <p:val>
                                            <p:strVal val="#ppt_x"/>
                                          </p:val>
                                        </p:tav>
                                      </p:tavLst>
                                    </p:anim>
                                    <p:anim calcmode="lin" valueType="num">
                                      <p:cBhvr>
                                        <p:cTn id="4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259098"/>
                                        </p:tgtEl>
                                        <p:attrNameLst>
                                          <p:attrName>style.visibility</p:attrName>
                                        </p:attrNameLst>
                                      </p:cBhvr>
                                      <p:to>
                                        <p:strVal val="visible"/>
                                      </p:to>
                                    </p:set>
                                    <p:animEffect transition="in" filter="fade">
                                      <p:cBhvr>
                                        <p:cTn id="48" dur="1000"/>
                                        <p:tgtEl>
                                          <p:spTgt spid="259098"/>
                                        </p:tgtEl>
                                      </p:cBhvr>
                                    </p:animEffect>
                                    <p:anim calcmode="lin" valueType="num">
                                      <p:cBhvr>
                                        <p:cTn id="49" dur="1000" fill="hold"/>
                                        <p:tgtEl>
                                          <p:spTgt spid="259098"/>
                                        </p:tgtEl>
                                        <p:attrNameLst>
                                          <p:attrName>ppt_x</p:attrName>
                                        </p:attrNameLst>
                                      </p:cBhvr>
                                      <p:tavLst>
                                        <p:tav tm="0">
                                          <p:val>
                                            <p:strVal val="#ppt_x"/>
                                          </p:val>
                                        </p:tav>
                                        <p:tav tm="100000">
                                          <p:val>
                                            <p:strVal val="#ppt_x"/>
                                          </p:val>
                                        </p:tav>
                                      </p:tavLst>
                                    </p:anim>
                                    <p:anim calcmode="lin" valueType="num">
                                      <p:cBhvr>
                                        <p:cTn id="50" dur="1000" fill="hold"/>
                                        <p:tgtEl>
                                          <p:spTgt spid="259098"/>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1000"/>
                                        <p:tgtEl>
                                          <p:spTgt spid="4"/>
                                        </p:tgtEl>
                                      </p:cBhvr>
                                    </p:animEffect>
                                    <p:anim calcmode="lin" valueType="num">
                                      <p:cBhvr>
                                        <p:cTn id="56" dur="1000" fill="hold"/>
                                        <p:tgtEl>
                                          <p:spTgt spid="4"/>
                                        </p:tgtEl>
                                        <p:attrNameLst>
                                          <p:attrName>ppt_x</p:attrName>
                                        </p:attrNameLst>
                                      </p:cBhvr>
                                      <p:tavLst>
                                        <p:tav tm="0">
                                          <p:val>
                                            <p:strVal val="#ppt_x"/>
                                          </p:val>
                                        </p:tav>
                                        <p:tav tm="100000">
                                          <p:val>
                                            <p:strVal val="#ppt_x"/>
                                          </p:val>
                                        </p:tav>
                                      </p:tavLst>
                                    </p:anim>
                                    <p:anim calcmode="lin" valueType="num">
                                      <p:cBhvr>
                                        <p:cTn id="5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259099"/>
                                        </p:tgtEl>
                                        <p:attrNameLst>
                                          <p:attrName>style.visibility</p:attrName>
                                        </p:attrNameLst>
                                      </p:cBhvr>
                                      <p:to>
                                        <p:strVal val="visible"/>
                                      </p:to>
                                    </p:set>
                                    <p:animEffect transition="in" filter="fade">
                                      <p:cBhvr>
                                        <p:cTn id="62" dur="1000"/>
                                        <p:tgtEl>
                                          <p:spTgt spid="259099"/>
                                        </p:tgtEl>
                                      </p:cBhvr>
                                    </p:animEffect>
                                    <p:anim calcmode="lin" valueType="num">
                                      <p:cBhvr>
                                        <p:cTn id="63" dur="1000" fill="hold"/>
                                        <p:tgtEl>
                                          <p:spTgt spid="259099"/>
                                        </p:tgtEl>
                                        <p:attrNameLst>
                                          <p:attrName>ppt_x</p:attrName>
                                        </p:attrNameLst>
                                      </p:cBhvr>
                                      <p:tavLst>
                                        <p:tav tm="0">
                                          <p:val>
                                            <p:strVal val="#ppt_x"/>
                                          </p:val>
                                        </p:tav>
                                        <p:tav tm="100000">
                                          <p:val>
                                            <p:strVal val="#ppt_x"/>
                                          </p:val>
                                        </p:tav>
                                      </p:tavLst>
                                    </p:anim>
                                    <p:anim calcmode="lin" valueType="num">
                                      <p:cBhvr>
                                        <p:cTn id="64" dur="1000" fill="hold"/>
                                        <p:tgtEl>
                                          <p:spTgt spid="259099"/>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5"/>
                                        </p:tgtEl>
                                        <p:attrNameLst>
                                          <p:attrName>style.visibility</p:attrName>
                                        </p:attrNameLst>
                                      </p:cBhvr>
                                      <p:to>
                                        <p:strVal val="visible"/>
                                      </p:to>
                                    </p:set>
                                    <p:animEffect transition="in" filter="fade">
                                      <p:cBhvr>
                                        <p:cTn id="69" dur="1000"/>
                                        <p:tgtEl>
                                          <p:spTgt spid="5"/>
                                        </p:tgtEl>
                                      </p:cBhvr>
                                    </p:animEffect>
                                    <p:anim calcmode="lin" valueType="num">
                                      <p:cBhvr>
                                        <p:cTn id="70" dur="1000" fill="hold"/>
                                        <p:tgtEl>
                                          <p:spTgt spid="5"/>
                                        </p:tgtEl>
                                        <p:attrNameLst>
                                          <p:attrName>ppt_x</p:attrName>
                                        </p:attrNameLst>
                                      </p:cBhvr>
                                      <p:tavLst>
                                        <p:tav tm="0">
                                          <p:val>
                                            <p:strVal val="#ppt_x"/>
                                          </p:val>
                                        </p:tav>
                                        <p:tav tm="100000">
                                          <p:val>
                                            <p:strVal val="#ppt_x"/>
                                          </p:val>
                                        </p:tav>
                                      </p:tavLst>
                                    </p:anim>
                                    <p:anim calcmode="lin" valueType="num">
                                      <p:cBhvr>
                                        <p:cTn id="7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259100"/>
                                        </p:tgtEl>
                                        <p:attrNameLst>
                                          <p:attrName>style.visibility</p:attrName>
                                        </p:attrNameLst>
                                      </p:cBhvr>
                                      <p:to>
                                        <p:strVal val="visible"/>
                                      </p:to>
                                    </p:set>
                                    <p:animEffect transition="in" filter="fade">
                                      <p:cBhvr>
                                        <p:cTn id="76" dur="1000"/>
                                        <p:tgtEl>
                                          <p:spTgt spid="259100"/>
                                        </p:tgtEl>
                                      </p:cBhvr>
                                    </p:animEffect>
                                    <p:anim calcmode="lin" valueType="num">
                                      <p:cBhvr>
                                        <p:cTn id="77" dur="1000" fill="hold"/>
                                        <p:tgtEl>
                                          <p:spTgt spid="259100"/>
                                        </p:tgtEl>
                                        <p:attrNameLst>
                                          <p:attrName>ppt_x</p:attrName>
                                        </p:attrNameLst>
                                      </p:cBhvr>
                                      <p:tavLst>
                                        <p:tav tm="0">
                                          <p:val>
                                            <p:strVal val="#ppt_x"/>
                                          </p:val>
                                        </p:tav>
                                        <p:tav tm="100000">
                                          <p:val>
                                            <p:strVal val="#ppt_x"/>
                                          </p:val>
                                        </p:tav>
                                      </p:tavLst>
                                    </p:anim>
                                    <p:anim calcmode="lin" valueType="num">
                                      <p:cBhvr>
                                        <p:cTn id="78" dur="1000" fill="hold"/>
                                        <p:tgtEl>
                                          <p:spTgt spid="259100"/>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6"/>
                                        </p:tgtEl>
                                        <p:attrNameLst>
                                          <p:attrName>style.visibility</p:attrName>
                                        </p:attrNameLst>
                                      </p:cBhvr>
                                      <p:to>
                                        <p:strVal val="visible"/>
                                      </p:to>
                                    </p:set>
                                    <p:animEffect transition="in" filter="fade">
                                      <p:cBhvr>
                                        <p:cTn id="83" dur="1000"/>
                                        <p:tgtEl>
                                          <p:spTgt spid="6"/>
                                        </p:tgtEl>
                                      </p:cBhvr>
                                    </p:animEffect>
                                    <p:anim calcmode="lin" valueType="num">
                                      <p:cBhvr>
                                        <p:cTn id="84" dur="1000" fill="hold"/>
                                        <p:tgtEl>
                                          <p:spTgt spid="6"/>
                                        </p:tgtEl>
                                        <p:attrNameLst>
                                          <p:attrName>ppt_x</p:attrName>
                                        </p:attrNameLst>
                                      </p:cBhvr>
                                      <p:tavLst>
                                        <p:tav tm="0">
                                          <p:val>
                                            <p:strVal val="#ppt_x"/>
                                          </p:val>
                                        </p:tav>
                                        <p:tav tm="100000">
                                          <p:val>
                                            <p:strVal val="#ppt_x"/>
                                          </p:val>
                                        </p:tav>
                                      </p:tavLst>
                                    </p:anim>
                                    <p:anim calcmode="lin" valueType="num">
                                      <p:cBhvr>
                                        <p:cTn id="8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9" grpId="0" animBg="1"/>
      <p:bldP spid="259080" grpId="0" animBg="1"/>
      <p:bldP spid="259081" grpId="0" animBg="1"/>
      <p:bldP spid="259082" grpId="0" animBg="1"/>
      <p:bldP spid="24601" grpId="0" animBg="1"/>
      <p:bldP spid="259097" grpId="0" animBg="1"/>
      <p:bldP spid="259098" grpId="0" animBg="1"/>
      <p:bldP spid="259099" grpId="0" animBg="1"/>
      <p:bldP spid="25910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371600"/>
          </a:xfrm>
        </p:spPr>
        <p:txBody>
          <a:bodyPr>
            <a:normAutofit fontScale="90000"/>
          </a:bodyPr>
          <a:lstStyle/>
          <a:p>
            <a:r>
              <a:rPr lang="en-US" sz="3200" b="1" dirty="0" smtClean="0">
                <a:latin typeface="Times New Roman" pitchFamily="18" charset="0"/>
                <a:cs typeface="Times New Roman" pitchFamily="18" charset="0"/>
              </a:rPr>
              <a:t>TIẾT 28- BÀI 15: VI PHẠM PHÁP LUẬT VÀ TRÁCH NHIỆM PHÁP LÍ CỦA CÔNG DÂN</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TIẾT 1)</a:t>
            </a:r>
            <a:endParaRPr lang="en-US" sz="3200" dirty="0"/>
          </a:p>
        </p:txBody>
      </p:sp>
      <p:sp>
        <p:nvSpPr>
          <p:cNvPr id="4" name="Content Placeholder 3"/>
          <p:cNvSpPr>
            <a:spLocks noGrp="1"/>
          </p:cNvSpPr>
          <p:nvPr>
            <p:ph idx="1"/>
          </p:nvPr>
        </p:nvSpPr>
        <p:spPr>
          <a:xfrm>
            <a:off x="457200" y="1143000"/>
            <a:ext cx="8229600" cy="4572000"/>
          </a:xfrm>
        </p:spPr>
        <p:txBody>
          <a:bodyPr>
            <a:normAutofit/>
          </a:bodyPr>
          <a:lstStyle/>
          <a:p>
            <a:pPr>
              <a:buNone/>
            </a:pPr>
            <a:r>
              <a:rPr lang="en-US" sz="2800" b="1" dirty="0" smtClean="0">
                <a:latin typeface="Times New Roman" pitchFamily="18" charset="0"/>
                <a:cs typeface="Times New Roman" pitchFamily="18" charset="0"/>
              </a:rPr>
              <a:t>1/ Thế nào là vi phạm pháp luật ?</a:t>
            </a:r>
          </a:p>
          <a:p>
            <a:pPr>
              <a:buNone/>
            </a:pPr>
            <a:r>
              <a:rPr lang="en-US" sz="2800" b="1" dirty="0" smtClean="0">
                <a:latin typeface="Times New Roman" pitchFamily="18" charset="0"/>
                <a:cs typeface="Times New Roman" pitchFamily="18" charset="0"/>
              </a:rPr>
              <a:t>2/ Các loại vi phạm pháp luật</a:t>
            </a:r>
          </a:p>
          <a:p>
            <a:pPr>
              <a:buFontTx/>
              <a:buChar char="-"/>
            </a:pPr>
            <a:r>
              <a:rPr lang="en-US" sz="2800" b="1" dirty="0" smtClean="0">
                <a:latin typeface="Times New Roman" pitchFamily="18" charset="0"/>
                <a:cs typeface="Times New Roman" pitchFamily="18" charset="0"/>
              </a:rPr>
              <a:t>Vi phạm pháp luật hình sự</a:t>
            </a:r>
          </a:p>
          <a:p>
            <a:pPr>
              <a:buFontTx/>
              <a:buChar char="-"/>
            </a:pPr>
            <a:r>
              <a:rPr lang="en-US" sz="2800" b="1" dirty="0" smtClean="0">
                <a:latin typeface="Times New Roman" pitchFamily="18" charset="0"/>
                <a:cs typeface="Times New Roman" pitchFamily="18" charset="0"/>
              </a:rPr>
              <a:t>Vi phạm pháp luật hành chính</a:t>
            </a:r>
          </a:p>
          <a:p>
            <a:pPr>
              <a:buFontTx/>
              <a:buChar char="-"/>
            </a:pPr>
            <a:r>
              <a:rPr lang="en-US" sz="2800" b="1" dirty="0" smtClean="0">
                <a:latin typeface="Times New Roman" pitchFamily="18" charset="0"/>
                <a:cs typeface="Times New Roman" pitchFamily="18" charset="0"/>
              </a:rPr>
              <a:t>Vi phạm phap luật dân sự</a:t>
            </a:r>
          </a:p>
          <a:p>
            <a:pPr>
              <a:buFontTx/>
              <a:buChar char="-"/>
            </a:pPr>
            <a:r>
              <a:rPr lang="en-US" sz="2800" b="1" dirty="0" smtClean="0">
                <a:latin typeface="Times New Roman" pitchFamily="18" charset="0"/>
                <a:cs typeface="Times New Roman" pitchFamily="18" charset="0"/>
              </a:rPr>
              <a:t>Vi phạm pháp luật kỉ luật </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down)">
                                      <p:cBhvr>
                                        <p:cTn id="14" dur="580">
                                          <p:stCondLst>
                                            <p:cond delay="0"/>
                                          </p:stCondLst>
                                        </p:cTn>
                                        <p:tgtEl>
                                          <p:spTgt spid="4">
                                            <p:txEl>
                                              <p:pRg st="0" end="0"/>
                                            </p:txEl>
                                          </p:spTgt>
                                        </p:tgtEl>
                                      </p:cBhvr>
                                    </p:animEffect>
                                    <p:anim calcmode="lin" valueType="num">
                                      <p:cBhvr>
                                        <p:cTn id="15"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xEl>
                                              <p:pRg st="0" end="0"/>
                                            </p:txEl>
                                          </p:spTgt>
                                        </p:tgtEl>
                                      </p:cBhvr>
                                      <p:to x="100000" y="60000"/>
                                    </p:animScale>
                                    <p:animScale>
                                      <p:cBhvr>
                                        <p:cTn id="21" dur="166" decel="50000">
                                          <p:stCondLst>
                                            <p:cond delay="676"/>
                                          </p:stCondLst>
                                        </p:cTn>
                                        <p:tgtEl>
                                          <p:spTgt spid="4">
                                            <p:txEl>
                                              <p:pRg st="0" end="0"/>
                                            </p:txEl>
                                          </p:spTgt>
                                        </p:tgtEl>
                                      </p:cBhvr>
                                      <p:to x="100000" y="100000"/>
                                    </p:animScale>
                                    <p:animScale>
                                      <p:cBhvr>
                                        <p:cTn id="22" dur="26">
                                          <p:stCondLst>
                                            <p:cond delay="1312"/>
                                          </p:stCondLst>
                                        </p:cTn>
                                        <p:tgtEl>
                                          <p:spTgt spid="4">
                                            <p:txEl>
                                              <p:pRg st="0" end="0"/>
                                            </p:txEl>
                                          </p:spTgt>
                                        </p:tgtEl>
                                      </p:cBhvr>
                                      <p:to x="100000" y="80000"/>
                                    </p:animScale>
                                    <p:animScale>
                                      <p:cBhvr>
                                        <p:cTn id="23" dur="166" decel="50000">
                                          <p:stCondLst>
                                            <p:cond delay="1338"/>
                                          </p:stCondLst>
                                        </p:cTn>
                                        <p:tgtEl>
                                          <p:spTgt spid="4">
                                            <p:txEl>
                                              <p:pRg st="0" end="0"/>
                                            </p:txEl>
                                          </p:spTgt>
                                        </p:tgtEl>
                                      </p:cBhvr>
                                      <p:to x="100000" y="100000"/>
                                    </p:animScale>
                                    <p:animScale>
                                      <p:cBhvr>
                                        <p:cTn id="24" dur="26">
                                          <p:stCondLst>
                                            <p:cond delay="1642"/>
                                          </p:stCondLst>
                                        </p:cTn>
                                        <p:tgtEl>
                                          <p:spTgt spid="4">
                                            <p:txEl>
                                              <p:pRg st="0" end="0"/>
                                            </p:txEl>
                                          </p:spTgt>
                                        </p:tgtEl>
                                      </p:cBhvr>
                                      <p:to x="100000" y="90000"/>
                                    </p:animScale>
                                    <p:animScale>
                                      <p:cBhvr>
                                        <p:cTn id="25" dur="166" decel="50000">
                                          <p:stCondLst>
                                            <p:cond delay="1668"/>
                                          </p:stCondLst>
                                        </p:cTn>
                                        <p:tgtEl>
                                          <p:spTgt spid="4">
                                            <p:txEl>
                                              <p:pRg st="0" end="0"/>
                                            </p:txEl>
                                          </p:spTgt>
                                        </p:tgtEl>
                                      </p:cBhvr>
                                      <p:to x="100000" y="100000"/>
                                    </p:animScale>
                                    <p:animScale>
                                      <p:cBhvr>
                                        <p:cTn id="26" dur="26">
                                          <p:stCondLst>
                                            <p:cond delay="1808"/>
                                          </p:stCondLst>
                                        </p:cTn>
                                        <p:tgtEl>
                                          <p:spTgt spid="4">
                                            <p:txEl>
                                              <p:pRg st="0" end="0"/>
                                            </p:txEl>
                                          </p:spTgt>
                                        </p:tgtEl>
                                      </p:cBhvr>
                                      <p:to x="100000" y="95000"/>
                                    </p:animScale>
                                    <p:animScale>
                                      <p:cBhvr>
                                        <p:cTn id="27" dur="166" decel="50000">
                                          <p:stCondLst>
                                            <p:cond delay="1834"/>
                                          </p:stCondLst>
                                        </p:cTn>
                                        <p:tgtEl>
                                          <p:spTgt spid="4">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wipe(down)">
                                      <p:cBhvr>
                                        <p:cTn id="32" dur="580">
                                          <p:stCondLst>
                                            <p:cond delay="0"/>
                                          </p:stCondLst>
                                        </p:cTn>
                                        <p:tgtEl>
                                          <p:spTgt spid="4">
                                            <p:txEl>
                                              <p:pRg st="1" end="1"/>
                                            </p:txEl>
                                          </p:spTgt>
                                        </p:tgtEl>
                                      </p:cBhvr>
                                    </p:animEffect>
                                    <p:anim calcmode="lin" valueType="num">
                                      <p:cBhvr>
                                        <p:cTn id="33"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4">
                                            <p:txEl>
                                              <p:pRg st="1" end="1"/>
                                            </p:txEl>
                                          </p:spTgt>
                                        </p:tgtEl>
                                      </p:cBhvr>
                                      <p:to x="100000" y="60000"/>
                                    </p:animScale>
                                    <p:animScale>
                                      <p:cBhvr>
                                        <p:cTn id="39" dur="166" decel="50000">
                                          <p:stCondLst>
                                            <p:cond delay="676"/>
                                          </p:stCondLst>
                                        </p:cTn>
                                        <p:tgtEl>
                                          <p:spTgt spid="4">
                                            <p:txEl>
                                              <p:pRg st="1" end="1"/>
                                            </p:txEl>
                                          </p:spTgt>
                                        </p:tgtEl>
                                      </p:cBhvr>
                                      <p:to x="100000" y="100000"/>
                                    </p:animScale>
                                    <p:animScale>
                                      <p:cBhvr>
                                        <p:cTn id="40" dur="26">
                                          <p:stCondLst>
                                            <p:cond delay="1312"/>
                                          </p:stCondLst>
                                        </p:cTn>
                                        <p:tgtEl>
                                          <p:spTgt spid="4">
                                            <p:txEl>
                                              <p:pRg st="1" end="1"/>
                                            </p:txEl>
                                          </p:spTgt>
                                        </p:tgtEl>
                                      </p:cBhvr>
                                      <p:to x="100000" y="80000"/>
                                    </p:animScale>
                                    <p:animScale>
                                      <p:cBhvr>
                                        <p:cTn id="41" dur="166" decel="50000">
                                          <p:stCondLst>
                                            <p:cond delay="1338"/>
                                          </p:stCondLst>
                                        </p:cTn>
                                        <p:tgtEl>
                                          <p:spTgt spid="4">
                                            <p:txEl>
                                              <p:pRg st="1" end="1"/>
                                            </p:txEl>
                                          </p:spTgt>
                                        </p:tgtEl>
                                      </p:cBhvr>
                                      <p:to x="100000" y="100000"/>
                                    </p:animScale>
                                    <p:animScale>
                                      <p:cBhvr>
                                        <p:cTn id="42" dur="26">
                                          <p:stCondLst>
                                            <p:cond delay="1642"/>
                                          </p:stCondLst>
                                        </p:cTn>
                                        <p:tgtEl>
                                          <p:spTgt spid="4">
                                            <p:txEl>
                                              <p:pRg st="1" end="1"/>
                                            </p:txEl>
                                          </p:spTgt>
                                        </p:tgtEl>
                                      </p:cBhvr>
                                      <p:to x="100000" y="90000"/>
                                    </p:animScale>
                                    <p:animScale>
                                      <p:cBhvr>
                                        <p:cTn id="43" dur="166" decel="50000">
                                          <p:stCondLst>
                                            <p:cond delay="1668"/>
                                          </p:stCondLst>
                                        </p:cTn>
                                        <p:tgtEl>
                                          <p:spTgt spid="4">
                                            <p:txEl>
                                              <p:pRg st="1" end="1"/>
                                            </p:txEl>
                                          </p:spTgt>
                                        </p:tgtEl>
                                      </p:cBhvr>
                                      <p:to x="100000" y="100000"/>
                                    </p:animScale>
                                    <p:animScale>
                                      <p:cBhvr>
                                        <p:cTn id="44" dur="26">
                                          <p:stCondLst>
                                            <p:cond delay="1808"/>
                                          </p:stCondLst>
                                        </p:cTn>
                                        <p:tgtEl>
                                          <p:spTgt spid="4">
                                            <p:txEl>
                                              <p:pRg st="1" end="1"/>
                                            </p:txEl>
                                          </p:spTgt>
                                        </p:tgtEl>
                                      </p:cBhvr>
                                      <p:to x="100000" y="95000"/>
                                    </p:animScale>
                                    <p:animScale>
                                      <p:cBhvr>
                                        <p:cTn id="45" dur="166" decel="50000">
                                          <p:stCondLst>
                                            <p:cond delay="1834"/>
                                          </p:stCondLst>
                                        </p:cTn>
                                        <p:tgtEl>
                                          <p:spTgt spid="4">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4">
                                            <p:txEl>
                                              <p:pRg st="2" end="2"/>
                                            </p:txEl>
                                          </p:spTgt>
                                        </p:tgtEl>
                                        <p:attrNameLst>
                                          <p:attrName>style.visibility</p:attrName>
                                        </p:attrNameLst>
                                      </p:cBhvr>
                                      <p:to>
                                        <p:strVal val="visible"/>
                                      </p:to>
                                    </p:set>
                                    <p:animEffect transition="in" filter="wipe(down)">
                                      <p:cBhvr>
                                        <p:cTn id="50" dur="580">
                                          <p:stCondLst>
                                            <p:cond delay="0"/>
                                          </p:stCondLst>
                                        </p:cTn>
                                        <p:tgtEl>
                                          <p:spTgt spid="4">
                                            <p:txEl>
                                              <p:pRg st="2" end="2"/>
                                            </p:txEl>
                                          </p:spTgt>
                                        </p:tgtEl>
                                      </p:cBhvr>
                                    </p:animEffect>
                                    <p:anim calcmode="lin" valueType="num">
                                      <p:cBhvr>
                                        <p:cTn id="51"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4">
                                            <p:txEl>
                                              <p:pRg st="2" end="2"/>
                                            </p:txEl>
                                          </p:spTgt>
                                        </p:tgtEl>
                                      </p:cBhvr>
                                      <p:to x="100000" y="60000"/>
                                    </p:animScale>
                                    <p:animScale>
                                      <p:cBhvr>
                                        <p:cTn id="57" dur="166" decel="50000">
                                          <p:stCondLst>
                                            <p:cond delay="676"/>
                                          </p:stCondLst>
                                        </p:cTn>
                                        <p:tgtEl>
                                          <p:spTgt spid="4">
                                            <p:txEl>
                                              <p:pRg st="2" end="2"/>
                                            </p:txEl>
                                          </p:spTgt>
                                        </p:tgtEl>
                                      </p:cBhvr>
                                      <p:to x="100000" y="100000"/>
                                    </p:animScale>
                                    <p:animScale>
                                      <p:cBhvr>
                                        <p:cTn id="58" dur="26">
                                          <p:stCondLst>
                                            <p:cond delay="1312"/>
                                          </p:stCondLst>
                                        </p:cTn>
                                        <p:tgtEl>
                                          <p:spTgt spid="4">
                                            <p:txEl>
                                              <p:pRg st="2" end="2"/>
                                            </p:txEl>
                                          </p:spTgt>
                                        </p:tgtEl>
                                      </p:cBhvr>
                                      <p:to x="100000" y="80000"/>
                                    </p:animScale>
                                    <p:animScale>
                                      <p:cBhvr>
                                        <p:cTn id="59" dur="166" decel="50000">
                                          <p:stCondLst>
                                            <p:cond delay="1338"/>
                                          </p:stCondLst>
                                        </p:cTn>
                                        <p:tgtEl>
                                          <p:spTgt spid="4">
                                            <p:txEl>
                                              <p:pRg st="2" end="2"/>
                                            </p:txEl>
                                          </p:spTgt>
                                        </p:tgtEl>
                                      </p:cBhvr>
                                      <p:to x="100000" y="100000"/>
                                    </p:animScale>
                                    <p:animScale>
                                      <p:cBhvr>
                                        <p:cTn id="60" dur="26">
                                          <p:stCondLst>
                                            <p:cond delay="1642"/>
                                          </p:stCondLst>
                                        </p:cTn>
                                        <p:tgtEl>
                                          <p:spTgt spid="4">
                                            <p:txEl>
                                              <p:pRg st="2" end="2"/>
                                            </p:txEl>
                                          </p:spTgt>
                                        </p:tgtEl>
                                      </p:cBhvr>
                                      <p:to x="100000" y="90000"/>
                                    </p:animScale>
                                    <p:animScale>
                                      <p:cBhvr>
                                        <p:cTn id="61" dur="166" decel="50000">
                                          <p:stCondLst>
                                            <p:cond delay="1668"/>
                                          </p:stCondLst>
                                        </p:cTn>
                                        <p:tgtEl>
                                          <p:spTgt spid="4">
                                            <p:txEl>
                                              <p:pRg st="2" end="2"/>
                                            </p:txEl>
                                          </p:spTgt>
                                        </p:tgtEl>
                                      </p:cBhvr>
                                      <p:to x="100000" y="100000"/>
                                    </p:animScale>
                                    <p:animScale>
                                      <p:cBhvr>
                                        <p:cTn id="62" dur="26">
                                          <p:stCondLst>
                                            <p:cond delay="1808"/>
                                          </p:stCondLst>
                                        </p:cTn>
                                        <p:tgtEl>
                                          <p:spTgt spid="4">
                                            <p:txEl>
                                              <p:pRg st="2" end="2"/>
                                            </p:txEl>
                                          </p:spTgt>
                                        </p:tgtEl>
                                      </p:cBhvr>
                                      <p:to x="100000" y="95000"/>
                                    </p:animScale>
                                    <p:animScale>
                                      <p:cBhvr>
                                        <p:cTn id="63" dur="166" decel="50000">
                                          <p:stCondLst>
                                            <p:cond delay="1834"/>
                                          </p:stCondLst>
                                        </p:cTn>
                                        <p:tgtEl>
                                          <p:spTgt spid="4">
                                            <p:txEl>
                                              <p:pRg st="2" end="2"/>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4">
                                            <p:txEl>
                                              <p:pRg st="3" end="3"/>
                                            </p:txEl>
                                          </p:spTgt>
                                        </p:tgtEl>
                                        <p:attrNameLst>
                                          <p:attrName>style.visibility</p:attrName>
                                        </p:attrNameLst>
                                      </p:cBhvr>
                                      <p:to>
                                        <p:strVal val="visible"/>
                                      </p:to>
                                    </p:set>
                                    <p:animEffect transition="in" filter="wipe(down)">
                                      <p:cBhvr>
                                        <p:cTn id="68" dur="580">
                                          <p:stCondLst>
                                            <p:cond delay="0"/>
                                          </p:stCondLst>
                                        </p:cTn>
                                        <p:tgtEl>
                                          <p:spTgt spid="4">
                                            <p:txEl>
                                              <p:pRg st="3" end="3"/>
                                            </p:txEl>
                                          </p:spTgt>
                                        </p:tgtEl>
                                      </p:cBhvr>
                                    </p:animEffect>
                                    <p:anim calcmode="lin" valueType="num">
                                      <p:cBhvr>
                                        <p:cTn id="69"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4">
                                            <p:txEl>
                                              <p:pRg st="3" end="3"/>
                                            </p:txEl>
                                          </p:spTgt>
                                        </p:tgtEl>
                                      </p:cBhvr>
                                      <p:to x="100000" y="60000"/>
                                    </p:animScale>
                                    <p:animScale>
                                      <p:cBhvr>
                                        <p:cTn id="75" dur="166" decel="50000">
                                          <p:stCondLst>
                                            <p:cond delay="676"/>
                                          </p:stCondLst>
                                        </p:cTn>
                                        <p:tgtEl>
                                          <p:spTgt spid="4">
                                            <p:txEl>
                                              <p:pRg st="3" end="3"/>
                                            </p:txEl>
                                          </p:spTgt>
                                        </p:tgtEl>
                                      </p:cBhvr>
                                      <p:to x="100000" y="100000"/>
                                    </p:animScale>
                                    <p:animScale>
                                      <p:cBhvr>
                                        <p:cTn id="76" dur="26">
                                          <p:stCondLst>
                                            <p:cond delay="1312"/>
                                          </p:stCondLst>
                                        </p:cTn>
                                        <p:tgtEl>
                                          <p:spTgt spid="4">
                                            <p:txEl>
                                              <p:pRg st="3" end="3"/>
                                            </p:txEl>
                                          </p:spTgt>
                                        </p:tgtEl>
                                      </p:cBhvr>
                                      <p:to x="100000" y="80000"/>
                                    </p:animScale>
                                    <p:animScale>
                                      <p:cBhvr>
                                        <p:cTn id="77" dur="166" decel="50000">
                                          <p:stCondLst>
                                            <p:cond delay="1338"/>
                                          </p:stCondLst>
                                        </p:cTn>
                                        <p:tgtEl>
                                          <p:spTgt spid="4">
                                            <p:txEl>
                                              <p:pRg st="3" end="3"/>
                                            </p:txEl>
                                          </p:spTgt>
                                        </p:tgtEl>
                                      </p:cBhvr>
                                      <p:to x="100000" y="100000"/>
                                    </p:animScale>
                                    <p:animScale>
                                      <p:cBhvr>
                                        <p:cTn id="78" dur="26">
                                          <p:stCondLst>
                                            <p:cond delay="1642"/>
                                          </p:stCondLst>
                                        </p:cTn>
                                        <p:tgtEl>
                                          <p:spTgt spid="4">
                                            <p:txEl>
                                              <p:pRg st="3" end="3"/>
                                            </p:txEl>
                                          </p:spTgt>
                                        </p:tgtEl>
                                      </p:cBhvr>
                                      <p:to x="100000" y="90000"/>
                                    </p:animScale>
                                    <p:animScale>
                                      <p:cBhvr>
                                        <p:cTn id="79" dur="166" decel="50000">
                                          <p:stCondLst>
                                            <p:cond delay="1668"/>
                                          </p:stCondLst>
                                        </p:cTn>
                                        <p:tgtEl>
                                          <p:spTgt spid="4">
                                            <p:txEl>
                                              <p:pRg st="3" end="3"/>
                                            </p:txEl>
                                          </p:spTgt>
                                        </p:tgtEl>
                                      </p:cBhvr>
                                      <p:to x="100000" y="100000"/>
                                    </p:animScale>
                                    <p:animScale>
                                      <p:cBhvr>
                                        <p:cTn id="80" dur="26">
                                          <p:stCondLst>
                                            <p:cond delay="1808"/>
                                          </p:stCondLst>
                                        </p:cTn>
                                        <p:tgtEl>
                                          <p:spTgt spid="4">
                                            <p:txEl>
                                              <p:pRg st="3" end="3"/>
                                            </p:txEl>
                                          </p:spTgt>
                                        </p:tgtEl>
                                      </p:cBhvr>
                                      <p:to x="100000" y="95000"/>
                                    </p:animScale>
                                    <p:animScale>
                                      <p:cBhvr>
                                        <p:cTn id="81" dur="166" decel="50000">
                                          <p:stCondLst>
                                            <p:cond delay="1834"/>
                                          </p:stCondLst>
                                        </p:cTn>
                                        <p:tgtEl>
                                          <p:spTgt spid="4">
                                            <p:txEl>
                                              <p:pRg st="3" end="3"/>
                                            </p:txEl>
                                          </p:spTgt>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4">
                                            <p:txEl>
                                              <p:pRg st="4" end="4"/>
                                            </p:txEl>
                                          </p:spTgt>
                                        </p:tgtEl>
                                        <p:attrNameLst>
                                          <p:attrName>style.visibility</p:attrName>
                                        </p:attrNameLst>
                                      </p:cBhvr>
                                      <p:to>
                                        <p:strVal val="visible"/>
                                      </p:to>
                                    </p:set>
                                    <p:animEffect transition="in" filter="wipe(down)">
                                      <p:cBhvr>
                                        <p:cTn id="86" dur="580">
                                          <p:stCondLst>
                                            <p:cond delay="0"/>
                                          </p:stCondLst>
                                        </p:cTn>
                                        <p:tgtEl>
                                          <p:spTgt spid="4">
                                            <p:txEl>
                                              <p:pRg st="4" end="4"/>
                                            </p:txEl>
                                          </p:spTgt>
                                        </p:tgtEl>
                                      </p:cBhvr>
                                    </p:animEffect>
                                    <p:anim calcmode="lin" valueType="num">
                                      <p:cBhvr>
                                        <p:cTn id="87"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92" dur="26">
                                          <p:stCondLst>
                                            <p:cond delay="650"/>
                                          </p:stCondLst>
                                        </p:cTn>
                                        <p:tgtEl>
                                          <p:spTgt spid="4">
                                            <p:txEl>
                                              <p:pRg st="4" end="4"/>
                                            </p:txEl>
                                          </p:spTgt>
                                        </p:tgtEl>
                                      </p:cBhvr>
                                      <p:to x="100000" y="60000"/>
                                    </p:animScale>
                                    <p:animScale>
                                      <p:cBhvr>
                                        <p:cTn id="93" dur="166" decel="50000">
                                          <p:stCondLst>
                                            <p:cond delay="676"/>
                                          </p:stCondLst>
                                        </p:cTn>
                                        <p:tgtEl>
                                          <p:spTgt spid="4">
                                            <p:txEl>
                                              <p:pRg st="4" end="4"/>
                                            </p:txEl>
                                          </p:spTgt>
                                        </p:tgtEl>
                                      </p:cBhvr>
                                      <p:to x="100000" y="100000"/>
                                    </p:animScale>
                                    <p:animScale>
                                      <p:cBhvr>
                                        <p:cTn id="94" dur="26">
                                          <p:stCondLst>
                                            <p:cond delay="1312"/>
                                          </p:stCondLst>
                                        </p:cTn>
                                        <p:tgtEl>
                                          <p:spTgt spid="4">
                                            <p:txEl>
                                              <p:pRg st="4" end="4"/>
                                            </p:txEl>
                                          </p:spTgt>
                                        </p:tgtEl>
                                      </p:cBhvr>
                                      <p:to x="100000" y="80000"/>
                                    </p:animScale>
                                    <p:animScale>
                                      <p:cBhvr>
                                        <p:cTn id="95" dur="166" decel="50000">
                                          <p:stCondLst>
                                            <p:cond delay="1338"/>
                                          </p:stCondLst>
                                        </p:cTn>
                                        <p:tgtEl>
                                          <p:spTgt spid="4">
                                            <p:txEl>
                                              <p:pRg st="4" end="4"/>
                                            </p:txEl>
                                          </p:spTgt>
                                        </p:tgtEl>
                                      </p:cBhvr>
                                      <p:to x="100000" y="100000"/>
                                    </p:animScale>
                                    <p:animScale>
                                      <p:cBhvr>
                                        <p:cTn id="96" dur="26">
                                          <p:stCondLst>
                                            <p:cond delay="1642"/>
                                          </p:stCondLst>
                                        </p:cTn>
                                        <p:tgtEl>
                                          <p:spTgt spid="4">
                                            <p:txEl>
                                              <p:pRg st="4" end="4"/>
                                            </p:txEl>
                                          </p:spTgt>
                                        </p:tgtEl>
                                      </p:cBhvr>
                                      <p:to x="100000" y="90000"/>
                                    </p:animScale>
                                    <p:animScale>
                                      <p:cBhvr>
                                        <p:cTn id="97" dur="166" decel="50000">
                                          <p:stCondLst>
                                            <p:cond delay="1668"/>
                                          </p:stCondLst>
                                        </p:cTn>
                                        <p:tgtEl>
                                          <p:spTgt spid="4">
                                            <p:txEl>
                                              <p:pRg st="4" end="4"/>
                                            </p:txEl>
                                          </p:spTgt>
                                        </p:tgtEl>
                                      </p:cBhvr>
                                      <p:to x="100000" y="100000"/>
                                    </p:animScale>
                                    <p:animScale>
                                      <p:cBhvr>
                                        <p:cTn id="98" dur="26">
                                          <p:stCondLst>
                                            <p:cond delay="1808"/>
                                          </p:stCondLst>
                                        </p:cTn>
                                        <p:tgtEl>
                                          <p:spTgt spid="4">
                                            <p:txEl>
                                              <p:pRg st="4" end="4"/>
                                            </p:txEl>
                                          </p:spTgt>
                                        </p:tgtEl>
                                      </p:cBhvr>
                                      <p:to x="100000" y="95000"/>
                                    </p:animScale>
                                    <p:animScale>
                                      <p:cBhvr>
                                        <p:cTn id="99" dur="166" decel="50000">
                                          <p:stCondLst>
                                            <p:cond delay="1834"/>
                                          </p:stCondLst>
                                        </p:cTn>
                                        <p:tgtEl>
                                          <p:spTgt spid="4">
                                            <p:txEl>
                                              <p:pRg st="4" end="4"/>
                                            </p:txEl>
                                          </p:spTgt>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26" presetClass="entr" presetSubtype="0" fill="hold" grpId="0" nodeType="clickEffect">
                                  <p:stCondLst>
                                    <p:cond delay="0"/>
                                  </p:stCondLst>
                                  <p:childTnLst>
                                    <p:set>
                                      <p:cBhvr>
                                        <p:cTn id="103" dur="1" fill="hold">
                                          <p:stCondLst>
                                            <p:cond delay="0"/>
                                          </p:stCondLst>
                                        </p:cTn>
                                        <p:tgtEl>
                                          <p:spTgt spid="4">
                                            <p:txEl>
                                              <p:pRg st="5" end="5"/>
                                            </p:txEl>
                                          </p:spTgt>
                                        </p:tgtEl>
                                        <p:attrNameLst>
                                          <p:attrName>style.visibility</p:attrName>
                                        </p:attrNameLst>
                                      </p:cBhvr>
                                      <p:to>
                                        <p:strVal val="visible"/>
                                      </p:to>
                                    </p:set>
                                    <p:animEffect transition="in" filter="wipe(down)">
                                      <p:cBhvr>
                                        <p:cTn id="104" dur="580">
                                          <p:stCondLst>
                                            <p:cond delay="0"/>
                                          </p:stCondLst>
                                        </p:cTn>
                                        <p:tgtEl>
                                          <p:spTgt spid="4">
                                            <p:txEl>
                                              <p:pRg st="5" end="5"/>
                                            </p:txEl>
                                          </p:spTgt>
                                        </p:tgtEl>
                                      </p:cBhvr>
                                    </p:animEffect>
                                    <p:anim calcmode="lin" valueType="num">
                                      <p:cBhvr>
                                        <p:cTn id="105"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110" dur="26">
                                          <p:stCondLst>
                                            <p:cond delay="650"/>
                                          </p:stCondLst>
                                        </p:cTn>
                                        <p:tgtEl>
                                          <p:spTgt spid="4">
                                            <p:txEl>
                                              <p:pRg st="5" end="5"/>
                                            </p:txEl>
                                          </p:spTgt>
                                        </p:tgtEl>
                                      </p:cBhvr>
                                      <p:to x="100000" y="60000"/>
                                    </p:animScale>
                                    <p:animScale>
                                      <p:cBhvr>
                                        <p:cTn id="111" dur="166" decel="50000">
                                          <p:stCondLst>
                                            <p:cond delay="676"/>
                                          </p:stCondLst>
                                        </p:cTn>
                                        <p:tgtEl>
                                          <p:spTgt spid="4">
                                            <p:txEl>
                                              <p:pRg st="5" end="5"/>
                                            </p:txEl>
                                          </p:spTgt>
                                        </p:tgtEl>
                                      </p:cBhvr>
                                      <p:to x="100000" y="100000"/>
                                    </p:animScale>
                                    <p:animScale>
                                      <p:cBhvr>
                                        <p:cTn id="112" dur="26">
                                          <p:stCondLst>
                                            <p:cond delay="1312"/>
                                          </p:stCondLst>
                                        </p:cTn>
                                        <p:tgtEl>
                                          <p:spTgt spid="4">
                                            <p:txEl>
                                              <p:pRg st="5" end="5"/>
                                            </p:txEl>
                                          </p:spTgt>
                                        </p:tgtEl>
                                      </p:cBhvr>
                                      <p:to x="100000" y="80000"/>
                                    </p:animScale>
                                    <p:animScale>
                                      <p:cBhvr>
                                        <p:cTn id="113" dur="166" decel="50000">
                                          <p:stCondLst>
                                            <p:cond delay="1338"/>
                                          </p:stCondLst>
                                        </p:cTn>
                                        <p:tgtEl>
                                          <p:spTgt spid="4">
                                            <p:txEl>
                                              <p:pRg st="5" end="5"/>
                                            </p:txEl>
                                          </p:spTgt>
                                        </p:tgtEl>
                                      </p:cBhvr>
                                      <p:to x="100000" y="100000"/>
                                    </p:animScale>
                                    <p:animScale>
                                      <p:cBhvr>
                                        <p:cTn id="114" dur="26">
                                          <p:stCondLst>
                                            <p:cond delay="1642"/>
                                          </p:stCondLst>
                                        </p:cTn>
                                        <p:tgtEl>
                                          <p:spTgt spid="4">
                                            <p:txEl>
                                              <p:pRg st="5" end="5"/>
                                            </p:txEl>
                                          </p:spTgt>
                                        </p:tgtEl>
                                      </p:cBhvr>
                                      <p:to x="100000" y="90000"/>
                                    </p:animScale>
                                    <p:animScale>
                                      <p:cBhvr>
                                        <p:cTn id="115" dur="166" decel="50000">
                                          <p:stCondLst>
                                            <p:cond delay="1668"/>
                                          </p:stCondLst>
                                        </p:cTn>
                                        <p:tgtEl>
                                          <p:spTgt spid="4">
                                            <p:txEl>
                                              <p:pRg st="5" end="5"/>
                                            </p:txEl>
                                          </p:spTgt>
                                        </p:tgtEl>
                                      </p:cBhvr>
                                      <p:to x="100000" y="100000"/>
                                    </p:animScale>
                                    <p:animScale>
                                      <p:cBhvr>
                                        <p:cTn id="116" dur="26">
                                          <p:stCondLst>
                                            <p:cond delay="1808"/>
                                          </p:stCondLst>
                                        </p:cTn>
                                        <p:tgtEl>
                                          <p:spTgt spid="4">
                                            <p:txEl>
                                              <p:pRg st="5" end="5"/>
                                            </p:txEl>
                                          </p:spTgt>
                                        </p:tgtEl>
                                      </p:cBhvr>
                                      <p:to x="100000" y="95000"/>
                                    </p:animScale>
                                    <p:animScale>
                                      <p:cBhvr>
                                        <p:cTn id="117" dur="166" decel="50000">
                                          <p:stCondLst>
                                            <p:cond delay="1834"/>
                                          </p:stCondLst>
                                        </p:cTn>
                                        <p:tgtEl>
                                          <p:spTgt spid="4">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304800"/>
            <a:ext cx="3886200" cy="519113"/>
          </a:xfrm>
          <a:prstGeom prst="rect">
            <a:avLst/>
          </a:prstGeom>
          <a:noFill/>
          <a:ln w="9525">
            <a:noFill/>
            <a:miter lim="800000"/>
            <a:headEnd/>
            <a:tailEnd/>
          </a:ln>
          <a:effectLst/>
        </p:spPr>
        <p:txBody>
          <a:bodyPr>
            <a:spAutoFit/>
          </a:bodyPr>
          <a:lstStyle/>
          <a:p>
            <a:pPr>
              <a:spcBef>
                <a:spcPct val="50000"/>
              </a:spcBef>
              <a:defRPr/>
            </a:pPr>
            <a:endParaRPr lang="en-US" sz="2800" b="1">
              <a:solidFill>
                <a:srgbClr val="0000FF"/>
              </a:solidFill>
              <a:effectLst>
                <a:outerShdw blurRad="38100" dist="38100" dir="2700000" algn="tl">
                  <a:srgbClr val="C0C0C0"/>
                </a:outerShdw>
              </a:effectLst>
              <a:latin typeface="VNI-Avo" pitchFamily="2" charset="0"/>
            </a:endParaRPr>
          </a:p>
        </p:txBody>
      </p:sp>
      <p:sp>
        <p:nvSpPr>
          <p:cNvPr id="11267" name="Text Box 3"/>
          <p:cNvSpPr txBox="1">
            <a:spLocks noChangeArrowheads="1"/>
          </p:cNvSpPr>
          <p:nvPr/>
        </p:nvSpPr>
        <p:spPr bwMode="auto">
          <a:xfrm>
            <a:off x="228600" y="606425"/>
            <a:ext cx="8610600" cy="5909310"/>
          </a:xfrm>
          <a:prstGeom prst="rect">
            <a:avLst/>
          </a:prstGeom>
          <a:noFill/>
          <a:ln w="9525">
            <a:noFill/>
            <a:miter lim="800000"/>
            <a:headEnd/>
            <a:tailEnd/>
          </a:ln>
        </p:spPr>
        <p:txBody>
          <a:bodyPr wrap="square">
            <a:spAutoFit/>
          </a:bodyPr>
          <a:lstStyle/>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Ông Ân xây nhà cao tầng, không giấy phép và đem đổ phế thải xây dựng xuống cống thoát nước.</a:t>
            </a:r>
          </a:p>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Lê cùng hai bạn tham gia đua xe máy, vượt đèn đỏ, gây tai nạn giao thông</a:t>
            </a:r>
          </a:p>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A là bệnh nhân tâm thần, khi lên cơn đã đập phá nhiều tài sản quý của bệnh viện</a:t>
            </a:r>
          </a:p>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Thiếu tiền xài, N đã cướp giật dây chuyền, túi xách của người đi đường</a:t>
            </a:r>
          </a:p>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Bà Tư vay tiền của chị Ba đã quá hạn, dây dưa không chịu trả nợ</a:t>
            </a:r>
          </a:p>
          <a:p>
            <a:pPr marL="514350" indent="-514350" algn="just">
              <a:lnSpc>
                <a:spcPct val="80000"/>
              </a:lnSpc>
              <a:spcBef>
                <a:spcPct val="30000"/>
              </a:spcBef>
              <a:buAutoNum type="arabicPeriod"/>
            </a:pPr>
            <a:r>
              <a:rPr lang="en-US" sz="2800" dirty="0" smtClean="0">
                <a:latin typeface="Times New Roman" pitchFamily="18" charset="0"/>
                <a:cs typeface="Times New Roman" pitchFamily="18" charset="0"/>
                <a:sym typeface="Wingdings" pitchFamily="2" charset="2"/>
              </a:rPr>
              <a:t>Anh Sa là công nhân công ti Môi trường đô thị. Khi chặt cành, tỉa cây để đề phòng mùa mưa bão, anh đã không đặt biển báo hiệu nguy hiểm theo quy định. Hậu quả là một người đi đường đã bị thương do cành cây rơi xuống.</a:t>
            </a:r>
            <a:endParaRPr lang="en-US" sz="2800" dirty="0">
              <a:latin typeface="Times New Roman" pitchFamily="18" charset="0"/>
              <a:cs typeface="Times New Roman" pitchFamily="18" charset="0"/>
              <a:sym typeface="Wingdings" pitchFamily="2" charset="2"/>
            </a:endParaRPr>
          </a:p>
        </p:txBody>
      </p:sp>
      <p:sp>
        <p:nvSpPr>
          <p:cNvPr id="11268" name="Text Box 4"/>
          <p:cNvSpPr txBox="1">
            <a:spLocks noChangeArrowheads="1"/>
          </p:cNvSpPr>
          <p:nvPr/>
        </p:nvSpPr>
        <p:spPr bwMode="auto">
          <a:xfrm>
            <a:off x="0" y="0"/>
            <a:ext cx="5562600" cy="523220"/>
          </a:xfrm>
          <a:prstGeom prst="rect">
            <a:avLst/>
          </a:prstGeom>
          <a:noFill/>
          <a:ln w="9525">
            <a:noFill/>
            <a:miter lim="800000"/>
            <a:headEnd/>
            <a:tailEnd/>
          </a:ln>
        </p:spPr>
        <p:txBody>
          <a:bodyPr>
            <a:spAutoFit/>
          </a:bodyPr>
          <a:lstStyle/>
          <a:p>
            <a:pPr algn="just">
              <a:spcBef>
                <a:spcPct val="50000"/>
              </a:spcBef>
            </a:pPr>
            <a:r>
              <a:rPr lang="en-US" sz="2800" b="1" i="1" u="sng" dirty="0" smtClean="0">
                <a:solidFill>
                  <a:srgbClr val="DB093B"/>
                </a:solidFill>
                <a:latin typeface="Times New Roman" pitchFamily="18" charset="0"/>
                <a:cs typeface="Times New Roman" pitchFamily="18" charset="0"/>
                <a:sym typeface="Wingdings" pitchFamily="2" charset="2"/>
              </a:rPr>
              <a:t>Tình huống trang 52 (sgk)</a:t>
            </a:r>
            <a:endParaRPr lang="en-US" sz="2800" b="1" i="1" u="sng" dirty="0">
              <a:solidFill>
                <a:srgbClr val="DB093B"/>
              </a:solidFill>
              <a:latin typeface="Times New Roman" pitchFamily="18" charset="0"/>
              <a:cs typeface="Times New Roman" pitchFamily="18" charset="0"/>
              <a:sym typeface="Wingdings" pitchFamily="2"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nodePh="1">
                                  <p:stCondLst>
                                    <p:cond delay="0"/>
                                  </p:stCondLst>
                                  <p:endCondLst>
                                    <p:cond evt="begin" delay="0">
                                      <p:tn val="5"/>
                                    </p:cond>
                                  </p:endCondLst>
                                  <p:iterate type="wd">
                                    <p:tmPct val="100000"/>
                                  </p:iterate>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300" fill="hold"/>
                                        <p:tgtEl>
                                          <p:spTgt spid="11266"/>
                                        </p:tgtEl>
                                        <p:attrNameLst>
                                          <p:attrName>ppt_x</p:attrName>
                                        </p:attrNameLst>
                                      </p:cBhvr>
                                      <p:tavLst>
                                        <p:tav tm="0">
                                          <p:val>
                                            <p:strVal val="0-#ppt_w/2"/>
                                          </p:val>
                                        </p:tav>
                                        <p:tav tm="100000">
                                          <p:val>
                                            <p:strVal val="#ppt_x"/>
                                          </p:val>
                                        </p:tav>
                                      </p:tavLst>
                                    </p:anim>
                                    <p:anim calcmode="lin" valueType="num">
                                      <p:cBhvr additive="base">
                                        <p:cTn id="8" dur="300" fill="hold"/>
                                        <p:tgtEl>
                                          <p:spTgt spid="112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3378</TotalTime>
  <Words>1962</Words>
  <Application>Microsoft Office PowerPoint</Application>
  <PresentationFormat>On-screen Show (4:3)</PresentationFormat>
  <Paragraphs>305</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TIẾT 28- BÀI 15: VI PHẠM PHÁP LUẬT VÀ TRÁCH NHIỆM PHÁP LÍ CỦA CÔNG DÂN </vt:lpstr>
      <vt:lpstr>TIẾT 28- BÀI 15: VI PHẠM PHÁP LUẬT VÀ TRÁCH NHIỆM PHÁP LÍ CỦA CÔNG DÂN </vt:lpstr>
      <vt:lpstr>THẢO LUẬN NHÓM ( 3 phút) </vt:lpstr>
      <vt:lpstr>PowerPoint Presentation</vt:lpstr>
      <vt:lpstr>TIẾT 28- BÀI 15: VI PHẠM PHÁP LUẬT VÀ TRÁCH NHIỆM PHÁP LÍ CỦA CÔNG DÂN ( TIẾT 1)</vt:lpstr>
      <vt:lpstr>PowerPoint Presentation</vt:lpstr>
      <vt:lpstr>PowerPoint Presentation</vt:lpstr>
      <vt:lpstr>TIẾT 28- BÀI 15: VI PHẠM PHÁP LUẬT VÀ TRÁCH NHIỆM PHÁP LÍ CỦA CÔNG DÂN ( TIẾT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hm</dc:creator>
  <cp:lastModifiedBy>Pro</cp:lastModifiedBy>
  <cp:revision>400</cp:revision>
  <dcterms:created xsi:type="dcterms:W3CDTF">2017-02-14T15:36:48Z</dcterms:created>
  <dcterms:modified xsi:type="dcterms:W3CDTF">2020-05-02T09:43:43Z</dcterms:modified>
</cp:coreProperties>
</file>