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  <p:sldId id="259" r:id="rId3"/>
    <p:sldId id="305" r:id="rId4"/>
    <p:sldId id="302" r:id="rId5"/>
    <p:sldId id="303" r:id="rId6"/>
    <p:sldId id="300" r:id="rId7"/>
    <p:sldId id="262" r:id="rId8"/>
    <p:sldId id="266" r:id="rId9"/>
    <p:sldId id="282" r:id="rId10"/>
    <p:sldId id="284" r:id="rId11"/>
    <p:sldId id="299" r:id="rId12"/>
    <p:sldId id="270" r:id="rId13"/>
    <p:sldId id="271" r:id="rId14"/>
    <p:sldId id="272" r:id="rId15"/>
    <p:sldId id="298" r:id="rId16"/>
    <p:sldId id="277" r:id="rId17"/>
    <p:sldId id="279" r:id="rId18"/>
    <p:sldId id="280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4722495" y="45085"/>
            <a:ext cx="2896870" cy="7562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259715" y="704215"/>
            <a:ext cx="119322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</a:t>
            </a:r>
            <a:r>
              <a:rPr lang="vi-VN" altLang="en-US" sz="360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3600" b="0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Trong các bữa ăn dưới đây, em hãy cho biết bữa ăn nào có thành phần các nhóm thực phẩm hợp lí. Vì sao?</a:t>
            </a:r>
            <a:endParaRPr lang="en-US" sz="3600"/>
          </a:p>
        </p:txBody>
      </p:sp>
      <p:graphicFrame>
        <p:nvGraphicFramePr>
          <p:cNvPr id="4" name="Table 3"/>
          <p:cNvGraphicFramePr/>
          <p:nvPr/>
        </p:nvGraphicFramePr>
        <p:xfrm>
          <a:off x="1627505" y="1903095"/>
          <a:ext cx="8936355" cy="3725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2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 ăn số 1</a:t>
                      </a:r>
                      <a:endParaRPr lang="en-US" sz="3600" b="0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 ăn số 2</a:t>
                      </a:r>
                      <a:endParaRPr lang="en-US" sz="3600" b="0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 ăn số 3</a:t>
                      </a:r>
                      <a:endParaRPr lang="en-US" sz="3600" b="0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4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Cơm trắng- Thịt kho trứng- Cá rán- Canh mướp đắng (khổ qua)</a:t>
                      </a:r>
                      <a:endParaRPr lang="en-US" sz="3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Cơm trắng- Su su, cà rốt xào- Giá hẹ xào- Canh cà chua thịt bằm</a:t>
                      </a:r>
                      <a:endParaRPr lang="en-US" sz="3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Cơm trắng- Cá rô kho tộ- Canh chua nấu cá- Đậu cô ve xào thịt</a:t>
                      </a:r>
                      <a:endParaRPr lang="en-US" sz="3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4785995" y="116840"/>
            <a:ext cx="287972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40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ÔN BÀI CŨ</a:t>
            </a:r>
            <a:r>
              <a:rPr lang="en-US" sz="40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9715" y="5659120"/>
            <a:ext cx="117913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6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 ăn số 3</a:t>
            </a:r>
            <a:r>
              <a:rPr lang="vi-VN" altLang="en-US" sz="36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là hợp lí vì có đủ 3 món chính: canh, mặn, xào(hay luộc), cung cấp đủ chất dinh dưỡng.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15" y="11974"/>
            <a:ext cx="12479594" cy="685859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61360" y="600756"/>
            <a:ext cx="4223657" cy="9840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17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579441"/>
              </p:ext>
            </p:extLst>
          </p:nvPr>
        </p:nvGraphicFramePr>
        <p:xfrm>
          <a:off x="2" y="971550"/>
          <a:ext cx="12221210" cy="5464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3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885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ải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băm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altLang="en-US" sz="32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vi-VN" alt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000đ/</a:t>
                      </a:r>
                      <a:r>
                        <a:rPr lang="vi-VN" alt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115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</a:t>
                      </a: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Ngát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alt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vi-VN" altLang="en-US" sz="32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</a:t>
                      </a: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Ngát</a:t>
                      </a:r>
                      <a:endParaRPr lang="vi-VN" altLang="en-US" sz="32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vi-VN" altLang="en-US" sz="32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385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xào 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endParaRPr lang="vi-VN" altLang="en-US" sz="32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vi-VN" alt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000đ/</a:t>
                      </a:r>
                      <a:r>
                        <a:rPr lang="vi-VN" alt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endParaRPr lang="vi-VN" altLang="en-US" sz="32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alt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385">
                <a:tc gridSpan="5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CHI PHÍ CHO BỮA ĂN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2548255" y="387985"/>
            <a:ext cx="43453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4.2. Chi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8820785" y="1846580"/>
            <a:ext cx="1503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24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endParaRPr lang="en-US" sz="3200" dirty="0"/>
          </a:p>
        </p:txBody>
      </p:sp>
      <p:sp>
        <p:nvSpPr>
          <p:cNvPr id="7" name="Text Box 6"/>
          <p:cNvSpPr txBox="1"/>
          <p:nvPr/>
        </p:nvSpPr>
        <p:spPr>
          <a:xfrm>
            <a:off x="8871585" y="2494280"/>
            <a:ext cx="151836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2.0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00đ</a:t>
            </a:r>
            <a:endParaRPr lang="en-US" sz="3200" dirty="0"/>
          </a:p>
        </p:txBody>
      </p:sp>
      <p:sp>
        <p:nvSpPr>
          <p:cNvPr id="8" name="Text Box 7"/>
          <p:cNvSpPr txBox="1"/>
          <p:nvPr/>
        </p:nvSpPr>
        <p:spPr>
          <a:xfrm>
            <a:off x="10665460" y="2430145"/>
            <a:ext cx="154080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38</a:t>
            </a:r>
            <a:r>
              <a:rPr lang="vi-VN" altLang="en-US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endParaRPr lang="en-US" sz="3200" dirty="0"/>
          </a:p>
        </p:txBody>
      </p:sp>
      <p:sp>
        <p:nvSpPr>
          <p:cNvPr id="9" name="Text Box 8"/>
          <p:cNvSpPr txBox="1"/>
          <p:nvPr/>
        </p:nvSpPr>
        <p:spPr>
          <a:xfrm>
            <a:off x="10614660" y="4091940"/>
            <a:ext cx="164339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65</a:t>
            </a:r>
            <a:r>
              <a:rPr lang="vi-VN" altLang="en-US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8871585" y="3630295"/>
            <a:ext cx="179387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65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8719185" y="4797107"/>
            <a:ext cx="182614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15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3200" dirty="0"/>
          </a:p>
        </p:txBody>
      </p:sp>
      <p:sp>
        <p:nvSpPr>
          <p:cNvPr id="13" name="Text Box 12"/>
          <p:cNvSpPr txBox="1"/>
          <p:nvPr/>
        </p:nvSpPr>
        <p:spPr>
          <a:xfrm>
            <a:off x="8864602" y="5380354"/>
            <a:ext cx="162095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3200" dirty="0"/>
          </a:p>
        </p:txBody>
      </p:sp>
      <p:sp>
        <p:nvSpPr>
          <p:cNvPr id="14" name="Text Box 13"/>
          <p:cNvSpPr txBox="1"/>
          <p:nvPr/>
        </p:nvSpPr>
        <p:spPr>
          <a:xfrm>
            <a:off x="10593070" y="5478780"/>
            <a:ext cx="164339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35</a:t>
            </a:r>
            <a:r>
              <a:rPr lang="vi-VN" altLang="en-US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3200" dirty="0"/>
          </a:p>
        </p:txBody>
      </p:sp>
      <p:sp>
        <p:nvSpPr>
          <p:cNvPr id="15" name="Text Box 14"/>
          <p:cNvSpPr txBox="1"/>
          <p:nvPr/>
        </p:nvSpPr>
        <p:spPr>
          <a:xfrm>
            <a:off x="10513060" y="6289040"/>
            <a:ext cx="184858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3200" b="1" dirty="0" smtClean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3200" b="1" dirty="0" smtClean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38</a:t>
            </a:r>
            <a:r>
              <a:rPr lang="vi-VN" altLang="en-US" sz="3200" b="1" dirty="0" smtClean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r>
              <a:rPr lang="vi-VN" altLang="en-US" sz="3200" b="1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</a:p>
        </p:txBody>
      </p:sp>
      <p:sp>
        <p:nvSpPr>
          <p:cNvPr id="16" name="Text Box 6"/>
          <p:cNvSpPr txBox="1"/>
          <p:nvPr/>
        </p:nvSpPr>
        <p:spPr>
          <a:xfrm>
            <a:off x="8871585" y="3077686"/>
            <a:ext cx="1313180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.000đ</a:t>
            </a:r>
            <a:endParaRPr lang="en-US" sz="32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88900"/>
            <a:ext cx="12192635" cy="6847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1300" y="652145"/>
            <a:ext cx="48641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4.2. Chi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600" dirty="0"/>
          </a:p>
        </p:txBody>
      </p:sp>
      <p:sp>
        <p:nvSpPr>
          <p:cNvPr id="100" name="Text Box 99"/>
          <p:cNvSpPr txBox="1"/>
          <p:nvPr/>
        </p:nvSpPr>
        <p:spPr>
          <a:xfrm>
            <a:off x="961390" y="1297305"/>
            <a:ext cx="977627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Chi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phí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mỗi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loại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Chi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phí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mỗi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Chi </a:t>
            </a:r>
            <a:r>
              <a:rPr lang="en-US" sz="3200" b="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phí</a:t>
            </a:r>
            <a:r>
              <a:rPr lang="en-US" sz="3200" b="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cho</a:t>
            </a:r>
            <a:r>
              <a:rPr lang="en-US" sz="3200" b="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bữa</a:t>
            </a:r>
            <a:r>
              <a:rPr lang="en-US" sz="3200" b="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3200" b="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</a:rPr>
              <a:t>.</a:t>
            </a:r>
            <a:endParaRPr lang="en-US" sz="3200" b="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0093" y="837168"/>
            <a:ext cx="395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51062" y="498864"/>
            <a:ext cx="90150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1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1062" y="1459555"/>
            <a:ext cx="7624445" cy="6667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85638" y="2103607"/>
            <a:ext cx="8675370" cy="2735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638" y="4839187"/>
            <a:ext cx="8674100" cy="190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4565" y="1082429"/>
            <a:ext cx="395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1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380490" y="474663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nh-dong-312_1138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" y="5492750"/>
            <a:ext cx="952500" cy="1156970"/>
          </a:xfrm>
          <a:prstGeom prst="rect">
            <a:avLst/>
          </a:prstGeom>
        </p:spPr>
      </p:pic>
      <p:pic>
        <p:nvPicPr>
          <p:cNvPr id="11" name="Picture 10" descr="anh-dong-319_113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175" y="285750"/>
            <a:ext cx="857250" cy="15049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905953" y="1038225"/>
            <a:ext cx="8488680" cy="20078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05953" y="3046095"/>
            <a:ext cx="8488680" cy="278828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0350" y="714375"/>
            <a:ext cx="9245600" cy="224218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30350" y="2956560"/>
            <a:ext cx="9245600" cy="2145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985" y="5101590"/>
            <a:ext cx="9244965" cy="150495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89330" y="130810"/>
            <a:ext cx="90150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1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200" dirty="0"/>
          </a:p>
        </p:txBody>
      </p:sp>
      <p:pic>
        <p:nvPicPr>
          <p:cNvPr id="10" name="Picture 9" descr="anh-dong-312_1138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" y="5492750"/>
            <a:ext cx="952500" cy="1156970"/>
          </a:xfrm>
          <a:prstGeom prst="rect">
            <a:avLst/>
          </a:prstGeom>
        </p:spPr>
      </p:pic>
      <p:pic>
        <p:nvPicPr>
          <p:cNvPr id="11" name="Picture 10" descr="anh-dong-319_1138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9175" y="285750"/>
            <a:ext cx="857250" cy="150495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392793" y="279771"/>
            <a:ext cx="9015095" cy="58356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lstStyle/>
          <a:p>
            <a:pPr>
              <a:spcBef>
                <a:spcPts val="1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200" dirty="0"/>
          </a:p>
        </p:txBody>
      </p:sp>
      <p:sp>
        <p:nvSpPr>
          <p:cNvPr id="9" name="Text Box 8"/>
          <p:cNvSpPr txBox="1"/>
          <p:nvPr/>
        </p:nvSpPr>
        <p:spPr>
          <a:xfrm>
            <a:off x="580209" y="1364796"/>
            <a:ext cx="1085425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-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Lập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danh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sách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món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ăn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theo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từng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loại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món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chính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món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phụ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54082" y="1949571"/>
            <a:ext cx="86925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-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Ước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tính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số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lượng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mỗi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loại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thực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phẩm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cần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dùng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54082" y="2485868"/>
            <a:ext cx="102489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-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Tính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chi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phí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thực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phẩm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món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ăn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80209" y="3023375"/>
            <a:ext cx="36563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-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Hoàn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thiện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bữa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ăn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209" y="844222"/>
            <a:ext cx="7388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-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Tính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số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người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trong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g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i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a</a:t>
            </a:r>
            <a:r>
              <a:rPr 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đình</a:t>
            </a:r>
            <a:endParaRPr 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9" grpId="1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 an cong nghe\CN6 CTST\hình\bảng 4.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55" y="0"/>
            <a:ext cx="68980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1" descr="anh-dong-dep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830560" y="5236845"/>
            <a:ext cx="1215390" cy="16211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SGK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036939"/>
              </p:ext>
            </p:extLst>
          </p:nvPr>
        </p:nvGraphicFramePr>
        <p:xfrm>
          <a:off x="1523999" y="1142998"/>
          <a:ext cx="9144000" cy="4637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 gridSpan="4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368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15240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Tính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số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người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trong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gia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đình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Segoe UI" panose="020B0502040204020203" charset="0"/>
                        <a:sym typeface="+mn-ea"/>
                      </a:endParaRPr>
                    </a:p>
                    <a:p>
                      <a:pPr marR="152400">
                        <a:spcAft>
                          <a:spcPts val="600"/>
                        </a:spcAft>
                      </a:pP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2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15240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Lập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danh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sách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các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món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ăn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theo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từng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loại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Segoe UI" panose="020B0502040204020203" charset="0"/>
                          <a:sym typeface="+mn-ea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15240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5" y="217714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SGK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319237"/>
              </p:ext>
            </p:extLst>
          </p:nvPr>
        </p:nvGraphicFramePr>
        <p:xfrm>
          <a:off x="1214846" y="1066798"/>
          <a:ext cx="9453153" cy="4772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160">
                <a:tc gridSpan="3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232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486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26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16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0553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4.2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4.3/28.</a:t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5/33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63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756785" y="278130"/>
            <a:ext cx="2722245" cy="72453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h-dong-319_1138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0" y="5270500"/>
            <a:ext cx="889000" cy="1588135"/>
          </a:xfrm>
          <a:prstGeom prst="rect">
            <a:avLst/>
          </a:prstGeom>
        </p:spPr>
      </p:pic>
      <p:pic>
        <p:nvPicPr>
          <p:cNvPr id="4" name="Picture 3" descr="anh-dong-312_113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0"/>
            <a:ext cx="952500" cy="9525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1915" y="832485"/>
            <a:ext cx="122301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2: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bữa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ăn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dưới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Theo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bữa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ăn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chỉnh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bữa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ăn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3200" dirty="0"/>
          </a:p>
        </p:txBody>
      </p:sp>
      <p:pic>
        <p:nvPicPr>
          <p:cNvPr id="26631" name="Picture 2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65" y="2331085"/>
            <a:ext cx="10643870" cy="249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756785" y="311150"/>
            <a:ext cx="287972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40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ÔN BÀI CŨ</a:t>
            </a:r>
            <a:r>
              <a:rPr lang="en-US" sz="40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97180" y="5039360"/>
            <a:ext cx="109213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T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hời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gian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phân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chia</a:t>
            </a:r>
            <a:r>
              <a:rPr lang="vi-VN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b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ữa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ăn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sz="3200" b="1" i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của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vi-VN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bạn thứ </a:t>
            </a:r>
            <a:r>
              <a:rPr 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3</a:t>
            </a:r>
            <a:r>
              <a:rPr lang="vi-VN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là hợp lí. </a:t>
            </a:r>
            <a:r>
              <a:rPr lang="en-US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B</a:t>
            </a:r>
            <a:r>
              <a:rPr lang="vi-VN" altLang="en-US" sz="3200" b="1" i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ạn </a:t>
            </a:r>
            <a:r>
              <a:rPr lang="vi-VN" altLang="en-US" sz="32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thứ 1 nên điều chỉnh bữa phụ lúc 14h, bạn thứ 2 nên điều chỉnh có thêm bữa phụ lúc 15h.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14891" y="980080"/>
            <a:ext cx="195643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vi-VN" altLang="en-US" sz="4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iết </a:t>
            </a:r>
            <a:r>
              <a:rPr kumimoji="0" lang="en-US" altLang="en-US" sz="4000" b="1" i="1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</a:t>
            </a:r>
            <a:r>
              <a:rPr kumimoji="0" lang="vi-VN" altLang="en-US" sz="4000" b="1" i="1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</a:t>
            </a:r>
            <a:endParaRPr kumimoji="0" lang="vi-VN" altLang="en-US" sz="40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91" y="333749"/>
            <a:ext cx="11520057" cy="64633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2: BẢO QUẢN VÀ CHẾ BIẾN THỰC 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491" y="2147882"/>
            <a:ext cx="869481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06" y="1329346"/>
            <a:ext cx="9474926" cy="560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745" y="3225820"/>
            <a:ext cx="836755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66FF33"/>
                </a:solidFill>
                <a:latin typeface="Times New Roman" panose="02020603050405020304" pitchFamily="18" charset="0"/>
              </a:rPr>
              <a:t>2. NHU CẦU DINH DƯỠNG CỦA CƠ THỂ</a:t>
            </a:r>
            <a:endParaRPr lang="en-US" sz="3200" dirty="0">
              <a:solidFill>
                <a:srgbClr val="66FF33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1029347" y="4053627"/>
            <a:ext cx="6320687" cy="5835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CHẾ ĐỘ ĂN UỐNG KHOA HỌC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1009745" y="4880224"/>
            <a:ext cx="7861024" cy="6397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/>
          <p:nvPr/>
        </p:nvSpPr>
        <p:spPr>
          <a:xfrm>
            <a:off x="876300" y="99219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1612969" y="745701"/>
            <a:ext cx="906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87241" y="1472525"/>
            <a:ext cx="602088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đầy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đủ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thuộc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4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tỉ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lệ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Segoe UI" panose="020B0502040204020203" charset="0"/>
              </a:rPr>
              <a:t>hợp</a:t>
            </a:r>
            <a:r>
              <a:rPr lang="vi-VN" alt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:</a:t>
            </a:r>
            <a:r>
              <a:rPr lang="en-US" sz="32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1" y="1355301"/>
            <a:ext cx="5300246" cy="38243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41" y="2666967"/>
            <a:ext cx="5016138" cy="33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1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6003" y="601274"/>
            <a:ext cx="11143368" cy="6188939"/>
            <a:chOff x="156003" y="601274"/>
            <a:chExt cx="11143368" cy="61889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716" y="3700762"/>
              <a:ext cx="5347438" cy="30894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03" y="601274"/>
              <a:ext cx="5265084" cy="3159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13737"/>
            <a:stretch/>
          </p:blipFill>
          <p:spPr>
            <a:xfrm>
              <a:off x="6052456" y="3617003"/>
              <a:ext cx="5246915" cy="31732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6481"/>
            <a:stretch/>
          </p:blipFill>
          <p:spPr>
            <a:xfrm>
              <a:off x="5735975" y="601274"/>
              <a:ext cx="5563396" cy="284732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5716" y="53221"/>
            <a:ext cx="9751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2800" b="1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Nhiều</a:t>
            </a:r>
            <a:r>
              <a:rPr lang="en-US" sz="2800" b="1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cung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cấp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vitamin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Segoe UI" panose="020B0502040204020203" charset="0"/>
              </a:rPr>
              <a:t>khoáng</a:t>
            </a:r>
            <a:r>
              <a:rPr lang="en-US" sz="2800" b="1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009" y="0"/>
            <a:ext cx="11272237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0"/>
            <a:ext cx="11741877" cy="6858000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>
          <a:xfrm>
            <a:off x="876300" y="99219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1656512" y="738981"/>
            <a:ext cx="906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76300" y="1348740"/>
            <a:ext cx="113150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đầy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đủ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4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nhóm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hợp</a:t>
            </a:r>
            <a:r>
              <a:rPr lang="vi-VN" alt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: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01320" y="2017110"/>
            <a:ext cx="10458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/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vitamin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khoáng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76300" y="2642473"/>
            <a:ext cx="108813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bột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Segoe UI" panose="020B0502040204020203" charset="0"/>
              </a:rPr>
              <a:t>đạm</a:t>
            </a:r>
            <a:endParaRPr lang="en-US" sz="3200" dirty="0">
              <a:latin typeface="Times New Roman" panose="02020603050405020304" pitchFamily="18" charset="0"/>
              <a:cs typeface="Segoe UI" panose="020B0502040204020203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01320" y="3304698"/>
            <a:ext cx="82461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/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Segoe UI" panose="020B0502040204020203" charset="0"/>
              </a:rPr>
              <a:t>béo</a:t>
            </a:r>
            <a:r>
              <a:rPr lang="en-US" sz="3200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05180" y="3904824"/>
            <a:ext cx="1095248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đủ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canh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mặn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xào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(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luộc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thêm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món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ăn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phụ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cs typeface="Segoe UI" panose="020B0502040204020203" charset="0"/>
              </a:rPr>
              <a:t>rau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trộn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dưa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chua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rau</a:t>
            </a:r>
            <a:r>
              <a:rPr lang="en-US" sz="3200" i="1" dirty="0"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Segoe UI" panose="020B0502040204020203" charset="0"/>
              </a:rPr>
              <a:t>sống</a:t>
            </a:r>
            <a:r>
              <a:rPr lang="en-US" sz="3200" i="1" dirty="0" smtClean="0">
                <a:latin typeface="Times New Roman" panose="02020603050405020304" pitchFamily="18" charset="0"/>
                <a:cs typeface="Segoe UI" panose="020B0502040204020203" charset="0"/>
              </a:rPr>
              <a:t>,… </a:t>
            </a:r>
            <a:endParaRPr lang="en-US" sz="3200" i="1" dirty="0">
              <a:latin typeface="Times New Roman" panose="02020603050405020304" pitchFamily="18" charset="0"/>
              <a:cs typeface="Segoe UI" panose="020B0502040204020203" charset="0"/>
            </a:endParaRPr>
          </a:p>
        </p:txBody>
      </p:sp>
      <p:pic>
        <p:nvPicPr>
          <p:cNvPr id="8" name="Content Placeholder 7" descr="anh-dong-323_11385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1450" y="0"/>
            <a:ext cx="8572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  <p:bldP spid="2" grpId="1"/>
      <p:bldP spid="2" grpId="2"/>
      <p:bldP spid="3" grpId="1"/>
      <p:bldP spid="3" grpId="2"/>
      <p:bldP spid="4" grpId="1"/>
      <p:bldP spid="4" grpId="2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464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248" y="1984320"/>
            <a:ext cx="41024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7890" y="1914525"/>
            <a:ext cx="297624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17660" y="1793078"/>
            <a:ext cx="19159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18998" y="3086638"/>
            <a:ext cx="68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45850" y="3021330"/>
            <a:ext cx="60960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/>
              <a:t>+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65793" y="579139"/>
            <a:ext cx="107259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4.2. Chi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bữa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7680" y="1256665"/>
            <a:ext cx="352692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</a:t>
            </a:r>
            <a:r>
              <a:rPr 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vi-VN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6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</a:t>
            </a:r>
            <a:r>
              <a:rPr lang="vi-VN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nhất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0702" y="2793402"/>
            <a:ext cx="2341067" cy="2078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495" y="2535293"/>
            <a:ext cx="2786113" cy="216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090" y="2485304"/>
            <a:ext cx="3026468" cy="22642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" y="5320329"/>
            <a:ext cx="11416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4" grpId="0"/>
      <p:bldP spid="14" grpId="1"/>
      <p:bldP spid="28" grpId="0"/>
      <p:bldP spid="28" grpId="1"/>
      <p:bldP spid="29" grpId="0"/>
      <p:bldP spid="29" grpId="1"/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026" y="3984625"/>
            <a:ext cx="31582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ậu que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vi-VN" altLang="en-US" sz="3200" b="1" dirty="0" err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21523" y="3960396"/>
            <a:ext cx="16709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 descr="G:\My Documents\My Pictures\DKTC\DSC06770 copy.pn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92" y="4534050"/>
            <a:ext cx="3099435" cy="23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3773392" y="5007941"/>
            <a:ext cx="68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55429" y="5201616"/>
            <a:ext cx="60960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/>
              <a:t>+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0045" y="113030"/>
            <a:ext cx="342433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600" b="1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</a:t>
            </a:r>
            <a:r>
              <a:rPr lang="vi-VN" altLang="en-US" sz="3600" b="1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</a:t>
            </a:r>
            <a:r>
              <a:rPr lang="en-US" sz="3600" b="1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vi-VN" alt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thứ hai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60045" y="3314065"/>
            <a:ext cx="327044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600" b="1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</a:t>
            </a:r>
            <a:r>
              <a:rPr lang="vi-VN" altLang="en-US" sz="3600" b="1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</a:t>
            </a:r>
            <a:r>
              <a:rPr lang="en-US" sz="3600" b="1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vi-VN" altLang="en-US" sz="3600" b="1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thứ ba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497490" y="1880250"/>
            <a:ext cx="68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0" name="Rectangle 7"/>
          <p:cNvSpPr/>
          <p:nvPr/>
        </p:nvSpPr>
        <p:spPr>
          <a:xfrm>
            <a:off x="587205" y="797201"/>
            <a:ext cx="3068469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 </a:t>
            </a:r>
            <a:r>
              <a:rPr lang="en-US" altLang="en-US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000" b="1" dirty="0" err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anh-dong-137_1137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885" y="90170"/>
            <a:ext cx="756285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98" y="4534050"/>
            <a:ext cx="2619709" cy="2146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0784"/>
          <a:stretch/>
        </p:blipFill>
        <p:spPr>
          <a:xfrm>
            <a:off x="4978766" y="4665627"/>
            <a:ext cx="2835878" cy="2148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78" y="1389039"/>
            <a:ext cx="3084615" cy="205641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39058" y="3949275"/>
            <a:ext cx="10054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vi-VN" alt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63016" y="420339"/>
            <a:ext cx="3530232" cy="3155678"/>
            <a:chOff x="6194850" y="423545"/>
            <a:chExt cx="3530232" cy="315567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15028" b="13200"/>
            <a:stretch/>
          </p:blipFill>
          <p:spPr>
            <a:xfrm>
              <a:off x="6194850" y="1325347"/>
              <a:ext cx="3530232" cy="225387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41177" y="423545"/>
              <a:ext cx="1628503" cy="58477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16" grpId="1"/>
      <p:bldP spid="16" grpId="2"/>
      <p:bldP spid="5" grpId="1"/>
      <p:bldP spid="5" grpId="2"/>
      <p:bldP spid="23" grpId="1"/>
      <p:bldP spid="23" grpId="2"/>
      <p:bldP spid="7" grpId="1"/>
      <p:bldP spid="7" grpId="2"/>
      <p:bldP spid="6" grpId="1"/>
      <p:bldP spid="6" grpId="2"/>
      <p:bldP spid="13" grpId="1"/>
      <p:bldP spid="13" grpId="2"/>
      <p:bldP spid="20" grpId="1" animBg="1"/>
      <p:bldP spid="20" grpId="2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902</Words>
  <Application>Microsoft Office PowerPoint</Application>
  <PresentationFormat>Widescreen</PresentationFormat>
  <Paragraphs>141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Xây dựng bữa ăn dinh dưỡng, hợp lí</vt:lpstr>
      <vt:lpstr>PowerPoint Presentation</vt:lpstr>
      <vt:lpstr>4. Xây dựng bữa ăn dinh dưỡng, hợp lí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Hướng dẫn phần vận dụng ở SGK</vt:lpstr>
      <vt:lpstr>Hướng dẫn phần vận dụng ở SGK</vt:lpstr>
      <vt:lpstr>Cũng cố- dặn dò: - Về nhà các em làm bài tập dựa vào mục 4.2 và 4.3/28. - Xem bài 5/33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LENOVO</dc:creator>
  <cp:lastModifiedBy>Admin</cp:lastModifiedBy>
  <cp:revision>65</cp:revision>
  <dcterms:created xsi:type="dcterms:W3CDTF">2021-09-18T16:38:00Z</dcterms:created>
  <dcterms:modified xsi:type="dcterms:W3CDTF">2021-11-21T11:18:45Z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06D97F7058A04145A6A57EF78BD1751D</vt:lpwstr>
  </property>
  <property fmtid="{D5CDD505-2E9C-101B-9397-08002B2CF9AE}" pid="3" name="KSOProductBuildVer">
    <vt:lpwstr>1033-11.2.0.10323</vt:lpwstr>
  </property>
</Properties>
</file>