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4" r:id="rId2"/>
    <p:sldId id="304" r:id="rId3"/>
    <p:sldId id="312" r:id="rId4"/>
    <p:sldId id="313" r:id="rId5"/>
    <p:sldId id="258" r:id="rId6"/>
    <p:sldId id="305" r:id="rId7"/>
    <p:sldId id="260" r:id="rId8"/>
    <p:sldId id="261" r:id="rId9"/>
    <p:sldId id="262" r:id="rId10"/>
    <p:sldId id="263" r:id="rId11"/>
    <p:sldId id="306" r:id="rId12"/>
    <p:sldId id="264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308" r:id="rId21"/>
    <p:sldId id="298" r:id="rId22"/>
    <p:sldId id="278" r:id="rId23"/>
    <p:sldId id="279" r:id="rId24"/>
    <p:sldId id="280" r:id="rId25"/>
    <p:sldId id="281" r:id="rId26"/>
    <p:sldId id="277" r:id="rId27"/>
    <p:sldId id="282" r:id="rId28"/>
    <p:sldId id="283" r:id="rId29"/>
    <p:sldId id="310" r:id="rId30"/>
    <p:sldId id="315" r:id="rId31"/>
    <p:sldId id="294" r:id="rId32"/>
    <p:sldId id="295" r:id="rId33"/>
    <p:sldId id="286" r:id="rId34"/>
    <p:sldId id="301" r:id="rId35"/>
    <p:sldId id="300" r:id="rId36"/>
    <p:sldId id="299" r:id="rId37"/>
    <p:sldId id="302" r:id="rId38"/>
    <p:sldId id="287" r:id="rId39"/>
    <p:sldId id="289" r:id="rId40"/>
    <p:sldId id="303" r:id="rId41"/>
    <p:sldId id="311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989B7-F18C-45A8-9180-EE43259675B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75C0-EB5E-4AEF-84D8-A96C4C2A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5C0-EB5E-4AEF-84D8-A96C4C2A98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D75C0-EB5E-4AEF-84D8-A96C4C2A98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CBB1-B6AF-405D-909C-FCF3CC5712F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Khung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6" y="0"/>
            <a:ext cx="9270206" cy="53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352063" y="1581150"/>
            <a:ext cx="4648199" cy="148512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LỊCH SỬ VÀ ĐỊA LÍ -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  <p:pic>
        <p:nvPicPr>
          <p:cNvPr id="2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550"/>
            <a:ext cx="3810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nguon-goc-con-ng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6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9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istrato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599239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8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7975" y="851297"/>
            <a:ext cx="6892926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ịch </a:t>
            </a:r>
            <a:r>
              <a:rPr lang="vi-VN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5326" y="1468041"/>
            <a:ext cx="6505575" cy="3417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3200" dirty="0">
                <a:latin typeface="+mj-lt"/>
              </a:rPr>
              <a:t>- Lịch sử là những gì </a:t>
            </a:r>
            <a:r>
              <a:rPr lang="vi-V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đã diễn ra trong quá khứ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60364" y="4319588"/>
            <a:ext cx="8351837" cy="715566"/>
          </a:xfrm>
          <a:prstGeom prst="wedgeRectCallout">
            <a:avLst>
              <a:gd name="adj1" fmla="val -40954"/>
              <a:gd name="adj2" fmla="val -81796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Có gì khác nhau giữa lịch sử một con người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và lịch sử xã hội loài người?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7973" y="851297"/>
            <a:ext cx="7921627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lịch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1448395"/>
            <a:ext cx="7492999" cy="3417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dirty="0">
                <a:latin typeface="+mj-lt"/>
              </a:rPr>
              <a:t>- Lịch sử là những gì đã diễn ra trong quá khứ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7973" y="2016919"/>
            <a:ext cx="8226427" cy="36028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r>
              <a:rPr lang="vi-VN" sz="2800" dirty="0">
                <a:latin typeface="+mj-lt"/>
              </a:rPr>
              <a:t> 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Lịch sử còn là khoa học tìm hiểu và phục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quá khứ.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- Môn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ịch sử là môn học tìm hiểu về lịch sử loài người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và những hoạt động chính của con người trong quá khứ.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800" dirty="0">
              <a:latin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800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7974" y="851297"/>
            <a:ext cx="6931026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ịch 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7974" y="1436749"/>
            <a:ext cx="70072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phải học lịch 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imviet.free.fr/36/nqdn077/nqdn07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71500"/>
            <a:ext cx="7829551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571500"/>
            <a:ext cx="78486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intuc.hocmai.vn/images/stories/anh_tin_tuc/2009/cau_chuyen_giao_duc/10/sub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5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457200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14.vcmedia.vn/thumb_w/600/A3YmnWqkHeph7OwGyu6TwbX57tgTw/Image/2012/11/11B/giao-duc-teeniscover-kenh14-09-563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"/>
            <a:ext cx="84470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434340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may-chieu-van-phong-truong-h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" y="444974"/>
            <a:ext cx="4038600" cy="39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2218" y="4543425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52" y="495830"/>
            <a:ext cx="3810000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2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04800" y="4306492"/>
            <a:ext cx="8694738" cy="715565"/>
          </a:xfrm>
          <a:prstGeom prst="wedgeRectCallout">
            <a:avLst>
              <a:gd name="adj1" fmla="val -40815"/>
              <a:gd name="adj2" fmla="val -156824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 khi quan sát ảnh, em thấy 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ớp học xưa và lớp học ngày nay khác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như thế nào? Vì sao có sự khác nhau đó?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04800" y="4286251"/>
            <a:ext cx="8712200" cy="715565"/>
          </a:xfrm>
          <a:prstGeom prst="wedgeRectCallout">
            <a:avLst>
              <a:gd name="adj1" fmla="val -40815"/>
              <a:gd name="adj2" fmla="val -156824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Học lịch sử để làm gì?</a:t>
            </a:r>
          </a:p>
        </p:txBody>
      </p:sp>
      <p:pic>
        <p:nvPicPr>
          <p:cNvPr id="6" name="Picture 2" descr="C:\Users\Sony\Desktop\may-chieu-van-phong-truong-h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9179"/>
            <a:ext cx="4038600" cy="33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imviet.free.fr/36/nqdn077/nqdn077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9179"/>
            <a:ext cx="3886200" cy="33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Khung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6" y="0"/>
            <a:ext cx="9270206" cy="53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152400" y="1581150"/>
            <a:ext cx="4648199" cy="148512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LỊCH SỬ -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  <p:pic>
        <p:nvPicPr>
          <p:cNvPr id="2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550"/>
            <a:ext cx="3810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5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istrato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599239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99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19550"/>
            <a:ext cx="9067800" cy="11239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tịch Hồ Chí Minh đọc bản </a:t>
            </a:r>
            <a:r>
              <a:rPr lang="vi-VN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ngôn độc lập</a:t>
            </a:r>
            <a:r>
              <a:rPr lang="vi-V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tại Quảng trường Ba Đình, Hà Nội (2-9-1945), thành lập nước Việt Nam Dân Chủ Cộng Hòa.</a:t>
            </a:r>
          </a:p>
        </p:txBody>
      </p:sp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33350"/>
            <a:ext cx="8077200" cy="37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esktop\hai-ba-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4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392757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92121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esktop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8458200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57200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1418</a:t>
            </a:r>
          </a:p>
        </p:txBody>
      </p:sp>
    </p:spTree>
    <p:extLst>
      <p:ext uri="{BB962C8B-B14F-4D97-AF65-F5344CB8AC3E}">
        <p14:creationId xmlns:p14="http://schemas.microsoft.com/office/powerpoint/2010/main" val="123022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y\Desktop\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9160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7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esktop\171711_BYc_Ynh_lYch_sY__xe_tYng_390_huc_YY_cYng_Dinh_YYc_LYp_do_phong_vien_chiYn_trYYng_Francoise_De_Mulder_chYp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2" y="427482"/>
            <a:ext cx="8741328" cy="35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872" y="4000500"/>
            <a:ext cx="8817528" cy="100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390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30/4/1975</a:t>
            </a:r>
          </a:p>
        </p:txBody>
      </p:sp>
    </p:spTree>
    <p:extLst>
      <p:ext uri="{BB962C8B-B14F-4D97-AF65-F5344CB8AC3E}">
        <p14:creationId xmlns:p14="http://schemas.microsoft.com/office/powerpoint/2010/main" val="841752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Bài 1: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7974" y="666750"/>
            <a:ext cx="63976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ịch 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7976" y="1188244"/>
            <a:ext cx="7540624" cy="1248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phải học lịch sử?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7973" y="1657350"/>
            <a:ext cx="8378827" cy="16680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Học lịch sử để biết được </a:t>
            </a:r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cội nguồn của tổ tiên, quê hương, đất nướ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c; hiểu được ông cha ta đã phải lao động, sáng tạo, đấu tranh như thế nào để có được đất nước ngày nay.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7973" y="2876550"/>
            <a:ext cx="8378827" cy="168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Học lịch sử còn để </a:t>
            </a:r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đúc kết những bài học kinh nghiệm của quá khứ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nhằm phục vụ cho hiện tại và tương lai.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800" dirty="0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7974" y="851297"/>
            <a:ext cx="67786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ịch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7974" y="1375193"/>
            <a:ext cx="72358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phải học lịch sử?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1" y="1832393"/>
            <a:ext cx="8534399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dữ liệu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0" y="4481513"/>
            <a:ext cx="8999538" cy="540544"/>
          </a:xfrm>
          <a:prstGeom prst="wedgeRoundRectCallout">
            <a:avLst>
              <a:gd name="adj1" fmla="val -37606"/>
              <a:gd name="adj2" fmla="val -108870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400" dirty="0">
                <a:solidFill>
                  <a:srgbClr val="000000"/>
                </a:solidFill>
                <a:latin typeface="Arial" charset="0"/>
              </a:rPr>
              <a:t>Dựa vào những nguồn tư liệu nào để biết và dựng lại lịch sử?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81000" y="2743200"/>
            <a:ext cx="2133600" cy="2750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315200" y="2119572"/>
            <a:ext cx="1676400" cy="1079399"/>
          </a:xfrm>
          <a:prstGeom prst="rect">
            <a:avLst/>
          </a:prstGeom>
          <a:solidFill>
            <a:srgbClr val="D3EBED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liệu hiện vật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07594" y="2119572"/>
            <a:ext cx="1931406" cy="1079399"/>
          </a:xfrm>
          <a:prstGeom prst="rect">
            <a:avLst/>
          </a:prstGeom>
          <a:solidFill>
            <a:srgbClr val="D3EBED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liệu chữ viết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2119572"/>
            <a:ext cx="1447800" cy="1079399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95600" y="1123950"/>
            <a:ext cx="4343400" cy="648512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nguồn tư liệu</a:t>
            </a:r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1066800" y="1733550"/>
            <a:ext cx="3203575" cy="457200"/>
          </a:xfrm>
          <a:custGeom>
            <a:avLst/>
            <a:gdLst/>
            <a:ahLst/>
            <a:cxnLst>
              <a:cxn ang="0">
                <a:pos x="8899" y="0"/>
              </a:cxn>
              <a:cxn ang="0">
                <a:pos x="0" y="1693"/>
              </a:cxn>
            </a:cxnLst>
            <a:rect l="0" t="0" r="r" b="b"/>
            <a:pathLst>
              <a:path w="8900" h="1694">
                <a:moveTo>
                  <a:pt x="8899" y="0"/>
                </a:moveTo>
                <a:lnTo>
                  <a:pt x="0" y="1693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5105400" y="1722365"/>
            <a:ext cx="2971800" cy="400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55" y="1482"/>
              </a:cxn>
            </a:cxnLst>
            <a:rect l="0" t="0" r="r" b="b"/>
            <a:pathLst>
              <a:path w="8256" h="1483">
                <a:moveTo>
                  <a:pt x="0" y="0"/>
                </a:moveTo>
                <a:lnTo>
                  <a:pt x="8255" y="1482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3581400" y="1781694"/>
            <a:ext cx="1072458" cy="337878"/>
          </a:xfrm>
          <a:custGeom>
            <a:avLst/>
            <a:gdLst/>
            <a:ahLst/>
            <a:cxnLst>
              <a:cxn ang="0">
                <a:pos x="8899" y="0"/>
              </a:cxn>
              <a:cxn ang="0">
                <a:pos x="0" y="1693"/>
              </a:cxn>
            </a:cxnLst>
            <a:rect l="0" t="0" r="r" b="b"/>
            <a:pathLst>
              <a:path w="8900" h="1694">
                <a:moveTo>
                  <a:pt x="8899" y="0"/>
                </a:moveTo>
                <a:lnTo>
                  <a:pt x="0" y="1693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362200" y="2119572"/>
            <a:ext cx="2743200" cy="1079399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miệng</a:t>
            </a: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757076" y="1770388"/>
            <a:ext cx="1767123" cy="306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55" y="1482"/>
              </a:cxn>
            </a:cxnLst>
            <a:rect l="0" t="0" r="r" b="b"/>
            <a:pathLst>
              <a:path w="8256" h="1483">
                <a:moveTo>
                  <a:pt x="0" y="0"/>
                </a:moveTo>
                <a:lnTo>
                  <a:pt x="8255" y="1482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  <p:bldP spid="18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dministrato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-171450"/>
            <a:ext cx="6446837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6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D3B61D-9616-4312-9837-91390216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746" y="3839065"/>
            <a:ext cx="6438507" cy="783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Chuẩn bị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58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Hình ảnh loa phát thanh đẹp quanh ta, dạy vẽ loa phát thanh cực đơn giản">
            <a:extLst>
              <a:ext uri="{FF2B5EF4-FFF2-40B4-BE49-F238E27FC236}">
                <a16:creationId xmlns:a16="http://schemas.microsoft.com/office/drawing/2014/main" id="{D5B75001-A9BF-492D-8D51-40ACB22F5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r="16695" b="2"/>
          <a:stretch/>
        </p:blipFill>
        <p:spPr bwMode="auto">
          <a:xfrm>
            <a:off x="671502" y="748114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131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D:\Users\Administrator\Desktop\Sach-giao-khoa-lich-su-dia-li-6-chan-troi-sang-tao-500x554.jpg">
            <a:extLst>
              <a:ext uri="{FF2B5EF4-FFF2-40B4-BE49-F238E27FC236}">
                <a16:creationId xmlns:a16="http://schemas.microsoft.com/office/drawing/2014/main" id="{3560FF7C-C911-41F3-8A74-6B70BBED3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r="-2" b="5892"/>
          <a:stretch/>
        </p:blipFill>
        <p:spPr bwMode="auto">
          <a:xfrm>
            <a:off x="3457575" y="748114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204" y="624670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iá tập vở học sinh, sinh viên 96 trang hiện tại bao nhiêu? - In offset  Nhật Đông">
            <a:extLst>
              <a:ext uri="{FF2B5EF4-FFF2-40B4-BE49-F238E27FC236}">
                <a16:creationId xmlns:a16="http://schemas.microsoft.com/office/drawing/2014/main" id="{DDF3DE3E-A16F-458D-990A-459CE6132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r="18444"/>
          <a:stretch/>
        </p:blipFill>
        <p:spPr bwMode="auto">
          <a:xfrm>
            <a:off x="6243648" y="748114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3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dministrato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71450"/>
            <a:ext cx="6400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91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7974" y="742950"/>
            <a:ext cx="7388226" cy="1248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lịch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7974" y="1298993"/>
            <a:ext cx="69310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cần phải học lịch sử?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1" y="1756193"/>
            <a:ext cx="8694737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dữ liệu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7974" y="2245519"/>
            <a:ext cx="8531226" cy="31456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Dựa vào 4 nguồn tư liệu: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Tư liệu gốc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là loại tư liệu </a:t>
            </a:r>
            <a:r>
              <a:rPr lang="vi-VN" sz="2800" u="sng" dirty="0">
                <a:latin typeface="Times New Roman" pitchFamily="18" charset="0"/>
                <a:cs typeface="Times New Roman" pitchFamily="18" charset="0"/>
              </a:rPr>
              <a:t>ghi lại trực tiếp các sự kiện đã xảy ra trong quá khứ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Tư liệu truyền miệng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sz="2800" u="sng" dirty="0">
                <a:latin typeface="Times New Roman" pitchFamily="18" charset="0"/>
                <a:cs typeface="Times New Roman" pitchFamily="18" charset="0"/>
              </a:rPr>
              <a:t>các chuyện kể, lời truyền, truyền thuyết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...)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được truyền qua nhiều đời.</a:t>
            </a:r>
          </a:p>
        </p:txBody>
      </p:sp>
    </p:spTree>
    <p:extLst>
      <p:ext uri="{BB962C8B-B14F-4D97-AF65-F5344CB8AC3E}">
        <p14:creationId xmlns:p14="http://schemas.microsoft.com/office/powerpoint/2010/main" val="1295651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b="1" dirty="0">
                <a:solidFill>
                  <a:srgbClr val="FF0000"/>
                </a:solidFill>
              </a:rPr>
              <a:t>LỊCH SỬ LÀ GÌ 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7974" y="666750"/>
            <a:ext cx="7540625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lịch sử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7974" y="1188244"/>
            <a:ext cx="7159625" cy="13102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cần phải học lịch sử?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1" y="1756193"/>
            <a:ext cx="8305799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dữ liệu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7973" y="2321719"/>
            <a:ext cx="8531227" cy="31456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r>
              <a:rPr lang="nl-NL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-Tư liệu chữ viết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nl-NL" sz="2400" u="sng" dirty="0">
                <a:latin typeface="Times New Roman" pitchFamily="18" charset="0"/>
                <a:cs typeface="Times New Roman" pitchFamily="18" charset="0"/>
              </a:rPr>
              <a:t>các tấm bia, nhà cửa, đồ vật cũ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...)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khắc hoạ tương đối đầy đủ về mọi mặt của sự kiện lịch sử đã xảy ra</a:t>
            </a:r>
          </a:p>
          <a:p>
            <a:r>
              <a:rPr lang="nl-NL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Tư liệu hiện vật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sz="2400" u="sng" dirty="0">
                <a:latin typeface="Times New Roman" pitchFamily="18" charset="0"/>
                <a:cs typeface="Times New Roman" pitchFamily="18" charset="0"/>
              </a:rPr>
              <a:t>sách vở, văn tự, bài khắc trên bia...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Nó giúp chúng ta phục dựng lịch sử và là cách để kiểm chứng tư liệu chữ 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3000" dirty="0">
              <a:latin typeface="Tim 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2600" dirty="0">
              <a:solidFill>
                <a:srgbClr val="0000CC"/>
              </a:solidFill>
              <a:latin typeface="Tim 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696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cphammoi.net/data/files/image/upload/34523_272014_sont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45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71450"/>
            <a:ext cx="662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143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http://www.xunhasaba.com.vn/shop/published/publicdata/SHOP/attachments/SC/products_pictures/040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8650"/>
            <a:ext cx="29098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huvienbinhduong.org.vn/Resources/Images/Sachchuyende2011/2012082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legal.moit.gov.vn/data/newss/77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2865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91000" y="422910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chữ viết – Bản ghi</a:t>
            </a:r>
          </a:p>
        </p:txBody>
      </p:sp>
    </p:spTree>
    <p:extLst>
      <p:ext uri="{BB962C8B-B14F-4D97-AF65-F5344CB8AC3E}">
        <p14:creationId xmlns:p14="http://schemas.microsoft.com/office/powerpoint/2010/main" val="20069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5108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</a:p>
        </p:txBody>
      </p:sp>
      <p:pic>
        <p:nvPicPr>
          <p:cNvPr id="6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826611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"/>
            <a:ext cx="3810000" cy="331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342900"/>
            <a:ext cx="4079875" cy="3714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66800" y="3771901"/>
            <a:ext cx="3124200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Trống đồng Đông Sơn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1439" y="4457700"/>
            <a:ext cx="6480175" cy="594122"/>
          </a:xfrm>
          <a:prstGeom prst="wedgeRoundRectCallout">
            <a:avLst>
              <a:gd name="adj1" fmla="val 42319"/>
              <a:gd name="adj2" fmla="val -99431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Tư liệu hiện vật – đồ vật</a:t>
            </a:r>
          </a:p>
        </p:txBody>
      </p:sp>
    </p:spTree>
    <p:extLst>
      <p:ext uri="{BB962C8B-B14F-4D97-AF65-F5344CB8AC3E}">
        <p14:creationId xmlns:p14="http://schemas.microsoft.com/office/powerpoint/2010/main" val="520384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y\Desktop\23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1"/>
            <a:ext cx="88053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191000" y="4400550"/>
            <a:ext cx="4608512" cy="540544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285750"/>
            <a:ext cx="8856662" cy="3429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519364" y="4286251"/>
            <a:ext cx="6480175" cy="594122"/>
          </a:xfrm>
          <a:prstGeom prst="wedgeRoundRectCallout">
            <a:avLst>
              <a:gd name="adj1" fmla="val -39546"/>
              <a:gd name="adj2" fmla="val -122421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b="1">
                <a:solidFill>
                  <a:srgbClr val="000000"/>
                </a:solidFill>
                <a:latin typeface="Arial" charset="0"/>
              </a:rPr>
              <a:t>Tư liệu hiện vật – di tích lịch sử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4295B4-31BA-4812-A396-0388277C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 I: TẠI SAO CẦN HỌC LỊCH SỬ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vi-VN" sz="2800" b="1" dirty="0"/>
          </a:p>
        </p:txBody>
      </p:sp>
      <p:pic>
        <p:nvPicPr>
          <p:cNvPr id="5" name="Chỗ dành sẵn cho Nội dung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5300F7A7-8496-4BDA-88F6-CA6F4A39F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b="7952"/>
          <a:stretch/>
        </p:blipFill>
        <p:spPr>
          <a:xfrm>
            <a:off x="3124200" y="748063"/>
            <a:ext cx="3505200" cy="4189458"/>
          </a:xfrm>
        </p:spPr>
      </p:pic>
    </p:spTree>
    <p:extLst>
      <p:ext uri="{BB962C8B-B14F-4D97-AF65-F5344CB8AC3E}">
        <p14:creationId xmlns:p14="http://schemas.microsoft.com/office/powerpoint/2010/main" val="40513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42951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Là một công dân của đất nước cần phải hiểu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mình.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Symbol"/>
              </a:rPr>
              <a:t>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qua.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2/ Em hãy kể tên những chuyện dân gian có những chi tiết giúp em biết được Lịch sử.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95650"/>
            <a:ext cx="5486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98877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Administrato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-171450"/>
            <a:ext cx="675163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8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57150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LÀ 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48548" y="1758374"/>
            <a:ext cx="80382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 môn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ịch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20375"/>
            <a:ext cx="8077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 sao cần phải học lịch 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3358575"/>
            <a:ext cx="81533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dữ liệu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97155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istrato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"/>
            <a:ext cx="5715000" cy="51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5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742950"/>
            <a:ext cx="8229600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hỏi: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Quá trình đã diễn ra chưa?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595082"/>
            <a:ext cx="8229600" cy="200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lvl="1" indent="-276225">
              <a:spcBef>
                <a:spcPts val="70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Lucida Sans Unicode" pitchFamily="32" charset="0"/>
              </a:rPr>
              <a:t>* Bài tập trắc nghiệm: (Chọn đáp án đúng)</a:t>
            </a:r>
          </a:p>
          <a:p>
            <a:pPr lvl="1" indent="-276225">
              <a:spcBef>
                <a:spcPts val="70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>
                <a:solidFill>
                  <a:srgbClr val="0000CC"/>
                </a:solidFill>
                <a:latin typeface="Arial" charset="0"/>
                <a:cs typeface="Lucida Sans Unicode" pitchFamily="32" charset="0"/>
              </a:rPr>
              <a:t>Những gì đã diễn ra, đã xảy ra, người ta gọi là:</a:t>
            </a:r>
          </a:p>
          <a:p>
            <a:pPr lvl="1" indent="-276225">
              <a:spcBef>
                <a:spcPts val="70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Lucida Sans Unicode" pitchFamily="32" charset="0"/>
              </a:rPr>
              <a:t>a.   Hiện tại</a:t>
            </a:r>
          </a:p>
          <a:p>
            <a:pPr lvl="1" indent="-276225">
              <a:spcBef>
                <a:spcPts val="70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Lucida Sans Unicode" pitchFamily="32" charset="0"/>
              </a:rPr>
              <a:t>b.   Quá khứ </a:t>
            </a:r>
          </a:p>
          <a:p>
            <a:pPr lvl="1" indent="-276225">
              <a:spcBef>
                <a:spcPts val="70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Lucida Sans Unicode" pitchFamily="32" charset="0"/>
              </a:rPr>
              <a:t>c.   Tương lai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108347"/>
            <a:ext cx="1066800" cy="80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223963" y="53578"/>
            <a:ext cx="7775575" cy="59412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3181350"/>
            <a:ext cx="6096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9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4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9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9,-2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4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54854" y="4248150"/>
            <a:ext cx="8455025" cy="757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quá trình sinh ra lớn lên và phát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người?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5750"/>
            <a:ext cx="2438400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5750"/>
            <a:ext cx="2209800" cy="171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5750"/>
            <a:ext cx="2286000" cy="171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171700"/>
            <a:ext cx="2438400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286000"/>
            <a:ext cx="2039938" cy="177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2171700"/>
            <a:ext cx="2154238" cy="1885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ny\Downloads\canstockphoto51371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698560"/>
            <a:ext cx="5295900" cy="24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ony\Desktop\rua-bien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1110"/>
            <a:ext cx="441159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1025</Words>
  <Application>Microsoft Office PowerPoint</Application>
  <PresentationFormat>Trình chiếu Trên màn hình (16:9)</PresentationFormat>
  <Paragraphs>94</Paragraphs>
  <Slides>41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 es New Roman</vt:lpstr>
      <vt:lpstr>Times New Roman</vt:lpstr>
      <vt:lpstr>Office Theme</vt:lpstr>
      <vt:lpstr>Bản trình bày PowerPoint</vt:lpstr>
      <vt:lpstr>Bản trình bày PowerPoint</vt:lpstr>
      <vt:lpstr>Chuẩn bị</vt:lpstr>
      <vt:lpstr>CHƯƠNG I: TẠI SAO CẦN HỌC LỊCH SỬ?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ctn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chau ai</cp:lastModifiedBy>
  <cp:revision>76</cp:revision>
  <dcterms:created xsi:type="dcterms:W3CDTF">2018-10-18T02:19:58Z</dcterms:created>
  <dcterms:modified xsi:type="dcterms:W3CDTF">2022-06-13T09:51:43Z</dcterms:modified>
</cp:coreProperties>
</file>