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15" r:id="rId3"/>
    <p:sldId id="311" r:id="rId5"/>
    <p:sldId id="264" r:id="rId6"/>
    <p:sldId id="275" r:id="rId7"/>
    <p:sldId id="277" r:id="rId8"/>
    <p:sldId id="281" r:id="rId9"/>
    <p:sldId id="278" r:id="rId10"/>
    <p:sldId id="279" r:id="rId11"/>
    <p:sldId id="280" r:id="rId12"/>
    <p:sldId id="265" r:id="rId13"/>
    <p:sldId id="266" r:id="rId14"/>
    <p:sldId id="267" r:id="rId15"/>
    <p:sldId id="268" r:id="rId16"/>
    <p:sldId id="269" r:id="rId17"/>
    <p:sldId id="270" r:id="rId18"/>
    <p:sldId id="271" r:id="rId19"/>
    <p:sldId id="272" r:id="rId20"/>
    <p:sldId id="273" r:id="rId21"/>
    <p:sldId id="274" r:id="rId22"/>
    <p:sldId id="282" r:id="rId23"/>
    <p:sldId id="283" r:id="rId24"/>
    <p:sldId id="284" r:id="rId25"/>
    <p:sldId id="285" r:id="rId26"/>
    <p:sldId id="286" r:id="rId27"/>
    <p:sldId id="288" r:id="rId28"/>
    <p:sldId id="289" r:id="rId29"/>
    <p:sldId id="290" r:id="rId30"/>
    <p:sldId id="291" r:id="rId31"/>
    <p:sldId id="300" r:id="rId32"/>
    <p:sldId id="293" r:id="rId33"/>
    <p:sldId id="294" r:id="rId34"/>
    <p:sldId id="301" r:id="rId35"/>
    <p:sldId id="296" r:id="rId36"/>
    <p:sldId id="314" r:id="rId37"/>
    <p:sldId id="298" r:id="rId38"/>
    <p:sldId id="31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vi-VN" altLang="en-US" sz="2200" b="1">
              <a:latin typeface="Verdana" panose="020B0604030504040204" charset="0"/>
              <a:cs typeface="Verdana" panose="020B060403050404020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pPr algn="ctr"/>
            <a:endParaRPr lang="vi-VN" altLang="en-US" sz="1800" b="1">
              <a:latin typeface="Verdana" panose="020B0604030504040204" charset="0"/>
              <a:cs typeface="Verdana" panose="020B060403050404020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A49590-605D-4FC2-AE3F-2DD44DE0D859}"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image" Target="../media/image20.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microsoft.com/office/2007/relationships/hdphoto" Target="../media/image26.wdp"/><Relationship Id="rId5" Type="http://schemas.openxmlformats.org/officeDocument/2006/relationships/image" Target="../media/image25.png"/><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tags" Target="../tags/tag7.xml"/><Relationship Id="rId12" Type="http://schemas.openxmlformats.org/officeDocument/2006/relationships/notesSlide" Target="../notesSlides/notesSlide5.xml"/><Relationship Id="rId11" Type="http://schemas.openxmlformats.org/officeDocument/2006/relationships/slideLayout" Target="../slideLayouts/slideLayout1.xml"/><Relationship Id="rId10" Type="http://schemas.microsoft.com/office/2007/relationships/hdphoto" Target="../media/image30.wdp"/><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image35.wdp"/><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notesSlide" Target="../notesSlides/notesSlide6.xml"/><Relationship Id="rId12" Type="http://schemas.openxmlformats.org/officeDocument/2006/relationships/slideLayout" Target="../slideLayouts/slideLayout2.xml"/><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7.png"/><Relationship Id="rId6" Type="http://schemas.microsoft.com/office/2007/relationships/hdphoto" Target="../media/image46.wdp"/><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microsoft.com/office/2007/relationships/hdphoto" Target="../media/image66.wdp"/><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71.GIF"/><Relationship Id="rId1" Type="http://schemas.openxmlformats.org/officeDocument/2006/relationships/image" Target="../media/image70.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1.svg"/><Relationship Id="rId2" Type="http://schemas.openxmlformats.org/officeDocument/2006/relationships/image" Target="../media/image73.png"/><Relationship Id="rId1" Type="http://schemas.openxmlformats.org/officeDocument/2006/relationships/image" Target="../media/image7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79.emf"/><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image" Target="../media/image7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81.jpeg"/><Relationship Id="rId1"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jpeg"/><Relationship Id="rId1"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85.jpeg"/></Relationships>
</file>

<file path=ppt/slides/_rels/slide28.xml.rels><?xml version="1.0" encoding="UTF-8" standalone="yes"?>
<Relationships xmlns="http://schemas.openxmlformats.org/package/2006/relationships"><Relationship Id="rId9" Type="http://schemas.openxmlformats.org/officeDocument/2006/relationships/image" Target="../media/image94.png"/><Relationship Id="rId8" Type="http://schemas.microsoft.com/office/2007/relationships/hdphoto" Target="../media/image93.wdp"/><Relationship Id="rId7" Type="http://schemas.openxmlformats.org/officeDocument/2006/relationships/image" Target="../media/image92.png"/><Relationship Id="rId6" Type="http://schemas.microsoft.com/office/2007/relationships/hdphoto" Target="../media/image91.wdp"/><Relationship Id="rId5" Type="http://schemas.openxmlformats.org/officeDocument/2006/relationships/image" Target="../media/image90.png"/><Relationship Id="rId4" Type="http://schemas.microsoft.com/office/2007/relationships/hdphoto" Target="../media/image89.wdp"/><Relationship Id="rId3" Type="http://schemas.openxmlformats.org/officeDocument/2006/relationships/image" Target="../media/image88.png"/><Relationship Id="rId2" Type="http://schemas.microsoft.com/office/2007/relationships/hdphoto" Target="../media/image87.wdp"/><Relationship Id="rId11" Type="http://schemas.openxmlformats.org/officeDocument/2006/relationships/slideLayout" Target="../slideLayouts/slideLayout12.xml"/><Relationship Id="rId10" Type="http://schemas.microsoft.com/office/2007/relationships/hdphoto" Target="../media/image95.wdp"/><Relationship Id="rId1" Type="http://schemas.openxmlformats.org/officeDocument/2006/relationships/image" Target="../media/image8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71.GIF"/><Relationship Id="rId1"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7.jpeg"/><Relationship Id="rId7" Type="http://schemas.openxmlformats.org/officeDocument/2006/relationships/image" Target="../media/image96.emf"/><Relationship Id="rId6" Type="http://schemas.openxmlformats.org/officeDocument/2006/relationships/oleObject" Target="../embeddings/oleObject1.bin"/><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1" Type="http://schemas.openxmlformats.org/officeDocument/2006/relationships/notesSlide" Target="../notesSlides/notesSlide13.xml"/><Relationship Id="rId10" Type="http://schemas.openxmlformats.org/officeDocument/2006/relationships/vmlDrawing" Target="../drawings/vmlDrawing1.v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05.png"/><Relationship Id="rId4" Type="http://schemas.microsoft.com/office/2007/relationships/hdphoto" Target="../media/image104.wdp"/><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image" Target="../media/image113.png"/><Relationship Id="rId7" Type="http://schemas.openxmlformats.org/officeDocument/2006/relationships/image" Target="../media/image112.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9" Type="http://schemas.openxmlformats.org/officeDocument/2006/relationships/slideLayout" Target="../slideLayouts/slideLayout7.xml"/><Relationship Id="rId18" Type="http://schemas.openxmlformats.org/officeDocument/2006/relationships/image" Target="../media/image123.png"/><Relationship Id="rId17" Type="http://schemas.openxmlformats.org/officeDocument/2006/relationships/image" Target="../media/image122.png"/><Relationship Id="rId16" Type="http://schemas.openxmlformats.org/officeDocument/2006/relationships/image" Target="../media/image121.png"/><Relationship Id="rId15" Type="http://schemas.openxmlformats.org/officeDocument/2006/relationships/image" Target="../media/image120.png"/><Relationship Id="rId14" Type="http://schemas.openxmlformats.org/officeDocument/2006/relationships/image" Target="../media/image119.png"/><Relationship Id="rId13" Type="http://schemas.openxmlformats.org/officeDocument/2006/relationships/image" Target="../media/image118.png"/><Relationship Id="rId12" Type="http://schemas.openxmlformats.org/officeDocument/2006/relationships/image" Target="../media/image117.png"/><Relationship Id="rId11" Type="http://schemas.openxmlformats.org/officeDocument/2006/relationships/image" Target="../media/image116.png"/><Relationship Id="rId10" Type="http://schemas.openxmlformats.org/officeDocument/2006/relationships/image" Target="../media/image115.png"/><Relationship Id="rId1" Type="http://schemas.openxmlformats.org/officeDocument/2006/relationships/image" Target="../media/image106.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svg"/><Relationship Id="rId3" Type="http://schemas.openxmlformats.org/officeDocument/2006/relationships/image" Target="../media/image125.png"/><Relationship Id="rId2" Type="http://schemas.openxmlformats.org/officeDocument/2006/relationships/image" Target="../media/image3.svg"/><Relationship Id="rId1" Type="http://schemas.openxmlformats.org/officeDocument/2006/relationships/image" Target="../media/image1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slide" Target="slide9.xml"/><Relationship Id="rId8" Type="http://schemas.openxmlformats.org/officeDocument/2006/relationships/image" Target="../media/image11.jpeg"/><Relationship Id="rId7" Type="http://schemas.openxmlformats.org/officeDocument/2006/relationships/slide" Target="slide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slide" Target="slide8.xml"/><Relationship Id="rId2" Type="http://schemas.openxmlformats.org/officeDocument/2006/relationships/image" Target="../media/image7.jpeg"/><Relationship Id="rId18" Type="http://schemas.openxmlformats.org/officeDocument/2006/relationships/notesSlide" Target="../notesSlides/notesSlide3.xml"/><Relationship Id="rId17" Type="http://schemas.openxmlformats.org/officeDocument/2006/relationships/slideLayout" Target="../slideLayouts/slideLayout4.xml"/><Relationship Id="rId16" Type="http://schemas.openxmlformats.org/officeDocument/2006/relationships/image" Target="../media/image18.jpeg"/><Relationship Id="rId15" Type="http://schemas.openxmlformats.org/officeDocument/2006/relationships/image" Target="../media/image17.jpeg"/><Relationship Id="rId14" Type="http://schemas.openxmlformats.org/officeDocument/2006/relationships/image" Target="../media/image16.jpeg"/><Relationship Id="rId13" Type="http://schemas.openxmlformats.org/officeDocument/2006/relationships/image" Target="../media/image15.jpeg"/><Relationship Id="rId12" Type="http://schemas.openxmlformats.org/officeDocument/2006/relationships/image" Target="../media/image14.png"/><Relationship Id="rId11" Type="http://schemas.openxmlformats.org/officeDocument/2006/relationships/image" Target="../media/image13.jpeg"/><Relationship Id="rId10" Type="http://schemas.openxmlformats.org/officeDocument/2006/relationships/image" Target="../media/image12.jpeg"/><Relationship Id="rId1" Type="http://schemas.openxmlformats.org/officeDocument/2006/relationships/slide" Target="slide6.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 Target="slide5.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0.jpeg"/><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 Target="slide5.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5.jpeg"/><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 Target="slide5.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slide" Target="slide5.xml"/><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 name="Straight Connector 5"/>
          <p:cNvCxnSpPr/>
          <p:nvPr/>
        </p:nvCxnSpPr>
        <p:spPr>
          <a:xfrm>
            <a:off x="739140" y="561340"/>
            <a:ext cx="10788650" cy="15240"/>
          </a:xfrm>
          <a:prstGeom prst="line">
            <a:avLst/>
          </a:prstGeom>
          <a:ln w="31750" cmpd="sng">
            <a:solidFill>
              <a:schemeClr val="accent3">
                <a:lumMod val="60000"/>
                <a:lumOff val="4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542395" y="561340"/>
            <a:ext cx="28575" cy="5688965"/>
          </a:xfrm>
          <a:prstGeom prst="line">
            <a:avLst/>
          </a:prstGeom>
          <a:ln w="31750" cmpd="sng">
            <a:solidFill>
              <a:schemeClr val="accent3">
                <a:lumMod val="60000"/>
                <a:lumOff val="4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Box 9"/>
          <p:cNvSpPr txBox="1"/>
          <p:nvPr/>
        </p:nvSpPr>
        <p:spPr>
          <a:xfrm>
            <a:off x="2095500" y="747395"/>
            <a:ext cx="8113395" cy="1038860"/>
          </a:xfrm>
          <a:prstGeom prst="rect">
            <a:avLst/>
          </a:prstGeom>
          <a:noFill/>
          <a:effectLst>
            <a:outerShdw blurRad="50800" dist="38100" dir="2700000" algn="tl" rotWithShape="0">
              <a:prstClr val="black">
                <a:alpha val="40000"/>
              </a:prstClr>
            </a:outerShdw>
          </a:effectLst>
        </p:spPr>
        <p:txBody>
          <a:bodyPr wrap="square" rtlCol="0" anchor="t">
            <a:spAutoFit/>
          </a:bodyPr>
          <a:p>
            <a:pPr algn="ctr">
              <a:lnSpc>
                <a:spcPct val="110000"/>
              </a:lnSpc>
              <a:spcBef>
                <a:spcPts val="0"/>
              </a:spcBef>
              <a:spcAft>
                <a:spcPts val="0"/>
              </a:spcAft>
            </a:pPr>
            <a:r>
              <a:rPr lang="en-US" sz="2800" b="1">
                <a:solidFill>
                  <a:schemeClr val="accent2">
                    <a:lumMod val="60000"/>
                    <a:lumOff val="40000"/>
                  </a:schemeClr>
                </a:solidFill>
                <a:latin typeface="Verdana" panose="020B0604030504040204" charset="0"/>
                <a:cs typeface="Verdana" panose="020B0604030504040204" charset="0"/>
                <a:sym typeface="+mn-ea"/>
              </a:rPr>
              <a:t>PHÒNG GIÁO DỤC ĐÀO TẠO QUẬN 4</a:t>
            </a:r>
            <a:endParaRPr lang="en-US" sz="2800" b="1">
              <a:solidFill>
                <a:schemeClr val="accent2">
                  <a:lumMod val="60000"/>
                  <a:lumOff val="40000"/>
                </a:schemeClr>
              </a:solidFill>
              <a:latin typeface="Verdana" panose="020B0604030504040204" charset="0"/>
              <a:cs typeface="Verdana" panose="020B0604030504040204" charset="0"/>
            </a:endParaRPr>
          </a:p>
          <a:p>
            <a:pPr algn="ctr">
              <a:lnSpc>
                <a:spcPct val="110000"/>
              </a:lnSpc>
              <a:spcBef>
                <a:spcPts val="0"/>
              </a:spcBef>
              <a:spcAft>
                <a:spcPts val="0"/>
              </a:spcAft>
            </a:pPr>
            <a:r>
              <a:rPr lang="en-US" sz="2800" b="1">
                <a:solidFill>
                  <a:schemeClr val="accent2">
                    <a:lumMod val="60000"/>
                    <a:lumOff val="40000"/>
                  </a:schemeClr>
                </a:solidFill>
                <a:latin typeface="Verdana" panose="020B0604030504040204" charset="0"/>
                <a:cs typeface="Verdana" panose="020B0604030504040204" charset="0"/>
                <a:sym typeface="+mn-ea"/>
              </a:rPr>
              <a:t>TRƯỜNG THCS TĂNG BẠT HỔ</a:t>
            </a:r>
            <a:r>
              <a:rPr lang="en-US" sz="2800">
                <a:solidFill>
                  <a:schemeClr val="accent2">
                    <a:lumMod val="60000"/>
                    <a:lumOff val="40000"/>
                  </a:schemeClr>
                </a:solidFill>
                <a:latin typeface="Verdana" panose="020B0604030504040204" charset="0"/>
                <a:cs typeface="Verdana" panose="020B0604030504040204" charset="0"/>
                <a:sym typeface="+mn-ea"/>
              </a:rPr>
              <a:t> </a:t>
            </a:r>
            <a:endParaRPr lang="en-US" sz="2800">
              <a:solidFill>
                <a:schemeClr val="accent2">
                  <a:lumMod val="60000"/>
                  <a:lumOff val="40000"/>
                </a:schemeClr>
              </a:solidFill>
              <a:latin typeface="Verdana" panose="020B0604030504040204" charset="0"/>
              <a:cs typeface="Verdana" panose="020B0604030504040204" charset="0"/>
              <a:sym typeface="+mn-ea"/>
            </a:endParaRPr>
          </a:p>
        </p:txBody>
      </p:sp>
      <p:sp>
        <p:nvSpPr>
          <p:cNvPr id="11" name="Text Box 10"/>
          <p:cNvSpPr txBox="1"/>
          <p:nvPr/>
        </p:nvSpPr>
        <p:spPr>
          <a:xfrm>
            <a:off x="1410970" y="2656840"/>
            <a:ext cx="9414510" cy="1322070"/>
          </a:xfrm>
          <a:prstGeom prst="rect">
            <a:avLst/>
          </a:prstGeom>
          <a:noFill/>
        </p:spPr>
        <p:txBody>
          <a:bodyPr wrap="square" rtlCol="0" anchor="t">
            <a:spAutoFit/>
          </a:bodyPr>
          <a:p>
            <a:pPr algn="ctr"/>
            <a:r>
              <a:rPr lang="en-US" sz="8000" b="1">
                <a:gradFill>
                  <a:gsLst>
                    <a:gs pos="0">
                      <a:schemeClr val="accent5">
                        <a:lumMod val="50000"/>
                      </a:schemeClr>
                    </a:gs>
                    <a:gs pos="50000">
                      <a:schemeClr val="accent5"/>
                    </a:gs>
                    <a:gs pos="100000">
                      <a:schemeClr val="accent5">
                        <a:lumMod val="60000"/>
                        <a:lumOff val="40000"/>
                      </a:schemeClr>
                    </a:gs>
                  </a:gsLst>
                  <a:lin ang="5400000"/>
                </a:gradFill>
                <a:effectLst>
                  <a:outerShdw blurRad="60007" dir="2000400" sy="-30000" kx="-800400" algn="bl" rotWithShape="0">
                    <a:prstClr val="black">
                      <a:alpha val="20000"/>
                    </a:prstClr>
                  </a:outerShdw>
                  <a:reflection blurRad="6350" stA="53000" endA="300" endPos="35500" dir="5400000" sy="-90000" algn="bl" rotWithShape="0"/>
                </a:effectLst>
                <a:latin typeface="Verdana" panose="020B0604030504040204" charset="0"/>
                <a:cs typeface="Verdana" panose="020B0604030504040204" charset="0"/>
                <a:sym typeface="+mn-ea"/>
              </a:rPr>
              <a:t>CÔNG NGHỆ 6</a:t>
            </a:r>
            <a:endParaRPr lang="en-US" sz="8000" b="1">
              <a:gradFill>
                <a:gsLst>
                  <a:gs pos="0">
                    <a:schemeClr val="accent5">
                      <a:lumMod val="50000"/>
                    </a:schemeClr>
                  </a:gs>
                  <a:gs pos="50000">
                    <a:schemeClr val="accent5"/>
                  </a:gs>
                  <a:gs pos="100000">
                    <a:schemeClr val="accent5">
                      <a:lumMod val="60000"/>
                      <a:lumOff val="40000"/>
                    </a:schemeClr>
                  </a:gs>
                </a:gsLst>
                <a:lin ang="5400000"/>
              </a:gradFill>
              <a:effectLst>
                <a:outerShdw blurRad="60007" dir="2000400" sy="-30000" kx="-800400" algn="bl" rotWithShape="0">
                  <a:prstClr val="black">
                    <a:alpha val="20000"/>
                  </a:prstClr>
                </a:outerShdw>
                <a:reflection blurRad="6350" stA="53000" endA="300" endPos="35500" dir="5400000" sy="-90000" algn="bl" rotWithShape="0"/>
              </a:effectLst>
              <a:latin typeface="Verdana" panose="020B0604030504040204" charset="0"/>
              <a:cs typeface="Verdana" panose="020B0604030504040204" charset="0"/>
              <a:sym typeface="+mn-ea"/>
            </a:endParaRPr>
          </a:p>
        </p:txBody>
      </p:sp>
      <p:sp>
        <p:nvSpPr>
          <p:cNvPr id="12" name="Text Box 11"/>
          <p:cNvSpPr txBox="1"/>
          <p:nvPr/>
        </p:nvSpPr>
        <p:spPr>
          <a:xfrm>
            <a:off x="2933700" y="5569585"/>
            <a:ext cx="6904355" cy="491490"/>
          </a:xfrm>
          <a:prstGeom prst="rect">
            <a:avLst/>
          </a:prstGeom>
          <a:noFill/>
        </p:spPr>
        <p:txBody>
          <a:bodyPr wrap="square" rtlCol="0" anchor="t">
            <a:spAutoFit/>
          </a:bodyPr>
          <a:p>
            <a:pPr algn="ctr"/>
            <a:r>
              <a:rPr lang="en-US" sz="2600" b="1">
                <a:solidFill>
                  <a:srgbClr val="C00000"/>
                </a:solidFill>
                <a:latin typeface="Verdana" panose="020B0604030504040204" charset="0"/>
                <a:cs typeface="Verdana" panose="020B0604030504040204" charset="0"/>
                <a:sym typeface="+mn-ea"/>
              </a:rPr>
              <a:t>GV: NGUYỄN THỊ HẠNH NGUYÊN</a:t>
            </a:r>
            <a:endParaRPr lang="en-US" sz="2600" b="1">
              <a:solidFill>
                <a:srgbClr val="C00000"/>
              </a:solidFill>
              <a:latin typeface="Verdana" panose="020B0604030504040204" charset="0"/>
              <a:cs typeface="Verdana" panose="020B0604030504040204" charset="0"/>
              <a:sym typeface="+mn-ea"/>
            </a:endParaRPr>
          </a:p>
        </p:txBody>
      </p:sp>
      <p:pic>
        <p:nvPicPr>
          <p:cNvPr id="104" name="Content Placeholder 103"/>
          <p:cNvPicPr>
            <a:picLocks noChangeAspect="1"/>
          </p:cNvPicPr>
          <p:nvPr>
            <p:ph idx="1"/>
          </p:nvPr>
        </p:nvPicPr>
        <p:blipFill>
          <a:blip r:embed="rId1"/>
          <a:stretch>
            <a:fillRect/>
          </a:stretch>
        </p:blipFill>
        <p:spPr>
          <a:xfrm rot="1560000">
            <a:off x="568325" y="5226685"/>
            <a:ext cx="2776220" cy="678815"/>
          </a:xfrm>
          <a:prstGeom prst="rect">
            <a:avLst/>
          </a:prstGeom>
          <a:noFill/>
          <a:ln w="9525">
            <a:noFill/>
          </a:ln>
        </p:spPr>
      </p:pic>
      <p:cxnSp>
        <p:nvCxnSpPr>
          <p:cNvPr id="14" name="Straight Connector 13"/>
          <p:cNvCxnSpPr/>
          <p:nvPr/>
        </p:nvCxnSpPr>
        <p:spPr>
          <a:xfrm>
            <a:off x="725805" y="546100"/>
            <a:ext cx="29845" cy="5688965"/>
          </a:xfrm>
          <a:prstGeom prst="line">
            <a:avLst/>
          </a:prstGeom>
          <a:ln w="31750" cmpd="sng">
            <a:solidFill>
              <a:schemeClr val="accent3">
                <a:lumMod val="60000"/>
                <a:lumOff val="4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68985" y="6204585"/>
            <a:ext cx="10834370" cy="30480"/>
          </a:xfrm>
          <a:prstGeom prst="line">
            <a:avLst/>
          </a:prstGeom>
          <a:ln w="31750" cmpd="sng">
            <a:solidFill>
              <a:schemeClr val="accent3">
                <a:lumMod val="60000"/>
                <a:lumOff val="4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84382" y="5674553"/>
            <a:ext cx="6392522" cy="855875"/>
            <a:chOff x="649962" y="5586968"/>
            <a:chExt cx="6392522" cy="855875"/>
          </a:xfrm>
        </p:grpSpPr>
        <p:sp>
          <p:nvSpPr>
            <p:cNvPr id="7" name="文本框 6"/>
            <p:cNvSpPr txBox="1"/>
            <p:nvPr/>
          </p:nvSpPr>
          <p:spPr>
            <a:xfrm>
              <a:off x="649962" y="5586968"/>
              <a:ext cx="5692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solidFill>
                    <a:prstClr val="black"/>
                  </a:solidFill>
                  <a:latin typeface="Helvetica" panose="020B0604020202030204" pitchFamily="34" charset="0"/>
                  <a:ea typeface="华文黑体" charset="-122"/>
                </a:rPr>
                <a:t>Từ các loại sợi có sẵn trong thiên nhiên</a:t>
              </a:r>
              <a:endParaRPr kumimoji="0" lang="zh-CN" altLang="en-US" sz="2400"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endParaRPr>
            </a:p>
          </p:txBody>
        </p:sp>
        <p:sp>
          <p:nvSpPr>
            <p:cNvPr id="8" name="文本框 7"/>
            <p:cNvSpPr txBox="1"/>
            <p:nvPr/>
          </p:nvSpPr>
          <p:spPr>
            <a:xfrm>
              <a:off x="649962" y="6048633"/>
              <a:ext cx="6392522" cy="39421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b="0" i="1"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sym typeface="+mn-ea"/>
                </a:rPr>
                <a:t>Có 2 nguồn gốc:</a:t>
              </a:r>
              <a:r>
                <a:rPr kumimoji="0" lang="en-US" altLang="zh-CN"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sym typeface="+mn-ea"/>
                </a:rPr>
                <a:t> </a:t>
              </a:r>
              <a:endParaRPr kumimoji="0" lang="zh-CN" altLang="en-US"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sym typeface="+mn-ea"/>
              </a:endParaRPr>
            </a:p>
          </p:txBody>
        </p:sp>
      </p:grpSp>
      <p:grpSp>
        <p:nvGrpSpPr>
          <p:cNvPr id="17" name="组合 16"/>
          <p:cNvGrpSpPr/>
          <p:nvPr/>
        </p:nvGrpSpPr>
        <p:grpSpPr>
          <a:xfrm>
            <a:off x="7753974" y="4278995"/>
            <a:ext cx="2581117" cy="1411606"/>
            <a:chOff x="-858816" y="5974494"/>
            <a:chExt cx="5939366" cy="714563"/>
          </a:xfrm>
        </p:grpSpPr>
        <p:sp>
          <p:nvSpPr>
            <p:cNvPr id="18" name="文本框 17"/>
            <p:cNvSpPr txBox="1"/>
            <p:nvPr/>
          </p:nvSpPr>
          <p:spPr>
            <a:xfrm>
              <a:off x="775251" y="5974494"/>
              <a:ext cx="4305299" cy="292511"/>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dirty="0"/>
                <a:t>Từ động vật</a:t>
              </a:r>
              <a:endParaRPr lang="zh-CN" altLang="en-US" sz="2400" dirty="0"/>
            </a:p>
          </p:txBody>
        </p:sp>
        <p:sp>
          <p:nvSpPr>
            <p:cNvPr id="19" name="文本框 18"/>
            <p:cNvSpPr txBox="1"/>
            <p:nvPr/>
          </p:nvSpPr>
          <p:spPr>
            <a:xfrm>
              <a:off x="-858816" y="6222325"/>
              <a:ext cx="5873976" cy="466732"/>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r>
                <a:rPr lang="en-US" altLang="zh-CN" dirty="0">
                  <a:sym typeface="+mn-ea"/>
                </a:rPr>
                <a:t>Con tằm, con cừu, con lạc đà, con vịt…</a:t>
              </a:r>
              <a:endParaRPr lang="en-US" altLang="zh-CN" dirty="0"/>
            </a:p>
          </p:txBody>
        </p:sp>
        <p:cxnSp>
          <p:nvCxnSpPr>
            <p:cNvPr id="20" name="直接连接符 19"/>
            <p:cNvCxnSpPr/>
            <p:nvPr/>
          </p:nvCxnSpPr>
          <p:spPr>
            <a:xfrm>
              <a:off x="4136798" y="6573118"/>
              <a:ext cx="607339" cy="0"/>
            </a:xfrm>
            <a:prstGeom prst="line">
              <a:avLst/>
            </a:prstGeom>
            <a:noFill/>
          </p:spPr>
        </p:cxnSp>
      </p:grpSp>
      <p:sp>
        <p:nvSpPr>
          <p:cNvPr id="22" name="文本框 21"/>
          <p:cNvSpPr txBox="1"/>
          <p:nvPr/>
        </p:nvSpPr>
        <p:spPr>
          <a:xfrm>
            <a:off x="1187453" y="328291"/>
            <a:ext cx="44136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Helvetica" panose="020B0604020202030204" pitchFamily="34" charset="0"/>
                <a:ea typeface="华文黑体" charset="-122"/>
                <a:cs typeface="+mn-cs"/>
              </a:rPr>
              <a:t>1. Vải</a:t>
            </a:r>
            <a:r>
              <a:rPr kumimoji="0" lang="en-US" altLang="zh-CN" sz="3200" b="0" i="0" u="none" strike="noStrike" kern="1200" cap="none" spc="0" normalizeH="0" noProof="0" dirty="0">
                <a:ln>
                  <a:noFill/>
                </a:ln>
                <a:solidFill>
                  <a:srgbClr val="FF0000"/>
                </a:solidFill>
                <a:effectLst/>
                <a:uLnTx/>
                <a:uFillTx/>
                <a:latin typeface="Helvetica" panose="020B0604020202030204" pitchFamily="34" charset="0"/>
                <a:ea typeface="华文黑体" charset="-122"/>
                <a:cs typeface="+mn-cs"/>
              </a:rPr>
              <a:t> sợi thiên nhiên</a:t>
            </a:r>
            <a:endParaRPr kumimoji="0" lang="zh-CN" altLang="en-US" sz="3200" b="0" i="0" u="none" strike="noStrike" kern="1200" cap="none" spc="0" normalizeH="0" baseline="0" noProof="0" dirty="0">
              <a:ln>
                <a:noFill/>
              </a:ln>
              <a:solidFill>
                <a:srgbClr val="FF0000"/>
              </a:solidFill>
              <a:effectLst/>
              <a:uLnTx/>
              <a:uFillTx/>
              <a:latin typeface="Helvetica" panose="020B0604020202030204" pitchFamily="34" charset="0"/>
              <a:ea typeface="华文黑体" charset="-122"/>
              <a:cs typeface="+mn-cs"/>
            </a:endParaRPr>
          </a:p>
        </p:txBody>
      </p:sp>
      <p:cxnSp>
        <p:nvCxnSpPr>
          <p:cNvPr id="25" name="PA_直接连接符 67"/>
          <p:cNvCxnSpPr/>
          <p:nvPr/>
        </p:nvCxnSpPr>
        <p:spPr>
          <a:xfrm flipH="1">
            <a:off x="773578" y="0"/>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PA_直接连接符 67"/>
          <p:cNvCxnSpPr/>
          <p:nvPr/>
        </p:nvCxnSpPr>
        <p:spPr>
          <a:xfrm flipH="1">
            <a:off x="773578" y="4862071"/>
            <a:ext cx="1" cy="179449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PA_直接连接符 67"/>
          <p:cNvCxnSpPr/>
          <p:nvPr>
            <p:custDataLst>
              <p:tags r:id="rId1"/>
            </p:custDataLst>
          </p:nvPr>
        </p:nvCxnSpPr>
        <p:spPr>
          <a:xfrm flipH="1">
            <a:off x="765624" y="6656567"/>
            <a:ext cx="6555380"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PA_直接连接符 67"/>
          <p:cNvCxnSpPr/>
          <p:nvPr>
            <p:custDataLst>
              <p:tags r:id="rId2"/>
            </p:custDataLst>
          </p:nvPr>
        </p:nvCxnSpPr>
        <p:spPr>
          <a:xfrm>
            <a:off x="11384280" y="5313680"/>
            <a:ext cx="7620" cy="160274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PA_直接连接符 67"/>
          <p:cNvCxnSpPr/>
          <p:nvPr>
            <p:custDataLst>
              <p:tags r:id="rId3"/>
            </p:custDataLst>
          </p:nvPr>
        </p:nvCxnSpPr>
        <p:spPr>
          <a:xfrm flipH="1">
            <a:off x="7321004" y="3247996"/>
            <a:ext cx="1" cy="3408571"/>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PA_直接连接符 67"/>
          <p:cNvCxnSpPr/>
          <p:nvPr>
            <p:custDataLst>
              <p:tags r:id="rId4"/>
            </p:custDataLst>
          </p:nvPr>
        </p:nvCxnSpPr>
        <p:spPr>
          <a:xfrm flipH="1">
            <a:off x="8208620" y="1933893"/>
            <a:ext cx="3176932"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PA_直接连接符 67"/>
          <p:cNvCxnSpPr/>
          <p:nvPr>
            <p:custDataLst>
              <p:tags r:id="rId5"/>
            </p:custDataLst>
          </p:nvPr>
        </p:nvCxnSpPr>
        <p:spPr>
          <a:xfrm flipH="1">
            <a:off x="11385550" y="1933894"/>
            <a:ext cx="12702" cy="1711897"/>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a:srcRect l="16604" r="16604"/>
          <a:stretch>
            <a:fillRect/>
          </a:stretch>
        </p:blipFill>
        <p:spPr>
          <a:xfrm>
            <a:off x="10335575" y="3555296"/>
            <a:ext cx="1800611" cy="1800611"/>
          </a:xfrm>
          <a:prstGeom prst="rect">
            <a:avLst/>
          </a:prstGeom>
          <a:effectLst>
            <a:outerShdw blurRad="50800" dist="38100" algn="l" rotWithShape="0">
              <a:prstClr val="black">
                <a:alpha val="40000"/>
              </a:prstClr>
            </a:outerShdw>
          </a:effectLst>
        </p:spPr>
      </p:pic>
      <p:pic>
        <p:nvPicPr>
          <p:cNvPr id="2050" name="Picture 2" descr="Phú Yên Online - Người dân không mặn mà trồng cây bông vải"/>
          <p:cNvPicPr>
            <a:picLocks noChangeAspect="1" noChangeArrowheads="1"/>
          </p:cNvPicPr>
          <p:nvPr/>
        </p:nvPicPr>
        <p:blipFill rotWithShape="1">
          <a:blip r:embed="rId7">
            <a:extLst>
              <a:ext uri="{28A0092B-C50C-407E-A947-70E740481C1C}">
                <a14:useLocalDpi xmlns:a14="http://schemas.microsoft.com/office/drawing/2010/main" val="0"/>
              </a:ext>
            </a:extLst>
          </a:blip>
          <a:srcRect l="19091" r="19091"/>
          <a:stretch>
            <a:fillRect/>
          </a:stretch>
        </p:blipFill>
        <p:spPr bwMode="auto">
          <a:xfrm>
            <a:off x="6426193" y="1603278"/>
            <a:ext cx="1838076" cy="179844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7 loại vải giá rẻ may đồ hè mát rượ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080" y="1582538"/>
            <a:ext cx="5765221" cy="369292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367395" y="2103120"/>
            <a:ext cx="2671445" cy="1298291"/>
            <a:chOff x="13082" y="3676"/>
            <a:chExt cx="4207" cy="2274"/>
          </a:xfrm>
        </p:grpSpPr>
        <p:sp>
          <p:nvSpPr>
            <p:cNvPr id="14" name="文本框 13"/>
            <p:cNvSpPr txBox="1"/>
            <p:nvPr/>
          </p:nvSpPr>
          <p:spPr>
            <a:xfrm>
              <a:off x="13082" y="3676"/>
              <a:ext cx="2946" cy="8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rPr>
                <a:t>Từ thực vật</a:t>
              </a:r>
              <a:endParaRPr kumimoji="0" lang="zh-CN" altLang="en-US" sz="2400"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endParaRPr>
            </a:p>
          </p:txBody>
        </p:sp>
        <p:sp>
          <p:nvSpPr>
            <p:cNvPr id="4" name="文本框 14"/>
            <p:cNvSpPr txBox="1"/>
            <p:nvPr/>
          </p:nvSpPr>
          <p:spPr>
            <a:xfrm>
              <a:off x="13102" y="4335"/>
              <a:ext cx="4187" cy="1615"/>
            </a:xfrm>
            <a:prstGeom prst="rect">
              <a:avLst/>
            </a:prstGeom>
            <a:noFill/>
          </p:spPr>
          <p:txBody>
            <a:bodyPr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sym typeface="+mn-ea"/>
                </a:rPr>
                <a:t>Cây bông, cây lanh,  cây gai...</a:t>
              </a:r>
              <a:endParaRPr kumimoji="0" lang="en-US" altLang="zh-CN"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nodeType="afterEffect">
                                  <p:stCondLst>
                                    <p:cond delay="0"/>
                                  </p:stCondLst>
                                  <p:childTnLst>
                                    <p:set>
                                      <p:cBhvr>
                                        <p:cTn id="12" dur="2000" fill="hold">
                                          <p:stCondLst>
                                            <p:cond delay="0"/>
                                          </p:stCondLst>
                                        </p:cTn>
                                        <p:tgtEl>
                                          <p:spTgt spid="25"/>
                                        </p:tgtEl>
                                        <p:attrNameLst>
                                          <p:attrName>style.visibility</p:attrName>
                                        </p:attrNameLst>
                                      </p:cBhvr>
                                      <p:to>
                                        <p:strVal val="visible"/>
                                      </p:to>
                                    </p:set>
                                    <p:animEffect transition="in" filter="wipe(up)">
                                      <p:cBhvr>
                                        <p:cTn id="13" dur="2000"/>
                                        <p:tgtEl>
                                          <p:spTgt spid="25"/>
                                        </p:tgtEl>
                                      </p:cBhvr>
                                    </p:animEffect>
                                  </p:childTnLst>
                                </p:cTn>
                              </p:par>
                            </p:childTnLst>
                          </p:cTn>
                        </p:par>
                        <p:par>
                          <p:cTn id="14" fill="hold">
                            <p:stCondLst>
                              <p:cond delay="2500"/>
                            </p:stCondLst>
                            <p:childTnLst>
                              <p:par>
                                <p:cTn id="15" presetID="4" presetClass="entr" presetSubtype="16"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ox(in)">
                                      <p:cBhvr>
                                        <p:cTn id="17" dur="2000"/>
                                        <p:tgtEl>
                                          <p:spTgt spid="2052"/>
                                        </p:tgtEl>
                                      </p:cBhvr>
                                    </p:animEffect>
                                  </p:childTnLst>
                                </p:cTn>
                              </p:par>
                            </p:childTnLst>
                          </p:cTn>
                        </p:par>
                        <p:par>
                          <p:cTn id="18" fill="hold">
                            <p:stCondLst>
                              <p:cond delay="4500"/>
                            </p:stCondLst>
                            <p:childTnLst>
                              <p:par>
                                <p:cTn id="19" presetID="22" presetClass="entr" presetSubtype="1" fill="hold" nodeType="afterEffect">
                                  <p:stCondLst>
                                    <p:cond delay="0"/>
                                  </p:stCondLst>
                                  <p:childTnLst>
                                    <p:set>
                                      <p:cBhvr>
                                        <p:cTn id="20" dur="2000" fill="hold">
                                          <p:stCondLst>
                                            <p:cond delay="0"/>
                                          </p:stCondLst>
                                        </p:cTn>
                                        <p:tgtEl>
                                          <p:spTgt spid="26"/>
                                        </p:tgtEl>
                                        <p:attrNameLst>
                                          <p:attrName>style.visibility</p:attrName>
                                        </p:attrNameLst>
                                      </p:cBhvr>
                                      <p:to>
                                        <p:strVal val="visible"/>
                                      </p:to>
                                    </p:set>
                                    <p:animEffect transition="in" filter="wipe(up)">
                                      <p:cBhvr>
                                        <p:cTn id="21" dur="2000"/>
                                        <p:tgtEl>
                                          <p:spTgt spid="26"/>
                                        </p:tgtEl>
                                      </p:cBhvr>
                                    </p:animEffect>
                                  </p:childTnLst>
                                </p:cTn>
                              </p:par>
                            </p:childTnLst>
                          </p:cTn>
                        </p:par>
                        <p:par>
                          <p:cTn id="22" fill="hold">
                            <p:stCondLst>
                              <p:cond delay="6500"/>
                            </p:stCondLst>
                            <p:childTnLst>
                              <p:par>
                                <p:cTn id="23" presetID="22" presetClass="entr" presetSubtype="8" fill="hold" nodeType="afterEffect">
                                  <p:stCondLst>
                                    <p:cond delay="0"/>
                                  </p:stCondLst>
                                  <p:childTnLst>
                                    <p:set>
                                      <p:cBhvr>
                                        <p:cTn id="24" dur="2000" fill="hold">
                                          <p:stCondLst>
                                            <p:cond delay="0"/>
                                          </p:stCondLst>
                                        </p:cTn>
                                        <p:tgtEl>
                                          <p:spTgt spid="28"/>
                                        </p:tgtEl>
                                        <p:attrNameLst>
                                          <p:attrName>style.visibility</p:attrName>
                                        </p:attrNameLst>
                                      </p:cBhvr>
                                      <p:to>
                                        <p:strVal val="visible"/>
                                      </p:to>
                                    </p:set>
                                    <p:animEffect transition="in" filter="wipe(left)">
                                      <p:cBhvr>
                                        <p:cTn id="25" dur="2000"/>
                                        <p:tgtEl>
                                          <p:spTgt spid="28"/>
                                        </p:tgtEl>
                                      </p:cBhvr>
                                    </p:animEffect>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8500"/>
                            </p:stCondLst>
                            <p:childTnLst>
                              <p:par>
                                <p:cTn id="32" presetID="22" presetClass="entr" presetSubtype="4" fill="hold" nodeType="afterEffect">
                                  <p:stCondLst>
                                    <p:cond delay="0"/>
                                  </p:stCondLst>
                                  <p:childTnLst>
                                    <p:set>
                                      <p:cBhvr>
                                        <p:cTn id="33" dur="2000" fill="hold">
                                          <p:stCondLst>
                                            <p:cond delay="0"/>
                                          </p:stCondLst>
                                        </p:cTn>
                                        <p:tgtEl>
                                          <p:spTgt spid="32"/>
                                        </p:tgtEl>
                                        <p:attrNameLst>
                                          <p:attrName>style.visibility</p:attrName>
                                        </p:attrNameLst>
                                      </p:cBhvr>
                                      <p:to>
                                        <p:strVal val="visible"/>
                                      </p:to>
                                    </p:set>
                                    <p:animEffect transition="in" filter="wipe(down)">
                                      <p:cBhvr>
                                        <p:cTn id="34" dur="2000"/>
                                        <p:tgtEl>
                                          <p:spTgt spid="32"/>
                                        </p:tgtEl>
                                      </p:cBhvr>
                                    </p:animEffect>
                                  </p:childTnLst>
                                </p:cTn>
                              </p:par>
                            </p:childTnLst>
                          </p:cTn>
                        </p:par>
                        <p:par>
                          <p:cTn id="35" fill="hold">
                            <p:stCondLst>
                              <p:cond delay="10500"/>
                            </p:stCondLst>
                            <p:childTnLst>
                              <p:par>
                                <p:cTn id="36" presetID="4" presetClass="entr" presetSubtype="32"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ox(out)">
                                      <p:cBhvr>
                                        <p:cTn id="38" dur="2000"/>
                                        <p:tgtEl>
                                          <p:spTgt spid="2050"/>
                                        </p:tgtEl>
                                      </p:cBhvr>
                                    </p:animEffect>
                                  </p:childTnLst>
                                </p:cTn>
                              </p:par>
                            </p:childTnLst>
                          </p:cTn>
                        </p:par>
                        <p:par>
                          <p:cTn id="39" fill="hold">
                            <p:stCondLst>
                              <p:cond delay="12500"/>
                            </p:stCondLst>
                            <p:childTnLst>
                              <p:par>
                                <p:cTn id="40" presetID="53" presetClass="entr" presetSubtype="16" fill="hold" nodeType="afterEffect">
                                  <p:stCondLst>
                                    <p:cond delay="0"/>
                                  </p:stCondLst>
                                  <p:childTnLst>
                                    <p:set>
                                      <p:cBhvr>
                                        <p:cTn id="41" dur="2000" fill="hold">
                                          <p:stCondLst>
                                            <p:cond delay="0"/>
                                          </p:stCondLst>
                                        </p:cTn>
                                        <p:tgtEl>
                                          <p:spTgt spid="5"/>
                                        </p:tgtEl>
                                        <p:attrNameLst>
                                          <p:attrName>style.visibility</p:attrName>
                                        </p:attrNameLst>
                                      </p:cBhvr>
                                      <p:to>
                                        <p:strVal val="visible"/>
                                      </p:to>
                                    </p:set>
                                    <p:anim calcmode="lin" valueType="num">
                                      <p:cBhvr>
                                        <p:cTn id="42" dur="2000" fill="hold"/>
                                        <p:tgtEl>
                                          <p:spTgt spid="5"/>
                                        </p:tgtEl>
                                        <p:attrNameLst>
                                          <p:attrName>ppt_w</p:attrName>
                                        </p:attrNameLst>
                                      </p:cBhvr>
                                      <p:tavLst>
                                        <p:tav tm="0">
                                          <p:val>
                                            <p:fltVal val="0"/>
                                          </p:val>
                                        </p:tav>
                                        <p:tav tm="100000">
                                          <p:val>
                                            <p:strVal val="#ppt_w"/>
                                          </p:val>
                                        </p:tav>
                                      </p:tavLst>
                                    </p:anim>
                                    <p:anim calcmode="lin" valueType="num">
                                      <p:cBhvr>
                                        <p:cTn id="43" dur="2000" fill="hold"/>
                                        <p:tgtEl>
                                          <p:spTgt spid="5"/>
                                        </p:tgtEl>
                                        <p:attrNameLst>
                                          <p:attrName>ppt_h</p:attrName>
                                        </p:attrNameLst>
                                      </p:cBhvr>
                                      <p:tavLst>
                                        <p:tav tm="0">
                                          <p:val>
                                            <p:fltVal val="0"/>
                                          </p:val>
                                        </p:tav>
                                        <p:tav tm="100000">
                                          <p:val>
                                            <p:strVal val="#ppt_h"/>
                                          </p:val>
                                        </p:tav>
                                      </p:tavLst>
                                    </p:anim>
                                    <p:animEffect transition="in" filter="fade">
                                      <p:cBhvr>
                                        <p:cTn id="44" dur="2000"/>
                                        <p:tgtEl>
                                          <p:spTgt spid="5"/>
                                        </p:tgtEl>
                                      </p:cBhvr>
                                    </p:animEffect>
                                  </p:childTnLst>
                                </p:cTn>
                              </p:par>
                              <p:par>
                                <p:cTn id="45" presetID="22" presetClass="entr" presetSubtype="8" fill="hold" nodeType="withEffect">
                                  <p:stCondLst>
                                    <p:cond delay="0"/>
                                  </p:stCondLst>
                                  <p:childTnLst>
                                    <p:set>
                                      <p:cBhvr>
                                        <p:cTn id="46" dur="2000" fill="hold">
                                          <p:stCondLst>
                                            <p:cond delay="0"/>
                                          </p:stCondLst>
                                        </p:cTn>
                                        <p:tgtEl>
                                          <p:spTgt spid="35"/>
                                        </p:tgtEl>
                                        <p:attrNameLst>
                                          <p:attrName>style.visibility</p:attrName>
                                        </p:attrNameLst>
                                      </p:cBhvr>
                                      <p:to>
                                        <p:strVal val="visible"/>
                                      </p:to>
                                    </p:set>
                                    <p:animEffect transition="in" filter="wipe(left)">
                                      <p:cBhvr>
                                        <p:cTn id="47" dur="2000"/>
                                        <p:tgtEl>
                                          <p:spTgt spid="35"/>
                                        </p:tgtEl>
                                      </p:cBhvr>
                                    </p:animEffect>
                                  </p:childTnLst>
                                </p:cTn>
                              </p:par>
                            </p:childTnLst>
                          </p:cTn>
                        </p:par>
                        <p:par>
                          <p:cTn id="48" fill="hold">
                            <p:stCondLst>
                              <p:cond delay="14500"/>
                            </p:stCondLst>
                            <p:childTnLst>
                              <p:par>
                                <p:cTn id="49" presetID="22" presetClass="entr" presetSubtype="1" fill="hold" nodeType="afterEffect">
                                  <p:stCondLst>
                                    <p:cond delay="0"/>
                                  </p:stCondLst>
                                  <p:childTnLst>
                                    <p:set>
                                      <p:cBhvr>
                                        <p:cTn id="50" dur="2000" fill="hold">
                                          <p:stCondLst>
                                            <p:cond delay="0"/>
                                          </p:stCondLst>
                                        </p:cTn>
                                        <p:tgtEl>
                                          <p:spTgt spid="38"/>
                                        </p:tgtEl>
                                        <p:attrNameLst>
                                          <p:attrName>style.visibility</p:attrName>
                                        </p:attrNameLst>
                                      </p:cBhvr>
                                      <p:to>
                                        <p:strVal val="visible"/>
                                      </p:to>
                                    </p:set>
                                    <p:animEffect transition="in" filter="wipe(up)">
                                      <p:cBhvr>
                                        <p:cTn id="51" dur="2000"/>
                                        <p:tgtEl>
                                          <p:spTgt spid="38"/>
                                        </p:tgtEl>
                                      </p:cBhvr>
                                    </p:animEffect>
                                  </p:childTnLst>
                                </p:cTn>
                              </p:par>
                            </p:childTnLst>
                          </p:cTn>
                        </p:par>
                        <p:par>
                          <p:cTn id="52" fill="hold">
                            <p:stCondLst>
                              <p:cond delay="16500"/>
                            </p:stCondLst>
                            <p:childTnLst>
                              <p:par>
                                <p:cTn id="53" presetID="4" presetClass="entr" presetSubtype="16"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ox(in)">
                                      <p:cBhvr>
                                        <p:cTn id="55" dur="2000"/>
                                        <p:tgtEl>
                                          <p:spTgt spid="2"/>
                                        </p:tgtEl>
                                      </p:cBhvr>
                                    </p:animEffect>
                                  </p:childTnLst>
                                </p:cTn>
                              </p:par>
                              <p:par>
                                <p:cTn id="56" presetID="42"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childTnLst>
                          </p:cTn>
                        </p:par>
                        <p:par>
                          <p:cTn id="61" fill="hold">
                            <p:stCondLst>
                              <p:cond delay="18500"/>
                            </p:stCondLst>
                            <p:childTnLst>
                              <p:par>
                                <p:cTn id="62" presetID="22" presetClass="entr" presetSubtype="1"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0228" y="0"/>
            <a:ext cx="5355771"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809171" y="175462"/>
            <a:ext cx="4305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rPr>
              <a:t>Vải</a:t>
            </a:r>
            <a:r>
              <a:rPr kumimoji="0" lang="en-US" altLang="zh-CN" sz="3200" b="0" i="0" u="none" strike="noStrike" kern="1200" cap="none" spc="0" normalizeH="0" noProof="0" dirty="0">
                <a:ln>
                  <a:noFill/>
                </a:ln>
                <a:solidFill>
                  <a:srgbClr val="FFFFFF"/>
                </a:solidFill>
                <a:effectLst/>
                <a:uLnTx/>
                <a:uFillTx/>
                <a:latin typeface="Helvetica" panose="020B0604020202030204" pitchFamily="34" charset="0"/>
                <a:ea typeface="华文黑体" charset="-122"/>
                <a:cs typeface="+mn-cs"/>
              </a:rPr>
              <a:t> sợi thiên nhiên </a:t>
            </a:r>
            <a:endParaRPr kumimoji="0" lang="zh-CN" altLang="en-US"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1012174" y="1589907"/>
            <a:ext cx="4371353" cy="2274405"/>
          </a:xfrm>
          <a:prstGeom prst="rect">
            <a:avLst/>
          </a:prstGeom>
          <a:noFill/>
        </p:spPr>
        <p:txBody>
          <a:bodyPr wrap="square" rtlCol="0">
            <a:spAutoFit/>
          </a:bodyPr>
          <a:lstStyle/>
          <a:p>
            <a:pPr lvl="0" algn="just">
              <a:lnSpc>
                <a:spcPct val="120000"/>
              </a:lnSpc>
            </a:pPr>
            <a:r>
              <a:rPr lang="en-US" sz="2000" dirty="0">
                <a:solidFill>
                  <a:schemeClr val="bg1"/>
                </a:solidFill>
                <a:latin typeface="+mj-lt"/>
                <a:cs typeface="Times New Roman" panose="02020603050405020304" pitchFamily="18" charset="0"/>
              </a:rPr>
              <a:t>Nguyên liệu dùng để sản xuất vải sợi thiên nhiên đều có đặc điểm chung là những dạng sợi có sẵn trong tự nhiên như sợi tơ của tằm, sợi xơ của quả bông, sợi xơ trong thân cây của lanh, sợi lông của cừu…</a:t>
            </a:r>
            <a:endParaRPr kumimoji="0" lang="en-US" altLang="zh-CN" sz="2000" b="0" i="0" u="none" strike="noStrike" kern="1200" cap="none" spc="0" normalizeH="0" baseline="0" noProof="0" dirty="0">
              <a:ln>
                <a:noFill/>
              </a:ln>
              <a:solidFill>
                <a:schemeClr val="bg1"/>
              </a:solidFill>
              <a:effectLst/>
              <a:uLnTx/>
              <a:uFillTx/>
              <a:latin typeface="+mj-lt"/>
              <a:ea typeface="华文黑体" charset="-122"/>
              <a:sym typeface="+mn-ea"/>
            </a:endParaRPr>
          </a:p>
        </p:txBody>
      </p:sp>
      <p:cxnSp>
        <p:nvCxnSpPr>
          <p:cNvPr id="8" name="直接连接符 7"/>
          <p:cNvCxnSpPr/>
          <p:nvPr/>
        </p:nvCxnSpPr>
        <p:spPr>
          <a:xfrm>
            <a:off x="1012174" y="939340"/>
            <a:ext cx="6696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12174" y="4408458"/>
            <a:ext cx="4363865" cy="1535741"/>
          </a:xfrm>
          <a:prstGeom prst="rect">
            <a:avLst/>
          </a:prstGeom>
          <a:noFill/>
        </p:spPr>
        <p:txBody>
          <a:bodyPr wrap="square" rtlCol="0">
            <a:spAutoFit/>
          </a:bodyPr>
          <a:lstStyle/>
          <a:p>
            <a:pPr lvl="0" algn="just">
              <a:lnSpc>
                <a:spcPct val="120000"/>
              </a:lnSpc>
            </a:pPr>
            <a:r>
              <a:rPr lang="en-US" sz="2000" dirty="0">
                <a:solidFill>
                  <a:schemeClr val="bg1"/>
                </a:solidFill>
                <a:latin typeface="+mj-lt"/>
                <a:cs typeface="Times New Roman" panose="02020603050405020304" pitchFamily="18" charset="0"/>
              </a:rPr>
              <a:t>Trong quá trình sản xuất vải, các loại tơ tằm, xơ bông, lông thú…..đều phải được kéo thành sợi dệt để dệt vải.</a:t>
            </a:r>
            <a:endParaRPr kumimoji="0" lang="en-US" altLang="zh-CN" sz="2000" b="0" i="0" u="none" strike="noStrike" kern="1200" cap="none" spc="0" normalizeH="0" baseline="0" noProof="0" dirty="0">
              <a:ln>
                <a:noFill/>
              </a:ln>
              <a:solidFill>
                <a:schemeClr val="bg1"/>
              </a:solidFill>
              <a:effectLst/>
              <a:uLnTx/>
              <a:uFillTx/>
              <a:latin typeface="+mj-lt"/>
              <a:ea typeface="华文黑体" charset="-122"/>
              <a:sym typeface="+mn-ea"/>
            </a:endParaRPr>
          </a:p>
        </p:txBody>
      </p:sp>
      <p:cxnSp>
        <p:nvCxnSpPr>
          <p:cNvPr id="12" name="PA_直接连接符 67"/>
          <p:cNvCxnSpPr/>
          <p:nvPr>
            <p:custDataLst>
              <p:tags r:id="rId1"/>
            </p:custDataLst>
          </p:nvPr>
        </p:nvCxnSpPr>
        <p:spPr>
          <a:xfrm flipH="1">
            <a:off x="11375835" y="2"/>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p:cNvCxnSpPr/>
          <p:nvPr>
            <p:custDataLst>
              <p:tags r:id="rId2"/>
            </p:custDataLst>
          </p:nvPr>
        </p:nvCxnSpPr>
        <p:spPr>
          <a:xfrm flipH="1">
            <a:off x="11367880" y="4862073"/>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418940" y="517072"/>
            <a:ext cx="6492961" cy="5829296"/>
            <a:chOff x="5620054" y="473532"/>
            <a:chExt cx="6223772" cy="5829296"/>
          </a:xfrm>
        </p:grpSpPr>
        <p:sp>
          <p:nvSpPr>
            <p:cNvPr id="15" name="Rectangle 14"/>
            <p:cNvSpPr/>
            <p:nvPr/>
          </p:nvSpPr>
          <p:spPr>
            <a:xfrm>
              <a:off x="5620054" y="473532"/>
              <a:ext cx="6223772" cy="5829296"/>
            </a:xfrm>
            <a:prstGeom prst="rect">
              <a:avLst/>
            </a:prstGeom>
            <a:solidFill>
              <a:srgbClr val="3F4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Xơ sợi bông - sợi tự nhiên - tính chất cơ bản, thành phần, ứng dụ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350" b="94655" l="8500" r="96167">
                          <a14:foregroundMark x1="49333" y1="7572" x2="49333" y2="7572"/>
                          <a14:foregroundMark x1="96167" y1="55011" x2="96167" y2="55011"/>
                          <a14:foregroundMark x1="58000" y1="94655" x2="58000" y2="94655"/>
                          <a14:foregroundMark x1="8500" y1="43653" x2="8500" y2="43653"/>
                          <a14:foregroundMark x1="48333" y1="93318" x2="48333" y2="93318"/>
                          <a14:foregroundMark x1="40167" y1="94655" x2="40167" y2="94655"/>
                        </a14:backgroundRemoval>
                      </a14:imgEffect>
                    </a14:imgLayer>
                  </a14:imgProps>
                </a:ext>
                <a:ext uri="{28A0092B-C50C-407E-A947-70E740481C1C}">
                  <a14:useLocalDpi xmlns:a14="http://schemas.microsoft.com/office/drawing/2010/main" val="0"/>
                </a:ext>
              </a:extLst>
            </a:blip>
            <a:srcRect/>
            <a:stretch>
              <a:fillRect/>
            </a:stretch>
          </p:blipFill>
          <p:spPr bwMode="auto">
            <a:xfrm>
              <a:off x="7408746" y="861011"/>
              <a:ext cx="2077847" cy="23996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3438" b="94688" l="34375" r="99167">
                          <a14:foregroundMark x1="46875" y1="5938" x2="46875" y2="85313"/>
                          <a14:foregroundMark x1="47292" y1="85938" x2="86875" y2="68750"/>
                          <a14:foregroundMark x1="97083" y1="26563" x2="92083" y2="59375"/>
                          <a14:foregroundMark x1="99167" y1="33438" x2="99167" y2="52812"/>
                          <a14:foregroundMark x1="37917" y1="4063" x2="34375" y2="90000"/>
                          <a14:foregroundMark x1="35000" y1="3438" x2="34375" y2="89375"/>
                          <a14:foregroundMark x1="52996" y1="96875" x2="53106" y2="96919"/>
                          <a14:foregroundMark x1="34375" y1="89375" x2="52996" y2="96875"/>
                          <a14:foregroundMark x1="91428" y1="85516" x2="88750" y2="71563"/>
                          <a14:foregroundMark x1="88750" y1="71563" x2="77917" y2="75938"/>
                          <a14:foregroundMark x1="55417" y1="24063" x2="55833" y2="74063"/>
                          <a14:foregroundMark x1="60208" y1="88125" x2="56227" y2="92391"/>
                          <a14:foregroundMark x1="65000" y1="88125" x2="63941" y2="93684"/>
                          <a14:foregroundMark x1="61042" y1="3438" x2="61042" y2="3438"/>
                          <a14:foregroundMark x1="61042" y1="3438" x2="61042" y2="3438"/>
                          <a14:foregroundMark x1="61042" y1="4688" x2="61042" y2="4688"/>
                          <a14:foregroundMark x1="61042" y1="4688" x2="65625" y2="9375"/>
                          <a14:backgroundMark x1="83333" y1="90000" x2="83333" y2="90000"/>
                          <a14:backgroundMark x1="83333" y1="90000" x2="99792" y2="90000"/>
                          <a14:backgroundMark x1="72708" y1="95938" x2="66458" y2="98750"/>
                          <a14:backgroundMark x1="75625" y1="92188" x2="84167" y2="98750"/>
                          <a14:backgroundMark x1="62500" y1="96875" x2="62500" y2="96875"/>
                          <a14:backgroundMark x1="59375" y1="99375" x2="77083" y2="94688"/>
                          <a14:backgroundMark x1="55208" y1="97500" x2="62083" y2="98125"/>
                          <a14:backgroundMark x1="52708" y1="96875" x2="52708" y2="96875"/>
                          <a14:backgroundMark x1="53125" y1="96875" x2="58750" y2="96875"/>
                        </a14:backgroundRemoval>
                      </a14:imgEffect>
                    </a14:imgLayer>
                  </a14:imgProps>
                </a:ext>
              </a:extLst>
            </a:blip>
            <a:srcRect l="35652" r="1" b="1"/>
            <a:stretch>
              <a:fillRect/>
            </a:stretch>
          </p:blipFill>
          <p:spPr>
            <a:xfrm>
              <a:off x="5781105" y="652483"/>
              <a:ext cx="1648102" cy="2776517"/>
            </a:xfrm>
            <a:prstGeom prst="rect">
              <a:avLst/>
            </a:prstGeom>
          </p:spPr>
        </p:pic>
        <p:pic>
          <p:nvPicPr>
            <p:cNvPr id="18" name="Picture 17"/>
            <p:cNvPicPr>
              <a:picLocks noChangeAspect="1"/>
            </p:cNvPicPr>
            <p:nvPr/>
          </p:nvPicPr>
          <p:blipFill rotWithShape="1">
            <a:blip r:embed="rId7"/>
            <a:srcRect l="33142" r="34461"/>
            <a:stretch>
              <a:fillRect/>
            </a:stretch>
          </p:blipFill>
          <p:spPr>
            <a:xfrm>
              <a:off x="5844958" y="3407922"/>
              <a:ext cx="2753337" cy="2646848"/>
            </a:xfrm>
            <a:prstGeom prst="rect">
              <a:avLst/>
            </a:prstGeom>
          </p:spPr>
        </p:pic>
        <p:pic>
          <p:nvPicPr>
            <p:cNvPr id="19" name="Picture 18"/>
            <p:cNvPicPr>
              <a:picLocks noChangeAspect="1"/>
            </p:cNvPicPr>
            <p:nvPr/>
          </p:nvPicPr>
          <p:blipFill rotWithShape="1">
            <a:blip r:embed="rId8"/>
            <a:srcRect l="41064" t="15925"/>
            <a:stretch>
              <a:fillRect/>
            </a:stretch>
          </p:blipFill>
          <p:spPr>
            <a:xfrm>
              <a:off x="8791079" y="3429000"/>
              <a:ext cx="2731690" cy="2646848"/>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0" b="96500" l="912" r="97872">
                          <a14:foregroundMark x1="912" y1="2250" x2="39514" y2="13750"/>
                          <a14:foregroundMark x1="43769" y1="5750" x2="49240" y2="25250"/>
                          <a14:foregroundMark x1="49240" y1="25250" x2="56231" y2="85000"/>
                          <a14:foregroundMark x1="94529" y1="36750" x2="12158" y2="75750"/>
                          <a14:foregroundMark x1="12158" y1="75750" x2="48936" y2="90500"/>
                          <a14:foregroundMark x1="48936" y1="90500" x2="79635" y2="93000"/>
                          <a14:foregroundMark x1="79635" y1="93000" x2="93009" y2="91500"/>
                          <a14:foregroundMark x1="96353" y1="31000" x2="98176" y2="96500"/>
                          <a14:foregroundMark x1="71125" y1="50250" x2="58663" y2="81250"/>
                          <a14:foregroundMark x1="45593" y1="46750" x2="27356" y2="52500"/>
                          <a14:foregroundMark x1="41337" y1="33000" x2="3647" y2="10000"/>
                          <a14:foregroundMark x1="29787" y1="35250" x2="29787" y2="35250"/>
                          <a14:foregroundMark x1="30699" y1="31750" x2="39514" y2="36750"/>
                          <a14:foregroundMark x1="27356" y1="28750" x2="27356" y2="33000"/>
                          <a14:foregroundMark x1="14894" y1="3500" x2="14894" y2="0"/>
                          <a14:foregroundMark x1="58663" y1="28750" x2="64134" y2="38250"/>
                        </a14:backgroundRemoval>
                      </a14:imgEffect>
                    </a14:imgLayer>
                  </a14:imgProps>
                </a:ext>
              </a:extLst>
            </a:blip>
            <a:stretch>
              <a:fillRect/>
            </a:stretch>
          </p:blipFill>
          <p:spPr>
            <a:xfrm>
              <a:off x="9486887" y="746853"/>
              <a:ext cx="2035882" cy="2268684"/>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p:cNvSpPr>
            <a:spLocks noGrp="1" noRot="1" noChangeAspect="1" noMove="1" noResize="1" noEditPoints="1" noAdjustHandles="1" noChangeArrowheads="1" noChangeShapeType="1" noTextEdit="1"/>
          </p:cNvSpPr>
          <p:nvPr/>
        </p:nvSpPr>
        <p:spPr>
          <a:xfrm>
            <a:off x="-2" y="1"/>
            <a:ext cx="5859797" cy="334670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p:cNvSpPr>
            <a:spLocks noGrp="1" noRot="1" noChangeAspect="1" noMove="1" noResize="1" noEditPoints="1" noAdjustHandles="1" noChangeArrowheads="1" noChangeShapeType="1" noTextEdit="1"/>
          </p:cNvSpPr>
          <p:nvPr/>
        </p:nvSpPr>
        <p:spPr>
          <a:xfrm>
            <a:off x="4493433" y="244"/>
            <a:ext cx="5451847" cy="3346705"/>
          </a:xfrm>
          <a:custGeom>
            <a:avLst/>
            <a:gdLst>
              <a:gd name="connsiteX0" fmla="*/ 1549963 w 5451847"/>
              <a:gd name="connsiteY0" fmla="*/ 0 h 3346705"/>
              <a:gd name="connsiteX1" fmla="*/ 1555540 w 5451847"/>
              <a:gd name="connsiteY1" fmla="*/ 0 h 3346705"/>
              <a:gd name="connsiteX2" fmla="*/ 2621768 w 5451847"/>
              <a:gd name="connsiteY2" fmla="*/ 0 h 3346705"/>
              <a:gd name="connsiteX3" fmla="*/ 4832507 w 5451847"/>
              <a:gd name="connsiteY3" fmla="*/ 0 h 3346705"/>
              <a:gd name="connsiteX4" fmla="*/ 3282657 w 5451847"/>
              <a:gd name="connsiteY4" fmla="*/ 3346461 h 3346705"/>
              <a:gd name="connsiteX5" fmla="*/ 5451847 w 5451847"/>
              <a:gd name="connsiteY5" fmla="*/ 3346461 h 3346705"/>
              <a:gd name="connsiteX6" fmla="*/ 5451847 w 5451847"/>
              <a:gd name="connsiteY6" fmla="*/ 3346705 h 3346705"/>
              <a:gd name="connsiteX7" fmla="*/ 0 w 5451847"/>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1847" h="3346705">
                <a:moveTo>
                  <a:pt x="1549963" y="0"/>
                </a:moveTo>
                <a:lnTo>
                  <a:pt x="1555540" y="0"/>
                </a:lnTo>
                <a:lnTo>
                  <a:pt x="2621768" y="0"/>
                </a:lnTo>
                <a:lnTo>
                  <a:pt x="4832507" y="0"/>
                </a:lnTo>
                <a:lnTo>
                  <a:pt x="3282657" y="3346461"/>
                </a:lnTo>
                <a:lnTo>
                  <a:pt x="5451847" y="3346461"/>
                </a:lnTo>
                <a:lnTo>
                  <a:pt x="5451847"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p:cNvSpPr>
            <a:spLocks noGrp="1" noRot="1" noChangeAspect="1" noMove="1" noResize="1" noEditPoints="1" noAdjustHandles="1" noChangeArrowheads="1" noChangeShapeType="1" noTextEdit="1"/>
          </p:cNvSpPr>
          <p:nvPr/>
        </p:nvSpPr>
        <p:spPr>
          <a:xfrm>
            <a:off x="7967349" y="0"/>
            <a:ext cx="4224651" cy="3346705"/>
          </a:xfrm>
          <a:custGeom>
            <a:avLst/>
            <a:gdLst>
              <a:gd name="connsiteX0" fmla="*/ 1549963 w 4224651"/>
              <a:gd name="connsiteY0" fmla="*/ 0 h 3346705"/>
              <a:gd name="connsiteX1" fmla="*/ 1555540 w 4224651"/>
              <a:gd name="connsiteY1" fmla="*/ 0 h 3346705"/>
              <a:gd name="connsiteX2" fmla="*/ 2621768 w 4224651"/>
              <a:gd name="connsiteY2" fmla="*/ 0 h 3346705"/>
              <a:gd name="connsiteX3" fmla="*/ 4224651 w 4224651"/>
              <a:gd name="connsiteY3" fmla="*/ 0 h 3346705"/>
              <a:gd name="connsiteX4" fmla="*/ 4224651 w 4224651"/>
              <a:gd name="connsiteY4" fmla="*/ 3346705 h 3346705"/>
              <a:gd name="connsiteX5" fmla="*/ 0 w 422465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51" h="3346705">
                <a:moveTo>
                  <a:pt x="1549963" y="0"/>
                </a:moveTo>
                <a:lnTo>
                  <a:pt x="1555540" y="0"/>
                </a:lnTo>
                <a:lnTo>
                  <a:pt x="2621768" y="0"/>
                </a:lnTo>
                <a:lnTo>
                  <a:pt x="4224651" y="0"/>
                </a:lnTo>
                <a:lnTo>
                  <a:pt x="4224651"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p:cNvSpPr>
            <a:spLocks noGrp="1" noRot="1" noChangeAspect="1" noMove="1" noResize="1" noEditPoints="1" noAdjustHandles="1" noChangeArrowheads="1" noChangeShapeType="1" noTextEdit="1"/>
          </p:cNvSpPr>
          <p:nvPr/>
        </p:nvSpPr>
        <p:spPr>
          <a:xfrm>
            <a:off x="0" y="3511296"/>
            <a:ext cx="769856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p:cNvSpPr>
            <a:spLocks noGrp="1" noRot="1" noChangeAspect="1" noMove="1" noResize="1" noEditPoints="1" noAdjustHandles="1" noChangeArrowheads="1" noChangeShapeType="1" noTextEdit="1"/>
          </p:cNvSpPr>
          <p:nvPr/>
        </p:nvSpPr>
        <p:spPr>
          <a:xfrm>
            <a:off x="6350090" y="3511296"/>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7" name="Straight Connector 16"/>
          <p:cNvCxnSpPr/>
          <p:nvPr/>
        </p:nvCxnSpPr>
        <p:spPr>
          <a:xfrm>
            <a:off x="1032098" y="2155645"/>
            <a:ext cx="8364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32098" y="2132493"/>
            <a:ext cx="32658" cy="32885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32098" y="5421086"/>
            <a:ext cx="1252094" cy="67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50416" y="5427844"/>
            <a:ext cx="18646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515100" y="2914947"/>
            <a:ext cx="0" cy="250613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799294" y="1764803"/>
            <a:ext cx="192496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0678885" y="2718793"/>
            <a:ext cx="0" cy="14174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825995" y="873098"/>
            <a:ext cx="2538250" cy="3118212"/>
            <a:chOff x="1868540" y="848968"/>
            <a:chExt cx="2538250" cy="3118212"/>
          </a:xfrm>
        </p:grpSpPr>
        <p:pic>
          <p:nvPicPr>
            <p:cNvPr id="4" name="Picture 3"/>
            <p:cNvPicPr>
              <a:picLocks noChangeAspect="1"/>
            </p:cNvPicPr>
            <p:nvPr/>
          </p:nvPicPr>
          <p:blipFill>
            <a:blip r:embed="rId1"/>
            <a:stretch>
              <a:fillRect/>
            </a:stretch>
          </p:blipFill>
          <p:spPr>
            <a:xfrm>
              <a:off x="1868540" y="848968"/>
              <a:ext cx="2538250" cy="2482726"/>
            </a:xfrm>
            <a:prstGeom prst="rect">
              <a:avLst/>
            </a:prstGeom>
          </p:spPr>
        </p:pic>
        <p:sp>
          <p:nvSpPr>
            <p:cNvPr id="40" name="文本框 17"/>
            <p:cNvSpPr txBox="1"/>
            <p:nvPr/>
          </p:nvSpPr>
          <p:spPr>
            <a:xfrm>
              <a:off x="1911233" y="3322020"/>
              <a:ext cx="2366223" cy="645160"/>
            </a:xfrm>
            <a:prstGeom prst="rect">
              <a:avLst/>
            </a:prstGeom>
            <a:solidFill>
              <a:srgbClr val="1D2436"/>
            </a:solid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ctr"/>
              <a:r>
                <a:rPr lang="en-US" altLang="zh-CN" sz="2400" b="1" dirty="0">
                  <a:solidFill>
                    <a:schemeClr val="bg1"/>
                  </a:solidFill>
                </a:rPr>
                <a:t>Cây bông vải</a:t>
              </a:r>
              <a:endParaRPr lang="en-US" altLang="zh-CN" sz="2400" b="1" dirty="0">
                <a:solidFill>
                  <a:schemeClr val="bg1"/>
                </a:solidFill>
              </a:endParaRPr>
            </a:p>
          </p:txBody>
        </p:sp>
      </p:grpSp>
      <p:grpSp>
        <p:nvGrpSpPr>
          <p:cNvPr id="38" name="Group 37"/>
          <p:cNvGrpSpPr/>
          <p:nvPr/>
        </p:nvGrpSpPr>
        <p:grpSpPr>
          <a:xfrm>
            <a:off x="531793" y="3931056"/>
            <a:ext cx="4087031" cy="2362697"/>
            <a:chOff x="563385" y="3971863"/>
            <a:chExt cx="4087031" cy="2362697"/>
          </a:xfrm>
        </p:grpSpPr>
        <p:pic>
          <p:nvPicPr>
            <p:cNvPr id="5" name="Picture 4"/>
            <p:cNvPicPr>
              <a:picLocks noChangeAspect="1"/>
            </p:cNvPicPr>
            <p:nvPr/>
          </p:nvPicPr>
          <p:blipFill rotWithShape="1">
            <a:blip r:embed="rId2"/>
            <a:srcRect l="15833" r="27833"/>
            <a:stretch>
              <a:fillRect/>
            </a:stretch>
          </p:blipFill>
          <p:spPr>
            <a:xfrm>
              <a:off x="2284192" y="3971863"/>
              <a:ext cx="2366224" cy="2362697"/>
            </a:xfrm>
            <a:prstGeom prst="rect">
              <a:avLst/>
            </a:prstGeom>
          </p:spPr>
        </p:pic>
        <p:sp>
          <p:nvSpPr>
            <p:cNvPr id="41" name="文本框 17"/>
            <p:cNvSpPr txBox="1"/>
            <p:nvPr/>
          </p:nvSpPr>
          <p:spPr>
            <a:xfrm>
              <a:off x="563385" y="5565073"/>
              <a:ext cx="2011340"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solidFill>
                    <a:schemeClr val="bg1"/>
                  </a:solidFill>
                </a:rPr>
                <a:t>Quả bông</a:t>
              </a:r>
              <a:endParaRPr lang="en-US" altLang="zh-CN" sz="2400" b="1" dirty="0">
                <a:solidFill>
                  <a:schemeClr val="bg1"/>
                </a:solidFill>
              </a:endParaRPr>
            </a:p>
          </p:txBody>
        </p:sp>
      </p:grpSp>
      <p:grpSp>
        <p:nvGrpSpPr>
          <p:cNvPr id="48" name="Group 47"/>
          <p:cNvGrpSpPr/>
          <p:nvPr/>
        </p:nvGrpSpPr>
        <p:grpSpPr>
          <a:xfrm>
            <a:off x="5689106" y="164022"/>
            <a:ext cx="2822591" cy="2750925"/>
            <a:chOff x="5689106" y="164022"/>
            <a:chExt cx="2822591" cy="2750925"/>
          </a:xfrm>
        </p:grpSpPr>
        <p:pic>
          <p:nvPicPr>
            <p:cNvPr id="7" name="Picture 6"/>
            <p:cNvPicPr>
              <a:picLocks noChangeAspect="1"/>
            </p:cNvPicPr>
            <p:nvPr/>
          </p:nvPicPr>
          <p:blipFill>
            <a:blip r:embed="rId3"/>
            <a:stretch>
              <a:fillRect/>
            </a:stretch>
          </p:blipFill>
          <p:spPr>
            <a:xfrm>
              <a:off x="5689106" y="748630"/>
              <a:ext cx="1957383" cy="2166317"/>
            </a:xfrm>
            <a:prstGeom prst="rect">
              <a:avLst/>
            </a:prstGeom>
          </p:spPr>
        </p:pic>
        <p:sp>
          <p:nvSpPr>
            <p:cNvPr id="42" name="文本框 17"/>
            <p:cNvSpPr txBox="1"/>
            <p:nvPr/>
          </p:nvSpPr>
          <p:spPr>
            <a:xfrm>
              <a:off x="6500357" y="164022"/>
              <a:ext cx="2011340"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solidFill>
                    <a:schemeClr val="bg1"/>
                  </a:solidFill>
                </a:rPr>
                <a:t>Xơ bông</a:t>
              </a:r>
              <a:endParaRPr lang="zh-CN" altLang="en-US" sz="2400" b="1" dirty="0">
                <a:solidFill>
                  <a:schemeClr val="bg1"/>
                </a:solidFill>
              </a:endParaRPr>
            </a:p>
          </p:txBody>
        </p:sp>
      </p:grpSp>
      <p:grpSp>
        <p:nvGrpSpPr>
          <p:cNvPr id="39" name="Group 38"/>
          <p:cNvGrpSpPr/>
          <p:nvPr/>
        </p:nvGrpSpPr>
        <p:grpSpPr>
          <a:xfrm>
            <a:off x="9601394" y="-244"/>
            <a:ext cx="3160651" cy="2836328"/>
            <a:chOff x="9601394" y="-244"/>
            <a:chExt cx="3160651" cy="2836328"/>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6250" b="89844" l="10000" r="90000">
                          <a14:foregroundMark x1="36809" y1="6250" x2="34255" y2="28320"/>
                          <a14:foregroundMark x1="46170" y1="89844" x2="46170" y2="89844"/>
                        </a14:backgroundRemoval>
                      </a14:imgEffect>
                    </a14:imgLayer>
                  </a14:imgProps>
                </a:ext>
              </a:extLst>
            </a:blip>
            <a:stretch>
              <a:fillRect/>
            </a:stretch>
          </p:blipFill>
          <p:spPr>
            <a:xfrm>
              <a:off x="9601394" y="487329"/>
              <a:ext cx="2154982" cy="2348755"/>
            </a:xfrm>
            <a:prstGeom prst="rect">
              <a:avLst/>
            </a:prstGeom>
          </p:spPr>
        </p:pic>
        <p:sp>
          <p:nvSpPr>
            <p:cNvPr id="43" name="文本框 17"/>
            <p:cNvSpPr txBox="1"/>
            <p:nvPr/>
          </p:nvSpPr>
          <p:spPr>
            <a:xfrm>
              <a:off x="10750705" y="-244"/>
              <a:ext cx="2011340"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solidFill>
                    <a:schemeClr val="bg1"/>
                  </a:solidFill>
                </a:rPr>
                <a:t>Sợi bông</a:t>
              </a:r>
              <a:endParaRPr lang="en-US" altLang="zh-CN" sz="2400" b="1" dirty="0">
                <a:solidFill>
                  <a:schemeClr val="bg1"/>
                </a:solidFill>
              </a:endParaRPr>
            </a:p>
          </p:txBody>
        </p:sp>
      </p:grpSp>
      <p:sp>
        <p:nvSpPr>
          <p:cNvPr id="45" name="文本框 17"/>
          <p:cNvSpPr txBox="1"/>
          <p:nvPr/>
        </p:nvSpPr>
        <p:spPr>
          <a:xfrm>
            <a:off x="10719405" y="2715811"/>
            <a:ext cx="912651"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solidFill>
                  <a:schemeClr val="bg1"/>
                </a:solidFill>
              </a:rPr>
              <a:t>Dệt</a:t>
            </a:r>
            <a:endParaRPr lang="en-US" altLang="zh-CN" sz="2400" b="1" dirty="0">
              <a:solidFill>
                <a:schemeClr val="bg1"/>
              </a:solidFill>
            </a:endParaRPr>
          </a:p>
        </p:txBody>
      </p:sp>
      <p:grpSp>
        <p:nvGrpSpPr>
          <p:cNvPr id="49" name="Group 48"/>
          <p:cNvGrpSpPr/>
          <p:nvPr/>
        </p:nvGrpSpPr>
        <p:grpSpPr>
          <a:xfrm>
            <a:off x="5282316" y="4136210"/>
            <a:ext cx="6583490" cy="2552002"/>
            <a:chOff x="5282316" y="4136210"/>
            <a:chExt cx="6583490" cy="2552002"/>
          </a:xfrm>
        </p:grpSpPr>
        <p:pic>
          <p:nvPicPr>
            <p:cNvPr id="2050" name="Picture 2" descr="Vải Cotton là gì? Tổng hợp tất cả đặc điểm, ứng dụng của vải cotton"/>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93541" y="4136210"/>
              <a:ext cx="3572265" cy="2384487"/>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17"/>
            <p:cNvSpPr txBox="1"/>
            <p:nvPr/>
          </p:nvSpPr>
          <p:spPr>
            <a:xfrm>
              <a:off x="5282316" y="5950977"/>
              <a:ext cx="2979633" cy="737235"/>
            </a:xfrm>
            <a:prstGeom prst="rect">
              <a:avLst/>
            </a:prstGeom>
            <a:solidFill>
              <a:srgbClr val="1D2436"/>
            </a:solid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r>
                <a:rPr lang="en-US" altLang="zh-CN" sz="2800" b="1" dirty="0">
                  <a:solidFill>
                    <a:schemeClr val="bg1"/>
                  </a:solidFill>
                </a:rPr>
                <a:t>VẢI SỢI BÔNG</a:t>
              </a:r>
              <a:endParaRPr lang="en-US" altLang="zh-CN" sz="2800" b="1" dirty="0">
                <a:solidFill>
                  <a:schemeClr val="bg1"/>
                </a:solidFill>
              </a:endParaRPr>
            </a:p>
          </p:txBody>
        </p:sp>
        <p:sp>
          <p:nvSpPr>
            <p:cNvPr id="47" name="文本框 17"/>
            <p:cNvSpPr txBox="1"/>
            <p:nvPr/>
          </p:nvSpPr>
          <p:spPr>
            <a:xfrm>
              <a:off x="9302204" y="5293875"/>
              <a:ext cx="2011340" cy="456535"/>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dirty="0">
                  <a:solidFill>
                    <a:schemeClr val="bg1"/>
                  </a:solidFill>
                </a:rPr>
                <a:t>(Vải sợi bông)</a:t>
              </a:r>
              <a:endParaRPr lang="zh-CN" altLang="en-US" dirty="0">
                <a:solidFill>
                  <a:schemeClr val="bg1"/>
                </a:solidFill>
              </a:endParaRPr>
            </a:p>
          </p:txBody>
        </p:sp>
      </p:grpSp>
      <p:sp>
        <p:nvSpPr>
          <p:cNvPr id="51" name="文本框 21"/>
          <p:cNvSpPr txBox="1"/>
          <p:nvPr/>
        </p:nvSpPr>
        <p:spPr>
          <a:xfrm>
            <a:off x="206669" y="71146"/>
            <a:ext cx="607396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600" normalizeH="0" baseline="0" noProof="0" dirty="0">
                <a:ln>
                  <a:noFill/>
                </a:ln>
                <a:solidFill>
                  <a:schemeClr val="bg1"/>
                </a:solidFill>
                <a:effectLst/>
                <a:uLnTx/>
                <a:uFillTx/>
                <a:latin typeface="UTM A&amp;S Graceland" panose="02040603050506020204" pitchFamily="18" charset="0"/>
                <a:ea typeface="华文黑体" charset="-122"/>
              </a:rPr>
              <a:t>Quy trình</a:t>
            </a:r>
            <a:r>
              <a:rPr kumimoji="0" lang="en-US" altLang="zh-CN" sz="2800" b="1" i="0" u="none" strike="noStrike" kern="1200" cap="none" spc="600" normalizeH="0" noProof="0" dirty="0">
                <a:ln>
                  <a:noFill/>
                </a:ln>
                <a:solidFill>
                  <a:schemeClr val="bg1"/>
                </a:solidFill>
                <a:effectLst/>
                <a:uLnTx/>
                <a:uFillTx/>
                <a:latin typeface="UTM A&amp;S Graceland" panose="02040603050506020204" pitchFamily="18" charset="0"/>
                <a:ea typeface="华文黑体" charset="-122"/>
              </a:rPr>
              <a:t> sản xuất </a:t>
            </a:r>
            <a:endParaRPr kumimoji="0" lang="en-US" altLang="zh-CN" sz="2800" b="1" i="0" u="none" strike="noStrike" kern="1200" cap="none" spc="600" normalizeH="0" noProof="0" dirty="0">
              <a:ln>
                <a:noFill/>
              </a:ln>
              <a:solidFill>
                <a:schemeClr val="bg1"/>
              </a:solidFill>
              <a:effectLst/>
              <a:uLnTx/>
              <a:uFillTx/>
              <a:latin typeface="UTM A&amp;S Graceland" panose="02040603050506020204" pitchFamily="18" charset="0"/>
              <a:ea typeface="华文黑体"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600" normalizeH="0" noProof="0" dirty="0">
                <a:ln>
                  <a:noFill/>
                </a:ln>
                <a:solidFill>
                  <a:schemeClr val="bg1"/>
                </a:solidFill>
                <a:effectLst/>
                <a:uLnTx/>
                <a:uFillTx/>
                <a:latin typeface="UTM A&amp;S Graceland" panose="02040603050506020204" pitchFamily="18" charset="0"/>
                <a:ea typeface="华文黑体" charset="-122"/>
              </a:rPr>
              <a:t>vải sợi bông</a:t>
            </a:r>
            <a:endParaRPr kumimoji="0" lang="zh-CN" altLang="en-US" sz="2800" b="1" i="0" u="none" strike="noStrike" kern="1200" cap="none" spc="600" normalizeH="0" baseline="0" noProof="0" dirty="0">
              <a:ln>
                <a:noFill/>
              </a:ln>
              <a:solidFill>
                <a:schemeClr val="bg1"/>
              </a:solidFill>
              <a:effectLst/>
              <a:uLnTx/>
              <a:uFillTx/>
              <a:latin typeface="UTM A&amp;S Graceland" panose="02040603050506020204" pitchFamily="18" charset="0"/>
              <a:ea typeface="华文黑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2" fill="hold" nodeType="afterEffect">
                                  <p:stCondLst>
                                    <p:cond delay="0"/>
                                  </p:stCondLst>
                                  <p:childTnLst>
                                    <p:set>
                                      <p:cBhvr>
                                        <p:cTn id="12" dur="2000" fill="hold">
                                          <p:stCondLst>
                                            <p:cond delay="0"/>
                                          </p:stCondLst>
                                        </p:cTn>
                                        <p:tgtEl>
                                          <p:spTgt spid="17"/>
                                        </p:tgtEl>
                                        <p:attrNameLst>
                                          <p:attrName>style.visibility</p:attrName>
                                        </p:attrNameLst>
                                      </p:cBhvr>
                                      <p:to>
                                        <p:strVal val="visible"/>
                                      </p:to>
                                    </p:set>
                                    <p:animEffect transition="in" filter="wipe(right)">
                                      <p:cBhvr>
                                        <p:cTn id="13" dur="2000"/>
                                        <p:tgtEl>
                                          <p:spTgt spid="17"/>
                                        </p:tgtEl>
                                      </p:cBhvr>
                                    </p:animEffect>
                                  </p:childTnLst>
                                </p:cTn>
                              </p:par>
                            </p:childTnLst>
                          </p:cTn>
                        </p:par>
                        <p:par>
                          <p:cTn id="14" fill="hold">
                            <p:stCondLst>
                              <p:cond delay="2500"/>
                            </p:stCondLst>
                            <p:childTnLst>
                              <p:par>
                                <p:cTn id="15" presetID="22" presetClass="entr" presetSubtype="1" fill="hold" nodeType="afterEffect">
                                  <p:stCondLst>
                                    <p:cond delay="0"/>
                                  </p:stCondLst>
                                  <p:childTnLst>
                                    <p:set>
                                      <p:cBhvr>
                                        <p:cTn id="16" dur="2000" fill="hold">
                                          <p:stCondLst>
                                            <p:cond delay="0"/>
                                          </p:stCondLst>
                                        </p:cTn>
                                        <p:tgtEl>
                                          <p:spTgt spid="21"/>
                                        </p:tgtEl>
                                        <p:attrNameLst>
                                          <p:attrName>style.visibility</p:attrName>
                                        </p:attrNameLst>
                                      </p:cBhvr>
                                      <p:to>
                                        <p:strVal val="visible"/>
                                      </p:to>
                                    </p:set>
                                    <p:animEffect transition="in" filter="wipe(up)">
                                      <p:cBhvr>
                                        <p:cTn id="17" dur="2000"/>
                                        <p:tgtEl>
                                          <p:spTgt spid="21"/>
                                        </p:tgtEl>
                                      </p:cBhvr>
                                    </p:animEffect>
                                  </p:childTnLst>
                                </p:cTn>
                              </p:par>
                            </p:childTnLst>
                          </p:cTn>
                        </p:par>
                        <p:par>
                          <p:cTn id="18" fill="hold">
                            <p:stCondLst>
                              <p:cond delay="4500"/>
                            </p:stCondLst>
                            <p:childTnLst>
                              <p:par>
                                <p:cTn id="19" presetID="22" presetClass="entr" presetSubtype="8" fill="hold" nodeType="afterEffect">
                                  <p:stCondLst>
                                    <p:cond delay="0"/>
                                  </p:stCondLst>
                                  <p:childTnLst>
                                    <p:set>
                                      <p:cBhvr>
                                        <p:cTn id="20" dur="2000" fill="hold">
                                          <p:stCondLst>
                                            <p:cond delay="0"/>
                                          </p:stCondLst>
                                        </p:cTn>
                                        <p:tgtEl>
                                          <p:spTgt spid="23"/>
                                        </p:tgtEl>
                                        <p:attrNameLst>
                                          <p:attrName>style.visibility</p:attrName>
                                        </p:attrNameLst>
                                      </p:cBhvr>
                                      <p:to>
                                        <p:strVal val="visible"/>
                                      </p:to>
                                    </p:set>
                                    <p:animEffect transition="in" filter="wipe(left)">
                                      <p:cBhvr>
                                        <p:cTn id="21" dur="2000"/>
                                        <p:tgtEl>
                                          <p:spTgt spid="23"/>
                                        </p:tgtEl>
                                      </p:cBhvr>
                                    </p:animEffect>
                                  </p:childTnLst>
                                </p:cTn>
                              </p:par>
                            </p:childTnLst>
                          </p:cTn>
                        </p:par>
                        <p:par>
                          <p:cTn id="22" fill="hold">
                            <p:stCondLst>
                              <p:cond delay="6500"/>
                            </p:stCondLst>
                            <p:childTnLst>
                              <p:par>
                                <p:cTn id="23" presetID="53" presetClass="entr" presetSubtype="16" fill="hold" nodeType="afterEffect">
                                  <p:stCondLst>
                                    <p:cond delay="0"/>
                                  </p:stCondLst>
                                  <p:childTnLst>
                                    <p:set>
                                      <p:cBhvr>
                                        <p:cTn id="24" dur="2000" fill="hold">
                                          <p:stCondLst>
                                            <p:cond delay="0"/>
                                          </p:stCondLst>
                                        </p:cTn>
                                        <p:tgtEl>
                                          <p:spTgt spid="38"/>
                                        </p:tgtEl>
                                        <p:attrNameLst>
                                          <p:attrName>style.visibility</p:attrName>
                                        </p:attrNameLst>
                                      </p:cBhvr>
                                      <p:to>
                                        <p:strVal val="visible"/>
                                      </p:to>
                                    </p:set>
                                    <p:anim calcmode="lin" valueType="num">
                                      <p:cBhvr>
                                        <p:cTn id="25" dur="2000" fill="hold"/>
                                        <p:tgtEl>
                                          <p:spTgt spid="38"/>
                                        </p:tgtEl>
                                        <p:attrNameLst>
                                          <p:attrName>ppt_w</p:attrName>
                                        </p:attrNameLst>
                                      </p:cBhvr>
                                      <p:tavLst>
                                        <p:tav tm="0">
                                          <p:val>
                                            <p:fltVal val="0"/>
                                          </p:val>
                                        </p:tav>
                                        <p:tav tm="100000">
                                          <p:val>
                                            <p:strVal val="#ppt_w"/>
                                          </p:val>
                                        </p:tav>
                                      </p:tavLst>
                                    </p:anim>
                                    <p:anim calcmode="lin" valueType="num">
                                      <p:cBhvr>
                                        <p:cTn id="26" dur="2000" fill="hold"/>
                                        <p:tgtEl>
                                          <p:spTgt spid="38"/>
                                        </p:tgtEl>
                                        <p:attrNameLst>
                                          <p:attrName>ppt_h</p:attrName>
                                        </p:attrNameLst>
                                      </p:cBhvr>
                                      <p:tavLst>
                                        <p:tav tm="0">
                                          <p:val>
                                            <p:fltVal val="0"/>
                                          </p:val>
                                        </p:tav>
                                        <p:tav tm="100000">
                                          <p:val>
                                            <p:strVal val="#ppt_h"/>
                                          </p:val>
                                        </p:tav>
                                      </p:tavLst>
                                    </p:anim>
                                    <p:animEffect transition="in" filter="fade">
                                      <p:cBhvr>
                                        <p:cTn id="27" dur="2000"/>
                                        <p:tgtEl>
                                          <p:spTgt spid="38"/>
                                        </p:tgtEl>
                                      </p:cBhvr>
                                    </p:animEffect>
                                  </p:childTnLst>
                                </p:cTn>
                              </p:par>
                            </p:childTnLst>
                          </p:cTn>
                        </p:par>
                        <p:par>
                          <p:cTn id="28" fill="hold">
                            <p:stCondLst>
                              <p:cond delay="8500"/>
                            </p:stCondLst>
                            <p:childTnLst>
                              <p:par>
                                <p:cTn id="29" presetID="22" presetClass="entr" presetSubtype="8" fill="hold" nodeType="afterEffect">
                                  <p:stCondLst>
                                    <p:cond delay="0"/>
                                  </p:stCondLst>
                                  <p:childTnLst>
                                    <p:set>
                                      <p:cBhvr>
                                        <p:cTn id="30" dur="2000" fill="hold">
                                          <p:stCondLst>
                                            <p:cond delay="0"/>
                                          </p:stCondLst>
                                        </p:cTn>
                                        <p:tgtEl>
                                          <p:spTgt spid="30"/>
                                        </p:tgtEl>
                                        <p:attrNameLst>
                                          <p:attrName>style.visibility</p:attrName>
                                        </p:attrNameLst>
                                      </p:cBhvr>
                                      <p:to>
                                        <p:strVal val="visible"/>
                                      </p:to>
                                    </p:set>
                                    <p:animEffect transition="in" filter="wipe(left)">
                                      <p:cBhvr>
                                        <p:cTn id="31" dur="2000"/>
                                        <p:tgtEl>
                                          <p:spTgt spid="30"/>
                                        </p:tgtEl>
                                      </p:cBhvr>
                                    </p:animEffect>
                                  </p:childTnLst>
                                </p:cTn>
                              </p:par>
                            </p:childTnLst>
                          </p:cTn>
                        </p:par>
                        <p:par>
                          <p:cTn id="32" fill="hold">
                            <p:stCondLst>
                              <p:cond delay="10500"/>
                            </p:stCondLst>
                            <p:childTnLst>
                              <p:par>
                                <p:cTn id="33" presetID="22" presetClass="entr" presetSubtype="4" fill="hold" nodeType="afterEffect">
                                  <p:stCondLst>
                                    <p:cond delay="0"/>
                                  </p:stCondLst>
                                  <p:childTnLst>
                                    <p:set>
                                      <p:cBhvr>
                                        <p:cTn id="34" dur="2000" fill="hold">
                                          <p:stCondLst>
                                            <p:cond delay="0"/>
                                          </p:stCondLst>
                                        </p:cTn>
                                        <p:tgtEl>
                                          <p:spTgt spid="27"/>
                                        </p:tgtEl>
                                        <p:attrNameLst>
                                          <p:attrName>style.visibility</p:attrName>
                                        </p:attrNameLst>
                                      </p:cBhvr>
                                      <p:to>
                                        <p:strVal val="visible"/>
                                      </p:to>
                                    </p:set>
                                    <p:animEffect transition="in" filter="wipe(down)">
                                      <p:cBhvr>
                                        <p:cTn id="35" dur="2000"/>
                                        <p:tgtEl>
                                          <p:spTgt spid="27"/>
                                        </p:tgtEl>
                                      </p:cBhvr>
                                    </p:animEffect>
                                  </p:childTnLst>
                                </p:cTn>
                              </p:par>
                            </p:childTnLst>
                          </p:cTn>
                        </p:par>
                        <p:par>
                          <p:cTn id="36" fill="hold">
                            <p:stCondLst>
                              <p:cond delay="12500"/>
                            </p:stCondLst>
                            <p:childTnLst>
                              <p:par>
                                <p:cTn id="37" presetID="53" presetClass="entr" presetSubtype="16" fill="hold" nodeType="afterEffect">
                                  <p:stCondLst>
                                    <p:cond delay="0"/>
                                  </p:stCondLst>
                                  <p:childTnLst>
                                    <p:set>
                                      <p:cBhvr>
                                        <p:cTn id="38" dur="2000" fill="hold">
                                          <p:stCondLst>
                                            <p:cond delay="0"/>
                                          </p:stCondLst>
                                        </p:cTn>
                                        <p:tgtEl>
                                          <p:spTgt spid="48"/>
                                        </p:tgtEl>
                                        <p:attrNameLst>
                                          <p:attrName>style.visibility</p:attrName>
                                        </p:attrNameLst>
                                      </p:cBhvr>
                                      <p:to>
                                        <p:strVal val="visible"/>
                                      </p:to>
                                    </p:set>
                                    <p:anim calcmode="lin" valueType="num">
                                      <p:cBhvr>
                                        <p:cTn id="39" dur="2000" fill="hold"/>
                                        <p:tgtEl>
                                          <p:spTgt spid="48"/>
                                        </p:tgtEl>
                                        <p:attrNameLst>
                                          <p:attrName>ppt_w</p:attrName>
                                        </p:attrNameLst>
                                      </p:cBhvr>
                                      <p:tavLst>
                                        <p:tav tm="0">
                                          <p:val>
                                            <p:fltVal val="0"/>
                                          </p:val>
                                        </p:tav>
                                        <p:tav tm="100000">
                                          <p:val>
                                            <p:strVal val="#ppt_w"/>
                                          </p:val>
                                        </p:tav>
                                      </p:tavLst>
                                    </p:anim>
                                    <p:anim calcmode="lin" valueType="num">
                                      <p:cBhvr>
                                        <p:cTn id="40" dur="2000" fill="hold"/>
                                        <p:tgtEl>
                                          <p:spTgt spid="48"/>
                                        </p:tgtEl>
                                        <p:attrNameLst>
                                          <p:attrName>ppt_h</p:attrName>
                                        </p:attrNameLst>
                                      </p:cBhvr>
                                      <p:tavLst>
                                        <p:tav tm="0">
                                          <p:val>
                                            <p:fltVal val="0"/>
                                          </p:val>
                                        </p:tav>
                                        <p:tav tm="100000">
                                          <p:val>
                                            <p:strVal val="#ppt_h"/>
                                          </p:val>
                                        </p:tav>
                                      </p:tavLst>
                                    </p:anim>
                                    <p:animEffect transition="in" filter="fade">
                                      <p:cBhvr>
                                        <p:cTn id="41" dur="2000"/>
                                        <p:tgtEl>
                                          <p:spTgt spid="48"/>
                                        </p:tgtEl>
                                      </p:cBhvr>
                                    </p:animEffect>
                                  </p:childTnLst>
                                </p:cTn>
                              </p:par>
                            </p:childTnLst>
                          </p:cTn>
                        </p:par>
                        <p:par>
                          <p:cTn id="42" fill="hold">
                            <p:stCondLst>
                              <p:cond delay="14500"/>
                            </p:stCondLst>
                            <p:childTnLst>
                              <p:par>
                                <p:cTn id="43" presetID="22" presetClass="entr" presetSubtype="8" fill="hold" nodeType="afterEffect">
                                  <p:stCondLst>
                                    <p:cond delay="0"/>
                                  </p:stCondLst>
                                  <p:childTnLst>
                                    <p:set>
                                      <p:cBhvr>
                                        <p:cTn id="44" dur="2000" fill="hold">
                                          <p:stCondLst>
                                            <p:cond delay="0"/>
                                          </p:stCondLst>
                                        </p:cTn>
                                        <p:tgtEl>
                                          <p:spTgt spid="35"/>
                                        </p:tgtEl>
                                        <p:attrNameLst>
                                          <p:attrName>style.visibility</p:attrName>
                                        </p:attrNameLst>
                                      </p:cBhvr>
                                      <p:to>
                                        <p:strVal val="visible"/>
                                      </p:to>
                                    </p:set>
                                    <p:animEffect transition="in" filter="wipe(left)">
                                      <p:cBhvr>
                                        <p:cTn id="45" dur="2000"/>
                                        <p:tgtEl>
                                          <p:spTgt spid="35"/>
                                        </p:tgtEl>
                                      </p:cBhvr>
                                    </p:animEffect>
                                  </p:childTnLst>
                                </p:cTn>
                              </p:par>
                            </p:childTnLst>
                          </p:cTn>
                        </p:par>
                        <p:par>
                          <p:cTn id="46" fill="hold">
                            <p:stCondLst>
                              <p:cond delay="16500"/>
                            </p:stCondLst>
                            <p:childTnLst>
                              <p:par>
                                <p:cTn id="47" presetID="53" presetClass="entr" presetSubtype="16" fill="hold" nodeType="afterEffect">
                                  <p:stCondLst>
                                    <p:cond delay="0"/>
                                  </p:stCondLst>
                                  <p:childTnLst>
                                    <p:set>
                                      <p:cBhvr>
                                        <p:cTn id="48" dur="2000" fill="hold">
                                          <p:stCondLst>
                                            <p:cond delay="0"/>
                                          </p:stCondLst>
                                        </p:cTn>
                                        <p:tgtEl>
                                          <p:spTgt spid="39"/>
                                        </p:tgtEl>
                                        <p:attrNameLst>
                                          <p:attrName>style.visibility</p:attrName>
                                        </p:attrNameLst>
                                      </p:cBhvr>
                                      <p:to>
                                        <p:strVal val="visible"/>
                                      </p:to>
                                    </p:set>
                                    <p:anim calcmode="lin" valueType="num">
                                      <p:cBhvr>
                                        <p:cTn id="49" dur="2000" fill="hold"/>
                                        <p:tgtEl>
                                          <p:spTgt spid="39"/>
                                        </p:tgtEl>
                                        <p:attrNameLst>
                                          <p:attrName>ppt_w</p:attrName>
                                        </p:attrNameLst>
                                      </p:cBhvr>
                                      <p:tavLst>
                                        <p:tav tm="0">
                                          <p:val>
                                            <p:fltVal val="0"/>
                                          </p:val>
                                        </p:tav>
                                        <p:tav tm="100000">
                                          <p:val>
                                            <p:strVal val="#ppt_w"/>
                                          </p:val>
                                        </p:tav>
                                      </p:tavLst>
                                    </p:anim>
                                    <p:anim calcmode="lin" valueType="num">
                                      <p:cBhvr>
                                        <p:cTn id="50" dur="2000" fill="hold"/>
                                        <p:tgtEl>
                                          <p:spTgt spid="39"/>
                                        </p:tgtEl>
                                        <p:attrNameLst>
                                          <p:attrName>ppt_h</p:attrName>
                                        </p:attrNameLst>
                                      </p:cBhvr>
                                      <p:tavLst>
                                        <p:tav tm="0">
                                          <p:val>
                                            <p:fltVal val="0"/>
                                          </p:val>
                                        </p:tav>
                                        <p:tav tm="100000">
                                          <p:val>
                                            <p:strVal val="#ppt_h"/>
                                          </p:val>
                                        </p:tav>
                                      </p:tavLst>
                                    </p:anim>
                                    <p:animEffect transition="in" filter="fade">
                                      <p:cBhvr>
                                        <p:cTn id="51" dur="2000"/>
                                        <p:tgtEl>
                                          <p:spTgt spid="39"/>
                                        </p:tgtEl>
                                      </p:cBhvr>
                                    </p:animEffect>
                                  </p:childTnLst>
                                </p:cTn>
                              </p:par>
                            </p:childTnLst>
                          </p:cTn>
                        </p:par>
                        <p:par>
                          <p:cTn id="52" fill="hold">
                            <p:stCondLst>
                              <p:cond delay="18500"/>
                            </p:stCondLst>
                            <p:childTnLst>
                              <p:par>
                                <p:cTn id="53" presetID="22" presetClass="entr" presetSubtype="1" fill="hold" nodeType="afterEffect">
                                  <p:stCondLst>
                                    <p:cond delay="0"/>
                                  </p:stCondLst>
                                  <p:childTnLst>
                                    <p:set>
                                      <p:cBhvr>
                                        <p:cTn id="54" dur="2000" fill="hold">
                                          <p:stCondLst>
                                            <p:cond delay="0"/>
                                          </p:stCondLst>
                                        </p:cTn>
                                        <p:tgtEl>
                                          <p:spTgt spid="36"/>
                                        </p:tgtEl>
                                        <p:attrNameLst>
                                          <p:attrName>style.visibility</p:attrName>
                                        </p:attrNameLst>
                                      </p:cBhvr>
                                      <p:to>
                                        <p:strVal val="visible"/>
                                      </p:to>
                                    </p:set>
                                    <p:animEffect transition="in" filter="wipe(up)">
                                      <p:cBhvr>
                                        <p:cTn id="55" dur="2000"/>
                                        <p:tgtEl>
                                          <p:spTgt spid="36"/>
                                        </p:tgtEl>
                                      </p:cBhvr>
                                    </p:animEffect>
                                  </p:childTnLst>
                                </p:cTn>
                              </p:par>
                            </p:childTnLst>
                          </p:cTn>
                        </p:par>
                        <p:par>
                          <p:cTn id="56" fill="hold">
                            <p:stCondLst>
                              <p:cond delay="20500"/>
                            </p:stCondLst>
                            <p:childTnLst>
                              <p:par>
                                <p:cTn id="57" presetID="42"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anim calcmode="lin" valueType="num">
                                      <p:cBhvr>
                                        <p:cTn id="60" dur="1000" fill="hold"/>
                                        <p:tgtEl>
                                          <p:spTgt spid="45"/>
                                        </p:tgtEl>
                                        <p:attrNameLst>
                                          <p:attrName>ppt_x</p:attrName>
                                        </p:attrNameLst>
                                      </p:cBhvr>
                                      <p:tavLst>
                                        <p:tav tm="0">
                                          <p:val>
                                            <p:strVal val="#ppt_x"/>
                                          </p:val>
                                        </p:tav>
                                        <p:tav tm="100000">
                                          <p:val>
                                            <p:strVal val="#ppt_x"/>
                                          </p:val>
                                        </p:tav>
                                      </p:tavLst>
                                    </p:anim>
                                    <p:anim calcmode="lin" valueType="num">
                                      <p:cBhvr>
                                        <p:cTn id="61" dur="1000" fill="hold"/>
                                        <p:tgtEl>
                                          <p:spTgt spid="45"/>
                                        </p:tgtEl>
                                        <p:attrNameLst>
                                          <p:attrName>ppt_y</p:attrName>
                                        </p:attrNameLst>
                                      </p:cBhvr>
                                      <p:tavLst>
                                        <p:tav tm="0">
                                          <p:val>
                                            <p:strVal val="#ppt_y+.1"/>
                                          </p:val>
                                        </p:tav>
                                        <p:tav tm="100000">
                                          <p:val>
                                            <p:strVal val="#ppt_y"/>
                                          </p:val>
                                        </p:tav>
                                      </p:tavLst>
                                    </p:anim>
                                  </p:childTnLst>
                                </p:cTn>
                              </p:par>
                            </p:childTnLst>
                          </p:cTn>
                        </p:par>
                        <p:par>
                          <p:cTn id="62" fill="hold">
                            <p:stCondLst>
                              <p:cond delay="21500"/>
                            </p:stCondLst>
                            <p:childTnLst>
                              <p:par>
                                <p:cTn id="63" presetID="31" presetClass="entr" presetSubtype="0" fill="hold" nodeType="after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p:cTn id="65" dur="1000" fill="hold"/>
                                        <p:tgtEl>
                                          <p:spTgt spid="49"/>
                                        </p:tgtEl>
                                        <p:attrNameLst>
                                          <p:attrName>ppt_w</p:attrName>
                                        </p:attrNameLst>
                                      </p:cBhvr>
                                      <p:tavLst>
                                        <p:tav tm="0">
                                          <p:val>
                                            <p:fltVal val="0"/>
                                          </p:val>
                                        </p:tav>
                                        <p:tav tm="100000">
                                          <p:val>
                                            <p:strVal val="#ppt_w"/>
                                          </p:val>
                                        </p:tav>
                                      </p:tavLst>
                                    </p:anim>
                                    <p:anim calcmode="lin" valueType="num">
                                      <p:cBhvr>
                                        <p:cTn id="66" dur="1000" fill="hold"/>
                                        <p:tgtEl>
                                          <p:spTgt spid="49"/>
                                        </p:tgtEl>
                                        <p:attrNameLst>
                                          <p:attrName>ppt_h</p:attrName>
                                        </p:attrNameLst>
                                      </p:cBhvr>
                                      <p:tavLst>
                                        <p:tav tm="0">
                                          <p:val>
                                            <p:fltVal val="0"/>
                                          </p:val>
                                        </p:tav>
                                        <p:tav tm="100000">
                                          <p:val>
                                            <p:strVal val="#ppt_h"/>
                                          </p:val>
                                        </p:tav>
                                      </p:tavLst>
                                    </p:anim>
                                    <p:anim calcmode="lin" valueType="num">
                                      <p:cBhvr>
                                        <p:cTn id="67" dur="1000" fill="hold"/>
                                        <p:tgtEl>
                                          <p:spTgt spid="49"/>
                                        </p:tgtEl>
                                        <p:attrNameLst>
                                          <p:attrName>style.rotation</p:attrName>
                                        </p:attrNameLst>
                                      </p:cBhvr>
                                      <p:tavLst>
                                        <p:tav tm="0">
                                          <p:val>
                                            <p:fltVal val="90"/>
                                          </p:val>
                                        </p:tav>
                                        <p:tav tm="100000">
                                          <p:val>
                                            <p:fltVal val="0"/>
                                          </p:val>
                                        </p:tav>
                                      </p:tavLst>
                                    </p:anim>
                                    <p:animEffect transition="in" filter="fade">
                                      <p:cBhvr>
                                        <p:cTn id="68"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0" name="PA_直接连接符 67"/>
          <p:cNvCxnSpPr/>
          <p:nvPr>
            <p:custDataLst>
              <p:tags r:id="rId1"/>
            </p:custDataLst>
          </p:nvPr>
        </p:nvCxnSpPr>
        <p:spPr>
          <a:xfrm>
            <a:off x="7341189" y="5630914"/>
            <a:ext cx="1" cy="1050052"/>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924957" y="5418550"/>
            <a:ext cx="263936" cy="0"/>
          </a:xfrm>
          <a:prstGeom prst="line">
            <a:avLst/>
          </a:prstGeom>
          <a:noFill/>
        </p:spPr>
      </p:cxnSp>
      <p:sp>
        <p:nvSpPr>
          <p:cNvPr id="22" name="文本框 21"/>
          <p:cNvSpPr txBox="1"/>
          <p:nvPr/>
        </p:nvSpPr>
        <p:spPr>
          <a:xfrm>
            <a:off x="178435" y="114300"/>
            <a:ext cx="6327775"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600" normalizeH="0" baseline="0" noProof="0" dirty="0">
                <a:solidFill>
                  <a:schemeClr val="tx1"/>
                </a:solidFill>
                <a:effectLst>
                  <a:outerShdw blurRad="38100" dist="19050" dir="2700000" algn="tl" rotWithShape="0">
                    <a:schemeClr val="dk1">
                      <a:alpha val="40000"/>
                    </a:schemeClr>
                  </a:outerShdw>
                </a:effectLst>
                <a:uLnTx/>
                <a:uFillTx/>
                <a:latin typeface="UTM A&amp;S Graceland" panose="02040603050506020204" pitchFamily="18" charset="0"/>
                <a:ea typeface="华文黑体" charset="-122"/>
              </a:rPr>
              <a:t>Quy trình</a:t>
            </a:r>
            <a:r>
              <a:rPr kumimoji="0" lang="en-US" altLang="zh-CN" sz="3600" b="1" i="0" u="none" strike="noStrike" kern="1200" cap="none" spc="600" normalizeH="0" noProof="0" dirty="0">
                <a:solidFill>
                  <a:schemeClr val="tx1"/>
                </a:solidFill>
                <a:effectLst>
                  <a:outerShdw blurRad="38100" dist="19050" dir="2700000" algn="tl" rotWithShape="0">
                    <a:schemeClr val="dk1">
                      <a:alpha val="40000"/>
                    </a:schemeClr>
                  </a:outerShdw>
                </a:effectLst>
                <a:uLnTx/>
                <a:uFillTx/>
                <a:latin typeface="UTM A&amp;S Graceland" panose="02040603050506020204" pitchFamily="18" charset="0"/>
                <a:ea typeface="华文黑体" charset="-122"/>
              </a:rPr>
              <a:t> sản xuất vải tơ tằm</a:t>
            </a:r>
            <a:r>
              <a:rPr kumimoji="0" lang="en-US" altLang="zh-CN" sz="3600" b="1" i="0" u="none" strike="noStrike" kern="1200" cap="none" spc="600" normalizeH="0" noProof="0" dirty="0">
                <a:ln>
                  <a:noFill/>
                </a:ln>
                <a:solidFill>
                  <a:srgbClr val="1D2436"/>
                </a:solidFill>
                <a:effectLst/>
                <a:uLnTx/>
                <a:uFillTx/>
                <a:latin typeface="UTM A&amp;S Graceland" panose="02040603050506020204" pitchFamily="18" charset="0"/>
                <a:ea typeface="华文黑体" charset="-122"/>
              </a:rPr>
              <a:t> </a:t>
            </a:r>
            <a:endParaRPr kumimoji="0" lang="zh-CN" altLang="en-US" sz="3600" b="1" i="0" u="none" strike="noStrike" kern="1200" cap="none" spc="600" normalizeH="0" baseline="0" noProof="0" dirty="0">
              <a:ln>
                <a:noFill/>
              </a:ln>
              <a:solidFill>
                <a:srgbClr val="1D2436"/>
              </a:solidFill>
              <a:effectLst/>
              <a:uLnTx/>
              <a:uFillTx/>
              <a:latin typeface="UTM A&amp;S Graceland" panose="02040603050506020204" pitchFamily="18" charset="0"/>
              <a:ea typeface="华文黑体" charset="-122"/>
            </a:endParaRPr>
          </a:p>
        </p:txBody>
      </p:sp>
      <p:cxnSp>
        <p:nvCxnSpPr>
          <p:cNvPr id="26" name="PA_直接连接符 67"/>
          <p:cNvCxnSpPr/>
          <p:nvPr/>
        </p:nvCxnSpPr>
        <p:spPr>
          <a:xfrm flipH="1">
            <a:off x="1144129" y="4907519"/>
            <a:ext cx="1" cy="1794496"/>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PA_直接连接符 67"/>
          <p:cNvCxnSpPr/>
          <p:nvPr>
            <p:custDataLst>
              <p:tags r:id="rId2"/>
            </p:custDataLst>
          </p:nvPr>
        </p:nvCxnSpPr>
        <p:spPr>
          <a:xfrm flipH="1">
            <a:off x="1144129" y="6656567"/>
            <a:ext cx="6176875" cy="20614"/>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PA_直接连接符 67"/>
          <p:cNvCxnSpPr/>
          <p:nvPr>
            <p:custDataLst>
              <p:tags r:id="rId3"/>
            </p:custDataLst>
          </p:nvPr>
        </p:nvCxnSpPr>
        <p:spPr>
          <a:xfrm>
            <a:off x="11192494" y="3724072"/>
            <a:ext cx="1" cy="1183447"/>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PA_直接连接符 67"/>
          <p:cNvCxnSpPr/>
          <p:nvPr>
            <p:custDataLst>
              <p:tags r:id="rId4"/>
            </p:custDataLst>
          </p:nvPr>
        </p:nvCxnSpPr>
        <p:spPr>
          <a:xfrm flipH="1">
            <a:off x="7354963" y="2705663"/>
            <a:ext cx="1" cy="1126466"/>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PA_直接连接符 67"/>
          <p:cNvCxnSpPr/>
          <p:nvPr>
            <p:custDataLst>
              <p:tags r:id="rId5"/>
            </p:custDataLst>
          </p:nvPr>
        </p:nvCxnSpPr>
        <p:spPr>
          <a:xfrm flipH="1">
            <a:off x="8050750" y="1100478"/>
            <a:ext cx="3176932" cy="0"/>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PA_直接连接符 67"/>
          <p:cNvCxnSpPr/>
          <p:nvPr>
            <p:custDataLst>
              <p:tags r:id="rId6"/>
            </p:custDataLst>
          </p:nvPr>
        </p:nvCxnSpPr>
        <p:spPr>
          <a:xfrm flipH="1">
            <a:off x="11192494" y="1083958"/>
            <a:ext cx="12702" cy="1711897"/>
          </a:xfrm>
          <a:prstGeom prst="line">
            <a:avLst/>
          </a:prstGeom>
          <a:ln w="28575" cap="rnd">
            <a:solidFill>
              <a:srgbClr val="3F434F"/>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10282404" y="2003001"/>
            <a:ext cx="1845584" cy="1813452"/>
          </a:xfrm>
          <a:prstGeom prst="rect">
            <a:avLst/>
          </a:prstGeom>
        </p:spPr>
      </p:pic>
      <p:grpSp>
        <p:nvGrpSpPr>
          <p:cNvPr id="52" name="Group 51"/>
          <p:cNvGrpSpPr/>
          <p:nvPr/>
        </p:nvGrpSpPr>
        <p:grpSpPr>
          <a:xfrm>
            <a:off x="314169" y="1587420"/>
            <a:ext cx="5747920" cy="4291330"/>
            <a:chOff x="314169" y="1587420"/>
            <a:chExt cx="5747920" cy="4291330"/>
          </a:xfrm>
        </p:grpSpPr>
        <p:sp>
          <p:nvSpPr>
            <p:cNvPr id="7" name="文本框 6"/>
            <p:cNvSpPr txBox="1"/>
            <p:nvPr/>
          </p:nvSpPr>
          <p:spPr>
            <a:xfrm>
              <a:off x="1328264" y="5418375"/>
              <a:ext cx="2206625"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black"/>
                  </a:solidFill>
                  <a:latin typeface="Helvetica" panose="020B0604020202030204" pitchFamily="34" charset="0"/>
                  <a:ea typeface="华文黑体" charset="-122"/>
                </a:rPr>
                <a:t>Vải tơ tằm</a:t>
              </a:r>
              <a:endParaRPr kumimoji="0" lang="en-US" altLang="zh-CN" sz="2400" b="1"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endParaRPr>
            </a:p>
          </p:txBody>
        </p:sp>
        <p:pic>
          <p:nvPicPr>
            <p:cNvPr id="23" name="Picture 22"/>
            <p:cNvPicPr>
              <a:picLocks noChangeAspect="1"/>
            </p:cNvPicPr>
            <p:nvPr/>
          </p:nvPicPr>
          <p:blipFill>
            <a:blip r:embed="rId8"/>
            <a:stretch>
              <a:fillRect/>
            </a:stretch>
          </p:blipFill>
          <p:spPr>
            <a:xfrm>
              <a:off x="314169" y="1587420"/>
              <a:ext cx="5747920" cy="3692923"/>
            </a:xfrm>
            <a:prstGeom prst="rect">
              <a:avLst/>
            </a:prstGeom>
          </p:spPr>
        </p:pic>
      </p:grpSp>
      <p:grpSp>
        <p:nvGrpSpPr>
          <p:cNvPr id="29" name="Group 28"/>
          <p:cNvGrpSpPr/>
          <p:nvPr/>
        </p:nvGrpSpPr>
        <p:grpSpPr>
          <a:xfrm>
            <a:off x="8425859" y="4855956"/>
            <a:ext cx="3702129" cy="1925422"/>
            <a:chOff x="8425859" y="4855956"/>
            <a:chExt cx="3702129" cy="1925422"/>
          </a:xfrm>
        </p:grpSpPr>
        <p:pic>
          <p:nvPicPr>
            <p:cNvPr id="2" name="Picture 1"/>
            <p:cNvPicPr>
              <a:picLocks noChangeAspect="1"/>
            </p:cNvPicPr>
            <p:nvPr/>
          </p:nvPicPr>
          <p:blipFill rotWithShape="1">
            <a:blip r:embed="rId9"/>
            <a:srcRect l="16604" r="16604"/>
            <a:stretch>
              <a:fillRect/>
            </a:stretch>
          </p:blipFill>
          <p:spPr>
            <a:xfrm>
              <a:off x="10327377" y="4855956"/>
              <a:ext cx="1800611" cy="1800611"/>
            </a:xfrm>
            <a:prstGeom prst="rect">
              <a:avLst/>
            </a:prstGeom>
            <a:effectLst>
              <a:outerShdw blurRad="50800" dist="38100" algn="l" rotWithShape="0">
                <a:prstClr val="black">
                  <a:alpha val="40000"/>
                </a:prstClr>
              </a:outerShdw>
            </a:effectLst>
          </p:spPr>
        </p:pic>
        <p:sp>
          <p:nvSpPr>
            <p:cNvPr id="33" name="文本框 17"/>
            <p:cNvSpPr txBox="1"/>
            <p:nvPr/>
          </p:nvSpPr>
          <p:spPr>
            <a:xfrm>
              <a:off x="8425859" y="6136218"/>
              <a:ext cx="1870988"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r>
                <a:rPr lang="en-US" altLang="zh-CN" sz="2400" b="1" dirty="0"/>
                <a:t>Con tằm</a:t>
              </a:r>
              <a:r>
                <a:rPr lang="en-US" altLang="zh-CN" sz="2400" dirty="0"/>
                <a:t> </a:t>
              </a:r>
              <a:endParaRPr lang="zh-CN" altLang="en-US" sz="2400" dirty="0"/>
            </a:p>
          </p:txBody>
        </p:sp>
      </p:grpSp>
      <p:sp>
        <p:nvSpPr>
          <p:cNvPr id="34" name="文本框 17"/>
          <p:cNvSpPr txBox="1"/>
          <p:nvPr/>
        </p:nvSpPr>
        <p:spPr>
          <a:xfrm>
            <a:off x="9391883" y="3813998"/>
            <a:ext cx="1870988"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r>
              <a:rPr lang="en-US" altLang="zh-CN" sz="2400" b="1" dirty="0"/>
              <a:t>Tằm nhả tơ</a:t>
            </a:r>
            <a:endParaRPr lang="en-US" altLang="zh-CN" sz="2400" b="1" dirty="0"/>
          </a:p>
        </p:txBody>
      </p:sp>
      <p:sp>
        <p:nvSpPr>
          <p:cNvPr id="36" name="文本框 17"/>
          <p:cNvSpPr txBox="1"/>
          <p:nvPr/>
        </p:nvSpPr>
        <p:spPr>
          <a:xfrm>
            <a:off x="8832770" y="431753"/>
            <a:ext cx="1870988"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r>
              <a:rPr lang="en-US" altLang="zh-CN" sz="2400" b="1" dirty="0"/>
              <a:t>Kéo kén</a:t>
            </a:r>
            <a:endParaRPr lang="en-US" altLang="zh-CN" sz="2400" b="1" dirty="0"/>
          </a:p>
        </p:txBody>
      </p:sp>
      <p:grpSp>
        <p:nvGrpSpPr>
          <p:cNvPr id="31" name="Group 30"/>
          <p:cNvGrpSpPr/>
          <p:nvPr/>
        </p:nvGrpSpPr>
        <p:grpSpPr>
          <a:xfrm>
            <a:off x="6505959" y="913066"/>
            <a:ext cx="3671888" cy="1838076"/>
            <a:chOff x="6505959" y="913066"/>
            <a:chExt cx="3671888" cy="1838076"/>
          </a:xfrm>
        </p:grpSpPr>
        <p:pic>
          <p:nvPicPr>
            <p:cNvPr id="6" name="Picture 5"/>
            <p:cNvPicPr>
              <a:picLocks noChangeAspect="1"/>
            </p:cNvPicPr>
            <p:nvPr/>
          </p:nvPicPr>
          <p:blipFill rotWithShape="1">
            <a:blip r:embed="rId10"/>
            <a:srcRect l="20750" r="20750"/>
            <a:stretch>
              <a:fillRect/>
            </a:stretch>
          </p:blipFill>
          <p:spPr>
            <a:xfrm>
              <a:off x="6505959" y="913066"/>
              <a:ext cx="1838076" cy="1838076"/>
            </a:xfrm>
            <a:prstGeom prst="rect">
              <a:avLst/>
            </a:prstGeom>
          </p:spPr>
        </p:pic>
        <p:sp>
          <p:nvSpPr>
            <p:cNvPr id="37" name="文本框 17"/>
            <p:cNvSpPr txBox="1"/>
            <p:nvPr/>
          </p:nvSpPr>
          <p:spPr>
            <a:xfrm>
              <a:off x="8306859" y="1780703"/>
              <a:ext cx="1870988"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t>Kén tằm</a:t>
              </a:r>
              <a:endParaRPr lang="en-US" altLang="zh-CN" sz="2400" b="1" dirty="0"/>
            </a:p>
          </p:txBody>
        </p:sp>
      </p:grpSp>
      <p:sp>
        <p:nvSpPr>
          <p:cNvPr id="39" name="文本框 17"/>
          <p:cNvSpPr txBox="1"/>
          <p:nvPr/>
        </p:nvSpPr>
        <p:spPr>
          <a:xfrm>
            <a:off x="7412744" y="2978498"/>
            <a:ext cx="1386727"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vi-VN" altLang="zh-CN" sz="2400" b="1" dirty="0"/>
              <a:t>Ư</a:t>
            </a:r>
            <a:r>
              <a:rPr lang="en-US" altLang="zh-CN" sz="2400" b="1" dirty="0" err="1"/>
              <a:t>ơm</a:t>
            </a:r>
            <a:r>
              <a:rPr lang="en-US" altLang="zh-CN" sz="2400" b="1" dirty="0"/>
              <a:t> tơ</a:t>
            </a:r>
            <a:endParaRPr lang="zh-CN" altLang="en-US" sz="2400" b="1" dirty="0"/>
          </a:p>
        </p:txBody>
      </p:sp>
      <p:grpSp>
        <p:nvGrpSpPr>
          <p:cNvPr id="51" name="Group 50"/>
          <p:cNvGrpSpPr/>
          <p:nvPr/>
        </p:nvGrpSpPr>
        <p:grpSpPr>
          <a:xfrm>
            <a:off x="6559949" y="3832129"/>
            <a:ext cx="2755265" cy="2460625"/>
            <a:chOff x="6559949" y="3832129"/>
            <a:chExt cx="2755265" cy="2460625"/>
          </a:xfrm>
        </p:grpSpPr>
        <p:pic>
          <p:nvPicPr>
            <p:cNvPr id="10" name="Picture 9"/>
            <p:cNvPicPr>
              <a:picLocks noChangeAspect="1"/>
            </p:cNvPicPr>
            <p:nvPr/>
          </p:nvPicPr>
          <p:blipFill>
            <a:blip r:embed="rId11"/>
            <a:stretch>
              <a:fillRect/>
            </a:stretch>
          </p:blipFill>
          <p:spPr>
            <a:xfrm>
              <a:off x="6559949" y="3832129"/>
              <a:ext cx="1815240" cy="1873059"/>
            </a:xfrm>
            <a:prstGeom prst="rect">
              <a:avLst/>
            </a:prstGeom>
          </p:spPr>
        </p:pic>
        <p:sp>
          <p:nvSpPr>
            <p:cNvPr id="40" name="文本框 17"/>
            <p:cNvSpPr txBox="1"/>
            <p:nvPr/>
          </p:nvSpPr>
          <p:spPr>
            <a:xfrm>
              <a:off x="7451489" y="5647594"/>
              <a:ext cx="1863725"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t>Sợi tơ tằm</a:t>
              </a:r>
              <a:endParaRPr lang="en-US" altLang="zh-CN" sz="2400" b="1" dirty="0"/>
            </a:p>
          </p:txBody>
        </p:sp>
      </p:grpSp>
      <p:sp>
        <p:nvSpPr>
          <p:cNvPr id="41" name="文本框 17"/>
          <p:cNvSpPr txBox="1"/>
          <p:nvPr/>
        </p:nvSpPr>
        <p:spPr>
          <a:xfrm>
            <a:off x="3826876" y="6067581"/>
            <a:ext cx="814497" cy="645160"/>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r>
              <a:rPr lang="en-US" altLang="zh-CN" sz="2400" b="1" dirty="0"/>
              <a:t>Dệt</a:t>
            </a:r>
            <a:endParaRPr lang="zh-CN" altLang="en-US" sz="2400" b="1" dirty="0"/>
          </a:p>
        </p:txBody>
      </p:sp>
      <p:sp>
        <p:nvSpPr>
          <p:cNvPr id="24" name="Isosceles Triangle 23"/>
          <p:cNvSpPr/>
          <p:nvPr/>
        </p:nvSpPr>
        <p:spPr>
          <a:xfrm>
            <a:off x="11040988" y="4244631"/>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11053690" y="1228405"/>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16200000">
            <a:off x="9171311" y="963061"/>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flipV="1">
            <a:off x="7192856" y="3027669"/>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flipV="1">
            <a:off x="7187127" y="6142735"/>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6200000">
            <a:off x="3253000" y="6525958"/>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979482" y="5806003"/>
            <a:ext cx="303012" cy="261217"/>
          </a:xfrm>
          <a:prstGeom prst="triangle">
            <a:avLst/>
          </a:prstGeom>
          <a:solidFill>
            <a:srgbClr val="1D2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000"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Effect transition="in" filter="fade">
                                      <p:cBhvr>
                                        <p:cTn id="15" dur="1000"/>
                                        <p:tgtEl>
                                          <p:spTgt spid="2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nodeType="afterEffect">
                                  <p:stCondLst>
                                    <p:cond delay="0"/>
                                  </p:stCondLst>
                                  <p:childTnLst>
                                    <p:set>
                                      <p:cBhvr>
                                        <p:cTn id="34" dur="1000"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childTnLst>
                          </p:cTn>
                        </p:par>
                        <p:par>
                          <p:cTn id="38" fill="hold">
                            <p:stCondLst>
                              <p:cond delay="5000"/>
                            </p:stCondLst>
                            <p:childTnLst>
                              <p:par>
                                <p:cTn id="39" presetID="22" presetClass="entr" presetSubtype="4"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par>
                          <p:cTn id="42" fill="hold">
                            <p:stCondLst>
                              <p:cond delay="5500"/>
                            </p:stCondLst>
                            <p:childTnLst>
                              <p:par>
                                <p:cTn id="43" presetID="42"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anim calcmode="lin" valueType="num">
                                      <p:cBhvr>
                                        <p:cTn id="46" dur="1000" fill="hold"/>
                                        <p:tgtEl>
                                          <p:spTgt spid="42"/>
                                        </p:tgtEl>
                                        <p:attrNameLst>
                                          <p:attrName>ppt_x</p:attrName>
                                        </p:attrNameLst>
                                      </p:cBhvr>
                                      <p:tavLst>
                                        <p:tav tm="0">
                                          <p:val>
                                            <p:strVal val="#ppt_x"/>
                                          </p:val>
                                        </p:tav>
                                        <p:tav tm="100000">
                                          <p:val>
                                            <p:strVal val="#ppt_x"/>
                                          </p:val>
                                        </p:tav>
                                      </p:tavLst>
                                    </p:anim>
                                    <p:anim calcmode="lin" valueType="num">
                                      <p:cBhvr>
                                        <p:cTn id="47" dur="1000" fill="hold"/>
                                        <p:tgtEl>
                                          <p:spTgt spid="42"/>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22" presetClass="entr" presetSubtype="2"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right)">
                                      <p:cBhvr>
                                        <p:cTn id="51" dur="500"/>
                                        <p:tgtEl>
                                          <p:spTgt spid="35"/>
                                        </p:tgtEl>
                                      </p:cBhvr>
                                    </p:animEffect>
                                  </p:childTnLst>
                                </p:cTn>
                              </p:par>
                            </p:childTnLst>
                          </p:cTn>
                        </p:par>
                        <p:par>
                          <p:cTn id="52" fill="hold">
                            <p:stCondLst>
                              <p:cond delay="7000"/>
                            </p:stCondLst>
                            <p:childTnLst>
                              <p:par>
                                <p:cTn id="53" presetID="22" presetClass="entr" presetSubtype="2"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500"/>
                                        <p:tgtEl>
                                          <p:spTgt spid="43"/>
                                        </p:tgtEl>
                                      </p:cBhvr>
                                    </p:animEffect>
                                  </p:childTnLst>
                                </p:cTn>
                              </p:par>
                            </p:childTnLst>
                          </p:cTn>
                        </p:par>
                        <p:par>
                          <p:cTn id="56" fill="hold">
                            <p:stCondLst>
                              <p:cond delay="7500"/>
                            </p:stCondLst>
                            <p:childTnLst>
                              <p:par>
                                <p:cTn id="57" presetID="42"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53" presetClass="entr" presetSubtype="16" fill="hold" nodeType="afterEffect">
                                  <p:stCondLst>
                                    <p:cond delay="0"/>
                                  </p:stCondLst>
                                  <p:childTnLst>
                                    <p:set>
                                      <p:cBhvr>
                                        <p:cTn id="64" dur="1000" fill="hold">
                                          <p:stCondLst>
                                            <p:cond delay="0"/>
                                          </p:stCondLst>
                                        </p:cTn>
                                        <p:tgtEl>
                                          <p:spTgt spid="31"/>
                                        </p:tgtEl>
                                        <p:attrNameLst>
                                          <p:attrName>style.visibility</p:attrName>
                                        </p:attrNameLst>
                                      </p:cBhvr>
                                      <p:to>
                                        <p:strVal val="visible"/>
                                      </p:to>
                                    </p:set>
                                    <p:anim calcmode="lin" valueType="num">
                                      <p:cBhvr>
                                        <p:cTn id="65" dur="1000" fill="hold"/>
                                        <p:tgtEl>
                                          <p:spTgt spid="31"/>
                                        </p:tgtEl>
                                        <p:attrNameLst>
                                          <p:attrName>ppt_w</p:attrName>
                                        </p:attrNameLst>
                                      </p:cBhvr>
                                      <p:tavLst>
                                        <p:tav tm="0">
                                          <p:val>
                                            <p:fltVal val="0"/>
                                          </p:val>
                                        </p:tav>
                                        <p:tav tm="100000">
                                          <p:val>
                                            <p:strVal val="#ppt_w"/>
                                          </p:val>
                                        </p:tav>
                                      </p:tavLst>
                                    </p:anim>
                                    <p:anim calcmode="lin" valueType="num">
                                      <p:cBhvr>
                                        <p:cTn id="66" dur="1000" fill="hold"/>
                                        <p:tgtEl>
                                          <p:spTgt spid="31"/>
                                        </p:tgtEl>
                                        <p:attrNameLst>
                                          <p:attrName>ppt_h</p:attrName>
                                        </p:attrNameLst>
                                      </p:cBhvr>
                                      <p:tavLst>
                                        <p:tav tm="0">
                                          <p:val>
                                            <p:fltVal val="0"/>
                                          </p:val>
                                        </p:tav>
                                        <p:tav tm="100000">
                                          <p:val>
                                            <p:strVal val="#ppt_h"/>
                                          </p:val>
                                        </p:tav>
                                      </p:tavLst>
                                    </p:anim>
                                    <p:animEffect transition="in" filter="fade">
                                      <p:cBhvr>
                                        <p:cTn id="67" dur="1000"/>
                                        <p:tgtEl>
                                          <p:spTgt spid="31"/>
                                        </p:tgtEl>
                                      </p:cBhvr>
                                    </p:animEffect>
                                  </p:childTnLst>
                                </p:cTn>
                              </p:par>
                            </p:childTnLst>
                          </p:cTn>
                        </p:par>
                        <p:par>
                          <p:cTn id="68" fill="hold">
                            <p:stCondLst>
                              <p:cond delay="9500"/>
                            </p:stCondLst>
                            <p:childTnLst>
                              <p:par>
                                <p:cTn id="69" presetID="22" presetClass="entr" presetSubtype="1"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par>
                          <p:cTn id="72" fill="hold">
                            <p:stCondLst>
                              <p:cond delay="10000"/>
                            </p:stCondLst>
                            <p:childTnLst>
                              <p:par>
                                <p:cTn id="73" presetID="22" presetClass="entr" presetSubtype="1"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up)">
                                      <p:cBhvr>
                                        <p:cTn id="75" dur="500"/>
                                        <p:tgtEl>
                                          <p:spTgt spid="44"/>
                                        </p:tgtEl>
                                      </p:cBhvr>
                                    </p:animEffect>
                                  </p:childTnLst>
                                </p:cTn>
                              </p:par>
                            </p:childTnLst>
                          </p:cTn>
                        </p:par>
                        <p:par>
                          <p:cTn id="76" fill="hold">
                            <p:stCondLst>
                              <p:cond delay="10500"/>
                            </p:stCondLst>
                            <p:childTnLst>
                              <p:par>
                                <p:cTn id="77" presetID="22" presetClass="entr" presetSubtype="1"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up)">
                                      <p:cBhvr>
                                        <p:cTn id="79" dur="1000"/>
                                        <p:tgtEl>
                                          <p:spTgt spid="39"/>
                                        </p:tgtEl>
                                      </p:cBhvr>
                                    </p:animEffect>
                                  </p:childTnLst>
                                </p:cTn>
                              </p:par>
                            </p:childTnLst>
                          </p:cTn>
                        </p:par>
                        <p:par>
                          <p:cTn id="80" fill="hold">
                            <p:stCondLst>
                              <p:cond delay="11500"/>
                            </p:stCondLst>
                            <p:childTnLst>
                              <p:par>
                                <p:cTn id="81" presetID="53" presetClass="entr" presetSubtype="16" fill="hold" nodeType="afterEffect">
                                  <p:stCondLst>
                                    <p:cond delay="0"/>
                                  </p:stCondLst>
                                  <p:childTnLst>
                                    <p:set>
                                      <p:cBhvr>
                                        <p:cTn id="82" dur="1000" fill="hold">
                                          <p:stCondLst>
                                            <p:cond delay="0"/>
                                          </p:stCondLst>
                                        </p:cTn>
                                        <p:tgtEl>
                                          <p:spTgt spid="51"/>
                                        </p:tgtEl>
                                        <p:attrNameLst>
                                          <p:attrName>style.visibility</p:attrName>
                                        </p:attrNameLst>
                                      </p:cBhvr>
                                      <p:to>
                                        <p:strVal val="visible"/>
                                      </p:to>
                                    </p:set>
                                    <p:anim calcmode="lin" valueType="num">
                                      <p:cBhvr>
                                        <p:cTn id="83" dur="1000" fill="hold"/>
                                        <p:tgtEl>
                                          <p:spTgt spid="51"/>
                                        </p:tgtEl>
                                        <p:attrNameLst>
                                          <p:attrName>ppt_w</p:attrName>
                                        </p:attrNameLst>
                                      </p:cBhvr>
                                      <p:tavLst>
                                        <p:tav tm="0">
                                          <p:val>
                                            <p:fltVal val="0"/>
                                          </p:val>
                                        </p:tav>
                                        <p:tav tm="100000">
                                          <p:val>
                                            <p:strVal val="#ppt_w"/>
                                          </p:val>
                                        </p:tav>
                                      </p:tavLst>
                                    </p:anim>
                                    <p:anim calcmode="lin" valueType="num">
                                      <p:cBhvr>
                                        <p:cTn id="84" dur="1000" fill="hold"/>
                                        <p:tgtEl>
                                          <p:spTgt spid="51"/>
                                        </p:tgtEl>
                                        <p:attrNameLst>
                                          <p:attrName>ppt_h</p:attrName>
                                        </p:attrNameLst>
                                      </p:cBhvr>
                                      <p:tavLst>
                                        <p:tav tm="0">
                                          <p:val>
                                            <p:fltVal val="0"/>
                                          </p:val>
                                        </p:tav>
                                        <p:tav tm="100000">
                                          <p:val>
                                            <p:strVal val="#ppt_h"/>
                                          </p:val>
                                        </p:tav>
                                      </p:tavLst>
                                    </p:anim>
                                    <p:animEffect transition="in" filter="fade">
                                      <p:cBhvr>
                                        <p:cTn id="85" dur="1000"/>
                                        <p:tgtEl>
                                          <p:spTgt spid="51"/>
                                        </p:tgtEl>
                                      </p:cBhvr>
                                    </p:animEffect>
                                  </p:childTnLst>
                                </p:cTn>
                              </p:par>
                            </p:childTnLst>
                          </p:cTn>
                        </p:par>
                        <p:par>
                          <p:cTn id="86" fill="hold">
                            <p:stCondLst>
                              <p:cond delay="12500"/>
                            </p:stCondLst>
                            <p:childTnLst>
                              <p:par>
                                <p:cTn id="87" presetID="22" presetClass="entr" presetSubtype="1" fill="hold" nodeType="after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wipe(up)">
                                      <p:cBhvr>
                                        <p:cTn id="89" dur="500"/>
                                        <p:tgtEl>
                                          <p:spTgt spid="50"/>
                                        </p:tgtEl>
                                      </p:cBhvr>
                                    </p:animEffect>
                                  </p:childTnLst>
                                </p:cTn>
                              </p:par>
                            </p:childTnLst>
                          </p:cTn>
                        </p:par>
                        <p:par>
                          <p:cTn id="90" fill="hold">
                            <p:stCondLst>
                              <p:cond delay="13000"/>
                            </p:stCondLst>
                            <p:childTnLst>
                              <p:par>
                                <p:cTn id="91" presetID="22" presetClass="entr" presetSubtype="1" fill="hold" grpId="0" nodeType="after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par>
                          <p:cTn id="94" fill="hold">
                            <p:stCondLst>
                              <p:cond delay="13500"/>
                            </p:stCondLst>
                            <p:childTnLst>
                              <p:par>
                                <p:cTn id="95" presetID="22" presetClass="entr" presetSubtype="2" fill="hold"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right)">
                                      <p:cBhvr>
                                        <p:cTn id="97" dur="500"/>
                                        <p:tgtEl>
                                          <p:spTgt spid="28"/>
                                        </p:tgtEl>
                                      </p:cBhvr>
                                    </p:animEffect>
                                  </p:childTnLst>
                                </p:cTn>
                              </p:par>
                            </p:childTnLst>
                          </p:cTn>
                        </p:par>
                        <p:par>
                          <p:cTn id="98" fill="hold">
                            <p:stCondLst>
                              <p:cond delay="14000"/>
                            </p:stCondLst>
                            <p:childTnLst>
                              <p:par>
                                <p:cTn id="99" presetID="22" presetClass="entr" presetSubtype="2" fill="hold" grpId="0" nodeType="after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wipe(right)">
                                      <p:cBhvr>
                                        <p:cTn id="101" dur="500"/>
                                        <p:tgtEl>
                                          <p:spTgt spid="46"/>
                                        </p:tgtEl>
                                      </p:cBhvr>
                                    </p:animEffect>
                                  </p:childTnLst>
                                </p:cTn>
                              </p:par>
                            </p:childTnLst>
                          </p:cTn>
                        </p:par>
                        <p:par>
                          <p:cTn id="102" fill="hold">
                            <p:stCondLst>
                              <p:cond delay="14500"/>
                            </p:stCondLst>
                            <p:childTnLst>
                              <p:par>
                                <p:cTn id="103" presetID="22" presetClass="entr" presetSubtype="4"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down)">
                                      <p:cBhvr>
                                        <p:cTn id="105" dur="500"/>
                                        <p:tgtEl>
                                          <p:spTgt spid="26"/>
                                        </p:tgtEl>
                                      </p:cBhvr>
                                    </p:animEffect>
                                  </p:childTnLst>
                                </p:cTn>
                              </p:par>
                            </p:childTnLst>
                          </p:cTn>
                        </p:par>
                        <p:par>
                          <p:cTn id="106" fill="hold">
                            <p:stCondLst>
                              <p:cond delay="15000"/>
                            </p:stCondLst>
                            <p:childTnLst>
                              <p:par>
                                <p:cTn id="107" presetID="42"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fade">
                                      <p:cBhvr>
                                        <p:cTn id="109" dur="1000"/>
                                        <p:tgtEl>
                                          <p:spTgt spid="47"/>
                                        </p:tgtEl>
                                      </p:cBhvr>
                                    </p:animEffect>
                                    <p:anim calcmode="lin" valueType="num">
                                      <p:cBhvr>
                                        <p:cTn id="110" dur="1000" fill="hold"/>
                                        <p:tgtEl>
                                          <p:spTgt spid="47"/>
                                        </p:tgtEl>
                                        <p:attrNameLst>
                                          <p:attrName>ppt_x</p:attrName>
                                        </p:attrNameLst>
                                      </p:cBhvr>
                                      <p:tavLst>
                                        <p:tav tm="0">
                                          <p:val>
                                            <p:strVal val="#ppt_x"/>
                                          </p:val>
                                        </p:tav>
                                        <p:tav tm="100000">
                                          <p:val>
                                            <p:strVal val="#ppt_x"/>
                                          </p:val>
                                        </p:tav>
                                      </p:tavLst>
                                    </p:anim>
                                    <p:anim calcmode="lin" valueType="num">
                                      <p:cBhvr>
                                        <p:cTn id="111" dur="1000" fill="hold"/>
                                        <p:tgtEl>
                                          <p:spTgt spid="47"/>
                                        </p:tgtEl>
                                        <p:attrNameLst>
                                          <p:attrName>ppt_y</p:attrName>
                                        </p:attrNameLst>
                                      </p:cBhvr>
                                      <p:tavLst>
                                        <p:tav tm="0">
                                          <p:val>
                                            <p:strVal val="#ppt_y+.1"/>
                                          </p:val>
                                        </p:tav>
                                        <p:tav tm="100000">
                                          <p:val>
                                            <p:strVal val="#ppt_y"/>
                                          </p:val>
                                        </p:tav>
                                      </p:tavLst>
                                    </p:anim>
                                  </p:childTnLst>
                                </p:cTn>
                              </p:par>
                            </p:childTnLst>
                          </p:cTn>
                        </p:par>
                        <p:par>
                          <p:cTn id="112" fill="hold">
                            <p:stCondLst>
                              <p:cond delay="16000"/>
                            </p:stCondLst>
                            <p:childTnLst>
                              <p:par>
                                <p:cTn id="113" presetID="42"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childTnLst>
                          </p:cTn>
                        </p:par>
                        <p:par>
                          <p:cTn id="118" fill="hold">
                            <p:stCondLst>
                              <p:cond delay="17000"/>
                            </p:stCondLst>
                            <p:childTnLst>
                              <p:par>
                                <p:cTn id="119" presetID="31" presetClass="entr" presetSubtype="0" fill="hold" nodeType="afterEffect">
                                  <p:stCondLst>
                                    <p:cond delay="0"/>
                                  </p:stCondLst>
                                  <p:childTnLst>
                                    <p:set>
                                      <p:cBhvr>
                                        <p:cTn id="120" dur="2000" fill="hold">
                                          <p:stCondLst>
                                            <p:cond delay="0"/>
                                          </p:stCondLst>
                                        </p:cTn>
                                        <p:tgtEl>
                                          <p:spTgt spid="52"/>
                                        </p:tgtEl>
                                        <p:attrNameLst>
                                          <p:attrName>style.visibility</p:attrName>
                                        </p:attrNameLst>
                                      </p:cBhvr>
                                      <p:to>
                                        <p:strVal val="visible"/>
                                      </p:to>
                                    </p:set>
                                    <p:anim calcmode="lin" valueType="num">
                                      <p:cBhvr>
                                        <p:cTn id="121" dur="2000" fill="hold"/>
                                        <p:tgtEl>
                                          <p:spTgt spid="52"/>
                                        </p:tgtEl>
                                        <p:attrNameLst>
                                          <p:attrName>ppt_w</p:attrName>
                                        </p:attrNameLst>
                                      </p:cBhvr>
                                      <p:tavLst>
                                        <p:tav tm="0">
                                          <p:val>
                                            <p:fltVal val="0"/>
                                          </p:val>
                                        </p:tav>
                                        <p:tav tm="100000">
                                          <p:val>
                                            <p:strVal val="#ppt_w"/>
                                          </p:val>
                                        </p:tav>
                                      </p:tavLst>
                                    </p:anim>
                                    <p:anim calcmode="lin" valueType="num">
                                      <p:cBhvr>
                                        <p:cTn id="122" dur="2000" fill="hold"/>
                                        <p:tgtEl>
                                          <p:spTgt spid="52"/>
                                        </p:tgtEl>
                                        <p:attrNameLst>
                                          <p:attrName>ppt_h</p:attrName>
                                        </p:attrNameLst>
                                      </p:cBhvr>
                                      <p:tavLst>
                                        <p:tav tm="0">
                                          <p:val>
                                            <p:fltVal val="0"/>
                                          </p:val>
                                        </p:tav>
                                        <p:tav tm="100000">
                                          <p:val>
                                            <p:strVal val="#ppt_h"/>
                                          </p:val>
                                        </p:tav>
                                      </p:tavLst>
                                    </p:anim>
                                    <p:anim calcmode="lin" valueType="num">
                                      <p:cBhvr>
                                        <p:cTn id="123" dur="2000" fill="hold"/>
                                        <p:tgtEl>
                                          <p:spTgt spid="52"/>
                                        </p:tgtEl>
                                        <p:attrNameLst>
                                          <p:attrName>style.rotation</p:attrName>
                                        </p:attrNameLst>
                                      </p:cBhvr>
                                      <p:tavLst>
                                        <p:tav tm="0">
                                          <p:val>
                                            <p:fltVal val="90"/>
                                          </p:val>
                                        </p:tav>
                                        <p:tav tm="100000">
                                          <p:val>
                                            <p:fltVal val="0"/>
                                          </p:val>
                                        </p:tav>
                                      </p:tavLst>
                                    </p:anim>
                                    <p:animEffect transition="in" filter="fade">
                                      <p:cBhvr>
                                        <p:cTn id="124"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P spid="36" grpId="0"/>
      <p:bldP spid="39" grpId="0"/>
      <p:bldP spid="41" grpId="0"/>
      <p:bldP spid="24" grpId="0" bldLvl="0" animBg="1"/>
      <p:bldP spid="42" grpId="0" bldLvl="0" animBg="1"/>
      <p:bldP spid="43" grpId="0" bldLvl="0" animBg="1"/>
      <p:bldP spid="44" grpId="0" bldLvl="0" animBg="1"/>
      <p:bldP spid="45" grpId="0" bldLvl="0" animBg="1"/>
      <p:bldP spid="46" grpId="0" bldLvl="0" animBg="1"/>
      <p:bldP spid="4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50372" y="621506"/>
            <a:ext cx="3593036" cy="2365091"/>
          </a:xfrm>
          <a:prstGeom prst="rect">
            <a:avLst/>
          </a:prstGeom>
        </p:spPr>
      </p:pic>
      <p:pic>
        <p:nvPicPr>
          <p:cNvPr id="1026" name="Picture 2" descr="Cây đay sau khi thu hoạch được phơi khô từ 10-15 ng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341" y="588961"/>
            <a:ext cx="3286753" cy="2365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556027" y="588962"/>
            <a:ext cx="4190999" cy="2365091"/>
          </a:xfrm>
          <a:prstGeom prst="rect">
            <a:avLst/>
          </a:prstGeom>
        </p:spPr>
      </p:pic>
      <p:grpSp>
        <p:nvGrpSpPr>
          <p:cNvPr id="13" name="Group 12"/>
          <p:cNvGrpSpPr/>
          <p:nvPr/>
        </p:nvGrpSpPr>
        <p:grpSpPr>
          <a:xfrm>
            <a:off x="424463" y="3200489"/>
            <a:ext cx="4857750" cy="3068550"/>
            <a:chOff x="5579944" y="2925961"/>
            <a:chExt cx="6779875" cy="4286250"/>
          </a:xfrm>
        </p:grpSpPr>
        <p:pic>
          <p:nvPicPr>
            <p:cNvPr id="5" name="Picture 4"/>
            <p:cNvPicPr>
              <a:picLocks noChangeAspect="1"/>
            </p:cNvPicPr>
            <p:nvPr/>
          </p:nvPicPr>
          <p:blipFill>
            <a:blip r:embed="rId4"/>
            <a:stretch>
              <a:fillRect/>
            </a:stretch>
          </p:blipFill>
          <p:spPr>
            <a:xfrm>
              <a:off x="6644819" y="2925961"/>
              <a:ext cx="5715000" cy="4286250"/>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167" r="94667">
                          <a14:foregroundMark x1="94333" y1="71778" x2="94333" y2="71778"/>
                          <a14:foregroundMark x1="93667" y1="64000" x2="93667" y2="64000"/>
                          <a14:foregroundMark x1="94667" y1="78444" x2="94667" y2="78444"/>
                          <a14:foregroundMark x1="67667" y1="66889" x2="67667" y2="66889"/>
                          <a14:foregroundMark x1="8167" y1="76222" x2="8167" y2="76222"/>
                        </a14:backgroundRemoval>
                      </a14:imgEffect>
                    </a14:imgLayer>
                  </a14:imgProps>
                </a:ext>
              </a:extLst>
            </a:blip>
            <a:srcRect l="37684" t="7236" r="4747" b="5995"/>
            <a:stretch>
              <a:fillRect/>
            </a:stretch>
          </p:blipFill>
          <p:spPr>
            <a:xfrm rot="19438833">
              <a:off x="5579944" y="3239832"/>
              <a:ext cx="3290009" cy="3719144"/>
            </a:xfrm>
            <a:prstGeom prst="rect">
              <a:avLst/>
            </a:prstGeom>
          </p:spPr>
        </p:pic>
      </p:grpSp>
      <p:sp>
        <p:nvSpPr>
          <p:cNvPr id="16" name="TextBox 15"/>
          <p:cNvSpPr txBox="1"/>
          <p:nvPr/>
        </p:nvSpPr>
        <p:spPr>
          <a:xfrm>
            <a:off x="522903" y="71817"/>
            <a:ext cx="1807028" cy="584775"/>
          </a:xfrm>
          <a:prstGeom prst="rect">
            <a:avLst/>
          </a:prstGeom>
          <a:noFill/>
        </p:spPr>
        <p:txBody>
          <a:bodyPr wrap="square" rtlCol="0">
            <a:spAutoFit/>
          </a:bodyPr>
          <a:lstStyle/>
          <a:p>
            <a:r>
              <a:rPr lang="en-US" sz="3200" b="1" i="1" dirty="0"/>
              <a:t>CÂY ĐAY</a:t>
            </a:r>
            <a:endParaRPr lang="en-US" sz="3200" b="1" i="1" dirty="0"/>
          </a:p>
        </p:txBody>
      </p:sp>
      <p:pic>
        <p:nvPicPr>
          <p:cNvPr id="17" name="Picture 16"/>
          <p:cNvPicPr>
            <a:picLocks noChangeAspect="1"/>
          </p:cNvPicPr>
          <p:nvPr/>
        </p:nvPicPr>
        <p:blipFill>
          <a:blip r:embed="rId7"/>
          <a:stretch>
            <a:fillRect/>
          </a:stretch>
        </p:blipFill>
        <p:spPr>
          <a:xfrm>
            <a:off x="5699717" y="3259168"/>
            <a:ext cx="6047309" cy="33962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1"/>
          <a:srcRect t="8747" r="-2" b="7145"/>
          <a:stretch>
            <a:fillRect/>
          </a:stretch>
        </p:blipFill>
        <p:spPr>
          <a:xfrm>
            <a:off x="321734" y="321733"/>
            <a:ext cx="5674894" cy="3030842"/>
          </a:xfrm>
          <a:prstGeom prst="rect">
            <a:avLst/>
          </a:prstGeom>
        </p:spPr>
      </p:pic>
      <p:pic>
        <p:nvPicPr>
          <p:cNvPr id="5" name="Picture 4"/>
          <p:cNvPicPr>
            <a:picLocks noChangeAspect="1"/>
          </p:cNvPicPr>
          <p:nvPr/>
        </p:nvPicPr>
        <p:blipFill rotWithShape="1">
          <a:blip r:embed="rId2"/>
          <a:srcRect l="35652" r="1" b="1"/>
          <a:stretch>
            <a:fillRect/>
          </a:stretch>
        </p:blipFill>
        <p:spPr>
          <a:xfrm>
            <a:off x="321735" y="3524289"/>
            <a:ext cx="2676579" cy="2776517"/>
          </a:xfrm>
          <a:prstGeom prst="rect">
            <a:avLst/>
          </a:prstGeom>
        </p:spPr>
      </p:pic>
      <p:pic>
        <p:nvPicPr>
          <p:cNvPr id="6" name="Picture 5"/>
          <p:cNvPicPr>
            <a:picLocks noChangeAspect="1"/>
          </p:cNvPicPr>
          <p:nvPr/>
        </p:nvPicPr>
        <p:blipFill rotWithShape="1">
          <a:blip r:embed="rId3"/>
          <a:srcRect t="1802" r="3" b="3"/>
          <a:stretch>
            <a:fillRect/>
          </a:stretch>
        </p:blipFill>
        <p:spPr>
          <a:xfrm>
            <a:off x="3159553" y="3514855"/>
            <a:ext cx="2837076" cy="2785951"/>
          </a:xfrm>
          <a:prstGeom prst="rect">
            <a:avLst/>
          </a:prstGeom>
        </p:spPr>
      </p:pic>
      <p:pic>
        <p:nvPicPr>
          <p:cNvPr id="8" name="Picture 7"/>
          <p:cNvPicPr>
            <a:picLocks noChangeAspect="1"/>
          </p:cNvPicPr>
          <p:nvPr/>
        </p:nvPicPr>
        <p:blipFill rotWithShape="1">
          <a:blip r:embed="rId4"/>
          <a:srcRect l="17840" r="18568"/>
          <a:stretch>
            <a:fillRect/>
          </a:stretch>
        </p:blipFill>
        <p:spPr>
          <a:xfrm>
            <a:off x="6195373" y="321733"/>
            <a:ext cx="5674892" cy="5979074"/>
          </a:xfrm>
          <a:prstGeom prst="rect">
            <a:avLst/>
          </a:prstGeom>
        </p:spPr>
      </p:pic>
      <p:sp>
        <p:nvSpPr>
          <p:cNvPr id="10" name="TextBox 9"/>
          <p:cNvSpPr txBox="1"/>
          <p:nvPr/>
        </p:nvSpPr>
        <p:spPr>
          <a:xfrm>
            <a:off x="422318" y="461245"/>
            <a:ext cx="2475411" cy="584775"/>
          </a:xfrm>
          <a:prstGeom prst="rect">
            <a:avLst/>
          </a:prstGeom>
          <a:noFill/>
        </p:spPr>
        <p:txBody>
          <a:bodyPr wrap="square" rtlCol="0">
            <a:spAutoFit/>
          </a:bodyPr>
          <a:lstStyle/>
          <a:p>
            <a:r>
              <a:rPr lang="en-US" sz="3200" b="1" i="1" dirty="0"/>
              <a:t>CÂY LANH</a:t>
            </a:r>
            <a:endParaRPr lang="en-US" sz="3200" b="1" i="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08907" y="571500"/>
            <a:ext cx="3885811" cy="2857500"/>
          </a:xfrm>
          <a:prstGeom prst="rect">
            <a:avLst/>
          </a:prstGeom>
        </p:spPr>
      </p:pic>
      <p:pic>
        <p:nvPicPr>
          <p:cNvPr id="5" name="Picture 4"/>
          <p:cNvPicPr>
            <a:picLocks noChangeAspect="1"/>
          </p:cNvPicPr>
          <p:nvPr/>
        </p:nvPicPr>
        <p:blipFill>
          <a:blip r:embed="rId2"/>
          <a:stretch>
            <a:fillRect/>
          </a:stretch>
        </p:blipFill>
        <p:spPr>
          <a:xfrm>
            <a:off x="4615740" y="571500"/>
            <a:ext cx="2905127" cy="2863416"/>
          </a:xfrm>
          <a:prstGeom prst="rect">
            <a:avLst/>
          </a:prstGeom>
        </p:spPr>
      </p:pic>
      <p:pic>
        <p:nvPicPr>
          <p:cNvPr id="6" name="Picture 5"/>
          <p:cNvPicPr>
            <a:picLocks noChangeAspect="1"/>
          </p:cNvPicPr>
          <p:nvPr/>
        </p:nvPicPr>
        <p:blipFill>
          <a:blip r:embed="rId3"/>
          <a:stretch>
            <a:fillRect/>
          </a:stretch>
        </p:blipFill>
        <p:spPr>
          <a:xfrm>
            <a:off x="7841887" y="3612155"/>
            <a:ext cx="3975536" cy="2917599"/>
          </a:xfrm>
          <a:prstGeom prst="rect">
            <a:avLst/>
          </a:prstGeom>
        </p:spPr>
      </p:pic>
      <p:sp>
        <p:nvSpPr>
          <p:cNvPr id="7" name="TextBox 6"/>
          <p:cNvSpPr txBox="1"/>
          <p:nvPr/>
        </p:nvSpPr>
        <p:spPr>
          <a:xfrm>
            <a:off x="7909415" y="1615529"/>
            <a:ext cx="38404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VẢI SỢI</a:t>
            </a:r>
            <a:r>
              <a:rPr kumimoji="0" lang="en-US" sz="4400" b="1" i="1"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LEN</a:t>
            </a:r>
            <a:endParaRPr kumimoji="0" lang="en-US" sz="4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400" b="1" i="1" dirty="0">
                <a:solidFill>
                  <a:schemeClr val="bg1"/>
                </a:solidFill>
                <a:latin typeface="Times New Roman" panose="02020603050405020304" pitchFamily="18" charset="0"/>
                <a:cs typeface="Times New Roman" panose="02020603050405020304" pitchFamily="18" charset="0"/>
              </a:rPr>
              <a:t>(wool)</a:t>
            </a:r>
            <a:endParaRPr kumimoji="0" lang="en-US" sz="4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408907" y="3612155"/>
            <a:ext cx="3885811" cy="2857500"/>
          </a:xfrm>
          <a:prstGeom prst="rect">
            <a:avLst/>
          </a:prstGeom>
        </p:spPr>
      </p:pic>
      <p:pic>
        <p:nvPicPr>
          <p:cNvPr id="3" name="Picture 2"/>
          <p:cNvPicPr>
            <a:picLocks noChangeAspect="1"/>
          </p:cNvPicPr>
          <p:nvPr/>
        </p:nvPicPr>
        <p:blipFill>
          <a:blip r:embed="rId5"/>
          <a:stretch>
            <a:fillRect/>
          </a:stretch>
        </p:blipFill>
        <p:spPr>
          <a:xfrm>
            <a:off x="4615740" y="3612155"/>
            <a:ext cx="2905125"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2000"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491069" y="341238"/>
            <a:ext cx="2740868" cy="3329229"/>
          </a:xfrm>
          <a:prstGeom prst="rect">
            <a:avLst/>
          </a:prstGeom>
        </p:spPr>
      </p:pic>
      <p:pic>
        <p:nvPicPr>
          <p:cNvPr id="6" name="Picture 5"/>
          <p:cNvPicPr>
            <a:picLocks noChangeAspect="1"/>
          </p:cNvPicPr>
          <p:nvPr/>
        </p:nvPicPr>
        <p:blipFill>
          <a:blip r:embed="rId2"/>
          <a:stretch>
            <a:fillRect/>
          </a:stretch>
        </p:blipFill>
        <p:spPr>
          <a:xfrm>
            <a:off x="5321928" y="341238"/>
            <a:ext cx="3243035" cy="3329229"/>
          </a:xfrm>
          <a:prstGeom prst="rect">
            <a:avLst/>
          </a:prstGeom>
        </p:spPr>
      </p:pic>
      <p:sp>
        <p:nvSpPr>
          <p:cNvPr id="7" name="TextBox 6"/>
          <p:cNvSpPr txBox="1"/>
          <p:nvPr/>
        </p:nvSpPr>
        <p:spPr>
          <a:xfrm>
            <a:off x="-381240" y="1590353"/>
            <a:ext cx="33199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VẢI SỢI BÔNG (COTTON)</a:t>
            </a:r>
            <a:endPar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06186" y="3834128"/>
            <a:ext cx="3079505" cy="2743425"/>
          </a:xfrm>
          <a:prstGeom prst="rect">
            <a:avLst/>
          </a:prstGeom>
        </p:spPr>
      </p:pic>
      <p:pic>
        <p:nvPicPr>
          <p:cNvPr id="3" name="Picture 2"/>
          <p:cNvPicPr>
            <a:picLocks noChangeAspect="1"/>
          </p:cNvPicPr>
          <p:nvPr/>
        </p:nvPicPr>
        <p:blipFill>
          <a:blip r:embed="rId4"/>
          <a:stretch>
            <a:fillRect/>
          </a:stretch>
        </p:blipFill>
        <p:spPr>
          <a:xfrm>
            <a:off x="7277802" y="3787316"/>
            <a:ext cx="4650399" cy="2790239"/>
          </a:xfrm>
          <a:prstGeom prst="rect">
            <a:avLst/>
          </a:prstGeom>
        </p:spPr>
      </p:pic>
      <p:pic>
        <p:nvPicPr>
          <p:cNvPr id="4" name="Picture 3"/>
          <p:cNvPicPr>
            <a:picLocks noChangeAspect="1"/>
          </p:cNvPicPr>
          <p:nvPr/>
        </p:nvPicPr>
        <p:blipFill>
          <a:blip r:embed="rId5"/>
          <a:stretch>
            <a:fillRect/>
          </a:stretch>
        </p:blipFill>
        <p:spPr>
          <a:xfrm>
            <a:off x="3706169" y="3834129"/>
            <a:ext cx="3330677" cy="2743426"/>
          </a:xfrm>
          <a:prstGeom prst="rect">
            <a:avLst/>
          </a:prstGeom>
        </p:spPr>
      </p:pic>
      <p:pic>
        <p:nvPicPr>
          <p:cNvPr id="8" name="Picture 7"/>
          <p:cNvPicPr>
            <a:picLocks noChangeAspect="1"/>
          </p:cNvPicPr>
          <p:nvPr/>
        </p:nvPicPr>
        <p:blipFill>
          <a:blip r:embed="rId6"/>
          <a:stretch>
            <a:fillRect/>
          </a:stretch>
        </p:blipFill>
        <p:spPr>
          <a:xfrm>
            <a:off x="8661074" y="345019"/>
            <a:ext cx="3216193" cy="3325448"/>
          </a:xfrm>
          <a:prstGeom prst="rect">
            <a:avLst/>
          </a:prstGeom>
        </p:spPr>
      </p:pic>
    </p:spTree>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9697" name="Title 1"/>
          <p:cNvSpPr>
            <a:spLocks noGrp="1"/>
          </p:cNvSpPr>
          <p:nvPr>
            <p:ph type="title"/>
          </p:nvPr>
        </p:nvSpPr>
        <p:spPr>
          <a:xfrm>
            <a:off x="7884654" y="5752496"/>
            <a:ext cx="2965939" cy="497314"/>
          </a:xfrm>
        </p:spPr>
        <p:txBody>
          <a:bodyPr>
            <a:normAutofit fontScale="90000"/>
          </a:bodyPr>
          <a:lstStyle/>
          <a:p>
            <a:pPr algn="ctr" eaLnBrk="1" hangingPunct="1"/>
            <a:r>
              <a:rPr lang="en-US" altLang="en-US" b="1" i="1" dirty="0">
                <a:solidFill>
                  <a:schemeClr val="bg1"/>
                </a:solidFill>
                <a:latin typeface="Times New Roman" panose="02020603050405020304" pitchFamily="18" charset="0"/>
                <a:cs typeface="Times New Roman" panose="02020603050405020304" pitchFamily="18" charset="0"/>
              </a:rPr>
              <a:t>Vải lông cừu (wool)</a:t>
            </a:r>
            <a:endParaRPr lang="en-US" altLang="en-US" b="1" i="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6128168" y="359533"/>
            <a:ext cx="3705225" cy="4800600"/>
          </a:xfrm>
          <a:prstGeom prst="rect">
            <a:avLst/>
          </a:prstGeom>
        </p:spPr>
      </p:pic>
      <p:cxnSp>
        <p:nvCxnSpPr>
          <p:cNvPr id="5" name="PA_直接连接符 67"/>
          <p:cNvCxnSpPr/>
          <p:nvPr/>
        </p:nvCxnSpPr>
        <p:spPr>
          <a:xfrm flipH="1">
            <a:off x="651324" y="12682"/>
            <a:ext cx="15444" cy="2081527"/>
          </a:xfrm>
          <a:prstGeom prst="line">
            <a:avLst/>
          </a:prstGeom>
          <a:ln w="38100" cap="rnd">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PA_直接连接符 67"/>
          <p:cNvCxnSpPr/>
          <p:nvPr/>
        </p:nvCxnSpPr>
        <p:spPr>
          <a:xfrm>
            <a:off x="651324" y="4402533"/>
            <a:ext cx="0" cy="2455467"/>
          </a:xfrm>
          <a:prstGeom prst="line">
            <a:avLst/>
          </a:prstGeom>
          <a:ln w="38100" cap="rnd">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62261" y="776074"/>
            <a:ext cx="5476844" cy="4808538"/>
          </a:xfr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130" y1="17167" x2="56019" y2="48927"/>
                        <a14:foregroundMark x1="56019" y1="48927" x2="63889" y2="53219"/>
                      </a14:backgroundRemoval>
                    </a14:imgEffect>
                  </a14:imgLayer>
                </a14:imgProps>
              </a:ext>
            </a:extLst>
          </a:blip>
          <a:stretch>
            <a:fillRect/>
          </a:stretch>
        </p:blipFill>
        <p:spPr>
          <a:xfrm>
            <a:off x="10847000" y="5524382"/>
            <a:ext cx="1345000" cy="1450856"/>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500"/>
                                        <p:tgtEl>
                                          <p:spTgt spid="2969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a:off x="2435860" y="571500"/>
            <a:ext cx="6738620" cy="5715000"/>
          </a:xfrm>
          <a:prstGeom prst="rect">
            <a:avLst/>
          </a:prstGeom>
        </p:spPr>
      </p:pic>
      <p:sp>
        <p:nvSpPr>
          <p:cNvPr id="6" name="TextBox 5"/>
          <p:cNvSpPr txBox="1"/>
          <p:nvPr/>
        </p:nvSpPr>
        <p:spPr>
          <a:xfrm>
            <a:off x="101528" y="882006"/>
            <a:ext cx="2426677" cy="4524315"/>
          </a:xfrm>
          <a:prstGeom prst="rect">
            <a:avLst/>
          </a:prstGeom>
          <a:noFill/>
        </p:spPr>
        <p:txBody>
          <a:bodyPr wrap="square" rtlCol="0">
            <a:spAutoFit/>
          </a:bodyPr>
          <a:lstStyle/>
          <a:p>
            <a:pPr algn="ctr"/>
            <a:r>
              <a:rPr lang="en-US" sz="7200" b="1" i="1" dirty="0">
                <a:solidFill>
                  <a:schemeClr val="bg1"/>
                </a:solidFill>
                <a:latin typeface="Times New Roman" panose="02020603050405020304" pitchFamily="18" charset="0"/>
                <a:cs typeface="Times New Roman" panose="02020603050405020304" pitchFamily="18" charset="0"/>
              </a:rPr>
              <a:t>Lụa tơ tằm (silk)</a:t>
            </a:r>
            <a:endParaRPr lang="en-US" sz="7200" b="1" i="1" dirty="0">
              <a:solidFill>
                <a:schemeClr val="bg1"/>
              </a:solidFill>
              <a:latin typeface="Times New Roman" panose="02020603050405020304" pitchFamily="18" charset="0"/>
              <a:cs typeface="Times New Roman" panose="02020603050405020304" pitchFamily="18" charset="0"/>
            </a:endParaRPr>
          </a:p>
        </p:txBody>
      </p:sp>
      <p:pic>
        <p:nvPicPr>
          <p:cNvPr id="2" name="Content Placeholder 1"/>
          <p:cNvPicPr>
            <a:picLocks noChangeAspect="1"/>
          </p:cNvPicPr>
          <p:nvPr>
            <p:ph sz="half" idx="1"/>
          </p:nvPr>
        </p:nvPicPr>
        <p:blipFill>
          <a:blip r:embed="rId2"/>
          <a:stretch>
            <a:fillRect/>
          </a:stretch>
        </p:blipFill>
        <p:spPr>
          <a:xfrm>
            <a:off x="9174480" y="570865"/>
            <a:ext cx="2671445" cy="2764155"/>
          </a:xfrm>
          <a:prstGeom prst="rect">
            <a:avLst/>
          </a:prstGeom>
        </p:spPr>
      </p:pic>
      <p:pic>
        <p:nvPicPr>
          <p:cNvPr id="4" name="Content Placeholder 3"/>
          <p:cNvPicPr>
            <a:picLocks noChangeAspect="1"/>
          </p:cNvPicPr>
          <p:nvPr>
            <p:ph sz="half" idx="2"/>
          </p:nvPr>
        </p:nvPicPr>
        <p:blipFill>
          <a:blip r:embed="rId3"/>
          <a:stretch>
            <a:fillRect/>
          </a:stretch>
        </p:blipFill>
        <p:spPr>
          <a:xfrm>
            <a:off x="9174480" y="3335655"/>
            <a:ext cx="2671445" cy="2950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 name="Straight Connector 5"/>
          <p:cNvCxnSpPr/>
          <p:nvPr/>
        </p:nvCxnSpPr>
        <p:spPr>
          <a:xfrm>
            <a:off x="1206500" y="969010"/>
            <a:ext cx="90805" cy="5039995"/>
          </a:xfrm>
          <a:prstGeom prst="line">
            <a:avLst/>
          </a:prstGeom>
          <a:ln w="317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297305" y="5918200"/>
            <a:ext cx="4979035" cy="75565"/>
          </a:xfrm>
          <a:prstGeom prst="line">
            <a:avLst/>
          </a:prstGeom>
          <a:ln w="317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16015" y="998855"/>
            <a:ext cx="60325" cy="4949190"/>
          </a:xfrm>
          <a:prstGeom prst="line">
            <a:avLst/>
          </a:prstGeom>
          <a:ln w="28575" cmpd="sng">
            <a:solidFill>
              <a:schemeClr val="accent1">
                <a:shade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21740" y="996315"/>
            <a:ext cx="4994275" cy="2540"/>
          </a:xfrm>
          <a:prstGeom prst="line">
            <a:avLst/>
          </a:prstGeom>
          <a:ln w="317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Content Placeholder 11"/>
          <p:cNvPicPr>
            <a:picLocks noChangeAspect="1"/>
          </p:cNvPicPr>
          <p:nvPr>
            <p:ph sz="half" idx="1"/>
          </p:nvPr>
        </p:nvPicPr>
        <p:blipFill>
          <a:blip r:embed="rId1"/>
          <a:stretch>
            <a:fillRect/>
          </a:stretch>
        </p:blipFill>
        <p:spPr>
          <a:xfrm>
            <a:off x="1659255" y="224790"/>
            <a:ext cx="1918970" cy="2890520"/>
          </a:xfrm>
          <a:prstGeom prst="rect">
            <a:avLst/>
          </a:prstGeom>
          <a:noFill/>
          <a:ln w="9525">
            <a:noFill/>
          </a:ln>
        </p:spPr>
      </p:pic>
      <p:pic>
        <p:nvPicPr>
          <p:cNvPr id="13" name="Picture 12"/>
          <p:cNvPicPr/>
          <p:nvPr/>
        </p:nvPicPr>
        <p:blipFill>
          <a:blip r:embed="rId2"/>
          <a:stretch>
            <a:fillRect/>
          </a:stretch>
        </p:blipFill>
        <p:spPr>
          <a:xfrm>
            <a:off x="3583305" y="1448435"/>
            <a:ext cx="3601085" cy="2353945"/>
          </a:xfrm>
          <a:prstGeom prst="rect">
            <a:avLst/>
          </a:prstGeom>
          <a:noFill/>
          <a:ln w="9525">
            <a:noFill/>
          </a:ln>
        </p:spPr>
      </p:pic>
      <p:pic>
        <p:nvPicPr>
          <p:cNvPr id="16" name="Content Placeholder 100"/>
          <p:cNvPicPr>
            <a:picLocks noChangeAspect="1"/>
          </p:cNvPicPr>
          <p:nvPr>
            <p:ph sz="half" idx="2"/>
          </p:nvPr>
        </p:nvPicPr>
        <p:blipFill>
          <a:blip r:embed="rId3"/>
          <a:stretch>
            <a:fillRect/>
          </a:stretch>
        </p:blipFill>
        <p:spPr>
          <a:xfrm>
            <a:off x="180340" y="3237230"/>
            <a:ext cx="3402965" cy="2123440"/>
          </a:xfrm>
          <a:prstGeom prst="rect">
            <a:avLst/>
          </a:prstGeom>
          <a:noFill/>
          <a:ln w="9525">
            <a:noFill/>
          </a:ln>
        </p:spPr>
      </p:pic>
      <p:sp>
        <p:nvSpPr>
          <p:cNvPr id="17" name="Text Box 16"/>
          <p:cNvSpPr txBox="1"/>
          <p:nvPr/>
        </p:nvSpPr>
        <p:spPr>
          <a:xfrm>
            <a:off x="7693025" y="254635"/>
            <a:ext cx="3934460" cy="629920"/>
          </a:xfrm>
          <a:prstGeom prst="rect">
            <a:avLst/>
          </a:prstGeom>
          <a:noFill/>
        </p:spPr>
        <p:txBody>
          <a:bodyPr wrap="square" rtlCol="0" anchor="t">
            <a:spAutoFit/>
          </a:bodyPr>
          <a:p>
            <a:pPr algn="ctr"/>
            <a:r>
              <a:rPr lang="en-US" sz="3500" b="1">
                <a:solidFill>
                  <a:srgbClr val="FF0000"/>
                </a:solidFill>
                <a:latin typeface="Verdana" panose="020B0604030504040204" charset="0"/>
                <a:cs typeface="Verdana" panose="020B0604030504040204" charset="0"/>
                <a:sym typeface="+mn-ea"/>
              </a:rPr>
              <a:t>BÀI 6</a:t>
            </a:r>
            <a:r>
              <a:rPr lang="en-US">
                <a:sym typeface="+mn-ea"/>
              </a:rPr>
              <a:t> </a:t>
            </a:r>
            <a:endParaRPr lang="en-US"/>
          </a:p>
        </p:txBody>
      </p:sp>
      <p:sp>
        <p:nvSpPr>
          <p:cNvPr id="18" name="Text Box 17"/>
          <p:cNvSpPr txBox="1"/>
          <p:nvPr/>
        </p:nvSpPr>
        <p:spPr>
          <a:xfrm>
            <a:off x="7326630" y="884555"/>
            <a:ext cx="4667885" cy="4892675"/>
          </a:xfrm>
          <a:prstGeom prst="rect">
            <a:avLst/>
          </a:prstGeom>
          <a:noFill/>
        </p:spPr>
        <p:txBody>
          <a:bodyPr wrap="square" rtlCol="0" anchor="t">
            <a:spAutoFit/>
          </a:bodyPr>
          <a:p>
            <a:pPr algn="ctr">
              <a:lnSpc>
                <a:spcPct val="130000"/>
              </a:lnSpc>
              <a:spcBef>
                <a:spcPts val="0"/>
              </a:spcBef>
              <a:spcAft>
                <a:spcPts val="0"/>
              </a:spcAft>
            </a:pPr>
            <a:r>
              <a:rPr lang="en-US" sz="6000" b="1">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reflection blurRad="6350" stA="60000" endA="900" endPos="58000" dir="5400000" sy="-100000" algn="bl" rotWithShape="0"/>
                </a:effectLst>
                <a:sym typeface="+mn-ea"/>
              </a:rPr>
              <a:t>CÁC LOẠI VẢI </a:t>
            </a:r>
            <a:r>
              <a:rPr lang="en-US" sz="5000" b="1">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reflection blurRad="6350" stA="60000" endA="900" endPos="58000" dir="5400000" sy="-100000" algn="bl" rotWithShape="0"/>
                </a:effectLst>
                <a:sym typeface="+mn-ea"/>
              </a:rPr>
              <a:t>THƯỜNG DÙNG</a:t>
            </a:r>
            <a:r>
              <a:rPr lang="en-US" sz="6000" b="1">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reflection blurRad="6350" stA="60000" endA="900" endPos="58000" dir="5400000" sy="-100000" algn="bl" rotWithShape="0"/>
                </a:effectLst>
                <a:sym typeface="+mn-ea"/>
              </a:rPr>
              <a:t> TRONG </a:t>
            </a:r>
            <a:endParaRPr lang="en-US" sz="6000" b="1">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reflection blurRad="6350" stA="60000" endA="900" endPos="58000" dir="5400000" sy="-100000" algn="bl" rotWithShape="0"/>
              </a:effectLst>
              <a:sym typeface="+mn-ea"/>
            </a:endParaRPr>
          </a:p>
          <a:p>
            <a:pPr algn="ctr">
              <a:lnSpc>
                <a:spcPct val="130000"/>
              </a:lnSpc>
              <a:spcBef>
                <a:spcPts val="0"/>
              </a:spcBef>
              <a:spcAft>
                <a:spcPts val="0"/>
              </a:spcAft>
            </a:pPr>
            <a:r>
              <a:rPr lang="en-US" sz="6000" b="1">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reflection blurRad="6350" stA="60000" endA="900" endPos="58000" dir="5400000" sy="-100000" algn="bl" rotWithShape="0"/>
                </a:effectLst>
                <a:sym typeface="+mn-ea"/>
              </a:rPr>
              <a:t>MAY MẶC</a:t>
            </a:r>
            <a:endParaRPr lang="en-US" sz="6000" b="1">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reflection blurRad="6350" stA="60000" endA="900" endPos="58000" dir="5400000" sy="-100000" algn="bl" rotWithShape="0"/>
              </a:effectLst>
              <a:sym typeface="+mn-ea"/>
            </a:endParaRPr>
          </a:p>
        </p:txBody>
      </p:sp>
      <p:pic>
        <p:nvPicPr>
          <p:cNvPr id="6148" name="Picture 4" descr="Image result for hÃ¬nh áº£nh váº£i polye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820" y="3802380"/>
            <a:ext cx="2654935" cy="2814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172530" y="3709668"/>
            <a:ext cx="4334328" cy="6832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rPr>
              <a:t>click to add your text here click to add your text </a:t>
            </a:r>
            <a:endPar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endParaRPr>
          </a:p>
        </p:txBody>
      </p:sp>
      <p:sp>
        <p:nvSpPr>
          <p:cNvPr id="21" name="文本框 20"/>
          <p:cNvSpPr txBox="1"/>
          <p:nvPr/>
        </p:nvSpPr>
        <p:spPr>
          <a:xfrm>
            <a:off x="1710877" y="218842"/>
            <a:ext cx="9230927" cy="1200329"/>
          </a:xfrm>
          <a:prstGeom prst="rect">
            <a:avLst/>
          </a:prstGeom>
          <a:noFill/>
        </p:spPr>
        <p:txBody>
          <a:bodyPr wrap="square" rtlCol="0">
            <a:spAutoFit/>
          </a:bodyPr>
          <a:lstStyle/>
          <a:p>
            <a:pPr lvl="0" algn="just"/>
            <a:r>
              <a:rPr lang="en-US" sz="3600" b="1" i="1" dirty="0">
                <a:solidFill>
                  <a:schemeClr val="accent5">
                    <a:lumMod val="50000"/>
                  </a:schemeClr>
                </a:solidFill>
                <a:latin typeface="Times New Roman" panose="02020603050405020304" pitchFamily="18" charset="0"/>
                <a:cs typeface="Times New Roman" panose="02020603050405020304" pitchFamily="18" charset="0"/>
              </a:rPr>
              <a:t>Vò và nhúng vải vào nước để nhận định độ nhàu, tính hút ẩm của vải sợi thiên nhiên.</a:t>
            </a:r>
            <a:endParaRPr kumimoji="0" lang="zh-CN" altLang="en-US" sz="3600" b="1" i="1" u="none" strike="noStrike" kern="1200" cap="none" spc="0" normalizeH="0" baseline="0" noProof="0" dirty="0">
              <a:ln>
                <a:noFill/>
              </a:ln>
              <a:solidFill>
                <a:prstClr val="black"/>
              </a:solidFill>
              <a:effectLst/>
              <a:uLnTx/>
              <a:uFillTx/>
              <a:latin typeface="Helvetica" panose="020B0604020202030204" pitchFamily="34" charset="0"/>
              <a:ea typeface="华文黑体" charset="-122"/>
            </a:endParaRPr>
          </a:p>
        </p:txBody>
      </p:sp>
      <p:pic>
        <p:nvPicPr>
          <p:cNvPr id="30" name="Picture 29"/>
          <p:cNvPicPr>
            <a:picLocks noChangeAspect="1"/>
          </p:cNvPicPr>
          <p:nvPr/>
        </p:nvPicPr>
        <p:blipFill rotWithShape="1">
          <a:blip r:embed="rId1"/>
          <a:srcRect l="67299"/>
          <a:stretch>
            <a:fillRect/>
          </a:stretch>
        </p:blipFill>
        <p:spPr>
          <a:xfrm>
            <a:off x="0" y="1872183"/>
            <a:ext cx="4153774" cy="2882894"/>
          </a:xfrm>
          <a:prstGeom prst="rect">
            <a:avLst/>
          </a:prstGeom>
          <a:ln>
            <a:noFill/>
          </a:ln>
          <a:effectLst>
            <a:outerShdw blurRad="292100" dist="139700" dir="2700000" algn="tl" rotWithShape="0">
              <a:srgbClr val="333333">
                <a:alpha val="65000"/>
              </a:srgbClr>
            </a:outerShdw>
          </a:effectLst>
        </p:spPr>
      </p:pic>
      <p:grpSp>
        <p:nvGrpSpPr>
          <p:cNvPr id="33" name="Group 32"/>
          <p:cNvGrpSpPr/>
          <p:nvPr/>
        </p:nvGrpSpPr>
        <p:grpSpPr>
          <a:xfrm>
            <a:off x="539518" y="155102"/>
            <a:ext cx="1164255" cy="1164255"/>
            <a:chOff x="1510521" y="168110"/>
            <a:chExt cx="6085588" cy="6085588"/>
          </a:xfrm>
        </p:grpSpPr>
        <p:pic>
          <p:nvPicPr>
            <p:cNvPr id="34" name="Picture 33" descr="PDF ON HOW TO CREATE BLOG"/>
            <p:cNvPicPr>
              <a:picLocks noChangeAspect="1" noChangeArrowheads="1" noCrop="1"/>
            </p:cNvPicPr>
            <p:nvPr/>
          </p:nvPicPr>
          <p:blipFill>
            <a:blip r:embed="rId2"/>
            <a:srcRect/>
            <a:stretch>
              <a:fillRect/>
            </a:stretch>
          </p:blipFill>
          <p:spPr bwMode="auto">
            <a:xfrm>
              <a:off x="1510521" y="168110"/>
              <a:ext cx="6085588" cy="6085588"/>
            </a:xfrm>
            <a:custGeom>
              <a:avLst/>
              <a:gdLst>
                <a:gd name="connsiteX0" fmla="*/ 1013613 w 6085588"/>
                <a:gd name="connsiteY0" fmla="*/ 5115137 h 6085588"/>
                <a:gd name="connsiteX1" fmla="*/ 1013613 w 6085588"/>
                <a:gd name="connsiteY1" fmla="*/ 6058940 h 6085588"/>
                <a:gd name="connsiteX2" fmla="*/ 5248343 w 6085588"/>
                <a:gd name="connsiteY2" fmla="*/ 6058940 h 6085588"/>
                <a:gd name="connsiteX3" fmla="*/ 5248343 w 6085588"/>
                <a:gd name="connsiteY3" fmla="*/ 5115137 h 6085588"/>
                <a:gd name="connsiteX4" fmla="*/ 0 w 6085588"/>
                <a:gd name="connsiteY4" fmla="*/ 0 h 6085588"/>
                <a:gd name="connsiteX5" fmla="*/ 6085588 w 6085588"/>
                <a:gd name="connsiteY5" fmla="*/ 0 h 6085588"/>
                <a:gd name="connsiteX6" fmla="*/ 6085588 w 6085588"/>
                <a:gd name="connsiteY6" fmla="*/ 6085588 h 6085588"/>
                <a:gd name="connsiteX7" fmla="*/ 0 w 6085588"/>
                <a:gd name="connsiteY7" fmla="*/ 6085588 h 608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5588" h="6085588">
                  <a:moveTo>
                    <a:pt x="1013613" y="5115137"/>
                  </a:moveTo>
                  <a:lnTo>
                    <a:pt x="1013613" y="6058940"/>
                  </a:lnTo>
                  <a:lnTo>
                    <a:pt x="5248343" y="6058940"/>
                  </a:lnTo>
                  <a:lnTo>
                    <a:pt x="5248343" y="5115137"/>
                  </a:lnTo>
                  <a:close/>
                  <a:moveTo>
                    <a:pt x="0" y="0"/>
                  </a:moveTo>
                  <a:lnTo>
                    <a:pt x="6085588" y="0"/>
                  </a:lnTo>
                  <a:lnTo>
                    <a:pt x="6085588" y="6085588"/>
                  </a:lnTo>
                  <a:lnTo>
                    <a:pt x="0" y="6085588"/>
                  </a:lnTo>
                  <a:close/>
                </a:path>
              </a:pathLst>
            </a:custGeom>
            <a:noFill/>
            <a:extLst>
              <a:ext uri="{909E8E84-426E-40DD-AFC4-6F175D3DCCD1}">
                <a14:hiddenFill xmlns:a14="http://schemas.microsoft.com/office/drawing/2010/main">
                  <a:solidFill>
                    <a:srgbClr val="FFFFFF"/>
                  </a:solidFill>
                </a14:hiddenFill>
              </a:ext>
            </a:extLst>
          </p:spPr>
        </p:pic>
        <p:sp>
          <p:nvSpPr>
            <p:cNvPr id="31" name="Parallelogram 30"/>
            <p:cNvSpPr/>
            <p:nvPr/>
          </p:nvSpPr>
          <p:spPr>
            <a:xfrm rot="5400000">
              <a:off x="4408715" y="5271659"/>
              <a:ext cx="477598" cy="356905"/>
            </a:xfrm>
            <a:prstGeom prst="parallelogram">
              <a:avLst/>
            </a:prstGeom>
            <a:solidFill>
              <a:srgbClr val="EE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 name="Table 4"/>
          <p:cNvGraphicFramePr>
            <a:graphicFrameLocks noGrp="1"/>
          </p:cNvGraphicFramePr>
          <p:nvPr/>
        </p:nvGraphicFramePr>
        <p:xfrm>
          <a:off x="-26035" y="1872230"/>
          <a:ext cx="5084351" cy="2998403"/>
        </p:xfrm>
        <a:graphic>
          <a:graphicData uri="http://schemas.openxmlformats.org/drawingml/2006/table">
            <a:tbl>
              <a:tblPr firstRow="1" bandRow="1">
                <a:tableStyleId>{5C22544A-7EE6-4342-B048-85BDC9FD1C3A}</a:tableStyleId>
              </a:tblPr>
              <a:tblGrid>
                <a:gridCol w="2181542"/>
                <a:gridCol w="2902809"/>
              </a:tblGrid>
              <a:tr h="999490">
                <a:tc gridSpan="2">
                  <a:txBody>
                    <a:bodyPr/>
                    <a:lstStyle/>
                    <a:p>
                      <a:pPr algn="ctr"/>
                      <a:r>
                        <a:rPr lang="en-US" sz="2800" dirty="0">
                          <a:latin typeface="Verdana" panose="020B0604030504040204" charset="0"/>
                          <a:cs typeface="Verdana" panose="020B0604030504040204" charset="0"/>
                        </a:rPr>
                        <a:t>ĐẶC ĐIỂM VẢI SỢI </a:t>
                      </a:r>
                      <a:endParaRPr lang="en-US" sz="2800" dirty="0">
                        <a:latin typeface="Verdana" panose="020B0604030504040204" charset="0"/>
                        <a:cs typeface="Verdana" panose="020B0604030504040204" charset="0"/>
                      </a:endParaRPr>
                    </a:p>
                    <a:p>
                      <a:pPr algn="ctr"/>
                      <a:r>
                        <a:rPr lang="en-US" sz="2800" dirty="0">
                          <a:latin typeface="Verdana" panose="020B0604030504040204" charset="0"/>
                          <a:cs typeface="Verdana" panose="020B0604030504040204" charset="0"/>
                        </a:rPr>
                        <a:t>THIÊN NHIÊN</a:t>
                      </a:r>
                      <a:endParaRPr lang="en-US" sz="2800" dirty="0">
                        <a:latin typeface="Verdana" panose="020B0604030504040204" charset="0"/>
                        <a:cs typeface="Verdana" panose="020B0604030504040204" charset="0"/>
                      </a:endParaRPr>
                    </a:p>
                  </a:txBody>
                  <a:tcPr/>
                </a:tc>
                <a:tc hMerge="1">
                  <a:tcPr/>
                </a:tc>
              </a:tr>
              <a:tr h="999490">
                <a:tc>
                  <a:txBody>
                    <a:bodyPr/>
                    <a:lstStyle/>
                    <a:p>
                      <a:pPr algn="ctr"/>
                      <a:r>
                        <a:rPr lang="en-US" sz="2800" dirty="0"/>
                        <a:t>Độ nhàu</a:t>
                      </a:r>
                      <a:endParaRPr lang="en-US" sz="2800" dirty="0"/>
                    </a:p>
                  </a:txBody>
                  <a:tcPr anchor="ctr"/>
                </a:tc>
                <a:tc>
                  <a:txBody>
                    <a:bodyPr/>
                    <a:lstStyle/>
                    <a:p>
                      <a:endParaRPr lang="en-US" sz="2800" dirty="0"/>
                    </a:p>
                  </a:txBody>
                  <a:tcPr anchor="ctr">
                    <a:solidFill>
                      <a:srgbClr val="D2DEEF"/>
                    </a:solidFill>
                  </a:tcPr>
                </a:tc>
              </a:tr>
              <a:tr h="999423">
                <a:tc>
                  <a:txBody>
                    <a:bodyPr/>
                    <a:lstStyle/>
                    <a:p>
                      <a:pPr algn="ctr"/>
                      <a:r>
                        <a:rPr lang="en-US" sz="2800" dirty="0"/>
                        <a:t>Tính hút ẩm</a:t>
                      </a:r>
                      <a:endParaRPr lang="en-US" sz="2800" dirty="0"/>
                    </a:p>
                  </a:txBody>
                  <a:tcPr anchor="ctr"/>
                </a:tc>
                <a:tc>
                  <a:txBody>
                    <a:bodyPr/>
                    <a:lstStyle/>
                    <a:p>
                      <a:endParaRPr lang="en-US" sz="2800" dirty="0"/>
                    </a:p>
                  </a:txBody>
                  <a:tcPr anchor="ctr"/>
                </a:tc>
              </a:tr>
            </a:tbl>
          </a:graphicData>
        </a:graphic>
      </p:graphicFrame>
      <p:sp>
        <p:nvSpPr>
          <p:cNvPr id="22" name="Right Arrow 7"/>
          <p:cNvSpPr/>
          <p:nvPr/>
        </p:nvSpPr>
        <p:spPr>
          <a:xfrm>
            <a:off x="5090838" y="3147570"/>
            <a:ext cx="679939" cy="218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8"/>
          <p:cNvSpPr/>
          <p:nvPr/>
        </p:nvSpPr>
        <p:spPr>
          <a:xfrm>
            <a:off x="5090838" y="4151894"/>
            <a:ext cx="679939" cy="218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90868" y="3026183"/>
            <a:ext cx="5473821"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mj-lt"/>
                <a:cs typeface="Times New Roman" panose="02020603050405020304" pitchFamily="18" charset="0"/>
              </a:rPr>
              <a:t>Nhược điểm: quần áo dễ bị nhàu.</a:t>
            </a:r>
            <a:endParaRPr lang="en-US" sz="2400" dirty="0">
              <a:latin typeface="+mj-lt"/>
              <a:cs typeface="Times New Roman" panose="02020603050405020304" pitchFamily="18" charset="0"/>
            </a:endParaRPr>
          </a:p>
        </p:txBody>
      </p:sp>
      <p:sp>
        <p:nvSpPr>
          <p:cNvPr id="32" name="TextBox 31"/>
          <p:cNvSpPr txBox="1"/>
          <p:nvPr/>
        </p:nvSpPr>
        <p:spPr>
          <a:xfrm>
            <a:off x="5890868" y="3873297"/>
            <a:ext cx="5345773" cy="1131848"/>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400" dirty="0">
                <a:latin typeface="+mj-lt"/>
                <a:cs typeface="Times New Roman" panose="02020603050405020304" pitchFamily="18" charset="0"/>
              </a:rPr>
              <a:t>Ư</a:t>
            </a:r>
            <a:r>
              <a:rPr lang="en-US" sz="2400" dirty="0">
                <a:latin typeface="+mj-lt"/>
                <a:cs typeface="Times New Roman" panose="02020603050405020304" pitchFamily="18" charset="0"/>
              </a:rPr>
              <a:t>u điểm: mặc thoáng mát.</a:t>
            </a:r>
            <a:endParaRPr lang="en-US" sz="2400" dirty="0">
              <a:latin typeface="+mj-lt"/>
              <a:cs typeface="Times New Roman" panose="02020603050405020304" pitchFamily="18" charset="0"/>
            </a:endParaRPr>
          </a:p>
          <a:p>
            <a:pPr marL="342900" indent="-342900">
              <a:lnSpc>
                <a:spcPct val="150000"/>
              </a:lnSpc>
              <a:buFont typeface="Wingdings" panose="05000000000000000000" pitchFamily="2" charset="2"/>
              <a:buChar char="Ø"/>
            </a:pPr>
            <a:r>
              <a:rPr lang="en-US" sz="2400" dirty="0">
                <a:latin typeface="+mj-lt"/>
                <a:cs typeface="Times New Roman" panose="02020603050405020304" pitchFamily="18" charset="0"/>
              </a:rPr>
              <a:t>Nhược điểm: quần áo giặt lâu khô.</a:t>
            </a:r>
            <a:endParaRPr lang="en-US" sz="2400" dirty="0">
              <a:latin typeface="+mj-lt"/>
              <a:cs typeface="Times New Roman" panose="02020603050405020304" pitchFamily="18" charset="0"/>
            </a:endParaRPr>
          </a:p>
        </p:txBody>
      </p:sp>
      <p:sp>
        <p:nvSpPr>
          <p:cNvPr id="4" name="Text Box 3"/>
          <p:cNvSpPr txBox="1"/>
          <p:nvPr/>
        </p:nvSpPr>
        <p:spPr>
          <a:xfrm>
            <a:off x="2411730" y="3110230"/>
            <a:ext cx="2177415" cy="521970"/>
          </a:xfrm>
          <a:prstGeom prst="rect">
            <a:avLst/>
          </a:prstGeom>
          <a:noFill/>
        </p:spPr>
        <p:txBody>
          <a:bodyPr wrap="square" rtlCol="0" anchor="t">
            <a:spAutoFit/>
          </a:bodyPr>
          <a:p>
            <a:r>
              <a:rPr lang="en-US" sz="2800" dirty="0">
                <a:sym typeface="+mn-ea"/>
              </a:rPr>
              <a:t>Dễ bị nhàu</a:t>
            </a:r>
            <a:endParaRPr lang="en-US" sz="2800" dirty="0">
              <a:sym typeface="+mn-ea"/>
            </a:endParaRPr>
          </a:p>
        </p:txBody>
      </p:sp>
      <p:sp>
        <p:nvSpPr>
          <p:cNvPr id="5" name="Text Box 4"/>
          <p:cNvSpPr txBox="1"/>
          <p:nvPr/>
        </p:nvSpPr>
        <p:spPr>
          <a:xfrm>
            <a:off x="2411730" y="4151630"/>
            <a:ext cx="2378075" cy="521970"/>
          </a:xfrm>
          <a:prstGeom prst="rect">
            <a:avLst/>
          </a:prstGeom>
          <a:noFill/>
        </p:spPr>
        <p:txBody>
          <a:bodyPr wrap="square" rtlCol="0" anchor="t">
            <a:spAutoFit/>
          </a:bodyPr>
          <a:p>
            <a:r>
              <a:rPr lang="en-US" sz="2800" dirty="0">
                <a:sym typeface="+mn-ea"/>
              </a:rPr>
              <a:t>Độ hút ẩm cao</a:t>
            </a:r>
            <a:endParaRPr lang="en-US" sz="28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500"/>
                            </p:stCondLst>
                            <p:childTnLst>
                              <p:par>
                                <p:cTn id="20" presetID="18" presetClass="entr" presetSubtype="6" fill="hold" grpId="0" nodeType="afterEffect">
                                  <p:stCondLst>
                                    <p:cond delay="0"/>
                                  </p:stCondLst>
                                  <p:childTnLst>
                                    <p:set>
                                      <p:cBhvr>
                                        <p:cTn id="21" dur="2000" fill="hold">
                                          <p:stCondLst>
                                            <p:cond delay="0"/>
                                          </p:stCondLst>
                                        </p:cTn>
                                        <p:tgtEl>
                                          <p:spTgt spid="4"/>
                                        </p:tgtEl>
                                        <p:attrNameLst>
                                          <p:attrName>style.visibility</p:attrName>
                                        </p:attrNameLst>
                                      </p:cBhvr>
                                      <p:to>
                                        <p:strVal val="visible"/>
                                      </p:to>
                                    </p:set>
                                    <p:animEffect transition="in" filter="strips(downRight)">
                                      <p:cBhvr>
                                        <p:cTn id="22" dur="2000"/>
                                        <p:tgtEl>
                                          <p:spTgt spid="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2000" fill="hold">
                                          <p:stCondLst>
                                            <p:cond delay="0"/>
                                          </p:stCondLst>
                                        </p:cTn>
                                        <p:tgtEl>
                                          <p:spTgt spid="5"/>
                                        </p:tgtEl>
                                        <p:attrNameLst>
                                          <p:attrName>style.visibility</p:attrName>
                                        </p:attrNameLst>
                                      </p:cBhvr>
                                      <p:to>
                                        <p:strVal val="visible"/>
                                      </p:to>
                                    </p:set>
                                    <p:animEffect transition="in" filter="strips(downRight)">
                                      <p:cBhvr>
                                        <p:cTn id="35" dur="2000"/>
                                        <p:tgtEl>
                                          <p:spTgt spid="5"/>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ldLvl="0" animBg="1"/>
      <p:bldP spid="24" grpId="0" bldLvl="0" animBg="1"/>
      <p:bldP spid="25" grpId="0"/>
      <p:bldP spid="3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1"/>
          <a:srcRect l="13037" t="15095" r="15615" b="15936"/>
          <a:stretch>
            <a:fillRect/>
          </a:stretch>
        </p:blipFill>
        <p:spPr>
          <a:xfrm>
            <a:off x="1338580" y="1923415"/>
            <a:ext cx="1053465" cy="899795"/>
          </a:xfrm>
          <a:custGeom>
            <a:avLst/>
            <a:gdLst>
              <a:gd name="connsiteX0" fmla="*/ 636006 w 1272012"/>
              <a:gd name="connsiteY0" fmla="*/ 0 h 1272012"/>
              <a:gd name="connsiteX1" fmla="*/ 1272012 w 1272012"/>
              <a:gd name="connsiteY1" fmla="*/ 636006 h 1272012"/>
              <a:gd name="connsiteX2" fmla="*/ 636006 w 1272012"/>
              <a:gd name="connsiteY2" fmla="*/ 1272012 h 1272012"/>
              <a:gd name="connsiteX3" fmla="*/ 0 w 1272012"/>
              <a:gd name="connsiteY3" fmla="*/ 636006 h 1272012"/>
              <a:gd name="connsiteX4" fmla="*/ 636006 w 1272012"/>
              <a:gd name="connsiteY4" fmla="*/ 0 h 127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012" h="1272012">
                <a:moveTo>
                  <a:pt x="636006" y="0"/>
                </a:moveTo>
                <a:cubicBezTo>
                  <a:pt x="987262" y="0"/>
                  <a:pt x="1272012" y="284750"/>
                  <a:pt x="1272012" y="636006"/>
                </a:cubicBezTo>
                <a:cubicBezTo>
                  <a:pt x="1272012" y="987262"/>
                  <a:pt x="987262" y="1272012"/>
                  <a:pt x="636006" y="1272012"/>
                </a:cubicBezTo>
                <a:cubicBezTo>
                  <a:pt x="284750" y="1272012"/>
                  <a:pt x="0" y="987262"/>
                  <a:pt x="0" y="636006"/>
                </a:cubicBezTo>
                <a:cubicBezTo>
                  <a:pt x="0" y="284750"/>
                  <a:pt x="284750" y="0"/>
                  <a:pt x="636006" y="0"/>
                </a:cubicBezTo>
                <a:close/>
              </a:path>
            </a:pathLst>
          </a:custGeom>
        </p:spPr>
      </p:pic>
      <p:pic>
        <p:nvPicPr>
          <p:cNvPr id="27" name="Graphic 26" descr="Partial sun with solid fill"/>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9693" y="2853319"/>
            <a:ext cx="914400" cy="914400"/>
          </a:xfrm>
          <a:prstGeom prst="rect">
            <a:avLst/>
          </a:prstGeom>
        </p:spPr>
      </p:pic>
      <p:sp>
        <p:nvSpPr>
          <p:cNvPr id="11" name="TextBox 10"/>
          <p:cNvSpPr txBox="1"/>
          <p:nvPr/>
        </p:nvSpPr>
        <p:spPr>
          <a:xfrm>
            <a:off x="3022600" y="2112645"/>
            <a:ext cx="7186930" cy="521970"/>
          </a:xfrm>
          <a:prstGeom prst="rect">
            <a:avLst/>
          </a:prstGeom>
          <a:noFill/>
        </p:spPr>
        <p:txBody>
          <a:bodyPr wrap="square" rtlCol="0">
            <a:spAutoFit/>
          </a:bodyPr>
          <a:lstStyle/>
          <a:p>
            <a:r>
              <a:rPr lang="en-US" sz="2800" b="1" dirty="0">
                <a:solidFill>
                  <a:schemeClr val="accent6">
                    <a:lumMod val="75000"/>
                  </a:schemeClr>
                </a:solidFill>
                <a:latin typeface="Verdana" panose="020B0604030504040204" charset="0"/>
                <a:cs typeface="Verdana" panose="020B0604030504040204" charset="0"/>
              </a:rPr>
              <a:t>Hút ẩm tốt nên mặc thoáng mát</a:t>
            </a:r>
            <a:endParaRPr lang="en-US" sz="2800" b="1" dirty="0">
              <a:solidFill>
                <a:schemeClr val="accent6">
                  <a:lumMod val="75000"/>
                </a:schemeClr>
              </a:solidFill>
              <a:latin typeface="Verdana" panose="020B0604030504040204" charset="0"/>
              <a:ea typeface="幼圆" panose="02010509060101010101" pitchFamily="49" charset="-122"/>
              <a:cs typeface="Verdana" panose="020B0604030504040204" charset="0"/>
            </a:endParaRPr>
          </a:p>
        </p:txBody>
      </p:sp>
      <p:sp>
        <p:nvSpPr>
          <p:cNvPr id="28" name="TextBox 27"/>
          <p:cNvSpPr txBox="1"/>
          <p:nvPr/>
        </p:nvSpPr>
        <p:spPr>
          <a:xfrm>
            <a:off x="3022600" y="4403725"/>
            <a:ext cx="4993640" cy="521970"/>
          </a:xfrm>
          <a:prstGeom prst="rect">
            <a:avLst/>
          </a:prstGeom>
          <a:noFill/>
        </p:spPr>
        <p:txBody>
          <a:bodyPr wrap="square" rtlCol="0">
            <a:spAutoFit/>
          </a:bodyPr>
          <a:lstStyle>
            <a:defPPr>
              <a:defRPr lang="en-US"/>
            </a:defPPr>
            <a:lvl1pPr>
              <a:defRPr sz="2000" b="1">
                <a:solidFill>
                  <a:schemeClr val="bg1"/>
                </a:solidFill>
                <a:latin typeface="Times New Roman" panose="02020603050405020304" pitchFamily="18" charset="0"/>
                <a:cs typeface="Times New Roman" panose="02020603050405020304" pitchFamily="18" charset="0"/>
              </a:defRPr>
            </a:lvl1pPr>
          </a:lstStyle>
          <a:p>
            <a:r>
              <a:rPr lang="en-US" sz="2800" dirty="0">
                <a:solidFill>
                  <a:schemeClr val="accent6">
                    <a:lumMod val="75000"/>
                  </a:schemeClr>
                </a:solidFill>
                <a:latin typeface="Verdana" panose="020B0604030504040204" charset="0"/>
                <a:cs typeface="Verdana" panose="020B0604030504040204" charset="0"/>
              </a:rPr>
              <a:t>Dễ bị nhàu (nhăn)</a:t>
            </a:r>
            <a:endParaRPr lang="en-US" sz="2800" dirty="0">
              <a:solidFill>
                <a:schemeClr val="accent6">
                  <a:lumMod val="75000"/>
                </a:schemeClr>
              </a:solidFill>
              <a:latin typeface="Verdana" panose="020B0604030504040204" charset="0"/>
              <a:cs typeface="Verdana" panose="020B0604030504040204" charset="0"/>
            </a:endParaRPr>
          </a:p>
        </p:txBody>
      </p:sp>
      <p:sp>
        <p:nvSpPr>
          <p:cNvPr id="29" name="TextBox 28"/>
          <p:cNvSpPr txBox="1"/>
          <p:nvPr/>
        </p:nvSpPr>
        <p:spPr>
          <a:xfrm>
            <a:off x="3054093" y="3167587"/>
            <a:ext cx="6527150" cy="521970"/>
          </a:xfrm>
          <a:prstGeom prst="rect">
            <a:avLst/>
          </a:prstGeom>
          <a:noFill/>
        </p:spPr>
        <p:txBody>
          <a:bodyPr wrap="square" rtlCol="0">
            <a:spAutoFit/>
          </a:bodyPr>
          <a:lstStyle>
            <a:defPPr>
              <a:defRPr lang="en-US"/>
            </a:defPPr>
            <a:lvl1pPr>
              <a:defRPr sz="2000" b="1">
                <a:solidFill>
                  <a:schemeClr val="bg1"/>
                </a:solidFill>
                <a:latin typeface="Times New Roman" panose="02020603050405020304" pitchFamily="18" charset="0"/>
                <a:cs typeface="Times New Roman" panose="02020603050405020304" pitchFamily="18" charset="0"/>
              </a:defRPr>
            </a:lvl1pPr>
          </a:lstStyle>
          <a:p>
            <a:r>
              <a:rPr lang="en-US" sz="2800" dirty="0">
                <a:solidFill>
                  <a:schemeClr val="accent6">
                    <a:lumMod val="75000"/>
                  </a:schemeClr>
                </a:solidFill>
                <a:latin typeface="Verdana" panose="020B0604030504040204" charset="0"/>
                <a:cs typeface="Verdana" panose="020B0604030504040204" charset="0"/>
              </a:rPr>
              <a:t>Phơi lâu khô</a:t>
            </a:r>
            <a:endParaRPr lang="en-US" sz="2800" dirty="0">
              <a:solidFill>
                <a:schemeClr val="accent6">
                  <a:lumMod val="75000"/>
                </a:schemeClr>
              </a:solidFill>
              <a:latin typeface="Verdana" panose="020B0604030504040204" charset="0"/>
              <a:cs typeface="Verdana" panose="020B0604030504040204" charset="0"/>
            </a:endParaRPr>
          </a:p>
        </p:txBody>
      </p:sp>
      <p:pic>
        <p:nvPicPr>
          <p:cNvPr id="2" name="Content Placeholder 1"/>
          <p:cNvPicPr>
            <a:picLocks noChangeAspect="1"/>
          </p:cNvPicPr>
          <p:nvPr>
            <p:ph sz="half" idx="1"/>
          </p:nvPr>
        </p:nvPicPr>
        <p:blipFill>
          <a:blip r:embed="rId4"/>
          <a:stretch>
            <a:fillRect/>
          </a:stretch>
        </p:blipFill>
        <p:spPr>
          <a:xfrm>
            <a:off x="1271270" y="2892425"/>
            <a:ext cx="1186815" cy="1073150"/>
          </a:xfrm>
          <a:prstGeom prst="rect">
            <a:avLst/>
          </a:prstGeom>
        </p:spPr>
      </p:pic>
      <p:pic>
        <p:nvPicPr>
          <p:cNvPr id="4" name="Content Placeholder 3"/>
          <p:cNvPicPr>
            <a:picLocks noChangeAspect="1"/>
          </p:cNvPicPr>
          <p:nvPr>
            <p:ph sz="half" idx="2"/>
          </p:nvPr>
        </p:nvPicPr>
        <p:blipFill>
          <a:blip r:embed="rId5"/>
          <a:stretch>
            <a:fillRect/>
          </a:stretch>
        </p:blipFill>
        <p:spPr>
          <a:xfrm>
            <a:off x="1202690" y="4184015"/>
            <a:ext cx="1324610" cy="876935"/>
          </a:xfrm>
          <a:prstGeom prst="rect">
            <a:avLst/>
          </a:prstGeom>
        </p:spPr>
      </p:pic>
      <p:cxnSp>
        <p:nvCxnSpPr>
          <p:cNvPr id="6" name="Straight Connector 5"/>
          <p:cNvCxnSpPr/>
          <p:nvPr/>
        </p:nvCxnSpPr>
        <p:spPr>
          <a:xfrm>
            <a:off x="8443595" y="871220"/>
            <a:ext cx="3748405" cy="10795"/>
          </a:xfrm>
          <a:prstGeom prst="line">
            <a:avLst/>
          </a:prstGeom>
          <a:ln w="47625">
            <a:solidFill>
              <a:schemeClr val="bg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0" y="5975985"/>
            <a:ext cx="12192000" cy="15875"/>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s 7"/>
          <p:cNvSpPr/>
          <p:nvPr/>
        </p:nvSpPr>
        <p:spPr>
          <a:xfrm>
            <a:off x="113030" y="291465"/>
            <a:ext cx="8330565" cy="1024255"/>
          </a:xfrm>
          <a:prstGeom prst="rect">
            <a:avLst/>
          </a:prstGeom>
          <a:solidFill>
            <a:schemeClr val="bg1">
              <a:lumMod val="95000"/>
            </a:schemeClr>
          </a:solidFill>
          <a:ln w="25400" cmpd="sng">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b="1" dirty="0">
                <a:solidFill>
                  <a:srgbClr val="C00000"/>
                </a:solidFill>
                <a:latin typeface="Verdana" panose="020B0604030504040204" charset="0"/>
                <a:cs typeface="Verdana" panose="020B0604030504040204" charset="0"/>
                <a:sym typeface="+mn-ea"/>
              </a:rPr>
              <a:t>TÍNH CHẤT VẢI SỢI THIÊN NHIÊN</a:t>
            </a:r>
            <a:endParaRPr lang="en-US" sz="3200" b="1" dirty="0">
              <a:solidFill>
                <a:srgbClr val="C00000"/>
              </a:solidFill>
              <a:latin typeface="Verdana" panose="020B0604030504040204" charset="0"/>
              <a:cs typeface="Verdana" panose="020B0604030504040204" charset="0"/>
              <a:sym typeface="+mn-ea"/>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30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17" dur="30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66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66000">
                                          <p:cBhvr additive="base">
                                            <p:cTn id="20" dur="3000" fill="hold"/>
                                            <p:tgtEl>
                                              <p:spTgt spid="11"/>
                                            </p:tgtEl>
                                            <p:attrNameLst>
                                              <p:attrName>ppt_x</p:attrName>
                                            </p:attrNameLst>
                                          </p:cBhvr>
                                          <p:tavLst>
                                            <p:tav tm="0">
                                              <p:val>
                                                <p:strVal val="1+#ppt_w/2"/>
                                              </p:val>
                                            </p:tav>
                                            <p:tav tm="100000">
                                              <p:val>
                                                <p:strVal val="#ppt_x"/>
                                              </p:val>
                                            </p:tav>
                                          </p:tavLst>
                                        </p:anim>
                                        <p:anim calcmode="lin" valueType="num" p14:bounceEnd="66000">
                                          <p:cBhvr additive="base">
                                            <p:cTn id="21" dur="30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5000"/>
                                </p:stCondLst>
                                <p:childTnLst>
                                  <p:par>
                                    <p:cTn id="23" presetID="2" presetClass="entr" presetSubtype="2" fill="hold" nodeType="afterEffect">
                                      <p:stCondLst>
                                        <p:cond delay="0"/>
                                      </p:stCondLst>
                                      <p:childTnLst>
                                        <p:set>
                                          <p:cBhvr>
                                            <p:cTn id="24" dur="3000" fill="hold">
                                              <p:stCondLst>
                                                <p:cond delay="0"/>
                                              </p:stCondLst>
                                            </p:cTn>
                                            <p:tgtEl>
                                              <p:spTgt spid="2"/>
                                            </p:tgtEl>
                                            <p:attrNameLst>
                                              <p:attrName>style.visibility</p:attrName>
                                            </p:attrNameLst>
                                          </p:cBhvr>
                                          <p:to>
                                            <p:strVal val="visible"/>
                                          </p:to>
                                        </p:set>
                                        <p:anim calcmode="lin" valueType="num">
                                          <p:cBhvr additive="base">
                                            <p:cTn id="25" dur="3000" fill="hold"/>
                                            <p:tgtEl>
                                              <p:spTgt spid="2"/>
                                            </p:tgtEl>
                                            <p:attrNameLst>
                                              <p:attrName>ppt_x</p:attrName>
                                            </p:attrNameLst>
                                          </p:cBhvr>
                                          <p:tavLst>
                                            <p:tav tm="0">
                                              <p:val>
                                                <p:strVal val="1+#ppt_w/2"/>
                                              </p:val>
                                            </p:tav>
                                            <p:tav tm="100000">
                                              <p:val>
                                                <p:strVal val="#ppt_x"/>
                                              </p:val>
                                            </p:tav>
                                          </p:tavLst>
                                        </p:anim>
                                        <p:anim calcmode="lin" valueType="num">
                                          <p:cBhvr additive="base">
                                            <p:cTn id="26" dur="30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14:presetBounceEnd="66000">
                                      <p:stCondLst>
                                        <p:cond delay="0"/>
                                      </p:stCondLst>
                                      <p:childTnLst>
                                        <p:set>
                                          <p:cBhvr>
                                            <p:cTn id="28" dur="3000" fill="hold">
                                              <p:stCondLst>
                                                <p:cond delay="0"/>
                                              </p:stCondLst>
                                            </p:cTn>
                                            <p:tgtEl>
                                              <p:spTgt spid="29"/>
                                            </p:tgtEl>
                                            <p:attrNameLst>
                                              <p:attrName>style.visibility</p:attrName>
                                            </p:attrNameLst>
                                          </p:cBhvr>
                                          <p:to>
                                            <p:strVal val="visible"/>
                                          </p:to>
                                        </p:set>
                                        <p:anim calcmode="lin" valueType="num" p14:bounceEnd="66000">
                                          <p:cBhvr additive="base">
                                            <p:cTn id="29" dur="3000" fill="hold"/>
                                            <p:tgtEl>
                                              <p:spTgt spid="29"/>
                                            </p:tgtEl>
                                            <p:attrNameLst>
                                              <p:attrName>ppt_x</p:attrName>
                                            </p:attrNameLst>
                                          </p:cBhvr>
                                          <p:tavLst>
                                            <p:tav tm="0">
                                              <p:val>
                                                <p:strVal val="1+#ppt_w/2"/>
                                              </p:val>
                                            </p:tav>
                                            <p:tav tm="100000">
                                              <p:val>
                                                <p:strVal val="#ppt_x"/>
                                              </p:val>
                                            </p:tav>
                                          </p:tavLst>
                                        </p:anim>
                                        <p:anim calcmode="lin" valueType="num" p14:bounceEnd="66000">
                                          <p:cBhvr additive="base">
                                            <p:cTn id="30" dur="30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8000"/>
                                </p:stCondLst>
                                <p:childTnLst>
                                  <p:par>
                                    <p:cTn id="32" presetID="2" presetClass="entr" presetSubtype="2" fill="hold" nodeType="afterEffect">
                                      <p:stCondLst>
                                        <p:cond delay="0"/>
                                      </p:stCondLst>
                                      <p:childTnLst>
                                        <p:set>
                                          <p:cBhvr>
                                            <p:cTn id="33" dur="3000" fill="hold">
                                              <p:stCondLst>
                                                <p:cond delay="0"/>
                                              </p:stCondLst>
                                            </p:cTn>
                                            <p:tgtEl>
                                              <p:spTgt spid="4"/>
                                            </p:tgtEl>
                                            <p:attrNameLst>
                                              <p:attrName>style.visibility</p:attrName>
                                            </p:attrNameLst>
                                          </p:cBhvr>
                                          <p:to>
                                            <p:strVal val="visible"/>
                                          </p:to>
                                        </p:set>
                                        <p:anim calcmode="lin" valueType="num">
                                          <p:cBhvr additive="base">
                                            <p:cTn id="34" dur="3000" fill="hold"/>
                                            <p:tgtEl>
                                              <p:spTgt spid="4"/>
                                            </p:tgtEl>
                                            <p:attrNameLst>
                                              <p:attrName>ppt_x</p:attrName>
                                            </p:attrNameLst>
                                          </p:cBhvr>
                                          <p:tavLst>
                                            <p:tav tm="0">
                                              <p:val>
                                                <p:strVal val="1+#ppt_w/2"/>
                                              </p:val>
                                            </p:tav>
                                            <p:tav tm="100000">
                                              <p:val>
                                                <p:strVal val="#ppt_x"/>
                                              </p:val>
                                            </p:tav>
                                          </p:tavLst>
                                        </p:anim>
                                        <p:anim calcmode="lin" valueType="num">
                                          <p:cBhvr additive="base">
                                            <p:cTn id="35" dur="3000" fill="hold"/>
                                            <p:tgtEl>
                                              <p:spTgt spid="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66000">
                                      <p:stCondLst>
                                        <p:cond delay="0"/>
                                      </p:stCondLst>
                                      <p:childTnLst>
                                        <p:set>
                                          <p:cBhvr>
                                            <p:cTn id="37" dur="3000" fill="hold">
                                              <p:stCondLst>
                                                <p:cond delay="0"/>
                                              </p:stCondLst>
                                            </p:cTn>
                                            <p:tgtEl>
                                              <p:spTgt spid="28"/>
                                            </p:tgtEl>
                                            <p:attrNameLst>
                                              <p:attrName>style.visibility</p:attrName>
                                            </p:attrNameLst>
                                          </p:cBhvr>
                                          <p:to>
                                            <p:strVal val="visible"/>
                                          </p:to>
                                        </p:set>
                                        <p:anim calcmode="lin" valueType="num" p14:bounceEnd="66000">
                                          <p:cBhvr additive="base">
                                            <p:cTn id="38" dur="3000" fill="hold"/>
                                            <p:tgtEl>
                                              <p:spTgt spid="28"/>
                                            </p:tgtEl>
                                            <p:attrNameLst>
                                              <p:attrName>ppt_x</p:attrName>
                                            </p:attrNameLst>
                                          </p:cBhvr>
                                          <p:tavLst>
                                            <p:tav tm="0">
                                              <p:val>
                                                <p:strVal val="1+#ppt_w/2"/>
                                              </p:val>
                                            </p:tav>
                                            <p:tav tm="100000">
                                              <p:val>
                                                <p:strVal val="#ppt_x"/>
                                              </p:val>
                                            </p:tav>
                                          </p:tavLst>
                                        </p:anim>
                                        <p:anim calcmode="lin" valueType="num" p14:bounceEnd="66000">
                                          <p:cBhvr additive="base">
                                            <p:cTn id="39" dur="3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3000" fill="hold"/>
                                            <p:tgtEl>
                                              <p:spTgt spid="23"/>
                                            </p:tgtEl>
                                            <p:attrNameLst>
                                              <p:attrName>ppt_x</p:attrName>
                                            </p:attrNameLst>
                                          </p:cBhvr>
                                          <p:tavLst>
                                            <p:tav tm="0">
                                              <p:val>
                                                <p:strVal val="1+#ppt_w/2"/>
                                              </p:val>
                                            </p:tav>
                                            <p:tav tm="100000">
                                              <p:val>
                                                <p:strVal val="#ppt_x"/>
                                              </p:val>
                                            </p:tav>
                                          </p:tavLst>
                                        </p:anim>
                                        <p:anim calcmode="lin" valueType="num">
                                          <p:cBhvr additive="base">
                                            <p:cTn id="17" dur="30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3000" fill="hold"/>
                                            <p:tgtEl>
                                              <p:spTgt spid="11"/>
                                            </p:tgtEl>
                                            <p:attrNameLst>
                                              <p:attrName>ppt_x</p:attrName>
                                            </p:attrNameLst>
                                          </p:cBhvr>
                                          <p:tavLst>
                                            <p:tav tm="0">
                                              <p:val>
                                                <p:strVal val="1+#ppt_w/2"/>
                                              </p:val>
                                            </p:tav>
                                            <p:tav tm="100000">
                                              <p:val>
                                                <p:strVal val="#ppt_x"/>
                                              </p:val>
                                            </p:tav>
                                          </p:tavLst>
                                        </p:anim>
                                        <p:anim calcmode="lin" valueType="num">
                                          <p:cBhvr additive="base">
                                            <p:cTn id="21" dur="30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5000"/>
                                </p:stCondLst>
                                <p:childTnLst>
                                  <p:par>
                                    <p:cTn id="23" presetID="2" presetClass="entr" presetSubtype="2" fill="hold" nodeType="afterEffect">
                                      <p:stCondLst>
                                        <p:cond delay="0"/>
                                      </p:stCondLst>
                                      <p:childTnLst>
                                        <p:set>
                                          <p:cBhvr>
                                            <p:cTn id="24" dur="3000" fill="hold">
                                              <p:stCondLst>
                                                <p:cond delay="0"/>
                                              </p:stCondLst>
                                            </p:cTn>
                                            <p:tgtEl>
                                              <p:spTgt spid="2"/>
                                            </p:tgtEl>
                                            <p:attrNameLst>
                                              <p:attrName>style.visibility</p:attrName>
                                            </p:attrNameLst>
                                          </p:cBhvr>
                                          <p:to>
                                            <p:strVal val="visible"/>
                                          </p:to>
                                        </p:set>
                                        <p:anim calcmode="lin" valueType="num">
                                          <p:cBhvr additive="base">
                                            <p:cTn id="25" dur="3000" fill="hold"/>
                                            <p:tgtEl>
                                              <p:spTgt spid="2"/>
                                            </p:tgtEl>
                                            <p:attrNameLst>
                                              <p:attrName>ppt_x</p:attrName>
                                            </p:attrNameLst>
                                          </p:cBhvr>
                                          <p:tavLst>
                                            <p:tav tm="0">
                                              <p:val>
                                                <p:strVal val="1+#ppt_w/2"/>
                                              </p:val>
                                            </p:tav>
                                            <p:tav tm="100000">
                                              <p:val>
                                                <p:strVal val="#ppt_x"/>
                                              </p:val>
                                            </p:tav>
                                          </p:tavLst>
                                        </p:anim>
                                        <p:anim calcmode="lin" valueType="num">
                                          <p:cBhvr additive="base">
                                            <p:cTn id="26" dur="30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3000" fill="hold">
                                              <p:stCondLst>
                                                <p:cond delay="0"/>
                                              </p:stCondLst>
                                            </p:cTn>
                                            <p:tgtEl>
                                              <p:spTgt spid="29"/>
                                            </p:tgtEl>
                                            <p:attrNameLst>
                                              <p:attrName>style.visibility</p:attrName>
                                            </p:attrNameLst>
                                          </p:cBhvr>
                                          <p:to>
                                            <p:strVal val="visible"/>
                                          </p:to>
                                        </p:set>
                                        <p:anim calcmode="lin" valueType="num">
                                          <p:cBhvr additive="base">
                                            <p:cTn id="29" dur="3000" fill="hold"/>
                                            <p:tgtEl>
                                              <p:spTgt spid="29"/>
                                            </p:tgtEl>
                                            <p:attrNameLst>
                                              <p:attrName>ppt_x</p:attrName>
                                            </p:attrNameLst>
                                          </p:cBhvr>
                                          <p:tavLst>
                                            <p:tav tm="0">
                                              <p:val>
                                                <p:strVal val="1+#ppt_w/2"/>
                                              </p:val>
                                            </p:tav>
                                            <p:tav tm="100000">
                                              <p:val>
                                                <p:strVal val="#ppt_x"/>
                                              </p:val>
                                            </p:tav>
                                          </p:tavLst>
                                        </p:anim>
                                        <p:anim calcmode="lin" valueType="num">
                                          <p:cBhvr additive="base">
                                            <p:cTn id="30" dur="30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8000"/>
                                </p:stCondLst>
                                <p:childTnLst>
                                  <p:par>
                                    <p:cTn id="32" presetID="2" presetClass="entr" presetSubtype="2" fill="hold" nodeType="afterEffect">
                                      <p:stCondLst>
                                        <p:cond delay="0"/>
                                      </p:stCondLst>
                                      <p:childTnLst>
                                        <p:set>
                                          <p:cBhvr>
                                            <p:cTn id="33" dur="3000" fill="hold">
                                              <p:stCondLst>
                                                <p:cond delay="0"/>
                                              </p:stCondLst>
                                            </p:cTn>
                                            <p:tgtEl>
                                              <p:spTgt spid="4"/>
                                            </p:tgtEl>
                                            <p:attrNameLst>
                                              <p:attrName>style.visibility</p:attrName>
                                            </p:attrNameLst>
                                          </p:cBhvr>
                                          <p:to>
                                            <p:strVal val="visible"/>
                                          </p:to>
                                        </p:set>
                                        <p:anim calcmode="lin" valueType="num">
                                          <p:cBhvr additive="base">
                                            <p:cTn id="34" dur="3000" fill="hold"/>
                                            <p:tgtEl>
                                              <p:spTgt spid="4"/>
                                            </p:tgtEl>
                                            <p:attrNameLst>
                                              <p:attrName>ppt_x</p:attrName>
                                            </p:attrNameLst>
                                          </p:cBhvr>
                                          <p:tavLst>
                                            <p:tav tm="0">
                                              <p:val>
                                                <p:strVal val="1+#ppt_w/2"/>
                                              </p:val>
                                            </p:tav>
                                            <p:tav tm="100000">
                                              <p:val>
                                                <p:strVal val="#ppt_x"/>
                                              </p:val>
                                            </p:tav>
                                          </p:tavLst>
                                        </p:anim>
                                        <p:anim calcmode="lin" valueType="num">
                                          <p:cBhvr additive="base">
                                            <p:cTn id="35" dur="3000" fill="hold"/>
                                            <p:tgtEl>
                                              <p:spTgt spid="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3000" fill="hold">
                                              <p:stCondLst>
                                                <p:cond delay="0"/>
                                              </p:stCondLst>
                                            </p:cTn>
                                            <p:tgtEl>
                                              <p:spTgt spid="28"/>
                                            </p:tgtEl>
                                            <p:attrNameLst>
                                              <p:attrName>style.visibility</p:attrName>
                                            </p:attrNameLst>
                                          </p:cBhvr>
                                          <p:to>
                                            <p:strVal val="visible"/>
                                          </p:to>
                                        </p:set>
                                        <p:anim calcmode="lin" valueType="num">
                                          <p:cBhvr additive="base">
                                            <p:cTn id="38" dur="3000" fill="hold"/>
                                            <p:tgtEl>
                                              <p:spTgt spid="28"/>
                                            </p:tgtEl>
                                            <p:attrNameLst>
                                              <p:attrName>ppt_x</p:attrName>
                                            </p:attrNameLst>
                                          </p:cBhvr>
                                          <p:tavLst>
                                            <p:tav tm="0">
                                              <p:val>
                                                <p:strVal val="1+#ppt_w/2"/>
                                              </p:val>
                                            </p:tav>
                                            <p:tav tm="100000">
                                              <p:val>
                                                <p:strVal val="#ppt_x"/>
                                              </p:val>
                                            </p:tav>
                                          </p:tavLst>
                                        </p:anim>
                                        <p:anim calcmode="lin" valueType="num">
                                          <p:cBhvr additive="base">
                                            <p:cTn id="39" dur="3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3050" y="498475"/>
            <a:ext cx="1778000" cy="5835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rPr>
              <a:t>BÀI 6:</a:t>
            </a:r>
            <a:endParaRPr kumimoji="0" lang="en-US" sz="32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
        <p:nvSpPr>
          <p:cNvPr id="5" name="TextBox 4"/>
          <p:cNvSpPr txBox="1"/>
          <p:nvPr/>
        </p:nvSpPr>
        <p:spPr>
          <a:xfrm>
            <a:off x="2899410" y="491490"/>
            <a:ext cx="8298815"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rPr>
              <a:t>C</a:t>
            </a:r>
            <a:r>
              <a:rPr kumimoji="0" lang="en-US" sz="36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rPr>
              <a:t>ÁC LOẠI VẢI THƯỜNG DÙNG TRONG MAY MẶC</a:t>
            </a:r>
            <a:endParaRPr kumimoji="0" lang="en-US" sz="36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
        <p:nvSpPr>
          <p:cNvPr id="6" name="TextBox 5"/>
          <p:cNvSpPr txBox="1"/>
          <p:nvPr/>
        </p:nvSpPr>
        <p:spPr>
          <a:xfrm>
            <a:off x="1370965" y="2098040"/>
            <a:ext cx="4556125" cy="521970"/>
          </a:xfrm>
          <a:prstGeom prst="rect">
            <a:avLst/>
          </a:prstGeom>
          <a:noFill/>
        </p:spPr>
        <p:txBody>
          <a:bodyPr wrap="square" rtlCol="0">
            <a:spAutoFit/>
          </a:bodyPr>
          <a:lstStyle/>
          <a:p>
            <a:r>
              <a:rPr lang="en-US" sz="2800" b="1" dirty="0">
                <a:solidFill>
                  <a:srgbClr val="FF0000"/>
                </a:solidFill>
                <a:latin typeface="Verdana" panose="020B0604030504040204" charset="0"/>
                <a:cs typeface="Verdana" panose="020B0604030504040204" charset="0"/>
              </a:rPr>
              <a:t>1.  Vải sợi thiên nhiên</a:t>
            </a:r>
            <a:r>
              <a:rPr lang="en-US" sz="2800" b="1" dirty="0">
                <a:solidFill>
                  <a:srgbClr val="FF0000"/>
                </a:solidFill>
              </a:rPr>
              <a:t> </a:t>
            </a:r>
            <a:endParaRPr lang="en-US" sz="2800" b="1" dirty="0">
              <a:solidFill>
                <a:srgbClr val="FF0000"/>
              </a:solidFill>
            </a:endParaRPr>
          </a:p>
        </p:txBody>
      </p:sp>
      <p:sp>
        <p:nvSpPr>
          <p:cNvPr id="7" name="Content Placeholder 2"/>
          <p:cNvSpPr>
            <a:spLocks noGrp="1"/>
          </p:cNvSpPr>
          <p:nvPr>
            <p:ph idx="1"/>
          </p:nvPr>
        </p:nvSpPr>
        <p:spPr>
          <a:xfrm>
            <a:off x="992867" y="2791755"/>
            <a:ext cx="10205357" cy="2876528"/>
          </a:xfrm>
        </p:spPr>
        <p:txBody>
          <a:bodyPr>
            <a:normAutofit fontScale="90000" lnSpcReduction="20000"/>
          </a:bodyPr>
          <a:lstStyle/>
          <a:p>
            <a:pPr marL="0" indent="0" algn="just">
              <a:lnSpc>
                <a:spcPct val="150000"/>
              </a:lnSpc>
              <a:buFontTx/>
              <a:buNone/>
            </a:pPr>
            <a:r>
              <a:rPr lang="vi-VN" altLang="en-US" b="1" dirty="0">
                <a:latin typeface="Verdana" panose="020B0604030504040204" charset="0"/>
                <a:cs typeface="Verdana" panose="020B0604030504040204" charset="0"/>
              </a:rPr>
              <a:t>	</a:t>
            </a:r>
            <a:r>
              <a:rPr lang="vi-VN" altLang="en-US" sz="2890" b="1" dirty="0">
                <a:solidFill>
                  <a:schemeClr val="accent5">
                    <a:lumMod val="75000"/>
                  </a:schemeClr>
                </a:solidFill>
                <a:latin typeface="Verdana" panose="020B0604030504040204" charset="0"/>
                <a:cs typeface="Verdana" panose="020B0604030504040204" charset="0"/>
              </a:rPr>
              <a:t>- </a:t>
            </a:r>
            <a:r>
              <a:rPr lang="en-US" sz="2890" b="1" dirty="0">
                <a:solidFill>
                  <a:schemeClr val="accent5">
                    <a:lumMod val="75000"/>
                  </a:schemeClr>
                </a:solidFill>
                <a:latin typeface="Verdana" panose="020B0604030504040204" charset="0"/>
                <a:cs typeface="Verdana" panose="020B0604030504040204" charset="0"/>
              </a:rPr>
              <a:t>Vải sợi thiên nhiên được dệt bằng các dạng sợi có sẵn trong tự nhiên như vải tơ tằm, vải bông, vải len, vải lanh.</a:t>
            </a:r>
            <a:r>
              <a:rPr lang="vi-VN" altLang="en-US" sz="2890" b="1" dirty="0">
                <a:solidFill>
                  <a:schemeClr val="accent5">
                    <a:lumMod val="75000"/>
                  </a:schemeClr>
                </a:solidFill>
                <a:latin typeface="Verdana" panose="020B0604030504040204" charset="0"/>
                <a:cs typeface="Verdana" panose="020B0604030504040204" charset="0"/>
              </a:rPr>
              <a:t>..</a:t>
            </a:r>
            <a:endParaRPr lang="en-US" sz="2890" b="1" dirty="0">
              <a:solidFill>
                <a:schemeClr val="accent5">
                  <a:lumMod val="75000"/>
                </a:schemeClr>
              </a:solidFill>
              <a:latin typeface="Verdana" panose="020B0604030504040204" charset="0"/>
              <a:cs typeface="Verdana" panose="020B0604030504040204" charset="0"/>
            </a:endParaRPr>
          </a:p>
          <a:p>
            <a:pPr marL="0" indent="0" algn="just">
              <a:lnSpc>
                <a:spcPct val="150000"/>
              </a:lnSpc>
              <a:buFontTx/>
              <a:buNone/>
            </a:pPr>
            <a:r>
              <a:rPr lang="vi-VN" altLang="en-US" sz="2890" b="1" dirty="0">
                <a:solidFill>
                  <a:schemeClr val="accent5">
                    <a:lumMod val="75000"/>
                  </a:schemeClr>
                </a:solidFill>
                <a:latin typeface="Verdana" panose="020B0604030504040204" charset="0"/>
                <a:cs typeface="Verdana" panose="020B0604030504040204" charset="0"/>
              </a:rPr>
              <a:t>	- </a:t>
            </a:r>
            <a:r>
              <a:rPr lang="en-US" sz="2890" b="1" dirty="0">
                <a:solidFill>
                  <a:schemeClr val="accent5">
                    <a:lumMod val="75000"/>
                  </a:schemeClr>
                </a:solidFill>
                <a:latin typeface="Verdana" panose="020B0604030504040204" charset="0"/>
                <a:cs typeface="Verdana" panose="020B0604030504040204" charset="0"/>
              </a:rPr>
              <a:t>Vải sợi thiên nhiên hút ẩm tốt nên mặc thoáng mát nhưng dễ nhàu, phơi lâu khô.</a:t>
            </a:r>
            <a:endParaRPr lang="en-US" sz="2890" b="1" dirty="0">
              <a:solidFill>
                <a:schemeClr val="accent5">
                  <a:lumMod val="75000"/>
                </a:schemeClr>
              </a:solidFill>
              <a:latin typeface="Verdana" panose="020B0604030504040204" charset="0"/>
              <a:cs typeface="Verdana" panose="020B0604030504040204" charset="0"/>
            </a:endParaRPr>
          </a:p>
        </p:txBody>
      </p:sp>
      <p:sp>
        <p:nvSpPr>
          <p:cNvPr id="8" name="Rectangle 9"/>
          <p:cNvSpPr>
            <a:spLocks noChangeArrowheads="1"/>
          </p:cNvSpPr>
          <p:nvPr/>
        </p:nvSpPr>
        <p:spPr bwMode="auto">
          <a:xfrm>
            <a:off x="0" y="0"/>
            <a:ext cx="159194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7200" dirty="0"/>
          </a:p>
        </p:txBody>
      </p:sp>
    </p:spTree>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92303" y="5074388"/>
            <a:ext cx="3156760"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prstClr val="black"/>
                </a:solidFill>
                <a:ea typeface="华文黑体" charset="-122"/>
                <a:cs typeface="+mn-lt"/>
              </a:rPr>
              <a:t>Dệt từ các loại sợi do con người tạo ra từ một số chất hóa học.</a:t>
            </a:r>
            <a:endParaRPr kumimoji="0" lang="zh-CN" altLang="en-US" sz="2400" b="0" i="0" u="none" strike="noStrike" kern="1200" cap="none" spc="0" normalizeH="0" baseline="0" noProof="0" dirty="0">
              <a:ln>
                <a:noFill/>
              </a:ln>
              <a:solidFill>
                <a:prstClr val="black"/>
              </a:solidFill>
              <a:effectLst/>
              <a:uLnTx/>
              <a:uFillTx/>
              <a:ea typeface="华文黑体" charset="-122"/>
              <a:cs typeface="+mn-lt"/>
            </a:endParaRPr>
          </a:p>
        </p:txBody>
      </p:sp>
      <p:grpSp>
        <p:nvGrpSpPr>
          <p:cNvPr id="2" name="Group 1"/>
          <p:cNvGrpSpPr/>
          <p:nvPr/>
        </p:nvGrpSpPr>
        <p:grpSpPr>
          <a:xfrm>
            <a:off x="8442325" y="846455"/>
            <a:ext cx="3339465" cy="1312040"/>
            <a:chOff x="8314753" y="869989"/>
            <a:chExt cx="2633284" cy="1002559"/>
          </a:xfrm>
        </p:grpSpPr>
        <p:sp>
          <p:nvSpPr>
            <p:cNvPr id="14" name="文本框 13"/>
            <p:cNvSpPr txBox="1"/>
            <p:nvPr/>
          </p:nvSpPr>
          <p:spPr>
            <a:xfrm>
              <a:off x="8314753" y="869989"/>
              <a:ext cx="2633284" cy="351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rPr>
                <a:t>Vải sợi nhân tạo</a:t>
              </a:r>
              <a:endParaRPr kumimoji="0" lang="zh-CN" altLang="en-US" sz="2400" b="1"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endParaRPr>
            </a:p>
          </p:txBody>
        </p:sp>
        <p:sp>
          <p:nvSpPr>
            <p:cNvPr id="15" name="文本框 14"/>
            <p:cNvSpPr txBox="1"/>
            <p:nvPr/>
          </p:nvSpPr>
          <p:spPr>
            <a:xfrm>
              <a:off x="8314753" y="1238368"/>
              <a:ext cx="2365209" cy="6341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ea typeface="华文黑体" charset="-122"/>
                  <a:cs typeface="+mn-lt"/>
                  <a:sym typeface="+mn-ea"/>
                </a:rPr>
                <a:t>Chất hóa học lấy từ gỗ, tre, nứa…</a:t>
              </a:r>
              <a:endParaRPr kumimoji="0" lang="en-US" altLang="zh-CN" sz="2400" b="0" i="0" u="none" strike="noStrike" kern="1200" cap="none" spc="0" normalizeH="0" baseline="0" noProof="0" dirty="0">
                <a:ln>
                  <a:noFill/>
                </a:ln>
                <a:solidFill>
                  <a:prstClr val="black"/>
                </a:solidFill>
                <a:effectLst/>
                <a:uLnTx/>
                <a:uFillTx/>
                <a:ea typeface="华文黑体" charset="-122"/>
                <a:cs typeface="+mn-lt"/>
              </a:endParaRPr>
            </a:p>
          </p:txBody>
        </p:sp>
      </p:grpSp>
      <p:cxnSp>
        <p:nvCxnSpPr>
          <p:cNvPr id="20" name="直接连接符 19"/>
          <p:cNvCxnSpPr/>
          <p:nvPr/>
        </p:nvCxnSpPr>
        <p:spPr>
          <a:xfrm>
            <a:off x="11781866" y="3708822"/>
            <a:ext cx="263936" cy="0"/>
          </a:xfrm>
          <a:prstGeom prst="line">
            <a:avLst/>
          </a:prstGeom>
          <a:solidFill>
            <a:srgbClr val="F2F2F2"/>
          </a:solidFill>
        </p:spPr>
      </p:cxnSp>
      <p:sp>
        <p:nvSpPr>
          <p:cNvPr id="22" name="文本框 21"/>
          <p:cNvSpPr txBox="1"/>
          <p:nvPr/>
        </p:nvSpPr>
        <p:spPr>
          <a:xfrm>
            <a:off x="1187453" y="328291"/>
            <a:ext cx="44136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Helvetica" panose="020B0604020202030204" pitchFamily="34" charset="0"/>
                <a:ea typeface="华文黑体" charset="-122"/>
                <a:cs typeface="+mn-cs"/>
              </a:rPr>
              <a:t>2. Vải</a:t>
            </a:r>
            <a:r>
              <a:rPr kumimoji="0" lang="en-US" altLang="zh-CN" sz="3200" b="0" i="0" u="none" strike="noStrike" kern="1200" cap="none" spc="0" normalizeH="0" noProof="0" dirty="0">
                <a:ln>
                  <a:noFill/>
                </a:ln>
                <a:solidFill>
                  <a:srgbClr val="FF0000"/>
                </a:solidFill>
                <a:effectLst/>
                <a:uLnTx/>
                <a:uFillTx/>
                <a:latin typeface="Helvetica" panose="020B0604020202030204" pitchFamily="34" charset="0"/>
                <a:ea typeface="华文黑体" charset="-122"/>
                <a:cs typeface="+mn-cs"/>
              </a:rPr>
              <a:t> sợi hóa học</a:t>
            </a:r>
            <a:endParaRPr kumimoji="0" lang="zh-CN" altLang="en-US" sz="3200" b="0" i="0" u="none" strike="noStrike" kern="1200" cap="none" spc="0" normalizeH="0" baseline="0" noProof="0" dirty="0">
              <a:ln>
                <a:noFill/>
              </a:ln>
              <a:solidFill>
                <a:srgbClr val="FF0000"/>
              </a:solidFill>
              <a:effectLst/>
              <a:uLnTx/>
              <a:uFillTx/>
              <a:latin typeface="Helvetica" panose="020B0604020202030204" pitchFamily="34" charset="0"/>
              <a:ea typeface="华文黑体" charset="-122"/>
              <a:cs typeface="+mn-cs"/>
            </a:endParaRPr>
          </a:p>
        </p:txBody>
      </p:sp>
      <p:pic>
        <p:nvPicPr>
          <p:cNvPr id="9" name="Picture 8"/>
          <p:cNvPicPr>
            <a:picLocks noChangeAspect="1"/>
          </p:cNvPicPr>
          <p:nvPr/>
        </p:nvPicPr>
        <p:blipFill rotWithShape="1">
          <a:blip r:embed="rId1"/>
          <a:srcRect l="15418" r="15418"/>
          <a:stretch>
            <a:fillRect/>
          </a:stretch>
        </p:blipFill>
        <p:spPr>
          <a:xfrm>
            <a:off x="6333492" y="1287003"/>
            <a:ext cx="1955014" cy="1955014"/>
          </a:xfrm>
          <a:prstGeom prst="rect">
            <a:avLst/>
          </a:prstGeom>
        </p:spPr>
      </p:pic>
      <p:pic>
        <p:nvPicPr>
          <p:cNvPr id="10" name="Picture 9"/>
          <p:cNvPicPr>
            <a:picLocks noChangeAspect="1"/>
          </p:cNvPicPr>
          <p:nvPr/>
        </p:nvPicPr>
        <p:blipFill rotWithShape="1">
          <a:blip r:embed="rId2"/>
          <a:srcRect l="23846" r="23846"/>
          <a:stretch>
            <a:fillRect/>
          </a:stretch>
        </p:blipFill>
        <p:spPr>
          <a:xfrm>
            <a:off x="9993712" y="3018471"/>
            <a:ext cx="1983516" cy="1941099"/>
          </a:xfrm>
          <a:prstGeom prst="rect">
            <a:avLst/>
          </a:prstGeom>
        </p:spPr>
      </p:pic>
      <p:pic>
        <p:nvPicPr>
          <p:cNvPr id="2050" name="Picture 2" descr="Những loại vải sợi hoá học sử dụng phổ biến nhất cần phải biết - Chu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88" y="1238478"/>
            <a:ext cx="4857875" cy="31479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4"/>
          <a:stretch>
            <a:fillRect/>
          </a:stretch>
        </p:blipFill>
        <p:spPr>
          <a:xfrm>
            <a:off x="4349063" y="4799573"/>
            <a:ext cx="3607617" cy="2038150"/>
          </a:xfrm>
          <a:prstGeom prst="rect">
            <a:avLst/>
          </a:prstGeom>
        </p:spPr>
      </p:pic>
      <p:grpSp>
        <p:nvGrpSpPr>
          <p:cNvPr id="3" name="Group 2"/>
          <p:cNvGrpSpPr/>
          <p:nvPr/>
        </p:nvGrpSpPr>
        <p:grpSpPr>
          <a:xfrm>
            <a:off x="8441690" y="4959350"/>
            <a:ext cx="3535680" cy="1475105"/>
            <a:chOff x="9629933" y="2328767"/>
            <a:chExt cx="2668270" cy="1475105"/>
          </a:xfrm>
        </p:grpSpPr>
        <p:sp>
          <p:nvSpPr>
            <p:cNvPr id="31" name="文本框 17"/>
            <p:cNvSpPr txBox="1"/>
            <p:nvPr/>
          </p:nvSpPr>
          <p:spPr>
            <a:xfrm>
              <a:off x="9629933" y="2328767"/>
              <a:ext cx="2668270" cy="645160"/>
            </a:xfrm>
            <a:prstGeom prst="rect">
              <a:avLst/>
            </a:prstGeom>
            <a:solidFill>
              <a:schemeClr val="bg1"/>
            </a:solid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r>
                <a:rPr lang="vi-VN" altLang="en-US" sz="2400" dirty="0"/>
                <a:t> </a:t>
              </a:r>
              <a:r>
                <a:rPr lang="en-US" altLang="zh-CN" sz="2400" b="1" dirty="0"/>
                <a:t>Vải sợi tổng hợp</a:t>
              </a:r>
              <a:endParaRPr lang="zh-CN" altLang="en-US" sz="2400" b="1" dirty="0"/>
            </a:p>
          </p:txBody>
        </p:sp>
        <p:sp>
          <p:nvSpPr>
            <p:cNvPr id="33" name="文本框 18"/>
            <p:cNvSpPr txBox="1"/>
            <p:nvPr/>
          </p:nvSpPr>
          <p:spPr>
            <a:xfrm>
              <a:off x="9629933" y="2973927"/>
              <a:ext cx="2668270" cy="829945"/>
            </a:xfrm>
            <a:prstGeom prst="rect">
              <a:avLst/>
            </a:prstGeom>
            <a:solidFill>
              <a:schemeClr val="bg1"/>
            </a:solidFill>
          </p:spPr>
          <p:txBody>
            <a:bodyPr wrap="square" rtlCol="0">
              <a:spAutoFit/>
            </a:bodyPr>
            <a:lstStyle>
              <a:defPPr>
                <a:defRPr lang="en-US"/>
              </a:defPPr>
              <a:lvl1pPr marR="0" lvl="0" indent="0" fontAlgn="auto">
                <a:lnSpc>
                  <a:spcPct val="15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Helvetica" panose="020B0604020202030204" pitchFamily="34" charset="0"/>
                  <a:ea typeface="华文黑体" charset="-122"/>
                </a:defRPr>
              </a:lvl1pPr>
            </a:lstStyle>
            <a:p>
              <a:pPr algn="r">
                <a:lnSpc>
                  <a:spcPct val="100000"/>
                </a:lnSpc>
              </a:pPr>
              <a:r>
                <a:rPr lang="en-US" altLang="zh-CN" sz="2400" dirty="0">
                  <a:latin typeface="+mn-lt"/>
                  <a:cs typeface="+mn-lt"/>
                  <a:sym typeface="+mn-ea"/>
                </a:rPr>
                <a:t>Chất hóa học lấy từ than đá, dầu mỏ …</a:t>
              </a:r>
              <a:endParaRPr lang="en-US" altLang="zh-CN" sz="2400" dirty="0">
                <a:latin typeface="+mn-lt"/>
                <a:cs typeface="+mn-lt"/>
                <a:sym typeface="+mn-ea"/>
              </a:endParaRPr>
            </a:p>
          </p:txBody>
        </p:sp>
      </p:grpSp>
      <p:cxnSp>
        <p:nvCxnSpPr>
          <p:cNvPr id="4" name="Straight Connector 3"/>
          <p:cNvCxnSpPr/>
          <p:nvPr/>
        </p:nvCxnSpPr>
        <p:spPr>
          <a:xfrm>
            <a:off x="793750" y="0"/>
            <a:ext cx="13335" cy="1354455"/>
          </a:xfrm>
          <a:prstGeom prst="line">
            <a:avLst/>
          </a:prstGeom>
          <a:ln w="25400" cmpd="sng">
            <a:solidFill>
              <a:schemeClr val="accent1">
                <a:shade val="50000"/>
              </a:schemeClr>
            </a:solidFill>
            <a:prstDash val="solid"/>
          </a:ln>
          <a:effectLst>
            <a:outerShdw blurRad="50800" dist="38100" dir="12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93750" y="4291330"/>
            <a:ext cx="0" cy="2348230"/>
          </a:xfrm>
          <a:prstGeom prst="line">
            <a:avLst/>
          </a:prstGeom>
          <a:ln w="25400">
            <a:solidFill>
              <a:schemeClr val="accent5">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93750" y="6656705"/>
            <a:ext cx="3627755" cy="6350"/>
          </a:xfrm>
          <a:prstGeom prst="line">
            <a:avLst/>
          </a:prstGeom>
          <a:ln w="25400">
            <a:solidFill>
              <a:schemeClr val="accent5">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302500" y="3175000"/>
            <a:ext cx="16510" cy="1624330"/>
          </a:xfrm>
          <a:prstGeom prst="line">
            <a:avLst/>
          </a:prstGeom>
          <a:ln w="25400">
            <a:solidFill>
              <a:schemeClr val="accent5">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文本框 7"/>
          <p:cNvSpPr txBox="1"/>
          <p:nvPr/>
        </p:nvSpPr>
        <p:spPr>
          <a:xfrm>
            <a:off x="6333490" y="3715385"/>
            <a:ext cx="1955165" cy="534035"/>
          </a:xfrm>
          <a:prstGeom prst="rect">
            <a:avLst/>
          </a:prstGeom>
          <a:solidFill>
            <a:srgbClr val="F2F2F2"/>
          </a:solidFill>
          <a:ln w="19050" cmpd="sng">
            <a:solidFill>
              <a:schemeClr val="accent1">
                <a:shade val="50000"/>
              </a:schemeClr>
            </a:solidFill>
            <a:prstDash val="solid"/>
          </a:ln>
        </p:spPr>
        <p:txBody>
          <a:bodyPr wrap="square" rtlCol="0">
            <a:spAutoFit/>
          </a:bodyPr>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0" i="1" u="none" strike="noStrike" kern="1200" cap="none" spc="0" normalizeH="0" baseline="0" noProof="0" dirty="0">
                <a:ln>
                  <a:noFill/>
                </a:ln>
                <a:solidFill>
                  <a:prstClr val="black"/>
                </a:solidFill>
                <a:effectLst/>
                <a:uLnTx/>
                <a:uFillTx/>
                <a:ea typeface="华文黑体" charset="-122"/>
                <a:cs typeface="+mn-lt"/>
                <a:sym typeface="+mn-ea"/>
              </a:rPr>
              <a:t>Có 2 loại:</a:t>
            </a:r>
            <a:endParaRPr kumimoji="0" lang="zh-CN" altLang="en-US" sz="2400" b="0" i="0" u="none" strike="noStrike" kern="1200" cap="none" spc="0" normalizeH="0" baseline="0" noProof="0" dirty="0">
              <a:ln>
                <a:noFill/>
              </a:ln>
              <a:solidFill>
                <a:prstClr val="black"/>
              </a:solidFill>
              <a:effectLst/>
              <a:uLnTx/>
              <a:uFillTx/>
              <a:ea typeface="华文黑体" charset="-122"/>
              <a:cs typeface="+mn-lt"/>
              <a:sym typeface="+mn-ea"/>
            </a:endParaRPr>
          </a:p>
        </p:txBody>
      </p:sp>
      <p:cxnSp>
        <p:nvCxnSpPr>
          <p:cNvPr id="12" name="Straight Connector 11"/>
          <p:cNvCxnSpPr/>
          <p:nvPr/>
        </p:nvCxnSpPr>
        <p:spPr>
          <a:xfrm>
            <a:off x="7319010" y="4524375"/>
            <a:ext cx="2798445" cy="0"/>
          </a:xfrm>
          <a:prstGeom prst="line">
            <a:avLst/>
          </a:prstGeom>
          <a:ln w="25400">
            <a:solidFill>
              <a:schemeClr val="accent5">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000" fill="hold">
                                          <p:stCondLst>
                                            <p:cond delay="0"/>
                                          </p:stCondLst>
                                        </p:cTn>
                                        <p:tgtEl>
                                          <p:spTgt spid="4"/>
                                        </p:tgtEl>
                                        <p:attrNameLst>
                                          <p:attrName>style.visibility</p:attrName>
                                        </p:attrNameLst>
                                      </p:cBhvr>
                                      <p:to>
                                        <p:strVal val="visible"/>
                                      </p:to>
                                    </p:set>
                                    <p:animEffect transition="in" filter="wipe(up)">
                                      <p:cBhvr>
                                        <p:cTn id="13" dur="1000"/>
                                        <p:tgtEl>
                                          <p:spTgt spid="4"/>
                                        </p:tgtEl>
                                      </p:cBhvr>
                                    </p:animEffect>
                                  </p:childTnLst>
                                </p:cTn>
                              </p:par>
                            </p:childTnLst>
                          </p:cTn>
                        </p:par>
                        <p:par>
                          <p:cTn id="14" fill="hold">
                            <p:stCondLst>
                              <p:cond delay="2000"/>
                            </p:stCondLst>
                            <p:childTnLst>
                              <p:par>
                                <p:cTn id="15" presetID="4"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ox(in)">
                                      <p:cBhvr>
                                        <p:cTn id="17" dur="2000"/>
                                        <p:tgtEl>
                                          <p:spTgt spid="2050"/>
                                        </p:tgtEl>
                                      </p:cBhvr>
                                    </p:animEffect>
                                  </p:childTnLst>
                                </p:cTn>
                              </p:par>
                            </p:childTnLst>
                          </p:cTn>
                        </p:par>
                        <p:par>
                          <p:cTn id="18" fill="hold">
                            <p:stCondLst>
                              <p:cond delay="4000"/>
                            </p:stCondLst>
                            <p:childTnLst>
                              <p:par>
                                <p:cTn id="19" presetID="22" presetClass="entr" presetSubtype="1" fill="hold" nodeType="afterEffect">
                                  <p:stCondLst>
                                    <p:cond delay="0"/>
                                  </p:stCondLst>
                                  <p:childTnLst>
                                    <p:set>
                                      <p:cBhvr>
                                        <p:cTn id="20" dur="2000" fill="hold">
                                          <p:stCondLst>
                                            <p:cond delay="0"/>
                                          </p:stCondLst>
                                        </p:cTn>
                                        <p:tgtEl>
                                          <p:spTgt spid="5"/>
                                        </p:tgtEl>
                                        <p:attrNameLst>
                                          <p:attrName>style.visibility</p:attrName>
                                        </p:attrNameLst>
                                      </p:cBhvr>
                                      <p:to>
                                        <p:strVal val="visible"/>
                                      </p:to>
                                    </p:set>
                                    <p:animEffect transition="in" filter="wipe(up)">
                                      <p:cBhvr>
                                        <p:cTn id="21" dur="2000"/>
                                        <p:tgtEl>
                                          <p:spTgt spid="5"/>
                                        </p:tgtEl>
                                      </p:cBhvr>
                                    </p:animEffect>
                                  </p:childTnLst>
                                </p:cTn>
                              </p:par>
                            </p:childTnLst>
                          </p:cTn>
                        </p:par>
                        <p:par>
                          <p:cTn id="22" fill="hold">
                            <p:stCondLst>
                              <p:cond delay="6000"/>
                            </p:stCondLst>
                            <p:childTnLst>
                              <p:par>
                                <p:cTn id="23" presetID="22" presetClass="entr" presetSubtype="8" fill="hold" nodeType="afterEffect">
                                  <p:stCondLst>
                                    <p:cond delay="0"/>
                                  </p:stCondLst>
                                  <p:childTnLst>
                                    <p:set>
                                      <p:cBhvr>
                                        <p:cTn id="24" dur="2000" fill="hold">
                                          <p:stCondLst>
                                            <p:cond delay="0"/>
                                          </p:stCondLst>
                                        </p:cTn>
                                        <p:tgtEl>
                                          <p:spTgt spid="6"/>
                                        </p:tgtEl>
                                        <p:attrNameLst>
                                          <p:attrName>style.visibility</p:attrName>
                                        </p:attrNameLst>
                                      </p:cBhvr>
                                      <p:to>
                                        <p:strVal val="visible"/>
                                      </p:to>
                                    </p:set>
                                    <p:animEffect transition="in" filter="wipe(left)">
                                      <p:cBhvr>
                                        <p:cTn id="25" dur="2000"/>
                                        <p:tgtEl>
                                          <p:spTgt spid="6"/>
                                        </p:tgtEl>
                                      </p:cBhvr>
                                    </p:animEffect>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9000"/>
                            </p:stCondLst>
                            <p:childTnLst>
                              <p:par>
                                <p:cTn id="33" presetID="4" presetClass="entr" presetSubtype="32"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ox(out)">
                                      <p:cBhvr>
                                        <p:cTn id="35" dur="2000"/>
                                        <p:tgtEl>
                                          <p:spTgt spid="27"/>
                                        </p:tgtEl>
                                      </p:cBhvr>
                                    </p:animEffect>
                                  </p:childTnLst>
                                </p:cTn>
                              </p:par>
                            </p:childTnLst>
                          </p:cTn>
                        </p:par>
                        <p:par>
                          <p:cTn id="36" fill="hold">
                            <p:stCondLst>
                              <p:cond delay="11000"/>
                            </p:stCondLst>
                            <p:childTnLst>
                              <p:par>
                                <p:cTn id="37" presetID="22" presetClass="entr" presetSubtype="4" fill="hold" nodeType="afterEffect">
                                  <p:stCondLst>
                                    <p:cond delay="0"/>
                                  </p:stCondLst>
                                  <p:childTnLst>
                                    <p:set>
                                      <p:cBhvr>
                                        <p:cTn id="38" dur="2000" fill="hold">
                                          <p:stCondLst>
                                            <p:cond delay="0"/>
                                          </p:stCondLst>
                                        </p:cTn>
                                        <p:tgtEl>
                                          <p:spTgt spid="8"/>
                                        </p:tgtEl>
                                        <p:attrNameLst>
                                          <p:attrName>style.visibility</p:attrName>
                                        </p:attrNameLst>
                                      </p:cBhvr>
                                      <p:to>
                                        <p:strVal val="visible"/>
                                      </p:to>
                                    </p:set>
                                    <p:animEffect transition="in" filter="wipe(down)">
                                      <p:cBhvr>
                                        <p:cTn id="39" dur="2000"/>
                                        <p:tgtEl>
                                          <p:spTgt spid="8"/>
                                        </p:tgtEl>
                                      </p:cBhvr>
                                    </p:animEffect>
                                  </p:childTnLst>
                                </p:cTn>
                              </p:par>
                            </p:childTnLst>
                          </p:cTn>
                        </p:par>
                        <p:par>
                          <p:cTn id="40" fill="hold">
                            <p:stCondLst>
                              <p:cond delay="13000"/>
                            </p:stCondLst>
                            <p:childTnLst>
                              <p:par>
                                <p:cTn id="41" presetID="42" presetClass="entr" presetSubtype="0" fill="hold" grpId="0" nodeType="afterEffect">
                                  <p:stCondLst>
                                    <p:cond delay="0"/>
                                  </p:stCondLst>
                                  <p:childTnLst>
                                    <p:set>
                                      <p:cBhvr>
                                        <p:cTn id="42" dur="2000"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ppt_x</p:attrName>
                                        </p:attrNameLst>
                                      </p:cBhvr>
                                      <p:tavLst>
                                        <p:tav tm="0">
                                          <p:val>
                                            <p:strVal val="#ppt_x"/>
                                          </p:val>
                                        </p:tav>
                                        <p:tav tm="100000">
                                          <p:val>
                                            <p:strVal val="#ppt_x"/>
                                          </p:val>
                                        </p:tav>
                                      </p:tavLst>
                                    </p:anim>
                                    <p:anim calcmode="lin" valueType="num">
                                      <p:cBhvr>
                                        <p:cTn id="45" dur="2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15000"/>
                            </p:stCondLst>
                            <p:childTnLst>
                              <p:par>
                                <p:cTn id="47" presetID="4"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ox(in)">
                                      <p:cBhvr>
                                        <p:cTn id="49" dur="2000"/>
                                        <p:tgtEl>
                                          <p:spTgt spid="9"/>
                                        </p:tgtEl>
                                      </p:cBhvr>
                                    </p:animEffect>
                                  </p:childTnLst>
                                </p:cTn>
                              </p:par>
                            </p:childTnLst>
                          </p:cTn>
                        </p:par>
                        <p:par>
                          <p:cTn id="50" fill="hold">
                            <p:stCondLst>
                              <p:cond delay="17000"/>
                            </p:stCondLst>
                            <p:childTnLst>
                              <p:par>
                                <p:cTn id="51" presetID="42" presetClass="entr" presetSubtype="0" fill="hold" nodeType="afterEffect">
                                  <p:stCondLst>
                                    <p:cond delay="0"/>
                                  </p:stCondLst>
                                  <p:childTnLst>
                                    <p:set>
                                      <p:cBhvr>
                                        <p:cTn id="52" dur="2000" fill="hold">
                                          <p:stCondLst>
                                            <p:cond delay="0"/>
                                          </p:stCondLst>
                                        </p:cTn>
                                        <p:tgtEl>
                                          <p:spTgt spid="2"/>
                                        </p:tgtEl>
                                        <p:attrNameLst>
                                          <p:attrName>style.visibility</p:attrName>
                                        </p:attrNameLst>
                                      </p:cBhvr>
                                      <p:to>
                                        <p:strVal val="visible"/>
                                      </p:to>
                                    </p:set>
                                    <p:animEffect transition="in" filter="fade">
                                      <p:cBhvr>
                                        <p:cTn id="53" dur="2000"/>
                                        <p:tgtEl>
                                          <p:spTgt spid="2"/>
                                        </p:tgtEl>
                                      </p:cBhvr>
                                    </p:animEffect>
                                    <p:anim calcmode="lin" valueType="num">
                                      <p:cBhvr>
                                        <p:cTn id="54" dur="2000" fill="hold"/>
                                        <p:tgtEl>
                                          <p:spTgt spid="2"/>
                                        </p:tgtEl>
                                        <p:attrNameLst>
                                          <p:attrName>ppt_x</p:attrName>
                                        </p:attrNameLst>
                                      </p:cBhvr>
                                      <p:tavLst>
                                        <p:tav tm="0">
                                          <p:val>
                                            <p:strVal val="#ppt_x"/>
                                          </p:val>
                                        </p:tav>
                                        <p:tav tm="100000">
                                          <p:val>
                                            <p:strVal val="#ppt_x"/>
                                          </p:val>
                                        </p:tav>
                                      </p:tavLst>
                                    </p:anim>
                                    <p:anim calcmode="lin" valueType="num">
                                      <p:cBhvr>
                                        <p:cTn id="55" dur="2000" fill="hold"/>
                                        <p:tgtEl>
                                          <p:spTgt spid="2"/>
                                        </p:tgtEl>
                                        <p:attrNameLst>
                                          <p:attrName>ppt_y</p:attrName>
                                        </p:attrNameLst>
                                      </p:cBhvr>
                                      <p:tavLst>
                                        <p:tav tm="0">
                                          <p:val>
                                            <p:strVal val="#ppt_y+.1"/>
                                          </p:val>
                                        </p:tav>
                                        <p:tav tm="100000">
                                          <p:val>
                                            <p:strVal val="#ppt_y"/>
                                          </p:val>
                                        </p:tav>
                                      </p:tavLst>
                                    </p:anim>
                                  </p:childTnLst>
                                </p:cTn>
                              </p:par>
                            </p:childTnLst>
                          </p:cTn>
                        </p:par>
                        <p:par>
                          <p:cTn id="56" fill="hold">
                            <p:stCondLst>
                              <p:cond delay="19000"/>
                            </p:stCondLst>
                            <p:childTnLst>
                              <p:par>
                                <p:cTn id="57" presetID="22" presetClass="entr" presetSubtype="8" fill="hold" nodeType="afterEffect">
                                  <p:stCondLst>
                                    <p:cond delay="0"/>
                                  </p:stCondLst>
                                  <p:childTnLst>
                                    <p:set>
                                      <p:cBhvr>
                                        <p:cTn id="58" dur="2000" fill="hold">
                                          <p:stCondLst>
                                            <p:cond delay="0"/>
                                          </p:stCondLst>
                                        </p:cTn>
                                        <p:tgtEl>
                                          <p:spTgt spid="12"/>
                                        </p:tgtEl>
                                        <p:attrNameLst>
                                          <p:attrName>style.visibility</p:attrName>
                                        </p:attrNameLst>
                                      </p:cBhvr>
                                      <p:to>
                                        <p:strVal val="visible"/>
                                      </p:to>
                                    </p:set>
                                    <p:animEffect transition="in" filter="wipe(left)">
                                      <p:cBhvr>
                                        <p:cTn id="59" dur="2000"/>
                                        <p:tgtEl>
                                          <p:spTgt spid="12"/>
                                        </p:tgtEl>
                                      </p:cBhvr>
                                    </p:animEffect>
                                  </p:childTnLst>
                                </p:cTn>
                              </p:par>
                            </p:childTnLst>
                          </p:cTn>
                        </p:par>
                        <p:par>
                          <p:cTn id="60" fill="hold">
                            <p:stCondLst>
                              <p:cond delay="21000"/>
                            </p:stCondLst>
                            <p:childTnLst>
                              <p:par>
                                <p:cTn id="61" presetID="4" presetClass="entr" presetSubtype="32"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ox(out)">
                                      <p:cBhvr>
                                        <p:cTn id="63" dur="2000"/>
                                        <p:tgtEl>
                                          <p:spTgt spid="10"/>
                                        </p:tgtEl>
                                      </p:cBhvr>
                                    </p:animEffect>
                                  </p:childTnLst>
                                </p:cTn>
                              </p:par>
                            </p:childTnLst>
                          </p:cTn>
                        </p:par>
                        <p:par>
                          <p:cTn id="64" fill="hold">
                            <p:stCondLst>
                              <p:cond delay="23000"/>
                            </p:stCondLst>
                            <p:childTnLst>
                              <p:par>
                                <p:cTn id="65" presetID="42"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anim calcmode="lin" valueType="num">
                                      <p:cBhvr>
                                        <p:cTn id="68" dur="1000" fill="hold"/>
                                        <p:tgtEl>
                                          <p:spTgt spid="3"/>
                                        </p:tgtEl>
                                        <p:attrNameLst>
                                          <p:attrName>ppt_x</p:attrName>
                                        </p:attrNameLst>
                                      </p:cBhvr>
                                      <p:tavLst>
                                        <p:tav tm="0">
                                          <p:val>
                                            <p:strVal val="#ppt_x"/>
                                          </p:val>
                                        </p:tav>
                                        <p:tav tm="100000">
                                          <p:val>
                                            <p:strVal val="#ppt_x"/>
                                          </p:val>
                                        </p:tav>
                                      </p:tavLst>
                                    </p:anim>
                                    <p:anim calcmode="lin" valueType="num">
                                      <p:cBhvr>
                                        <p:cTn id="6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937260" y="2498725"/>
            <a:ext cx="3839210" cy="49720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200" b="0" i="1" u="none" strike="noStrike" kern="1200" cap="none" spc="0" normalizeH="0" baseline="0" noProof="0" dirty="0">
                <a:ln>
                  <a:noFill/>
                </a:ln>
                <a:solidFill>
                  <a:prstClr val="black"/>
                </a:solidFill>
                <a:effectLst/>
                <a:uLnTx/>
                <a:uFillTx/>
                <a:ea typeface="华文黑体" charset="-122"/>
                <a:cs typeface="+mn-lt"/>
                <a:sym typeface="+mn-ea"/>
              </a:rPr>
              <a:t>Xử lí bằng một số chất hóa học</a:t>
            </a:r>
            <a:endParaRPr kumimoji="0" lang="zh-CN" altLang="en-US" sz="2200" b="0" i="0" u="none" strike="noStrike" kern="1200" cap="none" spc="0" normalizeH="0" baseline="0" noProof="0" dirty="0">
              <a:ln>
                <a:noFill/>
              </a:ln>
              <a:solidFill>
                <a:prstClr val="black"/>
              </a:solidFill>
              <a:effectLst/>
              <a:uLnTx/>
              <a:uFillTx/>
              <a:ea typeface="华文黑体" charset="-122"/>
              <a:cs typeface="+mn-lt"/>
              <a:sym typeface="+mn-ea"/>
            </a:endParaRPr>
          </a:p>
        </p:txBody>
      </p:sp>
      <p:sp>
        <p:nvSpPr>
          <p:cNvPr id="33" name="文本框 7"/>
          <p:cNvSpPr txBox="1"/>
          <p:nvPr/>
        </p:nvSpPr>
        <p:spPr>
          <a:xfrm>
            <a:off x="937552" y="4005678"/>
            <a:ext cx="1067032" cy="49720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altLang="zh-CN" sz="2200" i="1" dirty="0">
                <a:solidFill>
                  <a:prstClr val="black"/>
                </a:solidFill>
                <a:ea typeface="华文黑体" charset="-122"/>
                <a:cs typeface="+mn-lt"/>
                <a:sym typeface="+mn-ea"/>
              </a:rPr>
              <a:t>Tạo sợi</a:t>
            </a:r>
            <a:endParaRPr kumimoji="0" lang="zh-CN" altLang="en-US" sz="2200" b="0" i="0" u="none" strike="noStrike" kern="1200" cap="none" spc="0" normalizeH="0" baseline="0" noProof="0" dirty="0">
              <a:ln>
                <a:noFill/>
              </a:ln>
              <a:solidFill>
                <a:prstClr val="black"/>
              </a:solidFill>
              <a:effectLst/>
              <a:uLnTx/>
              <a:uFillTx/>
              <a:ea typeface="华文黑体" charset="-122"/>
              <a:cs typeface="+mn-lt"/>
              <a:sym typeface="+mn-ea"/>
            </a:endParaRPr>
          </a:p>
        </p:txBody>
      </p:sp>
      <p:sp>
        <p:nvSpPr>
          <p:cNvPr id="37" name="文本框 7"/>
          <p:cNvSpPr txBox="1"/>
          <p:nvPr/>
        </p:nvSpPr>
        <p:spPr>
          <a:xfrm>
            <a:off x="2004542" y="5600461"/>
            <a:ext cx="1662349" cy="70833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3600" b="1" i="1" spc="600" dirty="0">
                <a:solidFill>
                  <a:prstClr val="black"/>
                </a:solidFill>
                <a:latin typeface="+mj-lt"/>
                <a:ea typeface="Microsoft GothicNeo" panose="020B0503020000020004" pitchFamily="34" charset="-127"/>
                <a:cs typeface="Microsoft GothicNeo" panose="020B0503020000020004" pitchFamily="34" charset="-127"/>
                <a:sym typeface="+mn-ea"/>
              </a:rPr>
              <a:t>Dệt</a:t>
            </a:r>
            <a:endParaRPr kumimoji="0" lang="zh-CN" altLang="en-US" sz="3600" b="1" i="0" u="none" strike="noStrike" kern="1200" cap="none" spc="600" normalizeH="0" baseline="0" noProof="0" dirty="0">
              <a:ln>
                <a:noFill/>
              </a:ln>
              <a:solidFill>
                <a:prstClr val="black"/>
              </a:solidFill>
              <a:effectLst/>
              <a:uLnTx/>
              <a:uFillTx/>
              <a:latin typeface="+mj-lt"/>
              <a:ea typeface="Microsoft GothicNeo" panose="020B0503020000020004" pitchFamily="34" charset="-127"/>
              <a:cs typeface="Microsoft GothicNeo" panose="020B0503020000020004" pitchFamily="34" charset="-127"/>
              <a:sym typeface="+mn-ea"/>
            </a:endParaRPr>
          </a:p>
        </p:txBody>
      </p:sp>
      <p:pic>
        <p:nvPicPr>
          <p:cNvPr id="3" name="Picture 2"/>
          <p:cNvPicPr>
            <a:picLocks noChangeAspect="1"/>
          </p:cNvPicPr>
          <p:nvPr/>
        </p:nvPicPr>
        <p:blipFill>
          <a:blip r:embed="rId1"/>
          <a:stretch>
            <a:fillRect/>
          </a:stretch>
        </p:blipFill>
        <p:spPr>
          <a:xfrm>
            <a:off x="5314186" y="1379586"/>
            <a:ext cx="2995513" cy="1991208"/>
          </a:xfrm>
          <a:prstGeom prst="rect">
            <a:avLst/>
          </a:prstGeom>
        </p:spPr>
      </p:pic>
      <p:pic>
        <p:nvPicPr>
          <p:cNvPr id="1026" name="Picture 2" descr="Đâu là điểm khác biệt giữa gấm và lụa - Cách phân biệt – Mẹ Tự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974" y="2416287"/>
            <a:ext cx="3035493" cy="20259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s 3"/>
          <p:cNvSpPr/>
          <p:nvPr/>
        </p:nvSpPr>
        <p:spPr>
          <a:xfrm>
            <a:off x="243840" y="3190875"/>
            <a:ext cx="4211955" cy="6165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b="1" dirty="0">
                <a:solidFill>
                  <a:schemeClr val="bg1"/>
                </a:solidFill>
                <a:latin typeface="Verdana" panose="020B0604030504040204" charset="0"/>
                <a:ea typeface="华文黑体" charset="-122"/>
                <a:cs typeface="Verdana" panose="020B0604030504040204" charset="0"/>
                <a:sym typeface="+mn-ea"/>
              </a:rPr>
              <a:t>Dung dịch keo hóa học</a:t>
            </a:r>
            <a:endParaRPr lang="en-US" sz="2200" b="1">
              <a:latin typeface="Verdana" panose="020B0604030504040204" charset="0"/>
              <a:cs typeface="Verdana" panose="020B0604030504040204" charset="0"/>
            </a:endParaRPr>
          </a:p>
        </p:txBody>
      </p:sp>
      <p:sp>
        <p:nvSpPr>
          <p:cNvPr id="5" name="Rectangles 4"/>
          <p:cNvSpPr/>
          <p:nvPr/>
        </p:nvSpPr>
        <p:spPr>
          <a:xfrm>
            <a:off x="243840" y="1653540"/>
            <a:ext cx="4707255" cy="619125"/>
          </a:xfrm>
          <a:prstGeom prst="rect">
            <a:avLst/>
          </a:prstGeom>
          <a:solidFill>
            <a:schemeClr val="accent6">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b="1" dirty="0">
                <a:solidFill>
                  <a:schemeClr val="accent2">
                    <a:lumMod val="50000"/>
                  </a:schemeClr>
                </a:solidFill>
                <a:latin typeface="Verdana" panose="020B0604030504040204" charset="0"/>
                <a:ea typeface="华文黑体" charset="-122"/>
                <a:cs typeface="Verdana" panose="020B0604030504040204" charset="0"/>
                <a:sym typeface="+mn-ea"/>
              </a:rPr>
              <a:t>Chất </a:t>
            </a:r>
            <a:r>
              <a:rPr lang="en-US" altLang="zh-CN" sz="2200" b="1" dirty="0" err="1">
                <a:solidFill>
                  <a:schemeClr val="accent2">
                    <a:lumMod val="50000"/>
                  </a:schemeClr>
                </a:solidFill>
                <a:latin typeface="Verdana" panose="020B0604030504040204" charset="0"/>
                <a:ea typeface="华文黑体" charset="-122"/>
                <a:cs typeface="Verdana" panose="020B0604030504040204" charset="0"/>
                <a:sym typeface="+mn-ea"/>
              </a:rPr>
              <a:t>xenlulose</a:t>
            </a:r>
            <a:r>
              <a:rPr lang="en-US" altLang="zh-CN" sz="2200" b="1" dirty="0">
                <a:solidFill>
                  <a:schemeClr val="accent2">
                    <a:lumMod val="50000"/>
                  </a:schemeClr>
                </a:solidFill>
                <a:latin typeface="Verdana" panose="020B0604030504040204" charset="0"/>
                <a:ea typeface="华文黑体" charset="-122"/>
                <a:cs typeface="Verdana" panose="020B0604030504040204" charset="0"/>
                <a:sym typeface="+mn-ea"/>
              </a:rPr>
              <a:t> của gỗ, tre</a:t>
            </a:r>
            <a:r>
              <a:rPr lang="en-US" altLang="zh-CN" sz="2400" dirty="0">
                <a:solidFill>
                  <a:schemeClr val="accent2">
                    <a:lumMod val="75000"/>
                  </a:schemeClr>
                </a:solidFill>
                <a:latin typeface="Verdana" panose="020B0604030504040204" charset="0"/>
                <a:ea typeface="华文黑体" charset="-122"/>
                <a:cs typeface="Verdana" panose="020B0604030504040204" charset="0"/>
                <a:sym typeface="+mn-ea"/>
              </a:rPr>
              <a:t> </a:t>
            </a:r>
            <a:endParaRPr lang="en-US" altLang="zh-CN" sz="2400" dirty="0">
              <a:solidFill>
                <a:schemeClr val="accent2">
                  <a:lumMod val="75000"/>
                </a:schemeClr>
              </a:solidFill>
              <a:latin typeface="Verdana" panose="020B0604030504040204" charset="0"/>
              <a:ea typeface="华文黑体" charset="-122"/>
              <a:cs typeface="Verdana" panose="020B0604030504040204" charset="0"/>
              <a:sym typeface="+mn-ea"/>
            </a:endParaRPr>
          </a:p>
        </p:txBody>
      </p:sp>
      <p:sp>
        <p:nvSpPr>
          <p:cNvPr id="6" name="Rectangles 5"/>
          <p:cNvSpPr/>
          <p:nvPr/>
        </p:nvSpPr>
        <p:spPr>
          <a:xfrm>
            <a:off x="243840" y="4598670"/>
            <a:ext cx="4706620" cy="5765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r>
              <a:rPr lang="vi-VN" altLang="en-US" sz="2100" b="1" dirty="0">
                <a:solidFill>
                  <a:schemeClr val="accent2">
                    <a:lumMod val="50000"/>
                  </a:schemeClr>
                </a:solidFill>
                <a:latin typeface="Verdana" panose="020B0604030504040204" charset="0"/>
                <a:ea typeface="华文黑体" charset="-122"/>
                <a:cs typeface="Verdana" panose="020B0604030504040204" charset="0"/>
                <a:sym typeface="+mn-ea"/>
              </a:rPr>
              <a:t>  </a:t>
            </a:r>
            <a:r>
              <a:rPr lang="en-US" altLang="zh-CN" sz="2100" b="1" dirty="0">
                <a:solidFill>
                  <a:schemeClr val="accent2">
                    <a:lumMod val="50000"/>
                  </a:schemeClr>
                </a:solidFill>
                <a:latin typeface="Verdana" panose="020B0604030504040204" charset="0"/>
                <a:ea typeface="华文黑体" charset="-122"/>
                <a:cs typeface="Verdana" panose="020B0604030504040204" charset="0"/>
                <a:sym typeface="+mn-ea"/>
              </a:rPr>
              <a:t>Sợi nhân tạo (</a:t>
            </a:r>
            <a:r>
              <a:rPr lang="en-US" altLang="zh-CN" sz="2100" b="1" dirty="0" err="1">
                <a:solidFill>
                  <a:schemeClr val="accent2">
                    <a:lumMod val="50000"/>
                  </a:schemeClr>
                </a:solidFill>
                <a:latin typeface="Verdana" panose="020B0604030504040204" charset="0"/>
                <a:ea typeface="华文黑体" charset="-122"/>
                <a:cs typeface="Verdana" panose="020B0604030504040204" charset="0"/>
                <a:sym typeface="+mn-ea"/>
              </a:rPr>
              <a:t>visco</a:t>
            </a:r>
            <a:r>
              <a:rPr lang="en-US" altLang="zh-CN" sz="2100" b="1" dirty="0">
                <a:solidFill>
                  <a:schemeClr val="accent2">
                    <a:lumMod val="50000"/>
                  </a:schemeClr>
                </a:solidFill>
                <a:latin typeface="Verdana" panose="020B0604030504040204" charset="0"/>
                <a:ea typeface="华文黑体" charset="-122"/>
                <a:cs typeface="Verdana" panose="020B0604030504040204" charset="0"/>
                <a:sym typeface="+mn-ea"/>
              </a:rPr>
              <a:t>, </a:t>
            </a:r>
            <a:r>
              <a:rPr lang="en-US" altLang="zh-CN" sz="2100" b="1" dirty="0" err="1">
                <a:solidFill>
                  <a:schemeClr val="accent2">
                    <a:lumMod val="50000"/>
                  </a:schemeClr>
                </a:solidFill>
                <a:latin typeface="Verdana" panose="020B0604030504040204" charset="0"/>
                <a:ea typeface="华文黑体" charset="-122"/>
                <a:cs typeface="Verdana" panose="020B0604030504040204" charset="0"/>
                <a:sym typeface="+mn-ea"/>
              </a:rPr>
              <a:t>axetat</a:t>
            </a:r>
            <a:r>
              <a:rPr lang="en-US" altLang="zh-CN" sz="2100" b="1" dirty="0">
                <a:solidFill>
                  <a:schemeClr val="accent2">
                    <a:lumMod val="50000"/>
                  </a:schemeClr>
                </a:solidFill>
                <a:latin typeface="Verdana" panose="020B0604030504040204" charset="0"/>
                <a:ea typeface="华文黑体" charset="-122"/>
                <a:cs typeface="Verdana" panose="020B0604030504040204" charset="0"/>
                <a:sym typeface="+mn-ea"/>
              </a:rPr>
              <a:t>)</a:t>
            </a:r>
            <a:r>
              <a:rPr lang="en-US" altLang="zh-CN" dirty="0">
                <a:solidFill>
                  <a:schemeClr val="bg1"/>
                </a:solidFill>
                <a:latin typeface="Helvetica" panose="020B0604020202030204" pitchFamily="34" charset="0"/>
                <a:ea typeface="华文黑体" charset="-122"/>
                <a:sym typeface="+mn-ea"/>
              </a:rPr>
              <a:t> </a:t>
            </a:r>
            <a:endParaRPr lang="en-US"/>
          </a:p>
        </p:txBody>
      </p:sp>
      <p:cxnSp>
        <p:nvCxnSpPr>
          <p:cNvPr id="9" name="Straight Connector 8"/>
          <p:cNvCxnSpPr/>
          <p:nvPr/>
        </p:nvCxnSpPr>
        <p:spPr>
          <a:xfrm>
            <a:off x="835660" y="3777615"/>
            <a:ext cx="15875" cy="824865"/>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29310" y="2246630"/>
            <a:ext cx="6350" cy="98044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2960" y="-31750"/>
            <a:ext cx="12700" cy="1679575"/>
          </a:xfrm>
          <a:prstGeom prst="line">
            <a:avLst/>
          </a:prstGeom>
          <a:ln w="12700" cmpd="sng">
            <a:solidFill>
              <a:schemeClr val="accent1">
                <a:shade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7410" y="5187315"/>
            <a:ext cx="635" cy="108077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67410" y="6278245"/>
            <a:ext cx="4233545" cy="3048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s 13"/>
          <p:cNvSpPr/>
          <p:nvPr/>
        </p:nvSpPr>
        <p:spPr>
          <a:xfrm>
            <a:off x="0" y="325120"/>
            <a:ext cx="1219327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500" b="1" i="1" spc="600" noProof="0" dirty="0">
                <a:ln>
                  <a:noFill/>
                </a:ln>
                <a:solidFill>
                  <a:schemeClr val="accent1">
                    <a:lumMod val="75000"/>
                  </a:schemeClr>
                </a:solidFill>
                <a:effectLst>
                  <a:outerShdw blurRad="38100" dist="38100" dir="2700000" algn="tl">
                    <a:srgbClr val="000000">
                      <a:alpha val="43137"/>
                    </a:srgbClr>
                  </a:outerShdw>
                </a:effectLst>
                <a:uLnTx/>
                <a:uFillTx/>
                <a:latin typeface="Verdana" panose="020B0604030504040204" charset="0"/>
                <a:ea typeface="华文黑体" charset="-122"/>
                <a:cs typeface="Verdana" panose="020B0604030504040204" charset="0"/>
                <a:sym typeface="+mn-ea"/>
              </a:rPr>
              <a:t>Quy trình sản xuất vải sợi nhân tạo</a:t>
            </a:r>
            <a:endParaRPr lang="vi-VN" altLang="en-US" sz="3500" b="1" i="1" spc="600" noProof="0" dirty="0">
              <a:ln>
                <a:noFill/>
              </a:ln>
              <a:solidFill>
                <a:schemeClr val="accent1">
                  <a:lumMod val="75000"/>
                </a:schemeClr>
              </a:solidFill>
              <a:effectLst>
                <a:outerShdw blurRad="38100" dist="38100" dir="2700000" algn="tl">
                  <a:srgbClr val="000000">
                    <a:alpha val="43137"/>
                  </a:srgbClr>
                </a:outerShdw>
              </a:effectLst>
              <a:uLnTx/>
              <a:uFillTx/>
              <a:latin typeface="Verdana" panose="020B0604030504040204" charset="0"/>
              <a:ea typeface="华文黑体" charset="-122"/>
              <a:cs typeface="Verdana" panose="020B0604030504040204" charset="0"/>
              <a:sym typeface="+mn-ea"/>
            </a:endParaRPr>
          </a:p>
        </p:txBody>
      </p:sp>
      <p:sp>
        <p:nvSpPr>
          <p:cNvPr id="15" name="Rectangles 14"/>
          <p:cNvSpPr/>
          <p:nvPr/>
        </p:nvSpPr>
        <p:spPr>
          <a:xfrm>
            <a:off x="4456430" y="5836285"/>
            <a:ext cx="5029835" cy="914400"/>
          </a:xfrm>
          <a:prstGeom prst="rect">
            <a:avLst/>
          </a:prstGeom>
          <a:solidFill>
            <a:schemeClr val="accent4">
              <a:lumMod val="20000"/>
              <a:lumOff val="80000"/>
            </a:schemeClr>
          </a:solidFill>
          <a:ln w="254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200" b="1">
                <a:solidFill>
                  <a:schemeClr val="accent4">
                    <a:lumMod val="50000"/>
                  </a:schemeClr>
                </a:solidFill>
                <a:latin typeface="Verdana" panose="020B0604030504040204" charset="0"/>
                <a:cs typeface="Verdana" panose="020B0604030504040204" charset="0"/>
              </a:rPr>
              <a:t>VẢI SỢI NHÂN TẠO</a:t>
            </a:r>
            <a:endParaRPr lang="vi-VN" altLang="en-US" sz="3200" b="1">
              <a:solidFill>
                <a:schemeClr val="accent4">
                  <a:lumMod val="50000"/>
                </a:schemeClr>
              </a:solidFill>
              <a:latin typeface="Verdana" panose="020B0604030504040204" charset="0"/>
              <a:cs typeface="Verdana" panose="020B0604030504040204" charset="0"/>
            </a:endParaRPr>
          </a:p>
        </p:txBody>
      </p:sp>
      <p:cxnSp>
        <p:nvCxnSpPr>
          <p:cNvPr id="18" name="Straight Connector 17"/>
          <p:cNvCxnSpPr/>
          <p:nvPr/>
        </p:nvCxnSpPr>
        <p:spPr>
          <a:xfrm>
            <a:off x="6848475" y="3370580"/>
            <a:ext cx="28575" cy="247904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854190" y="5302885"/>
            <a:ext cx="3680460" cy="6096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0502265" y="4429760"/>
            <a:ext cx="13970" cy="857250"/>
          </a:xfrm>
          <a:prstGeom prst="line">
            <a:avLst/>
          </a:prstGeom>
          <a:ln w="1905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文本框 13"/>
          <p:cNvSpPr txBox="1"/>
          <p:nvPr/>
        </p:nvSpPr>
        <p:spPr>
          <a:xfrm>
            <a:off x="5528945" y="3591560"/>
            <a:ext cx="2565400" cy="860425"/>
          </a:xfrm>
          <a:prstGeom prst="rect">
            <a:avLst/>
          </a:prstGeom>
          <a:solidFill>
            <a:schemeClr val="bg1">
              <a:lumMod val="95000"/>
            </a:schemeClr>
          </a:solidFill>
          <a:effectLst>
            <a:innerShdw blurRad="114300">
              <a:prstClr val="black"/>
            </a:innerShdw>
          </a:effectLst>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rPr>
              <a:t>Vải sợi </a:t>
            </a:r>
            <a:r>
              <a:rPr kumimoji="0" lang="en-US" altLang="zh-CN" sz="2500" b="1" i="0" u="none" strike="noStrike" kern="1200" cap="none" spc="0" normalizeH="0" baseline="0" noProof="0" dirty="0" err="1">
                <a:ln>
                  <a:noFill/>
                </a:ln>
                <a:solidFill>
                  <a:schemeClr val="bg1">
                    <a:lumMod val="50000"/>
                  </a:schemeClr>
                </a:solidFill>
                <a:effectLst/>
                <a:uLnTx/>
                <a:uFillTx/>
                <a:ea typeface="华文黑体" charset="-122"/>
                <a:cs typeface="+mn-lt"/>
              </a:rPr>
              <a:t>visco</a:t>
            </a:r>
            <a:endParaRPr kumimoji="0" lang="zh-CN" altLang="en-US" sz="2500" b="1" i="0" u="none" strike="noStrike" kern="1200" cap="none" spc="0" normalizeH="0" baseline="0" noProof="0" dirty="0">
              <a:ln>
                <a:noFill/>
              </a:ln>
              <a:solidFill>
                <a:schemeClr val="bg1">
                  <a:lumMod val="50000"/>
                </a:schemeClr>
              </a:solidFill>
              <a:effectLst/>
              <a:uLnTx/>
              <a:uFillTx/>
              <a:ea typeface="华文黑体" charset="-122"/>
              <a:cs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rPr>
              <a:t>(tơ lụa nhân tạo)</a:t>
            </a:r>
            <a:endPar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endParaRPr>
          </a:p>
        </p:txBody>
      </p:sp>
      <p:sp>
        <p:nvSpPr>
          <p:cNvPr id="39" name="文本框 13"/>
          <p:cNvSpPr txBox="1"/>
          <p:nvPr/>
        </p:nvSpPr>
        <p:spPr>
          <a:xfrm>
            <a:off x="9227820" y="4754245"/>
            <a:ext cx="2526665" cy="860425"/>
          </a:xfrm>
          <a:prstGeom prst="rect">
            <a:avLst/>
          </a:prstGeom>
          <a:solidFill>
            <a:schemeClr val="bg1">
              <a:lumMod val="95000"/>
            </a:schemeClr>
          </a:solidFill>
          <a:effectLst>
            <a:innerShdw blurRad="114300">
              <a:prstClr val="black"/>
            </a:innerShdw>
          </a:effectLst>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rPr>
              <a:t>Vải sợi </a:t>
            </a:r>
            <a:r>
              <a:rPr kumimoji="0" lang="en-US" altLang="zh-CN" sz="2500" b="1" i="0" u="none" strike="noStrike" kern="1200" cap="none" spc="0" normalizeH="0" baseline="0" noProof="0" dirty="0" err="1">
                <a:ln>
                  <a:noFill/>
                </a:ln>
                <a:solidFill>
                  <a:schemeClr val="bg1">
                    <a:lumMod val="50000"/>
                  </a:schemeClr>
                </a:solidFill>
                <a:effectLst/>
                <a:uLnTx/>
                <a:uFillTx/>
                <a:ea typeface="华文黑体" charset="-122"/>
                <a:cs typeface="+mn-lt"/>
              </a:rPr>
              <a:t>acetat</a:t>
            </a:r>
            <a:r>
              <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rPr>
              <a:t> </a:t>
            </a:r>
            <a:endPar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rPr>
              <a:t>(gấm, satin)</a:t>
            </a:r>
            <a:endParaRPr kumimoji="0" lang="en-US" altLang="zh-CN" sz="2500" b="1" i="0" u="none" strike="noStrike" kern="1200" cap="none" spc="0" normalizeH="0" baseline="0" noProof="0" dirty="0">
              <a:ln>
                <a:noFill/>
              </a:ln>
              <a:solidFill>
                <a:schemeClr val="bg1">
                  <a:lumMod val="50000"/>
                </a:schemeClr>
              </a:solidFill>
              <a:effectLst/>
              <a:uLnTx/>
              <a:uFillTx/>
              <a:ea typeface="华文黑体" charset="-122"/>
              <a:cs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2000"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2000"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0-#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2" presetClass="entr" presetSubtype="1" fill="hold" nodeType="afterEffect">
                                  <p:stCondLst>
                                    <p:cond delay="0"/>
                                  </p:stCondLst>
                                  <p:childTnLst>
                                    <p:set>
                                      <p:cBhvr>
                                        <p:cTn id="15" dur="2000" fill="hold">
                                          <p:stCondLst>
                                            <p:cond delay="0"/>
                                          </p:stCondLst>
                                        </p:cTn>
                                        <p:tgtEl>
                                          <p:spTgt spid="10"/>
                                        </p:tgtEl>
                                        <p:attrNameLst>
                                          <p:attrName>style.visibility</p:attrName>
                                        </p:attrNameLst>
                                      </p:cBhvr>
                                      <p:to>
                                        <p:strVal val="visible"/>
                                      </p:to>
                                    </p:set>
                                    <p:animEffect transition="in" filter="wipe(up)">
                                      <p:cBhvr>
                                        <p:cTn id="16" dur="2000"/>
                                        <p:tgtEl>
                                          <p:spTgt spid="10"/>
                                        </p:tgtEl>
                                      </p:cBhvr>
                                    </p:animEffect>
                                  </p:childTnLst>
                                </p:cTn>
                              </p:par>
                            </p:childTnLst>
                          </p:cTn>
                        </p:par>
                        <p:par>
                          <p:cTn id="17" fill="hold">
                            <p:stCondLst>
                              <p:cond delay="6000"/>
                            </p:stCondLst>
                            <p:childTnLst>
                              <p:par>
                                <p:cTn id="18" presetID="31" presetClass="entr" presetSubtype="0" fill="hold" grpId="0" nodeType="afterEffect">
                                  <p:stCondLst>
                                    <p:cond delay="0"/>
                                  </p:stCondLst>
                                  <p:childTnLst>
                                    <p:set>
                                      <p:cBhvr>
                                        <p:cTn id="19" dur="1000"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par>
                          <p:cTn id="24" fill="hold">
                            <p:stCondLst>
                              <p:cond delay="7000"/>
                            </p:stCondLst>
                            <p:childTnLst>
                              <p:par>
                                <p:cTn id="25" presetID="2" presetClass="entr" presetSubtype="8" fill="hold" grpId="0" nodeType="afterEffect">
                                  <p:stCondLst>
                                    <p:cond delay="0"/>
                                  </p:stCondLst>
                                  <p:childTnLst>
                                    <p:set>
                                      <p:cBhvr>
                                        <p:cTn id="26" dur="2000"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0-#ppt_w/2"/>
                                          </p:val>
                                        </p:tav>
                                        <p:tav tm="100000">
                                          <p:val>
                                            <p:strVal val="#ppt_x"/>
                                          </p:val>
                                        </p:tav>
                                      </p:tavLst>
                                    </p:anim>
                                    <p:anim calcmode="lin" valueType="num">
                                      <p:cBhvr additive="base">
                                        <p:cTn id="28" dur="20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9000"/>
                            </p:stCondLst>
                            <p:childTnLst>
                              <p:par>
                                <p:cTn id="30" presetID="22" presetClass="entr" presetSubtype="1" fill="hold" nodeType="afterEffect">
                                  <p:stCondLst>
                                    <p:cond delay="0"/>
                                  </p:stCondLst>
                                  <p:childTnLst>
                                    <p:set>
                                      <p:cBhvr>
                                        <p:cTn id="31" dur="2000" fill="hold">
                                          <p:stCondLst>
                                            <p:cond delay="0"/>
                                          </p:stCondLst>
                                        </p:cTn>
                                        <p:tgtEl>
                                          <p:spTgt spid="9"/>
                                        </p:tgtEl>
                                        <p:attrNameLst>
                                          <p:attrName>style.visibility</p:attrName>
                                        </p:attrNameLst>
                                      </p:cBhvr>
                                      <p:to>
                                        <p:strVal val="visible"/>
                                      </p:to>
                                    </p:set>
                                    <p:animEffect transition="in" filter="wipe(up)">
                                      <p:cBhvr>
                                        <p:cTn id="32" dur="2000"/>
                                        <p:tgtEl>
                                          <p:spTgt spid="9"/>
                                        </p:tgtEl>
                                      </p:cBhvr>
                                    </p:animEffect>
                                  </p:childTnLst>
                                </p:cTn>
                              </p:par>
                            </p:childTnLst>
                          </p:cTn>
                        </p:par>
                        <p:par>
                          <p:cTn id="33" fill="hold">
                            <p:stCondLst>
                              <p:cond delay="11000"/>
                            </p:stCondLst>
                            <p:childTnLst>
                              <p:par>
                                <p:cTn id="34" presetID="31"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1000" fill="hold"/>
                                        <p:tgtEl>
                                          <p:spTgt spid="33"/>
                                        </p:tgtEl>
                                        <p:attrNameLst>
                                          <p:attrName>ppt_w</p:attrName>
                                        </p:attrNameLst>
                                      </p:cBhvr>
                                      <p:tavLst>
                                        <p:tav tm="0">
                                          <p:val>
                                            <p:fltVal val="0"/>
                                          </p:val>
                                        </p:tav>
                                        <p:tav tm="100000">
                                          <p:val>
                                            <p:strVal val="#ppt_w"/>
                                          </p:val>
                                        </p:tav>
                                      </p:tavLst>
                                    </p:anim>
                                    <p:anim calcmode="lin" valueType="num">
                                      <p:cBhvr>
                                        <p:cTn id="37" dur="1000" fill="hold"/>
                                        <p:tgtEl>
                                          <p:spTgt spid="33"/>
                                        </p:tgtEl>
                                        <p:attrNameLst>
                                          <p:attrName>ppt_h</p:attrName>
                                        </p:attrNameLst>
                                      </p:cBhvr>
                                      <p:tavLst>
                                        <p:tav tm="0">
                                          <p:val>
                                            <p:fltVal val="0"/>
                                          </p:val>
                                        </p:tav>
                                        <p:tav tm="100000">
                                          <p:val>
                                            <p:strVal val="#ppt_h"/>
                                          </p:val>
                                        </p:tav>
                                      </p:tavLst>
                                    </p:anim>
                                    <p:anim calcmode="lin" valueType="num">
                                      <p:cBhvr>
                                        <p:cTn id="38" dur="1000" fill="hold"/>
                                        <p:tgtEl>
                                          <p:spTgt spid="33"/>
                                        </p:tgtEl>
                                        <p:attrNameLst>
                                          <p:attrName>style.rotation</p:attrName>
                                        </p:attrNameLst>
                                      </p:cBhvr>
                                      <p:tavLst>
                                        <p:tav tm="0">
                                          <p:val>
                                            <p:fltVal val="90"/>
                                          </p:val>
                                        </p:tav>
                                        <p:tav tm="100000">
                                          <p:val>
                                            <p:fltVal val="0"/>
                                          </p:val>
                                        </p:tav>
                                      </p:tavLst>
                                    </p:anim>
                                    <p:animEffect transition="in" filter="fade">
                                      <p:cBhvr>
                                        <p:cTn id="39" dur="1000"/>
                                        <p:tgtEl>
                                          <p:spTgt spid="33"/>
                                        </p:tgtEl>
                                      </p:cBhvr>
                                    </p:animEffect>
                                  </p:childTnLst>
                                </p:cTn>
                              </p:par>
                            </p:childTnLst>
                          </p:cTn>
                        </p:par>
                        <p:par>
                          <p:cTn id="40" fill="hold">
                            <p:stCondLst>
                              <p:cond delay="12000"/>
                            </p:stCondLst>
                            <p:childTnLst>
                              <p:par>
                                <p:cTn id="41" presetID="2" presetClass="entr" presetSubtype="8" fill="hold" grpId="0" nodeType="afterEffect">
                                  <p:stCondLst>
                                    <p:cond delay="0"/>
                                  </p:stCondLst>
                                  <p:childTnLst>
                                    <p:set>
                                      <p:cBhvr>
                                        <p:cTn id="42" dur="2000" fill="hold">
                                          <p:stCondLst>
                                            <p:cond delay="0"/>
                                          </p:stCondLst>
                                        </p:cTn>
                                        <p:tgtEl>
                                          <p:spTgt spid="6"/>
                                        </p:tgtEl>
                                        <p:attrNameLst>
                                          <p:attrName>style.visibility</p:attrName>
                                        </p:attrNameLst>
                                      </p:cBhvr>
                                      <p:to>
                                        <p:strVal val="visible"/>
                                      </p:to>
                                    </p:set>
                                    <p:anim calcmode="lin" valueType="num">
                                      <p:cBhvr additive="base">
                                        <p:cTn id="43" dur="2000" fill="hold"/>
                                        <p:tgtEl>
                                          <p:spTgt spid="6"/>
                                        </p:tgtEl>
                                        <p:attrNameLst>
                                          <p:attrName>ppt_x</p:attrName>
                                        </p:attrNameLst>
                                      </p:cBhvr>
                                      <p:tavLst>
                                        <p:tav tm="0">
                                          <p:val>
                                            <p:strVal val="0-#ppt_w/2"/>
                                          </p:val>
                                        </p:tav>
                                        <p:tav tm="100000">
                                          <p:val>
                                            <p:strVal val="#ppt_x"/>
                                          </p:val>
                                        </p:tav>
                                      </p:tavLst>
                                    </p:anim>
                                    <p:anim calcmode="lin" valueType="num">
                                      <p:cBhvr additive="base">
                                        <p:cTn id="44" dur="20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14000"/>
                            </p:stCondLst>
                            <p:childTnLst>
                              <p:par>
                                <p:cTn id="46" presetID="22" presetClass="entr" presetSubtype="1" fill="hold" nodeType="afterEffect">
                                  <p:stCondLst>
                                    <p:cond delay="0"/>
                                  </p:stCondLst>
                                  <p:childTnLst>
                                    <p:set>
                                      <p:cBhvr>
                                        <p:cTn id="47" dur="2000" fill="hold">
                                          <p:stCondLst>
                                            <p:cond delay="0"/>
                                          </p:stCondLst>
                                        </p:cTn>
                                        <p:tgtEl>
                                          <p:spTgt spid="12"/>
                                        </p:tgtEl>
                                        <p:attrNameLst>
                                          <p:attrName>style.visibility</p:attrName>
                                        </p:attrNameLst>
                                      </p:cBhvr>
                                      <p:to>
                                        <p:strVal val="visible"/>
                                      </p:to>
                                    </p:set>
                                    <p:animEffect transition="in" filter="wipe(up)">
                                      <p:cBhvr>
                                        <p:cTn id="48" dur="2000"/>
                                        <p:tgtEl>
                                          <p:spTgt spid="12"/>
                                        </p:tgtEl>
                                      </p:cBhvr>
                                    </p:animEffect>
                                  </p:childTnLst>
                                </p:cTn>
                              </p:par>
                            </p:childTnLst>
                          </p:cTn>
                        </p:par>
                        <p:par>
                          <p:cTn id="49" fill="hold">
                            <p:stCondLst>
                              <p:cond delay="16000"/>
                            </p:stCondLst>
                            <p:childTnLst>
                              <p:par>
                                <p:cTn id="50" presetID="22" presetClass="entr" presetSubtype="8" fill="hold" nodeType="afterEffect">
                                  <p:stCondLst>
                                    <p:cond delay="0"/>
                                  </p:stCondLst>
                                  <p:childTnLst>
                                    <p:set>
                                      <p:cBhvr>
                                        <p:cTn id="51" dur="1000" fill="hold">
                                          <p:stCondLst>
                                            <p:cond delay="0"/>
                                          </p:stCondLst>
                                        </p:cTn>
                                        <p:tgtEl>
                                          <p:spTgt spid="13"/>
                                        </p:tgtEl>
                                        <p:attrNameLst>
                                          <p:attrName>style.visibility</p:attrName>
                                        </p:attrNameLst>
                                      </p:cBhvr>
                                      <p:to>
                                        <p:strVal val="visible"/>
                                      </p:to>
                                    </p:set>
                                    <p:animEffect transition="in" filter="wipe(left)">
                                      <p:cBhvr>
                                        <p:cTn id="52" dur="1000"/>
                                        <p:tgtEl>
                                          <p:spTgt spid="13"/>
                                        </p:tgtEl>
                                      </p:cBhvr>
                                    </p:animEffect>
                                  </p:childTnLst>
                                </p:cTn>
                              </p:par>
                            </p:childTnLst>
                          </p:cTn>
                        </p:par>
                        <p:par>
                          <p:cTn id="53" fill="hold">
                            <p:stCondLst>
                              <p:cond delay="17000"/>
                            </p:stCondLst>
                            <p:childTnLst>
                              <p:par>
                                <p:cTn id="54" presetID="42"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18000"/>
                            </p:stCondLst>
                            <p:childTnLst>
                              <p:par>
                                <p:cTn id="65" presetID="22" presetClass="entr" presetSubtype="4" fill="hold" nodeType="afterEffect">
                                  <p:stCondLst>
                                    <p:cond delay="0"/>
                                  </p:stCondLst>
                                  <p:childTnLst>
                                    <p:set>
                                      <p:cBhvr>
                                        <p:cTn id="66" dur="2000" fill="hold">
                                          <p:stCondLst>
                                            <p:cond delay="0"/>
                                          </p:stCondLst>
                                        </p:cTn>
                                        <p:tgtEl>
                                          <p:spTgt spid="18"/>
                                        </p:tgtEl>
                                        <p:attrNameLst>
                                          <p:attrName>style.visibility</p:attrName>
                                        </p:attrNameLst>
                                      </p:cBhvr>
                                      <p:to>
                                        <p:strVal val="visible"/>
                                      </p:to>
                                    </p:set>
                                    <p:animEffect transition="in" filter="wipe(down)">
                                      <p:cBhvr>
                                        <p:cTn id="67" dur="2000"/>
                                        <p:tgtEl>
                                          <p:spTgt spid="18"/>
                                        </p:tgtEl>
                                      </p:cBhvr>
                                    </p:animEffect>
                                  </p:childTnLst>
                                </p:cTn>
                              </p:par>
                            </p:childTnLst>
                          </p:cTn>
                        </p:par>
                        <p:par>
                          <p:cTn id="68" fill="hold">
                            <p:stCondLst>
                              <p:cond delay="20000"/>
                            </p:stCondLst>
                            <p:childTnLst>
                              <p:par>
                                <p:cTn id="69" presetID="42"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1000" fill="hold"/>
                                        <p:tgtEl>
                                          <p:spTgt spid="3"/>
                                        </p:tgtEl>
                                        <p:attrNameLst>
                                          <p:attrName>ppt_y</p:attrName>
                                        </p:attrNameLst>
                                      </p:cBhvr>
                                      <p:tavLst>
                                        <p:tav tm="0">
                                          <p:val>
                                            <p:strVal val="#ppt_y+.1"/>
                                          </p:val>
                                        </p:tav>
                                        <p:tav tm="100000">
                                          <p:val>
                                            <p:strVal val="#ppt_y"/>
                                          </p:val>
                                        </p:tav>
                                      </p:tavLst>
                                    </p:anim>
                                  </p:childTnLst>
                                </p:cTn>
                              </p:par>
                            </p:childTnLst>
                          </p:cTn>
                        </p:par>
                        <p:par>
                          <p:cTn id="74" fill="hold">
                            <p:stCondLst>
                              <p:cond delay="21000"/>
                            </p:stCondLst>
                            <p:childTnLst>
                              <p:par>
                                <p:cTn id="75" presetID="42" presetClass="entr" presetSubtype="0"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1000"/>
                                        <p:tgtEl>
                                          <p:spTgt spid="38"/>
                                        </p:tgtEl>
                                      </p:cBhvr>
                                    </p:animEffect>
                                    <p:anim calcmode="lin" valueType="num">
                                      <p:cBhvr>
                                        <p:cTn id="78" dur="1000" fill="hold"/>
                                        <p:tgtEl>
                                          <p:spTgt spid="38"/>
                                        </p:tgtEl>
                                        <p:attrNameLst>
                                          <p:attrName>ppt_x</p:attrName>
                                        </p:attrNameLst>
                                      </p:cBhvr>
                                      <p:tavLst>
                                        <p:tav tm="0">
                                          <p:val>
                                            <p:strVal val="#ppt_x"/>
                                          </p:val>
                                        </p:tav>
                                        <p:tav tm="100000">
                                          <p:val>
                                            <p:strVal val="#ppt_x"/>
                                          </p:val>
                                        </p:tav>
                                      </p:tavLst>
                                    </p:anim>
                                    <p:anim calcmode="lin" valueType="num">
                                      <p:cBhvr>
                                        <p:cTn id="79" dur="1000" fill="hold"/>
                                        <p:tgtEl>
                                          <p:spTgt spid="38"/>
                                        </p:tgtEl>
                                        <p:attrNameLst>
                                          <p:attrName>ppt_y</p:attrName>
                                        </p:attrNameLst>
                                      </p:cBhvr>
                                      <p:tavLst>
                                        <p:tav tm="0">
                                          <p:val>
                                            <p:strVal val="#ppt_y+.1"/>
                                          </p:val>
                                        </p:tav>
                                        <p:tav tm="100000">
                                          <p:val>
                                            <p:strVal val="#ppt_y"/>
                                          </p:val>
                                        </p:tav>
                                      </p:tavLst>
                                    </p:anim>
                                  </p:childTnLst>
                                </p:cTn>
                              </p:par>
                            </p:childTnLst>
                          </p:cTn>
                        </p:par>
                        <p:par>
                          <p:cTn id="80" fill="hold">
                            <p:stCondLst>
                              <p:cond delay="22000"/>
                            </p:stCondLst>
                            <p:childTnLst>
                              <p:par>
                                <p:cTn id="81" presetID="22" presetClass="entr" presetSubtype="8" fill="hold" nodeType="afterEffect">
                                  <p:stCondLst>
                                    <p:cond delay="0"/>
                                  </p:stCondLst>
                                  <p:childTnLst>
                                    <p:set>
                                      <p:cBhvr>
                                        <p:cTn id="82" dur="2000" fill="hold">
                                          <p:stCondLst>
                                            <p:cond delay="0"/>
                                          </p:stCondLst>
                                        </p:cTn>
                                        <p:tgtEl>
                                          <p:spTgt spid="19"/>
                                        </p:tgtEl>
                                        <p:attrNameLst>
                                          <p:attrName>style.visibility</p:attrName>
                                        </p:attrNameLst>
                                      </p:cBhvr>
                                      <p:to>
                                        <p:strVal val="visible"/>
                                      </p:to>
                                    </p:set>
                                    <p:animEffect transition="in" filter="wipe(left)">
                                      <p:cBhvr>
                                        <p:cTn id="83" dur="2000"/>
                                        <p:tgtEl>
                                          <p:spTgt spid="19"/>
                                        </p:tgtEl>
                                      </p:cBhvr>
                                    </p:animEffect>
                                  </p:childTnLst>
                                </p:cTn>
                              </p:par>
                            </p:childTnLst>
                          </p:cTn>
                        </p:par>
                        <p:par>
                          <p:cTn id="84" fill="hold">
                            <p:stCondLst>
                              <p:cond delay="24000"/>
                            </p:stCondLst>
                            <p:childTnLst>
                              <p:par>
                                <p:cTn id="85" presetID="22" presetClass="entr" presetSubtype="4" fill="hold" nodeType="afterEffect">
                                  <p:stCondLst>
                                    <p:cond delay="0"/>
                                  </p:stCondLst>
                                  <p:childTnLst>
                                    <p:set>
                                      <p:cBhvr>
                                        <p:cTn id="86" dur="2000" fill="hold">
                                          <p:stCondLst>
                                            <p:cond delay="0"/>
                                          </p:stCondLst>
                                        </p:cTn>
                                        <p:tgtEl>
                                          <p:spTgt spid="20"/>
                                        </p:tgtEl>
                                        <p:attrNameLst>
                                          <p:attrName>style.visibility</p:attrName>
                                        </p:attrNameLst>
                                      </p:cBhvr>
                                      <p:to>
                                        <p:strVal val="visible"/>
                                      </p:to>
                                    </p:set>
                                    <p:animEffect transition="in" filter="wipe(down)">
                                      <p:cBhvr>
                                        <p:cTn id="87" dur="2000"/>
                                        <p:tgtEl>
                                          <p:spTgt spid="20"/>
                                        </p:tgtEl>
                                      </p:cBhvr>
                                    </p:animEffect>
                                  </p:childTnLst>
                                </p:cTn>
                              </p:par>
                            </p:childTnLst>
                          </p:cTn>
                        </p:par>
                        <p:par>
                          <p:cTn id="88" fill="hold">
                            <p:stCondLst>
                              <p:cond delay="26000"/>
                            </p:stCondLst>
                            <p:childTnLst>
                              <p:par>
                                <p:cTn id="89" presetID="42" presetClass="entr" presetSubtype="0" fill="hold" nodeType="afterEffect">
                                  <p:stCondLst>
                                    <p:cond delay="0"/>
                                  </p:stCondLst>
                                  <p:childTnLst>
                                    <p:set>
                                      <p:cBhvr>
                                        <p:cTn id="90" dur="1" fill="hold">
                                          <p:stCondLst>
                                            <p:cond delay="0"/>
                                          </p:stCondLst>
                                        </p:cTn>
                                        <p:tgtEl>
                                          <p:spTgt spid="1026"/>
                                        </p:tgtEl>
                                        <p:attrNameLst>
                                          <p:attrName>style.visibility</p:attrName>
                                        </p:attrNameLst>
                                      </p:cBhvr>
                                      <p:to>
                                        <p:strVal val="visible"/>
                                      </p:to>
                                    </p:set>
                                    <p:animEffect transition="in" filter="fade">
                                      <p:cBhvr>
                                        <p:cTn id="91" dur="1000"/>
                                        <p:tgtEl>
                                          <p:spTgt spid="1026"/>
                                        </p:tgtEl>
                                      </p:cBhvr>
                                    </p:animEffect>
                                    <p:anim calcmode="lin" valueType="num">
                                      <p:cBhvr>
                                        <p:cTn id="92" dur="1000" fill="hold"/>
                                        <p:tgtEl>
                                          <p:spTgt spid="1026"/>
                                        </p:tgtEl>
                                        <p:attrNameLst>
                                          <p:attrName>ppt_x</p:attrName>
                                        </p:attrNameLst>
                                      </p:cBhvr>
                                      <p:tavLst>
                                        <p:tav tm="0">
                                          <p:val>
                                            <p:strVal val="#ppt_x"/>
                                          </p:val>
                                        </p:tav>
                                        <p:tav tm="100000">
                                          <p:val>
                                            <p:strVal val="#ppt_x"/>
                                          </p:val>
                                        </p:tav>
                                      </p:tavLst>
                                    </p:anim>
                                    <p:anim calcmode="lin" valueType="num">
                                      <p:cBhvr>
                                        <p:cTn id="93" dur="1000" fill="hold"/>
                                        <p:tgtEl>
                                          <p:spTgt spid="1026"/>
                                        </p:tgtEl>
                                        <p:attrNameLst>
                                          <p:attrName>ppt_y</p:attrName>
                                        </p:attrNameLst>
                                      </p:cBhvr>
                                      <p:tavLst>
                                        <p:tav tm="0">
                                          <p:val>
                                            <p:strVal val="#ppt_y+.1"/>
                                          </p:val>
                                        </p:tav>
                                        <p:tav tm="100000">
                                          <p:val>
                                            <p:strVal val="#ppt_y"/>
                                          </p:val>
                                        </p:tav>
                                      </p:tavLst>
                                    </p:anim>
                                  </p:childTnLst>
                                </p:cTn>
                              </p:par>
                            </p:childTnLst>
                          </p:cTn>
                        </p:par>
                        <p:par>
                          <p:cTn id="94" fill="hold">
                            <p:stCondLst>
                              <p:cond delay="27000"/>
                            </p:stCondLst>
                            <p:childTnLst>
                              <p:par>
                                <p:cTn id="95" presetID="42" presetClass="entr" presetSubtype="0"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1000"/>
                                        <p:tgtEl>
                                          <p:spTgt spid="39"/>
                                        </p:tgtEl>
                                      </p:cBhvr>
                                    </p:animEffect>
                                    <p:anim calcmode="lin" valueType="num">
                                      <p:cBhvr>
                                        <p:cTn id="98" dur="1000" fill="hold"/>
                                        <p:tgtEl>
                                          <p:spTgt spid="39"/>
                                        </p:tgtEl>
                                        <p:attrNameLst>
                                          <p:attrName>ppt_x</p:attrName>
                                        </p:attrNameLst>
                                      </p:cBhvr>
                                      <p:tavLst>
                                        <p:tav tm="0">
                                          <p:val>
                                            <p:strVal val="#ppt_x"/>
                                          </p:val>
                                        </p:tav>
                                        <p:tav tm="100000">
                                          <p:val>
                                            <p:strVal val="#ppt_x"/>
                                          </p:val>
                                        </p:tav>
                                      </p:tavLst>
                                    </p:anim>
                                    <p:anim calcmode="lin" valueType="num">
                                      <p:cBhvr>
                                        <p:cTn id="9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7" grpId="0"/>
      <p:bldP spid="5" grpId="0" bldLvl="0" animBg="1"/>
      <p:bldP spid="4" grpId="0" bldLvl="0" animBg="1"/>
      <p:bldP spid="6" grpId="0" bldLvl="0" animBg="1"/>
      <p:bldP spid="15" grpId="0" bldLvl="0" animBg="1"/>
      <p:bldP spid="38" grpId="0" bldLvl="0" animBg="1"/>
      <p:bldP spid="3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7"/>
          <p:cNvSpPr txBox="1"/>
          <p:nvPr/>
        </p:nvSpPr>
        <p:spPr>
          <a:xfrm>
            <a:off x="867410" y="3876675"/>
            <a:ext cx="1681480" cy="49720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vi-VN" altLang="en-US" sz="2200" i="1" dirty="0">
                <a:solidFill>
                  <a:prstClr val="black"/>
                </a:solidFill>
                <a:ea typeface="华文黑体" charset="-122"/>
                <a:cs typeface="+mn-lt"/>
                <a:sym typeface="+mn-ea"/>
              </a:rPr>
              <a:t>Nung chảy</a:t>
            </a:r>
            <a:endParaRPr kumimoji="0" lang="vi-VN" altLang="en-US" sz="2200" b="0" i="1" u="none" strike="noStrike" kern="1200" cap="none" spc="0" normalizeH="0" baseline="0" noProof="0" dirty="0">
              <a:ln>
                <a:noFill/>
              </a:ln>
              <a:solidFill>
                <a:prstClr val="black"/>
              </a:solidFill>
              <a:effectLst/>
              <a:uLnTx/>
              <a:uFillTx/>
              <a:ea typeface="华文黑体" charset="-122"/>
              <a:cs typeface="+mn-lt"/>
              <a:sym typeface="+mn-ea"/>
            </a:endParaRPr>
          </a:p>
        </p:txBody>
      </p:sp>
      <p:sp>
        <p:nvSpPr>
          <p:cNvPr id="37" name="文本框 7"/>
          <p:cNvSpPr txBox="1"/>
          <p:nvPr/>
        </p:nvSpPr>
        <p:spPr>
          <a:xfrm>
            <a:off x="4897602" y="5569981"/>
            <a:ext cx="1662349" cy="70833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3600" b="1" i="1" spc="600" dirty="0">
                <a:solidFill>
                  <a:prstClr val="black"/>
                </a:solidFill>
                <a:latin typeface="+mj-lt"/>
                <a:ea typeface="Microsoft GothicNeo" panose="020B0503020000020004" pitchFamily="34" charset="-127"/>
                <a:cs typeface="Microsoft GothicNeo" panose="020B0503020000020004" pitchFamily="34" charset="-127"/>
                <a:sym typeface="+mn-ea"/>
              </a:rPr>
              <a:t>Dệt</a:t>
            </a:r>
            <a:endParaRPr kumimoji="0" lang="zh-CN" altLang="en-US" sz="3600" b="1" i="0" u="none" strike="noStrike" kern="1200" cap="none" spc="600" normalizeH="0" baseline="0" noProof="0" dirty="0">
              <a:ln>
                <a:noFill/>
              </a:ln>
              <a:solidFill>
                <a:prstClr val="black"/>
              </a:solidFill>
              <a:effectLst/>
              <a:uLnTx/>
              <a:uFillTx/>
              <a:latin typeface="+mj-lt"/>
              <a:ea typeface="Microsoft GothicNeo" panose="020B0503020000020004" pitchFamily="34" charset="-127"/>
              <a:cs typeface="Microsoft GothicNeo" panose="020B0503020000020004" pitchFamily="34" charset="-127"/>
              <a:sym typeface="+mn-ea"/>
            </a:endParaRPr>
          </a:p>
        </p:txBody>
      </p:sp>
      <p:sp>
        <p:nvSpPr>
          <p:cNvPr id="4" name="Rectangles 3"/>
          <p:cNvSpPr/>
          <p:nvPr/>
        </p:nvSpPr>
        <p:spPr>
          <a:xfrm>
            <a:off x="243840" y="3133725"/>
            <a:ext cx="4211955" cy="61658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200" b="1" dirty="0">
                <a:solidFill>
                  <a:schemeClr val="bg1"/>
                </a:solidFill>
                <a:latin typeface="Verdana" panose="020B0604030504040204" charset="0"/>
                <a:ea typeface="华文黑体" charset="-122"/>
                <a:cs typeface="Verdana" panose="020B0604030504040204" charset="0"/>
                <a:sym typeface="+mn-ea"/>
              </a:rPr>
              <a:t>Chất dẻo polyme</a:t>
            </a:r>
            <a:endParaRPr lang="vi-VN" altLang="en-US" sz="2200" b="1" dirty="0">
              <a:solidFill>
                <a:schemeClr val="bg1"/>
              </a:solidFill>
              <a:latin typeface="Verdana" panose="020B0604030504040204" charset="0"/>
              <a:ea typeface="华文黑体" charset="-122"/>
              <a:cs typeface="Verdana" panose="020B0604030504040204" charset="0"/>
              <a:sym typeface="+mn-ea"/>
            </a:endParaRPr>
          </a:p>
        </p:txBody>
      </p:sp>
      <p:sp>
        <p:nvSpPr>
          <p:cNvPr id="5" name="Rectangles 4"/>
          <p:cNvSpPr/>
          <p:nvPr/>
        </p:nvSpPr>
        <p:spPr>
          <a:xfrm>
            <a:off x="243840" y="1527810"/>
            <a:ext cx="4707255" cy="905510"/>
          </a:xfrm>
          <a:prstGeom prst="rect">
            <a:avLst/>
          </a:prstGeom>
          <a:solidFill>
            <a:schemeClr val="tx1">
              <a:lumMod val="50000"/>
              <a:lumOff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b="1" dirty="0">
                <a:solidFill>
                  <a:schemeClr val="bg1"/>
                </a:solidFill>
                <a:latin typeface="Verdana" panose="020B0604030504040204" charset="0"/>
                <a:ea typeface="华文黑体" charset="-122"/>
                <a:cs typeface="Verdana" panose="020B0604030504040204" charset="0"/>
                <a:sym typeface="+mn-ea"/>
              </a:rPr>
              <a:t>Một số chất hóa học lấy từ than đá, dầu mỏ</a:t>
            </a:r>
            <a:endParaRPr lang="en-US" altLang="zh-CN" sz="2200" b="1" dirty="0">
              <a:solidFill>
                <a:schemeClr val="accent2">
                  <a:lumMod val="75000"/>
                </a:schemeClr>
              </a:solidFill>
              <a:latin typeface="Verdana" panose="020B0604030504040204" charset="0"/>
              <a:ea typeface="华文黑体" charset="-122"/>
              <a:cs typeface="Verdana" panose="020B0604030504040204" charset="0"/>
              <a:sym typeface="+mn-ea"/>
            </a:endParaRPr>
          </a:p>
        </p:txBody>
      </p:sp>
      <p:sp>
        <p:nvSpPr>
          <p:cNvPr id="6" name="Rectangles 5"/>
          <p:cNvSpPr/>
          <p:nvPr/>
        </p:nvSpPr>
        <p:spPr>
          <a:xfrm>
            <a:off x="244475" y="4464685"/>
            <a:ext cx="4706620" cy="57658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r>
              <a:rPr lang="vi-VN" altLang="en-US" sz="2100" b="1" dirty="0">
                <a:solidFill>
                  <a:schemeClr val="accent2">
                    <a:lumMod val="50000"/>
                  </a:schemeClr>
                </a:solidFill>
                <a:latin typeface="Verdana" panose="020B0604030504040204" charset="0"/>
                <a:ea typeface="华文黑体" charset="-122"/>
                <a:cs typeface="Verdana" panose="020B0604030504040204" charset="0"/>
                <a:sym typeface="+mn-ea"/>
              </a:rPr>
              <a:t>  Dung dịch keo hóa học</a:t>
            </a:r>
            <a:r>
              <a:rPr lang="en-US" altLang="zh-CN" dirty="0">
                <a:solidFill>
                  <a:schemeClr val="bg1"/>
                </a:solidFill>
                <a:latin typeface="Helvetica" panose="020B0604020202030204" pitchFamily="34" charset="0"/>
                <a:ea typeface="华文黑体" charset="-122"/>
                <a:sym typeface="+mn-ea"/>
              </a:rPr>
              <a:t> </a:t>
            </a:r>
            <a:endParaRPr lang="en-US"/>
          </a:p>
        </p:txBody>
      </p:sp>
      <p:cxnSp>
        <p:nvCxnSpPr>
          <p:cNvPr id="9" name="Straight Connector 8"/>
          <p:cNvCxnSpPr/>
          <p:nvPr/>
        </p:nvCxnSpPr>
        <p:spPr>
          <a:xfrm>
            <a:off x="822960" y="3724910"/>
            <a:ext cx="0" cy="739775"/>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29310" y="2407285"/>
            <a:ext cx="0" cy="74041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5660" y="-31750"/>
            <a:ext cx="26035" cy="1602740"/>
          </a:xfrm>
          <a:prstGeom prst="line">
            <a:avLst/>
          </a:prstGeom>
          <a:ln w="12700" cmpd="sng">
            <a:solidFill>
              <a:schemeClr val="accent1">
                <a:shade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285" y="5041265"/>
            <a:ext cx="635" cy="108077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2945" y="6278880"/>
            <a:ext cx="5857240" cy="28575"/>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s 13"/>
          <p:cNvSpPr/>
          <p:nvPr/>
        </p:nvSpPr>
        <p:spPr>
          <a:xfrm>
            <a:off x="0" y="103505"/>
            <a:ext cx="1219327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500" b="1" i="1" spc="600" noProof="0" dirty="0">
                <a:ln>
                  <a:noFill/>
                </a:ln>
                <a:solidFill>
                  <a:schemeClr val="accent1">
                    <a:lumMod val="75000"/>
                  </a:schemeClr>
                </a:solidFill>
                <a:effectLst>
                  <a:outerShdw blurRad="38100" dist="38100" dir="2700000" algn="tl">
                    <a:srgbClr val="000000">
                      <a:alpha val="43137"/>
                    </a:srgbClr>
                  </a:outerShdw>
                </a:effectLst>
                <a:uLnTx/>
                <a:uFillTx/>
                <a:latin typeface="Verdana" panose="020B0604030504040204" charset="0"/>
                <a:ea typeface="华文黑体" charset="-122"/>
                <a:cs typeface="Verdana" panose="020B0604030504040204" charset="0"/>
                <a:sym typeface="+mn-ea"/>
              </a:rPr>
              <a:t>Quy trình sản xuất vải sợi hóa học</a:t>
            </a:r>
            <a:endParaRPr lang="vi-VN" altLang="en-US" sz="3500" b="1" i="1" spc="600" noProof="0" dirty="0">
              <a:ln>
                <a:noFill/>
              </a:ln>
              <a:solidFill>
                <a:schemeClr val="accent1">
                  <a:lumMod val="75000"/>
                </a:schemeClr>
              </a:solidFill>
              <a:effectLst>
                <a:outerShdw blurRad="38100" dist="38100" dir="2700000" algn="tl">
                  <a:srgbClr val="000000">
                    <a:alpha val="43137"/>
                  </a:srgbClr>
                </a:outerShdw>
              </a:effectLst>
              <a:uLnTx/>
              <a:uFillTx/>
              <a:latin typeface="Verdana" panose="020B0604030504040204" charset="0"/>
              <a:ea typeface="华文黑体" charset="-122"/>
              <a:cs typeface="Verdana" panose="020B0604030504040204" charset="0"/>
              <a:sym typeface="+mn-ea"/>
            </a:endParaRPr>
          </a:p>
        </p:txBody>
      </p:sp>
      <p:sp>
        <p:nvSpPr>
          <p:cNvPr id="15" name="Rectangles 14"/>
          <p:cNvSpPr/>
          <p:nvPr/>
        </p:nvSpPr>
        <p:spPr>
          <a:xfrm>
            <a:off x="6529705" y="5149850"/>
            <a:ext cx="5450840" cy="1614170"/>
          </a:xfrm>
          <a:prstGeom prst="rect">
            <a:avLst/>
          </a:prstGeom>
          <a:solidFill>
            <a:schemeClr val="accent4">
              <a:lumMod val="20000"/>
              <a:lumOff val="80000"/>
            </a:schemeClr>
          </a:solidFill>
          <a:ln w="254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spcBef>
                <a:spcPts val="0"/>
              </a:spcBef>
              <a:spcAft>
                <a:spcPts val="0"/>
              </a:spcAft>
            </a:pPr>
            <a:r>
              <a:rPr lang="vi-VN" altLang="en-US" sz="3200" b="1">
                <a:solidFill>
                  <a:schemeClr val="accent4">
                    <a:lumMod val="50000"/>
                  </a:schemeClr>
                </a:solidFill>
                <a:latin typeface="Verdana" panose="020B0604030504040204" charset="0"/>
                <a:cs typeface="Verdana" panose="020B0604030504040204" charset="0"/>
              </a:rPr>
              <a:t>VẢI SỢI TỔNG HỢP </a:t>
            </a:r>
            <a:endParaRPr lang="vi-VN" altLang="en-US" sz="3200" b="1">
              <a:solidFill>
                <a:schemeClr val="accent4">
                  <a:lumMod val="50000"/>
                </a:schemeClr>
              </a:solidFill>
              <a:latin typeface="Verdana" panose="020B0604030504040204" charset="0"/>
              <a:cs typeface="Verdana" panose="020B0604030504040204" charset="0"/>
            </a:endParaRPr>
          </a:p>
          <a:p>
            <a:pPr algn="ctr">
              <a:lnSpc>
                <a:spcPct val="130000"/>
              </a:lnSpc>
              <a:spcBef>
                <a:spcPts val="0"/>
              </a:spcBef>
              <a:spcAft>
                <a:spcPts val="0"/>
              </a:spcAft>
            </a:pPr>
            <a:r>
              <a:rPr lang="vi-VN" altLang="en-US" sz="3200" b="1">
                <a:solidFill>
                  <a:schemeClr val="accent4">
                    <a:lumMod val="50000"/>
                  </a:schemeClr>
                </a:solidFill>
                <a:latin typeface="Verdana" panose="020B0604030504040204" charset="0"/>
                <a:cs typeface="Verdana" panose="020B0604030504040204" charset="0"/>
              </a:rPr>
              <a:t>(polyester, lụa, nylon)</a:t>
            </a:r>
            <a:endParaRPr lang="vi-VN" altLang="en-US" sz="3200" b="1">
              <a:solidFill>
                <a:schemeClr val="accent4">
                  <a:lumMod val="50000"/>
                </a:schemeClr>
              </a:solidFill>
              <a:latin typeface="Verdana" panose="020B0604030504040204" charset="0"/>
              <a:cs typeface="Verdana" panose="020B0604030504040204" charset="0"/>
            </a:endParaRPr>
          </a:p>
        </p:txBody>
      </p:sp>
      <p:sp>
        <p:nvSpPr>
          <p:cNvPr id="7" name="文本框 7"/>
          <p:cNvSpPr txBox="1"/>
          <p:nvPr/>
        </p:nvSpPr>
        <p:spPr>
          <a:xfrm>
            <a:off x="926868" y="2543590"/>
            <a:ext cx="1493028" cy="394210"/>
          </a:xfrm>
          <a:prstGeom prst="rect">
            <a:avLst/>
          </a:prstGeom>
          <a:noFill/>
        </p:spPr>
        <p:txBody>
          <a:bodyPr wrap="square" rtlCol="0">
            <a:spAutoFit/>
          </a:bodyPr>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b="0" i="1"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sym typeface="+mn-ea"/>
              </a:rPr>
              <a:t>Tổng hợp</a:t>
            </a:r>
            <a:endParaRPr kumimoji="0" lang="zh-CN" altLang="en-US" b="0" i="0" u="none" strike="noStrike" kern="1200" cap="none" spc="0" normalizeH="0" baseline="0" noProof="0" dirty="0">
              <a:ln>
                <a:noFill/>
              </a:ln>
              <a:solidFill>
                <a:prstClr val="black"/>
              </a:solidFill>
              <a:effectLst/>
              <a:uLnTx/>
              <a:uFillTx/>
              <a:latin typeface="Helvetica" panose="020B0604020202030204" pitchFamily="34" charset="0"/>
              <a:ea typeface="华文黑体" charset="-122"/>
              <a:cs typeface="+mn-cs"/>
              <a:sym typeface="+mn-ea"/>
            </a:endParaRPr>
          </a:p>
        </p:txBody>
      </p:sp>
      <p:sp>
        <p:nvSpPr>
          <p:cNvPr id="16" name="Rectangles 15"/>
          <p:cNvSpPr/>
          <p:nvPr/>
        </p:nvSpPr>
        <p:spPr>
          <a:xfrm>
            <a:off x="244475" y="5817235"/>
            <a:ext cx="4459605" cy="9652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200" b="1" dirty="0">
                <a:solidFill>
                  <a:schemeClr val="bg1"/>
                </a:solidFill>
                <a:latin typeface="Verdana" panose="020B0604030504040204" charset="0"/>
                <a:ea typeface="华文黑体" charset="-122"/>
                <a:cs typeface="Verdana" panose="020B0604030504040204" charset="0"/>
                <a:sym typeface="+mn-ea"/>
              </a:rPr>
              <a:t>Sợi tổng hợp nylon, </a:t>
            </a:r>
            <a:r>
              <a:rPr lang="en-US" altLang="zh-CN" sz="2200" b="1" dirty="0" err="1">
                <a:solidFill>
                  <a:schemeClr val="bg1"/>
                </a:solidFill>
                <a:latin typeface="Verdana" panose="020B0604030504040204" charset="0"/>
                <a:ea typeface="华文黑体" charset="-122"/>
                <a:cs typeface="Verdana" panose="020B0604030504040204" charset="0"/>
                <a:sym typeface="+mn-ea"/>
              </a:rPr>
              <a:t>Polyeste</a:t>
            </a:r>
            <a:endParaRPr lang="en-US" sz="2200" b="1">
              <a:latin typeface="Verdana" panose="020B0604030504040204" charset="0"/>
              <a:cs typeface="Verdana" panose="020B0604030504040204" charset="0"/>
            </a:endParaRPr>
          </a:p>
        </p:txBody>
      </p:sp>
      <p:sp>
        <p:nvSpPr>
          <p:cNvPr id="17" name="文本框 7"/>
          <p:cNvSpPr txBox="1"/>
          <p:nvPr/>
        </p:nvSpPr>
        <p:spPr>
          <a:xfrm>
            <a:off x="927392" y="5078193"/>
            <a:ext cx="1067032" cy="497205"/>
          </a:xfrm>
          <a:prstGeom prst="rect">
            <a:avLst/>
          </a:prstGeom>
          <a:noFill/>
        </p:spPr>
        <p:txBody>
          <a:bodyPr wrap="square" rtlCol="0">
            <a:spAutoFit/>
          </a:bodyPr>
          <a:p>
            <a:pPr marL="0" marR="0" lvl="0" indent="0" algn="ctr" defTabSz="914400" rtl="0" eaLnBrk="1" fontAlgn="auto" latinLnBrk="0" hangingPunct="1">
              <a:lnSpc>
                <a:spcPct val="120000"/>
              </a:lnSpc>
              <a:spcBef>
                <a:spcPts val="0"/>
              </a:spcBef>
              <a:spcAft>
                <a:spcPts val="0"/>
              </a:spcAft>
              <a:buClrTx/>
              <a:buSzTx/>
              <a:buFontTx/>
              <a:buNone/>
              <a:defRPr/>
            </a:pPr>
            <a:r>
              <a:rPr lang="en-US" altLang="zh-CN" sz="2200" i="1" dirty="0">
                <a:solidFill>
                  <a:prstClr val="black"/>
                </a:solidFill>
                <a:ea typeface="华文黑体" charset="-122"/>
                <a:cs typeface="+mn-lt"/>
                <a:sym typeface="+mn-ea"/>
              </a:rPr>
              <a:t>Tạo sợi</a:t>
            </a:r>
            <a:endParaRPr kumimoji="0" lang="zh-CN" altLang="en-US" sz="2200" b="0" i="0" u="none" strike="noStrike" kern="1200" cap="none" spc="0" normalizeH="0" baseline="0" noProof="0" dirty="0">
              <a:ln>
                <a:noFill/>
              </a:ln>
              <a:solidFill>
                <a:prstClr val="black"/>
              </a:solidFill>
              <a:effectLst/>
              <a:uLnTx/>
              <a:uFillTx/>
              <a:ea typeface="华文黑体" charset="-122"/>
              <a:cs typeface="+mn-lt"/>
              <a:sym typeface="+mn-ea"/>
            </a:endParaRPr>
          </a:p>
        </p:txBody>
      </p:sp>
      <p:cxnSp>
        <p:nvCxnSpPr>
          <p:cNvPr id="23" name="Straight Connector 22"/>
          <p:cNvCxnSpPr/>
          <p:nvPr/>
        </p:nvCxnSpPr>
        <p:spPr>
          <a:xfrm flipH="1">
            <a:off x="9253855" y="4659630"/>
            <a:ext cx="2540" cy="490220"/>
          </a:xfrm>
          <a:prstGeom prst="line">
            <a:avLst/>
          </a:prstGeom>
          <a:ln w="1905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Content Placeholder 24"/>
          <p:cNvPicPr>
            <a:picLocks noChangeAspect="1"/>
          </p:cNvPicPr>
          <p:nvPr>
            <p:ph idx="1"/>
          </p:nvPr>
        </p:nvPicPr>
        <p:blipFill rotWithShape="1">
          <a:blip r:embed="rId1"/>
          <a:srcRect b="13913"/>
          <a:stretch>
            <a:fillRect/>
          </a:stretch>
        </p:blipFill>
        <p:spPr>
          <a:xfrm>
            <a:off x="6209030" y="1390650"/>
            <a:ext cx="5801995" cy="338645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2000"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000"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2" presetClass="entr" presetSubtype="1" fill="hold" nodeType="afterEffect">
                                  <p:stCondLst>
                                    <p:cond delay="0"/>
                                  </p:stCondLst>
                                  <p:childTnLst>
                                    <p:set>
                                      <p:cBhvr>
                                        <p:cTn id="15" dur="2000" fill="hold">
                                          <p:stCondLst>
                                            <p:cond delay="0"/>
                                          </p:stCondLst>
                                        </p:cTn>
                                        <p:tgtEl>
                                          <p:spTgt spid="10"/>
                                        </p:tgtEl>
                                        <p:attrNameLst>
                                          <p:attrName>style.visibility</p:attrName>
                                        </p:attrNameLst>
                                      </p:cBhvr>
                                      <p:to>
                                        <p:strVal val="visible"/>
                                      </p:to>
                                    </p:set>
                                    <p:animEffect transition="in" filter="wipe(up)">
                                      <p:cBhvr>
                                        <p:cTn id="16" dur="2000"/>
                                        <p:tgtEl>
                                          <p:spTgt spid="10"/>
                                        </p:tgtEl>
                                      </p:cBhvr>
                                    </p:animEffect>
                                  </p:childTnLst>
                                </p:cTn>
                              </p:par>
                            </p:childTnLst>
                          </p:cTn>
                        </p:par>
                        <p:par>
                          <p:cTn id="17" fill="hold">
                            <p:stCondLst>
                              <p:cond delay="5000"/>
                            </p:stCondLst>
                            <p:childTnLst>
                              <p:par>
                                <p:cTn id="18" presetID="22" presetClass="entr" presetSubtype="8" fill="hold" grpId="1" nodeType="afterEffect">
                                  <p:stCondLst>
                                    <p:cond delay="0"/>
                                  </p:stCondLst>
                                  <p:childTnLst>
                                    <p:set>
                                      <p:cBhvr>
                                        <p:cTn id="19" dur="1000"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par>
                          <p:cTn id="21" fill="hold">
                            <p:stCondLst>
                              <p:cond delay="6000"/>
                            </p:stCondLst>
                            <p:childTnLst>
                              <p:par>
                                <p:cTn id="22" presetID="2" presetClass="entr" presetSubtype="8" fill="hold" grpId="0" nodeType="afterEffect">
                                  <p:stCondLst>
                                    <p:cond delay="0"/>
                                  </p:stCondLst>
                                  <p:childTnLst>
                                    <p:set>
                                      <p:cBhvr>
                                        <p:cTn id="23" dur="2000" fill="hold">
                                          <p:stCondLst>
                                            <p:cond delay="0"/>
                                          </p:stCondLst>
                                        </p:cTn>
                                        <p:tgtEl>
                                          <p:spTgt spid="4"/>
                                        </p:tgtEl>
                                        <p:attrNameLst>
                                          <p:attrName>style.visibility</p:attrName>
                                        </p:attrNameLst>
                                      </p:cBhvr>
                                      <p:to>
                                        <p:strVal val="visible"/>
                                      </p:to>
                                    </p:set>
                                    <p:anim calcmode="lin" valueType="num">
                                      <p:cBhvr additive="base">
                                        <p:cTn id="24" dur="2000" fill="hold"/>
                                        <p:tgtEl>
                                          <p:spTgt spid="4"/>
                                        </p:tgtEl>
                                        <p:attrNameLst>
                                          <p:attrName>ppt_x</p:attrName>
                                        </p:attrNameLst>
                                      </p:cBhvr>
                                      <p:tavLst>
                                        <p:tav tm="0">
                                          <p:val>
                                            <p:strVal val="0-#ppt_w/2"/>
                                          </p:val>
                                        </p:tav>
                                        <p:tav tm="100000">
                                          <p:val>
                                            <p:strVal val="#ppt_x"/>
                                          </p:val>
                                        </p:tav>
                                      </p:tavLst>
                                    </p:anim>
                                    <p:anim calcmode="lin" valueType="num">
                                      <p:cBhvr additive="base">
                                        <p:cTn id="25" dur="20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8000"/>
                            </p:stCondLst>
                            <p:childTnLst>
                              <p:par>
                                <p:cTn id="27" presetID="22" presetClass="entr" presetSubtype="1" fill="hold" nodeType="afterEffect">
                                  <p:stCondLst>
                                    <p:cond delay="0"/>
                                  </p:stCondLst>
                                  <p:childTnLst>
                                    <p:set>
                                      <p:cBhvr>
                                        <p:cTn id="28" dur="2000" fill="hold">
                                          <p:stCondLst>
                                            <p:cond delay="0"/>
                                          </p:stCondLst>
                                        </p:cTn>
                                        <p:tgtEl>
                                          <p:spTgt spid="9"/>
                                        </p:tgtEl>
                                        <p:attrNameLst>
                                          <p:attrName>style.visibility</p:attrName>
                                        </p:attrNameLst>
                                      </p:cBhvr>
                                      <p:to>
                                        <p:strVal val="visible"/>
                                      </p:to>
                                    </p:set>
                                    <p:animEffect transition="in" filter="wipe(up)">
                                      <p:cBhvr>
                                        <p:cTn id="29" dur="2000"/>
                                        <p:tgtEl>
                                          <p:spTgt spid="9"/>
                                        </p:tgtEl>
                                      </p:cBhvr>
                                    </p:animEffect>
                                  </p:childTnLst>
                                </p:cTn>
                              </p:par>
                            </p:childTnLst>
                          </p:cTn>
                        </p:par>
                        <p:par>
                          <p:cTn id="30" fill="hold">
                            <p:stCondLst>
                              <p:cond delay="10000"/>
                            </p:stCondLst>
                            <p:childTnLst>
                              <p:par>
                                <p:cTn id="31" presetID="22" presetClass="entr" presetSubtype="8" fill="hold" grpId="0" nodeType="afterEffect">
                                  <p:stCondLst>
                                    <p:cond delay="0"/>
                                  </p:stCondLst>
                                  <p:childTnLst>
                                    <p:set>
                                      <p:cBhvr>
                                        <p:cTn id="32" dur="1000" fill="hold">
                                          <p:stCondLst>
                                            <p:cond delay="0"/>
                                          </p:stCondLst>
                                        </p:cTn>
                                        <p:tgtEl>
                                          <p:spTgt spid="33"/>
                                        </p:tgtEl>
                                        <p:attrNameLst>
                                          <p:attrName>style.visibility</p:attrName>
                                        </p:attrNameLst>
                                      </p:cBhvr>
                                      <p:to>
                                        <p:strVal val="visible"/>
                                      </p:to>
                                    </p:set>
                                    <p:animEffect transition="in" filter="wipe(left)">
                                      <p:cBhvr>
                                        <p:cTn id="33" dur="1000"/>
                                        <p:tgtEl>
                                          <p:spTgt spid="33"/>
                                        </p:tgtEl>
                                      </p:cBhvr>
                                    </p:animEffect>
                                  </p:childTnLst>
                                </p:cTn>
                              </p:par>
                            </p:childTnLst>
                          </p:cTn>
                        </p:par>
                        <p:par>
                          <p:cTn id="34" fill="hold">
                            <p:stCondLst>
                              <p:cond delay="11000"/>
                            </p:stCondLst>
                            <p:childTnLst>
                              <p:par>
                                <p:cTn id="35" presetID="2" presetClass="entr" presetSubtype="8" fill="hold" grpId="0" nodeType="afterEffect">
                                  <p:stCondLst>
                                    <p:cond delay="0"/>
                                  </p:stCondLst>
                                  <p:childTnLst>
                                    <p:set>
                                      <p:cBhvr>
                                        <p:cTn id="36" dur="1000"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0-#ppt_w/2"/>
                                          </p:val>
                                        </p:tav>
                                        <p:tav tm="100000">
                                          <p:val>
                                            <p:strVal val="#ppt_x"/>
                                          </p:val>
                                        </p:tav>
                                      </p:tavLst>
                                    </p:anim>
                                    <p:anim calcmode="lin" valueType="num">
                                      <p:cBhvr additive="base">
                                        <p:cTn id="38" dur="1000" fill="hold"/>
                                        <p:tgtEl>
                                          <p:spTgt spid="6"/>
                                        </p:tgtEl>
                                        <p:attrNameLst>
                                          <p:attrName>ppt_y</p:attrName>
                                        </p:attrNameLst>
                                      </p:cBhvr>
                                      <p:tavLst>
                                        <p:tav tm="0">
                                          <p:val>
                                            <p:strVal val="#ppt_y"/>
                                          </p:val>
                                        </p:tav>
                                        <p:tav tm="100000">
                                          <p:val>
                                            <p:strVal val="#ppt_y"/>
                                          </p:val>
                                        </p:tav>
                                      </p:tavLst>
                                    </p:anim>
                                  </p:childTnLst>
                                </p:cTn>
                              </p:par>
                            </p:childTnLst>
                          </p:cTn>
                        </p:par>
                        <p:par>
                          <p:cTn id="39" fill="hold">
                            <p:stCondLst>
                              <p:cond delay="12000"/>
                            </p:stCondLst>
                            <p:childTnLst>
                              <p:par>
                                <p:cTn id="40" presetID="22" presetClass="entr" presetSubtype="1" fill="hold" nodeType="afterEffect">
                                  <p:stCondLst>
                                    <p:cond delay="0"/>
                                  </p:stCondLst>
                                  <p:childTnLst>
                                    <p:set>
                                      <p:cBhvr>
                                        <p:cTn id="41" dur="2000" fill="hold">
                                          <p:stCondLst>
                                            <p:cond delay="0"/>
                                          </p:stCondLst>
                                        </p:cTn>
                                        <p:tgtEl>
                                          <p:spTgt spid="12"/>
                                        </p:tgtEl>
                                        <p:attrNameLst>
                                          <p:attrName>style.visibility</p:attrName>
                                        </p:attrNameLst>
                                      </p:cBhvr>
                                      <p:to>
                                        <p:strVal val="visible"/>
                                      </p:to>
                                    </p:set>
                                    <p:animEffect transition="in" filter="wipe(up)">
                                      <p:cBhvr>
                                        <p:cTn id="42" dur="2000"/>
                                        <p:tgtEl>
                                          <p:spTgt spid="12"/>
                                        </p:tgtEl>
                                      </p:cBhvr>
                                    </p:animEffect>
                                  </p:childTnLst>
                                </p:cTn>
                              </p:par>
                            </p:childTnLst>
                          </p:cTn>
                        </p:par>
                        <p:par>
                          <p:cTn id="43" fill="hold">
                            <p:stCondLst>
                              <p:cond delay="14000"/>
                            </p:stCondLst>
                            <p:childTnLst>
                              <p:par>
                                <p:cTn id="44" presetID="22" presetClass="entr" presetSubtype="8" fill="hold" grpId="0" nodeType="afterEffect">
                                  <p:stCondLst>
                                    <p:cond delay="0"/>
                                  </p:stCondLst>
                                  <p:childTnLst>
                                    <p:set>
                                      <p:cBhvr>
                                        <p:cTn id="45" dur="1000" fill="hold">
                                          <p:stCondLst>
                                            <p:cond delay="0"/>
                                          </p:stCondLst>
                                        </p:cTn>
                                        <p:tgtEl>
                                          <p:spTgt spid="17"/>
                                        </p:tgtEl>
                                        <p:attrNameLst>
                                          <p:attrName>style.visibility</p:attrName>
                                        </p:attrNameLst>
                                      </p:cBhvr>
                                      <p:to>
                                        <p:strVal val="visible"/>
                                      </p:to>
                                    </p:set>
                                    <p:animEffect transition="in" filter="wipe(left)">
                                      <p:cBhvr>
                                        <p:cTn id="46" dur="1000"/>
                                        <p:tgtEl>
                                          <p:spTgt spid="17"/>
                                        </p:tgtEl>
                                      </p:cBhvr>
                                    </p:animEffect>
                                  </p:childTnLst>
                                </p:cTn>
                              </p:par>
                            </p:childTnLst>
                          </p:cTn>
                        </p:par>
                        <p:par>
                          <p:cTn id="47" fill="hold">
                            <p:stCondLst>
                              <p:cond delay="15000"/>
                            </p:stCondLst>
                            <p:childTnLst>
                              <p:par>
                                <p:cTn id="48" presetID="2" presetClass="entr" presetSubtype="8" fill="hold" grpId="0" nodeType="afterEffect">
                                  <p:stCondLst>
                                    <p:cond delay="0"/>
                                  </p:stCondLst>
                                  <p:childTnLst>
                                    <p:set>
                                      <p:cBhvr>
                                        <p:cTn id="49" dur="1000" fill="hold">
                                          <p:stCondLst>
                                            <p:cond delay="0"/>
                                          </p:stCondLst>
                                        </p:cTn>
                                        <p:tgtEl>
                                          <p:spTgt spid="16"/>
                                        </p:tgtEl>
                                        <p:attrNameLst>
                                          <p:attrName>style.visibility</p:attrName>
                                        </p:attrNameLst>
                                      </p:cBhvr>
                                      <p:to>
                                        <p:strVal val="visible"/>
                                      </p:to>
                                    </p:set>
                                    <p:anim calcmode="lin" valueType="num">
                                      <p:cBhvr additive="base">
                                        <p:cTn id="50" dur="1000" fill="hold"/>
                                        <p:tgtEl>
                                          <p:spTgt spid="16"/>
                                        </p:tgtEl>
                                        <p:attrNameLst>
                                          <p:attrName>ppt_x</p:attrName>
                                        </p:attrNameLst>
                                      </p:cBhvr>
                                      <p:tavLst>
                                        <p:tav tm="0">
                                          <p:val>
                                            <p:strVal val="0-#ppt_w/2"/>
                                          </p:val>
                                        </p:tav>
                                        <p:tav tm="100000">
                                          <p:val>
                                            <p:strVal val="#ppt_x"/>
                                          </p:val>
                                        </p:tav>
                                      </p:tavLst>
                                    </p:anim>
                                    <p:anim calcmode="lin" valueType="num">
                                      <p:cBhvr additive="base">
                                        <p:cTn id="51" dur="1000" fill="hold"/>
                                        <p:tgtEl>
                                          <p:spTgt spid="16"/>
                                        </p:tgtEl>
                                        <p:attrNameLst>
                                          <p:attrName>ppt_y</p:attrName>
                                        </p:attrNameLst>
                                      </p:cBhvr>
                                      <p:tavLst>
                                        <p:tav tm="0">
                                          <p:val>
                                            <p:strVal val="#ppt_y"/>
                                          </p:val>
                                        </p:tav>
                                        <p:tav tm="100000">
                                          <p:val>
                                            <p:strVal val="#ppt_y"/>
                                          </p:val>
                                        </p:tav>
                                      </p:tavLst>
                                    </p:anim>
                                  </p:childTnLst>
                                </p:cTn>
                              </p:par>
                            </p:childTnLst>
                          </p:cTn>
                        </p:par>
                        <p:par>
                          <p:cTn id="52" fill="hold">
                            <p:stCondLst>
                              <p:cond delay="16000"/>
                            </p:stCondLst>
                            <p:childTnLst>
                              <p:par>
                                <p:cTn id="53" presetID="22" presetClass="entr" presetSubtype="8" fill="hold" nodeType="afterEffect">
                                  <p:stCondLst>
                                    <p:cond delay="0"/>
                                  </p:stCondLst>
                                  <p:childTnLst>
                                    <p:set>
                                      <p:cBhvr>
                                        <p:cTn id="54" dur="2000" fill="hold">
                                          <p:stCondLst>
                                            <p:cond delay="0"/>
                                          </p:stCondLst>
                                        </p:cTn>
                                        <p:tgtEl>
                                          <p:spTgt spid="13"/>
                                        </p:tgtEl>
                                        <p:attrNameLst>
                                          <p:attrName>style.visibility</p:attrName>
                                        </p:attrNameLst>
                                      </p:cBhvr>
                                      <p:to>
                                        <p:strVal val="visible"/>
                                      </p:to>
                                    </p:set>
                                    <p:animEffect transition="in" filter="wipe(left)">
                                      <p:cBhvr>
                                        <p:cTn id="55" dur="2000"/>
                                        <p:tgtEl>
                                          <p:spTgt spid="13"/>
                                        </p:tgtEl>
                                      </p:cBhvr>
                                    </p:animEffect>
                                  </p:childTnLst>
                                </p:cTn>
                              </p:par>
                            </p:childTnLst>
                          </p:cTn>
                        </p:par>
                        <p:par>
                          <p:cTn id="56" fill="hold">
                            <p:stCondLst>
                              <p:cond delay="18000"/>
                            </p:stCondLst>
                            <p:childTnLst>
                              <p:par>
                                <p:cTn id="57" presetID="42" presetClass="entr" presetSubtype="0"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par>
                          <p:cTn id="67" fill="hold">
                            <p:stCondLst>
                              <p:cond delay="19000"/>
                            </p:stCondLst>
                            <p:childTnLst>
                              <p:par>
                                <p:cTn id="68" presetID="22" presetClass="entr" presetSubtype="4" fill="hold" nodeType="afterEffect">
                                  <p:stCondLst>
                                    <p:cond delay="0"/>
                                  </p:stCondLst>
                                  <p:childTnLst>
                                    <p:set>
                                      <p:cBhvr>
                                        <p:cTn id="69" dur="1000" fill="hold">
                                          <p:stCondLst>
                                            <p:cond delay="0"/>
                                          </p:stCondLst>
                                        </p:cTn>
                                        <p:tgtEl>
                                          <p:spTgt spid="23"/>
                                        </p:tgtEl>
                                        <p:attrNameLst>
                                          <p:attrName>style.visibility</p:attrName>
                                        </p:attrNameLst>
                                      </p:cBhvr>
                                      <p:to>
                                        <p:strVal val="visible"/>
                                      </p:to>
                                    </p:set>
                                    <p:animEffect transition="in" filter="wipe(down)">
                                      <p:cBhvr>
                                        <p:cTn id="70" dur="1000"/>
                                        <p:tgtEl>
                                          <p:spTgt spid="23"/>
                                        </p:tgtEl>
                                      </p:cBhvr>
                                    </p:animEffect>
                                  </p:childTnLst>
                                </p:cTn>
                              </p:par>
                            </p:childTnLst>
                          </p:cTn>
                        </p:par>
                        <p:par>
                          <p:cTn id="71" fill="hold">
                            <p:stCondLst>
                              <p:cond delay="20000"/>
                            </p:stCondLst>
                            <p:childTnLst>
                              <p:par>
                                <p:cTn id="72" presetID="20" presetClass="entr" presetSubtype="0"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edge">
                                      <p:cBhvr>
                                        <p:cTn id="7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bldLvl="0" animBg="1"/>
      <p:bldP spid="4" grpId="0" bldLvl="0" animBg="1"/>
      <p:bldP spid="6" grpId="0" bldLvl="0" animBg="1"/>
      <p:bldP spid="15" grpId="0" bldLvl="0" animBg="1"/>
      <p:bldP spid="7" grpId="1"/>
      <p:bldP spid="33" grpId="0"/>
      <p:bldP spid="17"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Ã¬nh áº£nh váº£i sá»£i hÃ³a há»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97637" y="848530"/>
            <a:ext cx="4106863" cy="5040313"/>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ChangeArrowheads="1"/>
          </p:cNvSpPr>
          <p:nvPr/>
        </p:nvSpPr>
        <p:spPr bwMode="auto">
          <a:xfrm>
            <a:off x="4272429" y="6273007"/>
            <a:ext cx="2951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dirty="0" err="1">
                <a:solidFill>
                  <a:srgbClr val="0070C0"/>
                </a:solidFill>
                <a:latin typeface="Times New Roman" panose="02020603050405020304" pitchFamily="18" charset="0"/>
                <a:cs typeface="Times New Roman" panose="02020603050405020304" pitchFamily="18" charset="0"/>
              </a:rPr>
              <a:t>Vải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visco</a:t>
            </a:r>
            <a:endParaRPr lang="en-US" altLang="en-US" sz="3600" dirty="0">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vi-VN" altLang="en-US" sz="4000" dirty="0">
              <a:solidFill>
                <a:srgbClr val="000000"/>
              </a:solidFill>
              <a:latin typeface="Times New Roman" panose="02020603050405020304" pitchFamily="18" charset="0"/>
              <a:cs typeface="Times New Roman" panose="02020603050405020304" pitchFamily="18" charset="0"/>
            </a:endParaRPr>
          </a:p>
        </p:txBody>
      </p:sp>
      <p:sp>
        <p:nvSpPr>
          <p:cNvPr id="5125" name="Title 1"/>
          <p:cNvSpPr/>
          <p:nvPr/>
        </p:nvSpPr>
        <p:spPr bwMode="auto">
          <a:xfrm>
            <a:off x="8448359" y="5888844"/>
            <a:ext cx="34401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dirty="0" err="1">
                <a:solidFill>
                  <a:srgbClr val="0070C0"/>
                </a:solidFill>
                <a:latin typeface="Times New Roman" panose="02020603050405020304" pitchFamily="18" charset="0"/>
                <a:cs typeface="Times New Roman" panose="02020603050405020304" pitchFamily="18" charset="0"/>
              </a:rPr>
              <a:t>Vải</a:t>
            </a:r>
            <a:r>
              <a:rPr lang="en-US" altLang="en-US" sz="3600" dirty="0">
                <a:solidFill>
                  <a:srgbClr val="0070C0"/>
                </a:solidFill>
                <a:latin typeface="Times New Roman" panose="02020603050405020304" pitchFamily="18" charset="0"/>
                <a:cs typeface="Times New Roman" panose="02020603050405020304" pitchFamily="18" charset="0"/>
              </a:rPr>
              <a:t> satin</a:t>
            </a:r>
            <a:endParaRPr lang="en-US" altLang="en-US" sz="3600" dirty="0">
              <a:solidFill>
                <a:srgbClr val="0070C0"/>
              </a:solidFill>
              <a:latin typeface="Times New Roman" panose="02020603050405020304" pitchFamily="18" charset="0"/>
              <a:cs typeface="Times New Roman" panose="02020603050405020304" pitchFamily="18" charset="0"/>
            </a:endParaRPr>
          </a:p>
        </p:txBody>
      </p:sp>
      <p:pic>
        <p:nvPicPr>
          <p:cNvPr id="26627"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6293" y="848531"/>
            <a:ext cx="3930651"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2094209"/>
            <a:ext cx="3277605" cy="3323987"/>
          </a:xfrm>
          <a:prstGeom prst="rect">
            <a:avLst/>
          </a:prstGeom>
          <a:solidFill>
            <a:srgbClr val="3F434F"/>
          </a:solidFill>
          <a:ln w="12700">
            <a:solidFill>
              <a:schemeClr val="tx1"/>
            </a:solidFill>
          </a:ln>
        </p:spPr>
        <p:txBody>
          <a:bodyPr wrap="square" rtlCol="0">
            <a:spAutoFit/>
          </a:bodyPr>
          <a:lstStyle/>
          <a:p>
            <a:pPr algn="ctr">
              <a:lnSpc>
                <a:spcPct val="150000"/>
              </a:lnSpc>
            </a:pPr>
            <a:r>
              <a:rPr lang="en-US" sz="3200" b="1" i="1" dirty="0" err="1">
                <a:solidFill>
                  <a:schemeClr val="bg1"/>
                </a:solidFill>
                <a:latin typeface="Times New Roman" panose="02020603050405020304" pitchFamily="18" charset="0"/>
                <a:cs typeface="Times New Roman" panose="02020603050405020304" pitchFamily="18" charset="0"/>
              </a:rPr>
              <a:t>Vải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sợi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nhân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tạo</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gồm</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vải</a:t>
            </a:r>
            <a:r>
              <a:rPr lang="en-US" sz="3200" b="1" i="1" dirty="0">
                <a:solidFill>
                  <a:schemeClr val="bg1"/>
                </a:solidFill>
                <a:latin typeface="Times New Roman" panose="02020603050405020304" pitchFamily="18" charset="0"/>
                <a:cs typeface="Times New Roman" panose="02020603050405020304" pitchFamily="18" charset="0"/>
              </a:rPr>
              <a:t> satin, </a:t>
            </a:r>
            <a:r>
              <a:rPr lang="en-US" sz="3200" b="1" i="1" dirty="0" err="1">
                <a:solidFill>
                  <a:schemeClr val="bg1"/>
                </a:solidFill>
                <a:latin typeface="Times New Roman" panose="02020603050405020304" pitchFamily="18" charset="0"/>
                <a:cs typeface="Times New Roman" panose="02020603050405020304" pitchFamily="18" charset="0"/>
              </a:rPr>
              <a:t>visco</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tơ</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lụa</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nhân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tạo</a:t>
            </a:r>
            <a:r>
              <a:rPr lang="en-US" sz="3200" b="1" i="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cs typeface="Times New Roman" panose="02020603050405020304" pitchFamily="18" charset="0"/>
            </a:endParaRPr>
          </a:p>
          <a:p>
            <a:pPr algn="ctr"/>
            <a:endParaRPr lang="en-US" sz="2000" b="1" i="1" dirty="0">
              <a:solidFill>
                <a:schemeClr val="bg1"/>
              </a:solidFill>
            </a:endParaRPr>
          </a:p>
        </p:txBody>
      </p:sp>
      <p:cxnSp>
        <p:nvCxnSpPr>
          <p:cNvPr id="2" name="Straight Connector 1"/>
          <p:cNvCxnSpPr/>
          <p:nvPr/>
        </p:nvCxnSpPr>
        <p:spPr>
          <a:xfrm>
            <a:off x="869950" y="0"/>
            <a:ext cx="7620" cy="2301240"/>
          </a:xfrm>
          <a:prstGeom prst="line">
            <a:avLst/>
          </a:prstGeom>
          <a:ln w="12700" cmpd="sng">
            <a:solidFill>
              <a:schemeClr val="accent1">
                <a:shade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861695" y="5358765"/>
            <a:ext cx="0" cy="1574800"/>
          </a:xfrm>
          <a:prstGeom prst="line">
            <a:avLst/>
          </a:prstGeom>
          <a:ln w="25400" cmpd="sng">
            <a:solidFill>
              <a:schemeClr val="accent1">
                <a:shade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28955" y="5203190"/>
            <a:ext cx="3279775" cy="660400"/>
          </a:xfrm>
        </p:spPr>
        <p:txBody>
          <a:bodyPr>
            <a:normAutofit/>
          </a:bodyPr>
          <a:lstStyle/>
          <a:p>
            <a:pPr algn="ctr"/>
            <a:r>
              <a:rPr lang="en-US" altLang="en-US" sz="2800" b="1" dirty="0">
                <a:latin typeface="Verdana" panose="020B0604030504040204" charset="0"/>
                <a:cs typeface="Verdana" panose="020B0604030504040204" charset="0"/>
              </a:rPr>
              <a:t>Vải nylon</a:t>
            </a:r>
            <a:endParaRPr lang="vi-VN" altLang="en-US" sz="40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529590" y="652780"/>
            <a:ext cx="11472480" cy="4974590"/>
            <a:chOff x="784" y="1078"/>
            <a:chExt cx="18067" cy="7834"/>
          </a:xfrm>
        </p:grpSpPr>
        <p:pic>
          <p:nvPicPr>
            <p:cNvPr id="6147" name="Picture 3" descr="Image result for hÃ¬nh áº£nh váº£i lá»¥a nil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4" y="1078"/>
              <a:ext cx="5164" cy="66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Ã¬nh áº£nh váº£i polye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 y="1078"/>
              <a:ext cx="5700" cy="78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201" y="3887"/>
              <a:ext cx="6650" cy="2606"/>
            </a:xfrm>
            <a:prstGeom prst="rect">
              <a:avLst/>
            </a:prstGeom>
            <a:solidFill>
              <a:srgbClr val="3F434F"/>
            </a:solidFill>
          </p:spPr>
          <p:txBody>
            <a:bodyPr wrap="square" rtlCol="0">
              <a:spAutoFit/>
            </a:bodyPr>
            <a:lstStyle/>
            <a:p>
              <a:pPr>
                <a:lnSpc>
                  <a:spcPct val="150000"/>
                </a:lnSpc>
              </a:pPr>
              <a:r>
                <a:rPr lang="en-US" sz="3600" b="1" dirty="0" err="1">
                  <a:solidFill>
                    <a:schemeClr val="bg1"/>
                  </a:solidFill>
                  <a:latin typeface="Times New Roman" panose="02020603050405020304" pitchFamily="18" charset="0"/>
                  <a:cs typeface="Times New Roman" panose="02020603050405020304" pitchFamily="18" charset="0"/>
                </a:rPr>
                <a:t>Vải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tổng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hợp</a:t>
              </a:r>
              <a:r>
                <a:rPr lang="en-US"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600" b="1" dirty="0" err="1">
                  <a:solidFill>
                    <a:schemeClr val="bg1"/>
                  </a:solidFill>
                  <a:latin typeface="Times New Roman" panose="02020603050405020304" pitchFamily="18" charset="0"/>
                  <a:cs typeface="Times New Roman" panose="02020603050405020304" pitchFamily="18" charset="0"/>
                </a:rPr>
                <a:t>Vải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nilon</a:t>
              </a:r>
              <a:r>
                <a:rPr lang="en-US" sz="3600" b="1" dirty="0">
                  <a:solidFill>
                    <a:schemeClr val="bg1"/>
                  </a:solidFill>
                  <a:latin typeface="Times New Roman" panose="02020603050405020304" pitchFamily="18" charset="0"/>
                  <a:cs typeface="Times New Roman" panose="02020603050405020304" pitchFamily="18" charset="0"/>
                </a:rPr>
                <a:t>, polyester</a:t>
              </a:r>
              <a:endParaRPr lang="en-US" sz="3600" b="1" dirty="0">
                <a:solidFill>
                  <a:schemeClr val="bg1"/>
                </a:solidFill>
                <a:latin typeface="Times New Roman" panose="02020603050405020304" pitchFamily="18" charset="0"/>
                <a:cs typeface="Times New Roman" panose="02020603050405020304" pitchFamily="18" charset="0"/>
              </a:endParaRPr>
            </a:p>
          </p:txBody>
        </p:sp>
      </p:grpSp>
      <p:cxnSp>
        <p:nvCxnSpPr>
          <p:cNvPr id="3" name="Straight Connector 2"/>
          <p:cNvCxnSpPr/>
          <p:nvPr/>
        </p:nvCxnSpPr>
        <p:spPr>
          <a:xfrm>
            <a:off x="-1270" y="6402705"/>
            <a:ext cx="11315700" cy="48260"/>
          </a:xfrm>
          <a:prstGeom prst="line">
            <a:avLst/>
          </a:prstGeom>
          <a:ln w="2540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1266170" y="4095750"/>
            <a:ext cx="17780" cy="2355215"/>
          </a:xfrm>
          <a:prstGeom prst="line">
            <a:avLst/>
          </a:prstGeom>
          <a:ln w="25400" cmpd="sng">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275695" y="0"/>
            <a:ext cx="38735" cy="2599690"/>
          </a:xfrm>
          <a:prstGeom prst="line">
            <a:avLst/>
          </a:prstGeom>
          <a:ln w="28575" cmpd="sng">
            <a:solidFill>
              <a:schemeClr val="accent1">
                <a:shade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14:ripple dir="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2000"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2000"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2000" fill="hold">
                                          <p:stCondLst>
                                            <p:cond delay="0"/>
                                          </p:stCondLst>
                                        </p:cTn>
                                        <p:tgtEl>
                                          <p:spTgt spid="3"/>
                                        </p:tgtEl>
                                        <p:attrNameLst>
                                          <p:attrName>style.visibility</p:attrName>
                                        </p:attrNameLst>
                                      </p:cBhvr>
                                      <p:to>
                                        <p:strVal val="visible"/>
                                      </p:to>
                                    </p:set>
                                    <p:animEffect transition="in" filter="wipe(right)">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2000"/>
                                        <p:tgtEl>
                                          <p:spTgt spid="4"/>
                                        </p:tgtEl>
                                      </p:cBhvr>
                                    </p:animEffect>
                                    <p:set>
                                      <p:cBhvr>
                                        <p:cTn id="20" dur="1" fill="hold">
                                          <p:stCondLst>
                                            <p:cond delay="1996"/>
                                          </p:stCondLst>
                                        </p:cTn>
                                        <p:tgtEl>
                                          <p:spTgt spid="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2000"/>
                                        <p:tgtEl>
                                          <p:spTgt spid="5"/>
                                        </p:tgtEl>
                                      </p:cBhvr>
                                    </p:animEffect>
                                    <p:set>
                                      <p:cBhvr>
                                        <p:cTn id="23" dur="1" fill="hold">
                                          <p:stCondLst>
                                            <p:cond delay="1996"/>
                                          </p:stCondLst>
                                        </p:cTn>
                                        <p:tgtEl>
                                          <p:spTgt spid="5"/>
                                        </p:tgtEl>
                                        <p:attrNameLst>
                                          <p:attrName>style.visibility</p:attrName>
                                        </p:attrNameLst>
                                      </p:cBhvr>
                                      <p:to>
                                        <p:strVal val="hidden"/>
                                      </p:to>
                                    </p:set>
                                  </p:childTnLst>
                                </p:cTn>
                              </p:par>
                              <p:par>
                                <p:cTn id="24" presetID="3" presetClass="exit" presetSubtype="5" fill="hold" nodeType="withEffect">
                                  <p:stCondLst>
                                    <p:cond delay="0"/>
                                  </p:stCondLst>
                                  <p:childTnLst>
                                    <p:animEffect transition="out" filter="blinds(vertical)">
                                      <p:cBhvr>
                                        <p:cTn id="25" dur="2000"/>
                                        <p:tgtEl>
                                          <p:spTgt spid="3"/>
                                        </p:tgtEl>
                                      </p:cBhvr>
                                    </p:animEffect>
                                    <p:set>
                                      <p:cBhvr>
                                        <p:cTn id="26" dur="1" fill="hold">
                                          <p:stCondLst>
                                            <p:cond delay="1996"/>
                                          </p:stCondLst>
                                        </p:cTn>
                                        <p:tgtEl>
                                          <p:spTgt spid="3"/>
                                        </p:tgtEl>
                                        <p:attrNameLst>
                                          <p:attrName>style.visibility</p:attrName>
                                        </p:attrNameLst>
                                      </p:cBhvr>
                                      <p:to>
                                        <p:strVal val="hidden"/>
                                      </p:to>
                                    </p:set>
                                  </p:childTnLst>
                                </p:cTn>
                              </p:par>
                              <p:par>
                                <p:cTn id="27" presetID="3" presetClass="exit" presetSubtype="5" fill="hold" grpId="0" nodeType="withEffect">
                                  <p:stCondLst>
                                    <p:cond delay="0"/>
                                  </p:stCondLst>
                                  <p:childTnLst>
                                    <p:animEffect transition="out" filter="blinds(vertical)">
                                      <p:cBhvr>
                                        <p:cTn id="28" dur="2000"/>
                                        <p:tgtEl>
                                          <p:spTgt spid="6146"/>
                                        </p:tgtEl>
                                      </p:cBhvr>
                                    </p:animEffect>
                                    <p:set>
                                      <p:cBhvr>
                                        <p:cTn id="29" dur="1" fill="hold">
                                          <p:stCondLst>
                                            <p:cond delay="1996"/>
                                          </p:stCondLst>
                                        </p:cTn>
                                        <p:tgtEl>
                                          <p:spTgt spid="6146"/>
                                        </p:tgtEl>
                                        <p:attrNameLst>
                                          <p:attrName>style.visibility</p:attrName>
                                        </p:attrNameLst>
                                      </p:cBhvr>
                                      <p:to>
                                        <p:strVal val="hidden"/>
                                      </p:to>
                                    </p:set>
                                  </p:childTnLst>
                                </p:cTn>
                              </p:par>
                              <p:par>
                                <p:cTn id="30" presetID="3" presetClass="exit" presetSubtype="5" fill="hold" nodeType="withEffect">
                                  <p:stCondLst>
                                    <p:cond delay="0"/>
                                  </p:stCondLst>
                                  <p:childTnLst>
                                    <p:animEffect transition="out" filter="blinds(vertical)">
                                      <p:cBhvr>
                                        <p:cTn id="31" dur="3000"/>
                                        <p:tgtEl>
                                          <p:spTgt spid="2"/>
                                        </p:tgtEl>
                                      </p:cBhvr>
                                    </p:animEffect>
                                    <p:set>
                                      <p:cBhvr>
                                        <p:cTn id="32" dur="1" fill="hold">
                                          <p:stCondLst>
                                            <p:cond delay="2994"/>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637" y="352615"/>
            <a:ext cx="6561830" cy="1143000"/>
          </a:xfrm>
        </p:spPr>
        <p:txBody>
          <a:bodyPr>
            <a:normAutofit/>
          </a:bodyPr>
          <a:lstStyle/>
          <a:p>
            <a:r>
              <a:rPr lang="en-US" sz="2800" b="1" i="1" spc="300" dirty="0" err="1">
                <a:latin typeface="+mj-lt"/>
              </a:rPr>
              <a:t>Sản</a:t>
            </a:r>
            <a:r>
              <a:rPr lang="en-US" sz="2800" b="1" i="1" spc="300" dirty="0">
                <a:latin typeface="+mj-lt"/>
              </a:rPr>
              <a:t> </a:t>
            </a:r>
            <a:r>
              <a:rPr lang="en-US" sz="2800" b="1" i="1" spc="300" dirty="0" err="1">
                <a:latin typeface="+mj-lt"/>
              </a:rPr>
              <a:t>phẩm</a:t>
            </a:r>
            <a:r>
              <a:rPr lang="en-US" sz="2800" b="1" i="1" spc="300" dirty="0">
                <a:latin typeface="+mj-lt"/>
              </a:rPr>
              <a:t> </a:t>
            </a:r>
            <a:r>
              <a:rPr lang="en-US" sz="2800" b="1" i="1" spc="300" dirty="0" err="1">
                <a:latin typeface="+mj-lt"/>
              </a:rPr>
              <a:t>của</a:t>
            </a:r>
            <a:r>
              <a:rPr lang="en-US" sz="2800" b="1" i="1" spc="300" dirty="0">
                <a:latin typeface="+mj-lt"/>
              </a:rPr>
              <a:t> </a:t>
            </a:r>
            <a:r>
              <a:rPr lang="en-US" sz="2800" b="1" i="1" spc="300" dirty="0" err="1">
                <a:latin typeface="+mj-lt"/>
              </a:rPr>
              <a:t>sợi</a:t>
            </a:r>
            <a:r>
              <a:rPr lang="en-US" sz="2800" b="1" i="1" spc="300" dirty="0">
                <a:latin typeface="+mj-lt"/>
              </a:rPr>
              <a:t> </a:t>
            </a:r>
            <a:r>
              <a:rPr lang="en-US" sz="2800" b="1" i="1" spc="300" dirty="0" err="1">
                <a:latin typeface="+mj-lt"/>
              </a:rPr>
              <a:t>tổng</a:t>
            </a:r>
            <a:r>
              <a:rPr lang="en-US" sz="2800" b="1" i="1" spc="300" dirty="0">
                <a:latin typeface="+mj-lt"/>
              </a:rPr>
              <a:t> </a:t>
            </a:r>
            <a:r>
              <a:rPr lang="en-US" sz="2800" b="1" i="1" spc="300" dirty="0" err="1">
                <a:latin typeface="+mj-lt"/>
              </a:rPr>
              <a:t>hợp</a:t>
            </a:r>
            <a:endParaRPr lang="en-US" sz="2800" b="1" i="1" spc="300" dirty="0">
              <a:latin typeface="+mj-lt"/>
            </a:endParaRPr>
          </a:p>
        </p:txBody>
      </p:sp>
      <p:pic>
        <p:nvPicPr>
          <p:cNvPr id="4" name="Table Placeholder 3"/>
          <p:cNvPicPr>
            <a:picLocks noGrp="1" noChangeAspect="1"/>
          </p:cNvPicPr>
          <p:nvPr>
            <p:ph type="tbl" idx="1"/>
          </p:nvPr>
        </p:nvPicPr>
        <p:blipFill>
          <a:blip r:embed="rId1">
            <a:extLst>
              <a:ext uri="{BEBA8EAE-BF5A-486C-A8C5-ECC9F3942E4B}">
                <a14:imgProps xmlns:a14="http://schemas.microsoft.com/office/drawing/2010/main">
                  <a14:imgLayer r:embed="rId2">
                    <a14:imgEffect>
                      <a14:backgroundRemoval t="667" b="99000" l="10000" r="91500">
                        <a14:foregroundMark x1="36333" y1="833" x2="38500" y2="14833"/>
                        <a14:foregroundMark x1="47167" y1="83333" x2="47500" y2="98500"/>
                        <a14:foregroundMark x1="47500" y1="98500" x2="47500" y2="98500"/>
                        <a14:foregroundMark x1="63000" y1="93500" x2="63000" y2="99000"/>
                        <a14:foregroundMark x1="89833" y1="54500" x2="91500" y2="59667"/>
                      </a14:backgroundRemoval>
                    </a14:imgEffect>
                  </a14:imgLayer>
                </a14:imgProps>
              </a:ext>
            </a:extLst>
          </a:blip>
          <a:stretch>
            <a:fillRect/>
          </a:stretch>
        </p:blipFill>
        <p:spPr>
          <a:xfrm>
            <a:off x="-374134" y="1917314"/>
            <a:ext cx="4525963" cy="4525963"/>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000" b="99000" l="0" r="99667">
                        <a14:foregroundMark x1="31667" y1="75333" x2="8000" y2="91667"/>
                        <a14:foregroundMark x1="8000" y1="91667" x2="7667" y2="92667"/>
                        <a14:foregroundMark x1="1667" y1="77333" x2="0" y2="98333"/>
                        <a14:foregroundMark x1="84667" y1="81333" x2="94333" y2="99333"/>
                        <a14:foregroundMark x1="99000" y1="13333" x2="85333" y2="31000"/>
                        <a14:foregroundMark x1="64667" y1="9667" x2="64667" y2="9667"/>
                        <a14:foregroundMark x1="65667" y1="6333" x2="65667" y2="6333"/>
                        <a14:foregroundMark x1="97333" y1="82333" x2="99667" y2="88000"/>
                      </a14:backgroundRemoval>
                    </a14:imgEffect>
                  </a14:imgLayer>
                </a14:imgProps>
              </a:ext>
            </a:extLst>
          </a:blip>
          <a:stretch>
            <a:fillRect/>
          </a:stretch>
        </p:blipFill>
        <p:spPr>
          <a:xfrm>
            <a:off x="6230778" y="2331573"/>
            <a:ext cx="1832212" cy="1832212"/>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287" b="98567" l="9877" r="92840">
                        <a14:foregroundMark x1="29877" y1="5731" x2="35802" y2="287"/>
                        <a14:foregroundMark x1="43704" y1="79370" x2="41728" y2="97135"/>
                        <a14:foregroundMark x1="41728" y1="97135" x2="41728" y2="97135"/>
                        <a14:foregroundMark x1="51111" y1="51862" x2="51111" y2="51862"/>
                        <a14:foregroundMark x1="50617" y1="51576" x2="58519" y2="78510"/>
                        <a14:foregroundMark x1="80988" y1="1433" x2="79012" y2="89398"/>
                        <a14:foregroundMark x1="93333" y1="12607" x2="93333" y2="12607"/>
                        <a14:foregroundMark x1="77284" y1="26361" x2="71358" y2="62751"/>
                        <a14:foregroundMark x1="80247" y1="64756" x2="84444" y2="98567"/>
                        <a14:foregroundMark x1="88148" y1="96275" x2="87407" y2="75931"/>
                        <a14:foregroundMark x1="9877" y1="72493" x2="10370" y2="98567"/>
                      </a14:backgroundRemoval>
                    </a14:imgEffect>
                  </a14:imgLayer>
                </a14:imgProps>
              </a:ext>
            </a:extLst>
          </a:blip>
          <a:srcRect r="35164"/>
          <a:stretch>
            <a:fillRect/>
          </a:stretch>
        </p:blipFill>
        <p:spPr>
          <a:xfrm>
            <a:off x="3603313" y="2743200"/>
            <a:ext cx="2771476" cy="368356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700" b="93800" l="5500" r="95400">
                        <a14:foregroundMark x1="7300" y1="36000" x2="5600" y2="48800"/>
                        <a14:foregroundMark x1="25100" y1="26700" x2="37000" y2="24500"/>
                        <a14:foregroundMark x1="28000" y1="23800" x2="38900" y2="20500"/>
                        <a14:foregroundMark x1="15100" y1="91700" x2="40600" y2="93800"/>
                        <a14:foregroundMark x1="51800" y1="10500" x2="70200" y2="7300"/>
                        <a14:foregroundMark x1="70200" y1="7300" x2="71600" y2="6700"/>
                        <a14:foregroundMark x1="91800" y1="18600" x2="95100" y2="26700"/>
                        <a14:foregroundMark x1="95100" y1="26700" x2="95400" y2="30700"/>
                      </a14:backgroundRemoval>
                    </a14:imgEffect>
                  </a14:imgLayer>
                </a14:imgProps>
              </a:ext>
            </a:extLst>
          </a:blip>
          <a:stretch>
            <a:fillRect/>
          </a:stretch>
        </p:blipFill>
        <p:spPr>
          <a:xfrm>
            <a:off x="8072558" y="1737402"/>
            <a:ext cx="4263799" cy="426379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8472" b="95417" l="10000" r="90000">
                        <a14:foregroundMark x1="51111" y1="8750" x2="51111" y2="8750"/>
                        <a14:foregroundMark x1="56528" y1="92083" x2="56528" y2="92083"/>
                        <a14:foregroundMark x1="51528" y1="95417" x2="51528" y2="95417"/>
                      </a14:backgroundRemoval>
                    </a14:imgEffect>
                  </a14:imgLayer>
                </a14:imgProps>
              </a:ext>
            </a:extLst>
          </a:blip>
          <a:stretch>
            <a:fillRect/>
          </a:stretch>
        </p:blipFill>
        <p:spPr>
          <a:xfrm>
            <a:off x="6112510" y="4265593"/>
            <a:ext cx="2501111" cy="250111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172530" y="3709668"/>
            <a:ext cx="4334328" cy="6832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rPr>
              <a:t>click to add your text here click to add your text </a:t>
            </a:r>
            <a:endPar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endParaRPr>
          </a:p>
        </p:txBody>
      </p:sp>
      <p:sp>
        <p:nvSpPr>
          <p:cNvPr id="21" name="文本框 20"/>
          <p:cNvSpPr txBox="1"/>
          <p:nvPr/>
        </p:nvSpPr>
        <p:spPr>
          <a:xfrm>
            <a:off x="1703892" y="11197"/>
            <a:ext cx="9230927" cy="1200329"/>
          </a:xfrm>
          <a:prstGeom prst="rect">
            <a:avLst/>
          </a:prstGeom>
          <a:noFill/>
        </p:spPr>
        <p:txBody>
          <a:bodyPr wrap="square" rtlCol="0">
            <a:spAutoFit/>
          </a:bodyPr>
          <a:lstStyle/>
          <a:p>
            <a:pPr lvl="0" algn="just"/>
            <a:r>
              <a:rPr lang="en-US" sz="3600" b="1" i="1" dirty="0">
                <a:solidFill>
                  <a:schemeClr val="accent5">
                    <a:lumMod val="50000"/>
                  </a:schemeClr>
                </a:solidFill>
                <a:latin typeface="Times New Roman" panose="02020603050405020304" pitchFamily="18" charset="0"/>
                <a:cs typeface="Times New Roman" panose="02020603050405020304" pitchFamily="18" charset="0"/>
              </a:rPr>
              <a:t>Vò và nhúng vải vào nước để nhận định độ nhàu, tính hút ẩm của vải sợi hóa học</a:t>
            </a:r>
            <a:endParaRPr kumimoji="0" lang="zh-CN" altLang="en-US" sz="3600" b="1" i="1" u="none" strike="noStrike" kern="1200" cap="none" spc="0" normalizeH="0" baseline="0" noProof="0" dirty="0">
              <a:ln>
                <a:noFill/>
              </a:ln>
              <a:solidFill>
                <a:prstClr val="black"/>
              </a:solidFill>
              <a:effectLst/>
              <a:uLnTx/>
              <a:uFillTx/>
              <a:latin typeface="Helvetica" panose="020B0604020202030204" pitchFamily="34" charset="0"/>
              <a:ea typeface="华文黑体" charset="-122"/>
            </a:endParaRPr>
          </a:p>
        </p:txBody>
      </p:sp>
      <p:pic>
        <p:nvPicPr>
          <p:cNvPr id="30" name="Picture 29"/>
          <p:cNvPicPr>
            <a:picLocks noChangeAspect="1"/>
          </p:cNvPicPr>
          <p:nvPr/>
        </p:nvPicPr>
        <p:blipFill rotWithShape="1">
          <a:blip r:embed="rId1"/>
          <a:srcRect l="67299"/>
          <a:stretch>
            <a:fillRect/>
          </a:stretch>
        </p:blipFill>
        <p:spPr>
          <a:xfrm>
            <a:off x="0" y="1872183"/>
            <a:ext cx="4153774" cy="2882894"/>
          </a:xfrm>
          <a:prstGeom prst="rect">
            <a:avLst/>
          </a:prstGeom>
          <a:ln>
            <a:noFill/>
          </a:ln>
          <a:effectLst>
            <a:outerShdw blurRad="292100" dist="139700" dir="2700000" algn="tl" rotWithShape="0">
              <a:srgbClr val="333333">
                <a:alpha val="65000"/>
              </a:srgbClr>
            </a:outerShdw>
          </a:effectLst>
        </p:spPr>
      </p:pic>
      <p:grpSp>
        <p:nvGrpSpPr>
          <p:cNvPr id="33" name="Group 32"/>
          <p:cNvGrpSpPr/>
          <p:nvPr/>
        </p:nvGrpSpPr>
        <p:grpSpPr>
          <a:xfrm>
            <a:off x="539518" y="155102"/>
            <a:ext cx="1164255" cy="1164255"/>
            <a:chOff x="1510521" y="168110"/>
            <a:chExt cx="6085588" cy="6085588"/>
          </a:xfrm>
        </p:grpSpPr>
        <p:pic>
          <p:nvPicPr>
            <p:cNvPr id="34" name="Picture 33" descr="PDF ON HOW TO CREATE BLOG"/>
            <p:cNvPicPr>
              <a:picLocks noChangeAspect="1" noChangeArrowheads="1" noCrop="1"/>
            </p:cNvPicPr>
            <p:nvPr/>
          </p:nvPicPr>
          <p:blipFill>
            <a:blip r:embed="rId2"/>
            <a:srcRect/>
            <a:stretch>
              <a:fillRect/>
            </a:stretch>
          </p:blipFill>
          <p:spPr bwMode="auto">
            <a:xfrm>
              <a:off x="1510521" y="168110"/>
              <a:ext cx="6085588" cy="6085588"/>
            </a:xfrm>
            <a:custGeom>
              <a:avLst/>
              <a:gdLst>
                <a:gd name="connsiteX0" fmla="*/ 1013613 w 6085588"/>
                <a:gd name="connsiteY0" fmla="*/ 5115137 h 6085588"/>
                <a:gd name="connsiteX1" fmla="*/ 1013613 w 6085588"/>
                <a:gd name="connsiteY1" fmla="*/ 6058940 h 6085588"/>
                <a:gd name="connsiteX2" fmla="*/ 5248343 w 6085588"/>
                <a:gd name="connsiteY2" fmla="*/ 6058940 h 6085588"/>
                <a:gd name="connsiteX3" fmla="*/ 5248343 w 6085588"/>
                <a:gd name="connsiteY3" fmla="*/ 5115137 h 6085588"/>
                <a:gd name="connsiteX4" fmla="*/ 0 w 6085588"/>
                <a:gd name="connsiteY4" fmla="*/ 0 h 6085588"/>
                <a:gd name="connsiteX5" fmla="*/ 6085588 w 6085588"/>
                <a:gd name="connsiteY5" fmla="*/ 0 h 6085588"/>
                <a:gd name="connsiteX6" fmla="*/ 6085588 w 6085588"/>
                <a:gd name="connsiteY6" fmla="*/ 6085588 h 6085588"/>
                <a:gd name="connsiteX7" fmla="*/ 0 w 6085588"/>
                <a:gd name="connsiteY7" fmla="*/ 6085588 h 608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5588" h="6085588">
                  <a:moveTo>
                    <a:pt x="1013613" y="5115137"/>
                  </a:moveTo>
                  <a:lnTo>
                    <a:pt x="1013613" y="6058940"/>
                  </a:lnTo>
                  <a:lnTo>
                    <a:pt x="5248343" y="6058940"/>
                  </a:lnTo>
                  <a:lnTo>
                    <a:pt x="5248343" y="5115137"/>
                  </a:lnTo>
                  <a:close/>
                  <a:moveTo>
                    <a:pt x="0" y="0"/>
                  </a:moveTo>
                  <a:lnTo>
                    <a:pt x="6085588" y="0"/>
                  </a:lnTo>
                  <a:lnTo>
                    <a:pt x="6085588" y="6085588"/>
                  </a:lnTo>
                  <a:lnTo>
                    <a:pt x="0" y="6085588"/>
                  </a:lnTo>
                  <a:close/>
                </a:path>
              </a:pathLst>
            </a:custGeom>
            <a:noFill/>
            <a:extLst>
              <a:ext uri="{909E8E84-426E-40DD-AFC4-6F175D3DCCD1}">
                <a14:hiddenFill xmlns:a14="http://schemas.microsoft.com/office/drawing/2010/main">
                  <a:solidFill>
                    <a:srgbClr val="FFFFFF"/>
                  </a:solidFill>
                </a14:hiddenFill>
              </a:ext>
            </a:extLst>
          </p:spPr>
        </p:pic>
        <p:sp>
          <p:nvSpPr>
            <p:cNvPr id="31" name="Parallelogram 30"/>
            <p:cNvSpPr/>
            <p:nvPr/>
          </p:nvSpPr>
          <p:spPr>
            <a:xfrm rot="5400000">
              <a:off x="4408715" y="5271659"/>
              <a:ext cx="477598" cy="356905"/>
            </a:xfrm>
            <a:prstGeom prst="parallelogram">
              <a:avLst/>
            </a:prstGeom>
            <a:solidFill>
              <a:srgbClr val="EE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4"/>
          <p:cNvGraphicFramePr>
            <a:graphicFrameLocks noGrp="1"/>
          </p:cNvGraphicFramePr>
          <p:nvPr>
            <p:ph idx="1"/>
          </p:nvPr>
        </p:nvGraphicFramePr>
        <p:xfrm>
          <a:off x="662305" y="1101725"/>
          <a:ext cx="10691495" cy="5760720"/>
        </p:xfrm>
        <a:graphic>
          <a:graphicData uri="http://schemas.openxmlformats.org/drawingml/2006/table">
            <a:tbl>
              <a:tblPr firstRow="1" bandRow="1">
                <a:tableStyleId>{5C22544A-7EE6-4342-B048-85BDC9FD1C3A}</a:tableStyleId>
              </a:tblPr>
              <a:tblGrid>
                <a:gridCol w="1859280"/>
                <a:gridCol w="2844165"/>
                <a:gridCol w="2842260"/>
                <a:gridCol w="3145790"/>
              </a:tblGrid>
              <a:tr h="964565">
                <a:tc rowSpan="2">
                  <a:txBody>
                    <a:bodyPr/>
                    <a:p>
                      <a:pPr algn="r">
                        <a:lnSpc>
                          <a:spcPct val="150000"/>
                        </a:lnSpc>
                      </a:pPr>
                      <a:r>
                        <a:rPr lang="en-US" sz="2400" b="1" dirty="0">
                          <a:latin typeface="Verdana" panose="020B0604030504040204" charset="0"/>
                          <a:cs typeface="Verdana" panose="020B0604030504040204" charset="0"/>
                        </a:rPr>
                        <a:t>    LOẠI</a:t>
                      </a:r>
                      <a:r>
                        <a:rPr lang="en-US" sz="2400" b="1" baseline="0" dirty="0">
                          <a:latin typeface="Verdana" panose="020B0604030504040204" charset="0"/>
                          <a:cs typeface="Verdana" panose="020B0604030504040204" charset="0"/>
                        </a:rPr>
                        <a:t>    </a:t>
                      </a:r>
                      <a:endParaRPr lang="en-US" sz="2400" b="1" baseline="0" dirty="0">
                        <a:latin typeface="Verdana" panose="020B0604030504040204" charset="0"/>
                        <a:cs typeface="Verdana" panose="020B0604030504040204" charset="0"/>
                      </a:endParaRPr>
                    </a:p>
                    <a:p>
                      <a:pPr algn="r">
                        <a:lnSpc>
                          <a:spcPct val="150000"/>
                        </a:lnSpc>
                      </a:pPr>
                      <a:r>
                        <a:rPr lang="en-US" sz="2400" b="1" baseline="0" dirty="0">
                          <a:latin typeface="Verdana" panose="020B0604030504040204" charset="0"/>
                          <a:cs typeface="Verdana" panose="020B0604030504040204" charset="0"/>
                        </a:rPr>
                        <a:t>         VẢI</a:t>
                      </a:r>
                      <a:endParaRPr lang="en-US" sz="2400" b="1" dirty="0">
                        <a:latin typeface="Verdana" panose="020B0604030504040204" charset="0"/>
                        <a:cs typeface="Verdana" panose="020B0604030504040204" charset="0"/>
                      </a:endParaRPr>
                    </a:p>
                    <a:p>
                      <a:pPr algn="l">
                        <a:lnSpc>
                          <a:spcPct val="150000"/>
                        </a:lnSpc>
                      </a:pPr>
                      <a:r>
                        <a:rPr lang="en-US" sz="2400" b="1" dirty="0">
                          <a:latin typeface="Verdana" panose="020B0604030504040204" charset="0"/>
                          <a:cs typeface="Verdana" panose="020B0604030504040204" charset="0"/>
                        </a:rPr>
                        <a:t> TÍNH</a:t>
                      </a:r>
                      <a:r>
                        <a:rPr lang="en-US" sz="2400" b="1" baseline="0" dirty="0">
                          <a:latin typeface="Verdana" panose="020B0604030504040204" charset="0"/>
                          <a:cs typeface="Verdana" panose="020B0604030504040204" charset="0"/>
                        </a:rPr>
                        <a:t>    </a:t>
                      </a:r>
                      <a:endParaRPr lang="en-US" sz="2400" b="1" baseline="0" dirty="0">
                        <a:latin typeface="Verdana" panose="020B0604030504040204" charset="0"/>
                        <a:cs typeface="Verdana" panose="020B0604030504040204" charset="0"/>
                      </a:endParaRPr>
                    </a:p>
                    <a:p>
                      <a:pPr algn="l">
                        <a:lnSpc>
                          <a:spcPct val="150000"/>
                        </a:lnSpc>
                      </a:pPr>
                      <a:r>
                        <a:rPr lang="en-US" sz="2400" b="1" baseline="0" dirty="0">
                          <a:latin typeface="Verdana" panose="020B0604030504040204" charset="0"/>
                          <a:cs typeface="Verdana" panose="020B0604030504040204" charset="0"/>
                        </a:rPr>
                        <a:t>  CHẤT</a:t>
                      </a: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p>
                      <a:pPr algn="ctr">
                        <a:lnSpc>
                          <a:spcPct val="150000"/>
                        </a:lnSpc>
                      </a:pPr>
                      <a:endParaRPr lang="en-US" sz="2400" b="1" dirty="0">
                        <a:latin typeface="Verdana" panose="020B0604030504040204" charset="0"/>
                        <a:cs typeface="Verdana" panose="020B0604030504040204" charset="0"/>
                      </a:endParaRPr>
                    </a:p>
                    <a:p>
                      <a:pPr algn="ctr">
                        <a:lnSpc>
                          <a:spcPct val="150000"/>
                        </a:lnSpc>
                      </a:pPr>
                      <a:r>
                        <a:rPr lang="en-US" sz="2400" b="1" dirty="0">
                          <a:latin typeface="Verdana" panose="020B0604030504040204" charset="0"/>
                          <a:cs typeface="Verdana" panose="020B0604030504040204" charset="0"/>
                        </a:rPr>
                        <a:t>VẢI</a:t>
                      </a:r>
                      <a:r>
                        <a:rPr lang="en-US" sz="2400" b="1" baseline="0" dirty="0">
                          <a:latin typeface="Verdana" panose="020B0604030504040204" charset="0"/>
                          <a:cs typeface="Verdana" panose="020B0604030504040204" charset="0"/>
                        </a:rPr>
                        <a:t> SỢI </a:t>
                      </a:r>
                      <a:endParaRPr lang="en-US" sz="2400" b="1" baseline="0" dirty="0">
                        <a:latin typeface="Verdana" panose="020B0604030504040204" charset="0"/>
                        <a:cs typeface="Verdana" panose="020B0604030504040204" charset="0"/>
                      </a:endParaRPr>
                    </a:p>
                    <a:p>
                      <a:pPr algn="ctr">
                        <a:lnSpc>
                          <a:spcPct val="150000"/>
                        </a:lnSpc>
                      </a:pPr>
                      <a:r>
                        <a:rPr lang="en-US" sz="2400" b="1" baseline="0" dirty="0">
                          <a:latin typeface="Verdana" panose="020B0604030504040204" charset="0"/>
                          <a:cs typeface="Verdana" panose="020B0604030504040204" charset="0"/>
                        </a:rPr>
                        <a:t>THIÊN NHIÊN</a:t>
                      </a: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p>
                      <a:pPr algn="ctr"/>
                      <a:endParaRPr lang="en-US" sz="2400" b="1" dirty="0">
                        <a:latin typeface="Verdana" panose="020B0604030504040204" charset="0"/>
                        <a:cs typeface="Verdana" panose="020B0604030504040204" charset="0"/>
                      </a:endParaRPr>
                    </a:p>
                    <a:p>
                      <a:pPr algn="ctr"/>
                      <a:r>
                        <a:rPr lang="en-US" sz="2400" b="1" dirty="0">
                          <a:latin typeface="Verdana" panose="020B0604030504040204" charset="0"/>
                          <a:cs typeface="Verdana" panose="020B0604030504040204" charset="0"/>
                        </a:rPr>
                        <a:t>VẢI</a:t>
                      </a:r>
                      <a:r>
                        <a:rPr lang="en-US" sz="2400" b="1" baseline="0" dirty="0">
                          <a:latin typeface="Verdana" panose="020B0604030504040204" charset="0"/>
                          <a:cs typeface="Verdana" panose="020B0604030504040204" charset="0"/>
                        </a:rPr>
                        <a:t> SỢI HÓA HỌC</a:t>
                      </a: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21435">
                <a:tc vMerge="1">
                  <a:tcPr/>
                </a:tc>
                <a:tc vMerge="1">
                  <a:tcPr/>
                </a:tc>
                <a:tc>
                  <a:txBody>
                    <a:bodyPr/>
                    <a:p>
                      <a:pPr algn="ctr">
                        <a:lnSpc>
                          <a:spcPct val="150000"/>
                        </a:lnSpc>
                      </a:pPr>
                      <a:r>
                        <a:rPr lang="en-US" sz="2400" b="1" dirty="0" err="1">
                          <a:latin typeface="Verdana" panose="020B0604030504040204" charset="0"/>
                          <a:cs typeface="Verdana" panose="020B0604030504040204" charset="0"/>
                        </a:rPr>
                        <a:t>Vải</a:t>
                      </a:r>
                      <a:r>
                        <a:rPr lang="en-US" sz="2400" b="1" dirty="0">
                          <a:latin typeface="Verdana" panose="020B0604030504040204" charset="0"/>
                          <a:cs typeface="Verdana" panose="020B0604030504040204" charset="0"/>
                        </a:rPr>
                        <a:t> </a:t>
                      </a:r>
                      <a:r>
                        <a:rPr lang="en-US" sz="2400" b="1" dirty="0" err="1">
                          <a:latin typeface="Verdana" panose="020B0604030504040204" charset="0"/>
                          <a:cs typeface="Verdana" panose="020B0604030504040204" charset="0"/>
                        </a:rPr>
                        <a:t>sợi</a:t>
                      </a:r>
                      <a:r>
                        <a:rPr lang="en-US" sz="2400" b="1" baseline="0" dirty="0">
                          <a:latin typeface="Verdana" panose="020B0604030504040204" charset="0"/>
                          <a:cs typeface="Verdana" panose="020B0604030504040204" charset="0"/>
                        </a:rPr>
                        <a:t> </a:t>
                      </a:r>
                      <a:r>
                        <a:rPr lang="en-US" sz="2400" b="1" baseline="0" dirty="0" err="1">
                          <a:latin typeface="Verdana" panose="020B0604030504040204" charset="0"/>
                          <a:cs typeface="Verdana" panose="020B0604030504040204" charset="0"/>
                        </a:rPr>
                        <a:t>nhân</a:t>
                      </a:r>
                      <a:r>
                        <a:rPr lang="en-US" sz="2400" b="1" baseline="0" dirty="0">
                          <a:latin typeface="Verdana" panose="020B0604030504040204" charset="0"/>
                          <a:cs typeface="Verdana" panose="020B0604030504040204" charset="0"/>
                        </a:rPr>
                        <a:t> </a:t>
                      </a:r>
                      <a:r>
                        <a:rPr lang="en-US" sz="2400" b="1" baseline="0" dirty="0" err="1">
                          <a:latin typeface="Verdana" panose="020B0604030504040204" charset="0"/>
                          <a:cs typeface="Verdana" panose="020B0604030504040204" charset="0"/>
                        </a:rPr>
                        <a:t>tạo</a:t>
                      </a:r>
                      <a:r>
                        <a:rPr lang="en-US" sz="2400" b="1" baseline="0" dirty="0">
                          <a:latin typeface="Verdana" panose="020B0604030504040204" charset="0"/>
                          <a:cs typeface="Verdana" panose="020B0604030504040204" charset="0"/>
                        </a:rPr>
                        <a:t> </a:t>
                      </a: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lnSpc>
                          <a:spcPct val="150000"/>
                        </a:lnSpc>
                      </a:pPr>
                      <a:r>
                        <a:rPr lang="en-US" sz="2400" b="1" dirty="0" err="1">
                          <a:latin typeface="Verdana" panose="020B0604030504040204" charset="0"/>
                          <a:cs typeface="Verdana" panose="020B0604030504040204" charset="0"/>
                        </a:rPr>
                        <a:t>Vải</a:t>
                      </a:r>
                      <a:r>
                        <a:rPr lang="en-US" sz="2400" b="1" dirty="0">
                          <a:latin typeface="Verdana" panose="020B0604030504040204" charset="0"/>
                          <a:cs typeface="Verdana" panose="020B0604030504040204" charset="0"/>
                        </a:rPr>
                        <a:t> </a:t>
                      </a:r>
                      <a:r>
                        <a:rPr lang="en-US" sz="2400" b="1" dirty="0" err="1">
                          <a:latin typeface="Verdana" panose="020B0604030504040204" charset="0"/>
                          <a:cs typeface="Verdana" panose="020B0604030504040204" charset="0"/>
                        </a:rPr>
                        <a:t>sợi</a:t>
                      </a:r>
                      <a:r>
                        <a:rPr lang="en-US" sz="2400" b="1" baseline="0" dirty="0">
                          <a:latin typeface="Verdana" panose="020B0604030504040204" charset="0"/>
                          <a:cs typeface="Verdana" panose="020B0604030504040204" charset="0"/>
                        </a:rPr>
                        <a:t> </a:t>
                      </a:r>
                      <a:endParaRPr lang="en-US" sz="2400" b="1" baseline="0" dirty="0">
                        <a:latin typeface="Verdana" panose="020B0604030504040204" charset="0"/>
                        <a:cs typeface="Verdana" panose="020B0604030504040204" charset="0"/>
                      </a:endParaRPr>
                    </a:p>
                    <a:p>
                      <a:pPr algn="ctr">
                        <a:lnSpc>
                          <a:spcPct val="150000"/>
                        </a:lnSpc>
                      </a:pPr>
                      <a:r>
                        <a:rPr lang="en-US" sz="2400" b="1" baseline="0" dirty="0" err="1">
                          <a:latin typeface="Verdana" panose="020B0604030504040204" charset="0"/>
                          <a:cs typeface="Verdana" panose="020B0604030504040204" charset="0"/>
                        </a:rPr>
                        <a:t>tổng</a:t>
                      </a:r>
                      <a:r>
                        <a:rPr lang="en-US" sz="2400" b="1" baseline="0" dirty="0">
                          <a:latin typeface="Verdana" panose="020B0604030504040204" charset="0"/>
                          <a:cs typeface="Verdana" panose="020B0604030504040204" charset="0"/>
                        </a:rPr>
                        <a:t> </a:t>
                      </a:r>
                      <a:r>
                        <a:rPr lang="en-US" sz="2400" b="1" baseline="0" dirty="0" err="1">
                          <a:latin typeface="Verdana" panose="020B0604030504040204" charset="0"/>
                          <a:cs typeface="Verdana" panose="020B0604030504040204" charset="0"/>
                        </a:rPr>
                        <a:t>hợp</a:t>
                      </a: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188720">
                <a:tc>
                  <a:txBody>
                    <a:bodyPr/>
                    <a:p>
                      <a:pPr algn="ctr">
                        <a:lnSpc>
                          <a:spcPct val="150000"/>
                        </a:lnSpc>
                      </a:pPr>
                      <a:r>
                        <a:rPr lang="en-US" sz="2400" b="1" dirty="0" err="1">
                          <a:latin typeface="Verdana" panose="020B0604030504040204" charset="0"/>
                          <a:cs typeface="Verdana" panose="020B0604030504040204" charset="0"/>
                        </a:rPr>
                        <a:t>Độ</a:t>
                      </a:r>
                      <a:r>
                        <a:rPr lang="en-US" sz="2400" b="1" dirty="0">
                          <a:latin typeface="Verdana" panose="020B0604030504040204" charset="0"/>
                          <a:cs typeface="Verdana" panose="020B0604030504040204" charset="0"/>
                        </a:rPr>
                        <a:t> </a:t>
                      </a:r>
                      <a:r>
                        <a:rPr lang="en-US" sz="2400" b="1" dirty="0" err="1">
                          <a:latin typeface="Verdana" panose="020B0604030504040204" charset="0"/>
                          <a:cs typeface="Verdana" panose="020B0604030504040204" charset="0"/>
                        </a:rPr>
                        <a:t>nhàu</a:t>
                      </a:r>
                      <a:r>
                        <a:rPr lang="en-US" sz="2400" b="1" baseline="0" dirty="0">
                          <a:latin typeface="Verdana" panose="020B0604030504040204" charset="0"/>
                          <a:cs typeface="Verdana" panose="020B0604030504040204" charset="0"/>
                        </a:rPr>
                        <a:t> </a:t>
                      </a:r>
                      <a:endParaRPr lang="en-US" sz="2400" b="1" baseline="0" dirty="0">
                        <a:latin typeface="Verdana" panose="020B0604030504040204" charset="0"/>
                        <a:cs typeface="Verdana" panose="020B0604030504040204" charset="0"/>
                      </a:endParaRPr>
                    </a:p>
                    <a:p>
                      <a:pPr algn="ctr">
                        <a:lnSpc>
                          <a:spcPct val="150000"/>
                        </a:lnSpc>
                      </a:pP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86000">
                <a:tc>
                  <a:txBody>
                    <a:bodyPr/>
                    <a:p>
                      <a:pPr algn="ctr">
                        <a:lnSpc>
                          <a:spcPct val="150000"/>
                        </a:lnSpc>
                      </a:pPr>
                      <a:endParaRPr lang="en-US" sz="2400" b="1" dirty="0" err="1">
                        <a:latin typeface="Verdana" panose="020B0604030504040204" charset="0"/>
                        <a:cs typeface="Verdana" panose="020B0604030504040204" charset="0"/>
                      </a:endParaRPr>
                    </a:p>
                    <a:p>
                      <a:pPr algn="ctr">
                        <a:lnSpc>
                          <a:spcPct val="150000"/>
                        </a:lnSpc>
                      </a:pPr>
                      <a:r>
                        <a:rPr lang="en-US" sz="2400" b="1" dirty="0" err="1">
                          <a:latin typeface="Verdana" panose="020B0604030504040204" charset="0"/>
                          <a:cs typeface="Verdana" panose="020B0604030504040204" charset="0"/>
                        </a:rPr>
                        <a:t>Độ</a:t>
                      </a:r>
                      <a:r>
                        <a:rPr lang="en-US" sz="2400" b="1" baseline="0" dirty="0">
                          <a:latin typeface="Verdana" panose="020B0604030504040204" charset="0"/>
                          <a:cs typeface="Verdana" panose="020B0604030504040204" charset="0"/>
                        </a:rPr>
                        <a:t> </a:t>
                      </a:r>
                      <a:r>
                        <a:rPr lang="en-US" sz="2400" b="1" baseline="0" dirty="0" err="1">
                          <a:latin typeface="Verdana" panose="020B0604030504040204" charset="0"/>
                          <a:cs typeface="Verdana" panose="020B0604030504040204" charset="0"/>
                        </a:rPr>
                        <a:t>hút</a:t>
                      </a:r>
                      <a:r>
                        <a:rPr lang="en-US" sz="2400" b="1" baseline="0" dirty="0">
                          <a:latin typeface="Verdana" panose="020B0604030504040204" charset="0"/>
                          <a:cs typeface="Verdana" panose="020B0604030504040204" charset="0"/>
                        </a:rPr>
                        <a:t> </a:t>
                      </a:r>
                      <a:r>
                        <a:rPr lang="en-US" sz="2400" b="1" baseline="0" dirty="0" err="1">
                          <a:latin typeface="Verdana" panose="020B0604030504040204" charset="0"/>
                          <a:cs typeface="Verdana" panose="020B0604030504040204" charset="0"/>
                        </a:rPr>
                        <a:t>ẩm</a:t>
                      </a:r>
                      <a:endParaRPr lang="en-US" sz="2400" b="1" baseline="0" dirty="0" err="1">
                        <a:latin typeface="Verdana" panose="020B0604030504040204" charset="0"/>
                        <a:cs typeface="Verdana" panose="020B0604030504040204" charset="0"/>
                      </a:endParaRPr>
                    </a:p>
                    <a:p>
                      <a:pPr algn="ctr">
                        <a:lnSpc>
                          <a:spcPct val="150000"/>
                        </a:lnSpc>
                      </a:pPr>
                      <a:endParaRPr lang="en-US" sz="2400" b="1" dirty="0">
                        <a:latin typeface="Verdana" panose="020B0604030504040204" charset="0"/>
                        <a:cs typeface="Verdana" panose="020B060403050404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s 5"/>
          <p:cNvSpPr/>
          <p:nvPr/>
        </p:nvSpPr>
        <p:spPr>
          <a:xfrm>
            <a:off x="2844800" y="3594735"/>
            <a:ext cx="240919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300" b="1">
                <a:solidFill>
                  <a:schemeClr val="tx1"/>
                </a:solidFill>
                <a:cs typeface="+mn-lt"/>
              </a:rPr>
              <a:t>Dễ nhàu</a:t>
            </a:r>
            <a:r>
              <a:rPr lang="vi-VN" altLang="en-US" sz="2500" b="1">
                <a:solidFill>
                  <a:schemeClr val="tx1"/>
                </a:solidFill>
                <a:cs typeface="+mn-lt"/>
              </a:rPr>
              <a:t> </a:t>
            </a:r>
            <a:endParaRPr lang="vi-VN" altLang="en-US" sz="2500" b="1">
              <a:solidFill>
                <a:schemeClr val="tx1"/>
              </a:solidFill>
              <a:cs typeface="+mn-lt"/>
            </a:endParaRPr>
          </a:p>
        </p:txBody>
      </p:sp>
      <p:sp>
        <p:nvSpPr>
          <p:cNvPr id="7" name="Rectangles 6"/>
          <p:cNvSpPr/>
          <p:nvPr/>
        </p:nvSpPr>
        <p:spPr>
          <a:xfrm>
            <a:off x="2714625" y="4965700"/>
            <a:ext cx="2539365" cy="95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spcBef>
                <a:spcPts val="0"/>
              </a:spcBef>
              <a:spcAft>
                <a:spcPts val="0"/>
              </a:spcAft>
            </a:pPr>
            <a:r>
              <a:rPr lang="vi-VN" altLang="en-US" sz="2300" b="1">
                <a:solidFill>
                  <a:schemeClr val="tx1"/>
                </a:solidFill>
                <a:cs typeface="+mn-lt"/>
              </a:rPr>
              <a:t>Độ hút ẩm cao, mặc thoáng mát </a:t>
            </a:r>
            <a:endParaRPr lang="vi-VN" altLang="en-US" sz="2300" b="1">
              <a:solidFill>
                <a:schemeClr val="tx1"/>
              </a:solidFill>
              <a:cs typeface="+mn-lt"/>
            </a:endParaRPr>
          </a:p>
        </p:txBody>
      </p:sp>
      <p:sp>
        <p:nvSpPr>
          <p:cNvPr id="8" name="Rectangles 7"/>
          <p:cNvSpPr/>
          <p:nvPr/>
        </p:nvSpPr>
        <p:spPr>
          <a:xfrm>
            <a:off x="5645150" y="3549015"/>
            <a:ext cx="2440940" cy="87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300" b="1">
                <a:solidFill>
                  <a:schemeClr val="tx1"/>
                </a:solidFill>
                <a:cs typeface="+mn-lt"/>
              </a:rPr>
              <a:t>Ít bị nhàu </a:t>
            </a:r>
            <a:endParaRPr lang="vi-VN" altLang="en-US" sz="2300" b="1">
              <a:solidFill>
                <a:schemeClr val="tx1"/>
              </a:solidFill>
              <a:cs typeface="+mn-lt"/>
            </a:endParaRPr>
          </a:p>
        </p:txBody>
      </p:sp>
      <p:sp>
        <p:nvSpPr>
          <p:cNvPr id="9" name="Rectangles 8"/>
          <p:cNvSpPr/>
          <p:nvPr/>
        </p:nvSpPr>
        <p:spPr>
          <a:xfrm>
            <a:off x="5529580" y="4957445"/>
            <a:ext cx="2556510" cy="847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spcBef>
                <a:spcPts val="0"/>
              </a:spcBef>
              <a:spcAft>
                <a:spcPts val="0"/>
              </a:spcAft>
            </a:pPr>
            <a:r>
              <a:rPr lang="vi-VN" altLang="en-US" sz="2300" b="1">
                <a:solidFill>
                  <a:schemeClr val="tx1"/>
                </a:solidFill>
                <a:cs typeface="+mn-lt"/>
              </a:rPr>
              <a:t>Độ hút ẩm cao, mặc thoáng mát </a:t>
            </a:r>
            <a:endParaRPr lang="vi-VN" altLang="en-US" sz="2300" b="1">
              <a:solidFill>
                <a:schemeClr val="tx1"/>
              </a:solidFill>
              <a:cs typeface="+mn-lt"/>
            </a:endParaRPr>
          </a:p>
        </p:txBody>
      </p:sp>
      <p:sp>
        <p:nvSpPr>
          <p:cNvPr id="10" name="Rectangles 9"/>
          <p:cNvSpPr/>
          <p:nvPr/>
        </p:nvSpPr>
        <p:spPr>
          <a:xfrm>
            <a:off x="8477250" y="3601085"/>
            <a:ext cx="2619375" cy="847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300" b="1">
                <a:solidFill>
                  <a:schemeClr val="tx1"/>
                </a:solidFill>
                <a:cs typeface="+mn-lt"/>
              </a:rPr>
              <a:t>Không bị nhàu</a:t>
            </a:r>
            <a:r>
              <a:rPr lang="vi-VN" altLang="en-US">
                <a:solidFill>
                  <a:schemeClr val="tx1"/>
                </a:solidFill>
              </a:rPr>
              <a:t> </a:t>
            </a:r>
            <a:endParaRPr lang="vi-VN" altLang="en-US">
              <a:solidFill>
                <a:schemeClr val="tx1"/>
              </a:solidFill>
            </a:endParaRPr>
          </a:p>
        </p:txBody>
      </p:sp>
      <p:sp>
        <p:nvSpPr>
          <p:cNvPr id="11" name="Rectangles 10"/>
          <p:cNvSpPr/>
          <p:nvPr/>
        </p:nvSpPr>
        <p:spPr>
          <a:xfrm>
            <a:off x="8477250" y="4957445"/>
            <a:ext cx="2754630" cy="847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spcBef>
                <a:spcPts val="0"/>
              </a:spcBef>
              <a:spcAft>
                <a:spcPts val="0"/>
              </a:spcAft>
            </a:pPr>
            <a:r>
              <a:rPr lang="vi-VN" altLang="en-US" sz="2300" b="1">
                <a:solidFill>
                  <a:schemeClr val="tx1"/>
                </a:solidFill>
              </a:rPr>
              <a:t>Độ hút ẩm kém, ít thấm mồ hôi.</a:t>
            </a:r>
            <a:endParaRPr lang="vi-VN" altLang="en-US" sz="2300" b="1">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fill="hold" nodeType="clickEffect">
                                  <p:stCondLst>
                                    <p:cond delay="0"/>
                                  </p:stCondLst>
                                  <p:childTnLst>
                                    <p:anim calcmode="lin" valueType="num">
                                      <p:cBhvr additive="base">
                                        <p:cTn id="15" dur="500"/>
                                        <p:tgtEl>
                                          <p:spTgt spid="30"/>
                                        </p:tgtEl>
                                        <p:attrNameLst>
                                          <p:attrName>ppt_x</p:attrName>
                                        </p:attrNameLst>
                                      </p:cBhvr>
                                      <p:tavLst>
                                        <p:tav tm="0">
                                          <p:val>
                                            <p:strVal val="ppt_x"/>
                                          </p:val>
                                        </p:tav>
                                        <p:tav tm="100000">
                                          <p:val>
                                            <p:strVal val="0-ppt_w/2"/>
                                          </p:val>
                                        </p:tav>
                                      </p:tavLst>
                                    </p:anim>
                                    <p:anim calcmode="lin" valueType="num">
                                      <p:cBhvr additive="base">
                                        <p:cTn id="16" dur="500"/>
                                        <p:tgtEl>
                                          <p:spTgt spid="30"/>
                                        </p:tgtEl>
                                        <p:attrNameLst>
                                          <p:attrName>ppt_y</p:attrName>
                                        </p:attrNameLst>
                                      </p:cBhvr>
                                      <p:tavLst>
                                        <p:tav tm="0">
                                          <p:val>
                                            <p:strVal val="ppt_y"/>
                                          </p:val>
                                        </p:tav>
                                        <p:tav tm="100000">
                                          <p:val>
                                            <p:strVal val="ppt_y"/>
                                          </p:val>
                                        </p:tav>
                                      </p:tavLst>
                                    </p:anim>
                                    <p:set>
                                      <p:cBhvr>
                                        <p:cTn id="17" dur="1" fill="hold">
                                          <p:stCondLst>
                                            <p:cond delay="499"/>
                                          </p:stCondLst>
                                        </p:cTn>
                                        <p:tgtEl>
                                          <p:spTgt spid="30"/>
                                        </p:tgtEl>
                                        <p:attrNameLst>
                                          <p:attrName>style.visibility</p:attrName>
                                        </p:attrNameLst>
                                      </p:cBhvr>
                                      <p:to>
                                        <p:strVal val="hidden"/>
                                      </p:to>
                                    </p:set>
                                  </p:childTnLst>
                                </p:cTn>
                              </p:par>
                              <p:par>
                                <p:cTn id="18" presetID="16" presetClass="entr" presetSubtype="37"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Vertical)">
                                      <p:cBhvr>
                                        <p:cTn id="20" dur="500"/>
                                        <p:tgtEl>
                                          <p:spTgt spid="5"/>
                                        </p:tgtEl>
                                      </p:cBhvr>
                                    </p:animEffect>
                                  </p:childTnLst>
                                </p:cTn>
                              </p:par>
                            </p:childTnLst>
                          </p:cTn>
                        </p:par>
                        <p:par>
                          <p:cTn id="21" fill="hold">
                            <p:stCondLst>
                              <p:cond delay="500"/>
                            </p:stCondLst>
                            <p:childTnLst>
                              <p:par>
                                <p:cTn id="22" presetID="3" presetClass="entr" presetSubtype="5" fill="hold" grpId="0" nodeType="afterEffect">
                                  <p:stCondLst>
                                    <p:cond delay="0"/>
                                  </p:stCondLst>
                                  <p:childTnLst>
                                    <p:set>
                                      <p:cBhvr>
                                        <p:cTn id="23" dur="1000" fill="hold">
                                          <p:stCondLst>
                                            <p:cond delay="0"/>
                                          </p:stCondLst>
                                        </p:cTn>
                                        <p:tgtEl>
                                          <p:spTgt spid="6"/>
                                        </p:tgtEl>
                                        <p:attrNameLst>
                                          <p:attrName>style.visibility</p:attrName>
                                        </p:attrNameLst>
                                      </p:cBhvr>
                                      <p:to>
                                        <p:strVal val="visible"/>
                                      </p:to>
                                    </p:set>
                                    <p:animEffect transition="in" filter="blinds(vertical)">
                                      <p:cBhvr>
                                        <p:cTn id="24" dur="1000"/>
                                        <p:tgtEl>
                                          <p:spTgt spid="6"/>
                                        </p:tgtEl>
                                      </p:cBhvr>
                                    </p:animEffect>
                                  </p:childTnLst>
                                </p:cTn>
                              </p:par>
                            </p:childTnLst>
                          </p:cTn>
                        </p:par>
                        <p:par>
                          <p:cTn id="25" fill="hold">
                            <p:stCondLst>
                              <p:cond delay="1500"/>
                            </p:stCondLst>
                            <p:childTnLst>
                              <p:par>
                                <p:cTn id="26" presetID="3" presetClass="entr" presetSubtype="5" fill="hold" nodeType="afterEffect">
                                  <p:stCondLst>
                                    <p:cond delay="0"/>
                                  </p:stCondLst>
                                  <p:childTnLst>
                                    <p:set>
                                      <p:cBhvr>
                                        <p:cTn id="27" dur="1000" fill="hold">
                                          <p:stCondLst>
                                            <p:cond delay="0"/>
                                          </p:stCondLst>
                                        </p:cTn>
                                        <p:tgtEl>
                                          <p:spTgt spid="7">
                                            <p:txEl>
                                              <p:pRg st="0" end="0"/>
                                            </p:txEl>
                                          </p:spTgt>
                                        </p:tgtEl>
                                        <p:attrNameLst>
                                          <p:attrName>style.visibility</p:attrName>
                                        </p:attrNameLst>
                                      </p:cBhvr>
                                      <p:to>
                                        <p:strVal val="visible"/>
                                      </p:to>
                                    </p:set>
                                    <p:animEffect transition="in" filter="blinds(vertical)">
                                      <p:cBhvr>
                                        <p:cTn id="28" dur="10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2000" fill="hold">
                                          <p:stCondLst>
                                            <p:cond delay="0"/>
                                          </p:stCondLst>
                                        </p:cTn>
                                        <p:tgtEl>
                                          <p:spTgt spid="8"/>
                                        </p:tgtEl>
                                        <p:attrNameLst>
                                          <p:attrName>style.visibility</p:attrName>
                                        </p:attrNameLst>
                                      </p:cBhvr>
                                      <p:to>
                                        <p:strVal val="visible"/>
                                      </p:to>
                                    </p:set>
                                    <p:animEffect transition="in" filter="wipe(left)">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2000" fill="hold">
                                          <p:stCondLst>
                                            <p:cond delay="0"/>
                                          </p:stCondLst>
                                        </p:cTn>
                                        <p:tgtEl>
                                          <p:spTgt spid="9"/>
                                        </p:tgtEl>
                                        <p:attrNameLst>
                                          <p:attrName>style.visibility</p:attrName>
                                        </p:attrNameLst>
                                      </p:cBhvr>
                                      <p:to>
                                        <p:strVal val="visible"/>
                                      </p:to>
                                    </p:set>
                                    <p:animEffect transition="in" filter="wipe(left)">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2000"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2000" fill="hold">
                                          <p:stCondLst>
                                            <p:cond delay="0"/>
                                          </p:stCondLst>
                                        </p:cTn>
                                        <p:tgtEl>
                                          <p:spTgt spid="11"/>
                                        </p:tgtEl>
                                        <p:attrNameLst>
                                          <p:attrName>style.visibility</p:attrName>
                                        </p:attrNameLst>
                                      </p:cBhvr>
                                      <p:to>
                                        <p:strVal val="visible"/>
                                      </p:to>
                                    </p:set>
                                    <p:animEffect transition="in" filter="wipe(left)">
                                      <p:cBhvr>
                                        <p:cTn id="4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bldLvl="0" animBg="1"/>
      <p:bldP spid="8" grpId="0" bldLvl="0" animBg="1"/>
      <p:bldP spid="9" grpId="0" bldLvl="0" animBg="1"/>
      <p:bldP spid="10" grpId="0" bldLvl="0" animBg="1"/>
      <p:bldP spid="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a:srcRect l="59390"/>
          <a:stretch>
            <a:fillRect/>
          </a:stretch>
        </p:blipFill>
        <p:spPr>
          <a:xfrm>
            <a:off x="0" y="0"/>
            <a:ext cx="12319000" cy="6858000"/>
          </a:xfrm>
          <a:prstGeom prst="rect">
            <a:avLst/>
          </a:prstGeom>
        </p:spPr>
      </p:pic>
      <p:pic>
        <p:nvPicPr>
          <p:cNvPr id="5" name="Picture 4"/>
          <p:cNvPicPr>
            <a:picLocks noChangeAspect="1"/>
          </p:cNvPicPr>
          <p:nvPr/>
        </p:nvPicPr>
        <p:blipFill rotWithShape="1">
          <a:blip r:embed="rId1"/>
          <a:srcRect l="2140" r="43553"/>
          <a:stretch>
            <a:fillRect/>
          </a:stretch>
        </p:blipFill>
        <p:spPr>
          <a:xfrm>
            <a:off x="2659834" y="0"/>
            <a:ext cx="6629399" cy="6858000"/>
          </a:xfrm>
          <a:prstGeom prst="rect">
            <a:avLst/>
          </a:prstGeom>
          <a:ln>
            <a:noFill/>
          </a:ln>
        </p:spPr>
      </p:pic>
      <p:sp>
        <p:nvSpPr>
          <p:cNvPr id="2" name="TextBox 1"/>
          <p:cNvSpPr txBox="1"/>
          <p:nvPr/>
        </p:nvSpPr>
        <p:spPr>
          <a:xfrm>
            <a:off x="8275955" y="3982085"/>
            <a:ext cx="3877310" cy="583565"/>
          </a:xfrm>
          <a:prstGeom prst="rect">
            <a:avLst/>
          </a:prstGeom>
          <a:noFill/>
          <a:ln w="28575" cmpd="sng">
            <a:solidFill>
              <a:schemeClr val="accent1">
                <a:shade val="50000"/>
              </a:schemeClr>
            </a:solidFill>
            <a:prstDash val="solid"/>
          </a:ln>
        </p:spPr>
        <p:txBody>
          <a:bodyPr wrap="square" rtlCol="0">
            <a:spAutoFit/>
          </a:bodyPr>
          <a:lstStyle/>
          <a:p>
            <a:pPr algn="ctr"/>
            <a:r>
              <a:rPr lang="en-US" sz="3200" i="1" dirty="0">
                <a:solidFill>
                  <a:schemeClr val="bg1"/>
                </a:solidFill>
                <a:latin typeface="Arial" panose="020B0604020202020204" pitchFamily="34" charset="0"/>
                <a:cs typeface="Arial" panose="020B0604020202020204" pitchFamily="34" charset="0"/>
              </a:rPr>
              <a:t>Vải sợi thiên nhiên</a:t>
            </a:r>
            <a:endParaRPr lang="en-US" sz="3200" i="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8275320" y="4913630"/>
            <a:ext cx="3877945" cy="583565"/>
          </a:xfrm>
          <a:prstGeom prst="rect">
            <a:avLst/>
          </a:prstGeom>
          <a:noFill/>
          <a:ln w="28575" cmpd="sng">
            <a:solidFill>
              <a:schemeClr val="accent1">
                <a:shade val="50000"/>
              </a:schemeClr>
            </a:solidFill>
            <a:prstDash val="solid"/>
          </a:ln>
        </p:spPr>
        <p:txBody>
          <a:bodyPr wrap="square" rtlCol="0">
            <a:spAutoFit/>
          </a:bodyPr>
          <a:lstStyle/>
          <a:p>
            <a:pPr algn="ctr"/>
            <a:r>
              <a:rPr lang="en-US" sz="3200" i="1" dirty="0">
                <a:solidFill>
                  <a:schemeClr val="bg1"/>
                </a:solidFill>
                <a:latin typeface="Arial" panose="020B0604020202020204" pitchFamily="34" charset="0"/>
                <a:cs typeface="Arial" panose="020B0604020202020204" pitchFamily="34" charset="0"/>
              </a:rPr>
              <a:t>Vải sợi hóa học</a:t>
            </a:r>
            <a:endParaRPr lang="en-US" sz="3200" i="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8275955" y="5845175"/>
            <a:ext cx="3877310" cy="583565"/>
          </a:xfrm>
          <a:prstGeom prst="rect">
            <a:avLst/>
          </a:prstGeom>
          <a:noFill/>
          <a:ln w="28575" cmpd="sng">
            <a:solidFill>
              <a:schemeClr val="accent1">
                <a:shade val="50000"/>
              </a:schemeClr>
            </a:solidFill>
            <a:prstDash val="solid"/>
          </a:ln>
        </p:spPr>
        <p:txBody>
          <a:bodyPr wrap="square" rtlCol="0">
            <a:spAutoFit/>
          </a:bodyPr>
          <a:lstStyle/>
          <a:p>
            <a:pPr algn="ctr"/>
            <a:r>
              <a:rPr lang="en-US" sz="3200" i="1" dirty="0">
                <a:solidFill>
                  <a:schemeClr val="bg1"/>
                </a:solidFill>
                <a:latin typeface="Arial" panose="020B0604020202020204" pitchFamily="34" charset="0"/>
                <a:cs typeface="Arial" panose="020B0604020202020204" pitchFamily="34" charset="0"/>
              </a:rPr>
              <a:t>Vải sợi pha</a:t>
            </a:r>
            <a:endParaRPr lang="en-US" sz="3200" i="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30627" y="1959071"/>
            <a:ext cx="300445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a:solidFill>
                  <a:prstClr val="white"/>
                </a:solidFill>
                <a:latin typeface="SVN-Apple" panose="02040603050506020204" pitchFamily="18" charset="0"/>
              </a:rPr>
              <a:t>NỘI DUNG </a:t>
            </a:r>
            <a:endParaRPr lang="en-US" sz="6600" b="1" dirty="0">
              <a:solidFill>
                <a:prstClr val="white"/>
              </a:solidFill>
              <a:latin typeface="SVN-Apple"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a:solidFill>
                  <a:prstClr val="white"/>
                </a:solidFill>
                <a:latin typeface="SVN-Apple" panose="02040603050506020204" pitchFamily="18" charset="0"/>
              </a:rPr>
              <a:t>BÀI HỌC</a:t>
            </a:r>
            <a:endParaRPr kumimoji="0" lang="en-US" sz="6600" b="1" i="0" u="none" strike="noStrike" kern="1200" cap="none" spc="0" normalizeH="0" baseline="0" noProof="0" dirty="0">
              <a:ln>
                <a:noFill/>
              </a:ln>
              <a:solidFill>
                <a:prstClr val="white"/>
              </a:solidFill>
              <a:effectLst/>
              <a:uLnTx/>
              <a:uFillTx/>
              <a:latin typeface="SVN-Apple" panose="02040603050506020204" pitchFamily="18" charset="0"/>
            </a:endParaRPr>
          </a:p>
        </p:txBody>
      </p:sp>
      <p:sp>
        <p:nvSpPr>
          <p:cNvPr id="9" name="TextBox 8"/>
          <p:cNvSpPr txBox="1"/>
          <p:nvPr/>
        </p:nvSpPr>
        <p:spPr>
          <a:xfrm>
            <a:off x="8522970" y="343535"/>
            <a:ext cx="3382010" cy="3290570"/>
          </a:xfrm>
          <a:prstGeom prst="rect">
            <a:avLst/>
          </a:prstGeom>
          <a:noFill/>
        </p:spPr>
        <p:txBody>
          <a:bodyPr wrap="square" rtlCol="0">
            <a:spAutoFit/>
          </a:bodyPr>
          <a:p>
            <a:pPr marR="0" lvl="0" indent="0" algn="ctr"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kumimoji="0" lang="en-US" sz="3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Nhận biết được các loại vải thông dụng </a:t>
            </a:r>
            <a:endParaRPr kumimoji="0" lang="en-US" sz="3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sz="3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được dùng để may mặc</a:t>
            </a: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2000"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ppt_x</p:attrName>
                                        </p:attrNameLst>
                                      </p:cBhvr>
                                      <p:tavLst>
                                        <p:tav tm="0">
                                          <p:val>
                                            <p:strVal val="#ppt_x"/>
                                          </p:val>
                                        </p:tav>
                                        <p:tav tm="100000">
                                          <p:val>
                                            <p:strVal val="#ppt_x"/>
                                          </p:val>
                                        </p:tav>
                                      </p:tavLst>
                                    </p:anim>
                                    <p:anim calcmode="lin" valueType="num">
                                      <p:cBhvr>
                                        <p:cTn id="15" dur="2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barn(inVertical)">
                                      <p:cBhvr>
                                        <p:cTn id="19" dur="2000"/>
                                        <p:tgtEl>
                                          <p:spTgt spid="2"/>
                                        </p:tgtEl>
                                      </p:cBhvr>
                                    </p:animEffect>
                                  </p:childTnLst>
                                </p:cTn>
                              </p:par>
                            </p:childTnLst>
                          </p:cTn>
                        </p:par>
                        <p:par>
                          <p:cTn id="20" fill="hold">
                            <p:stCondLst>
                              <p:cond delay="5000"/>
                            </p:stCondLst>
                            <p:childTnLst>
                              <p:par>
                                <p:cTn id="21" presetID="16" presetClass="entr" presetSubtype="21" fill="hold" grpId="0" nodeType="afterEffect">
                                  <p:stCondLst>
                                    <p:cond delay="0"/>
                                  </p:stCondLst>
                                  <p:childTnLst>
                                    <p:set>
                                      <p:cBhvr>
                                        <p:cTn id="22" dur="2000" fill="hold">
                                          <p:stCondLst>
                                            <p:cond delay="0"/>
                                          </p:stCondLst>
                                        </p:cTn>
                                        <p:tgtEl>
                                          <p:spTgt spid="11"/>
                                        </p:tgtEl>
                                        <p:attrNameLst>
                                          <p:attrName>style.visibility</p:attrName>
                                        </p:attrNameLst>
                                      </p:cBhvr>
                                      <p:to>
                                        <p:strVal val="visible"/>
                                      </p:to>
                                    </p:set>
                                    <p:animEffect transition="in" filter="barn(inVertical)">
                                      <p:cBhvr>
                                        <p:cTn id="23" dur="2000"/>
                                        <p:tgtEl>
                                          <p:spTgt spid="11"/>
                                        </p:tgtEl>
                                      </p:cBhvr>
                                    </p:animEffect>
                                  </p:childTnLst>
                                </p:cTn>
                              </p:par>
                            </p:childTnLst>
                          </p:cTn>
                        </p:par>
                        <p:par>
                          <p:cTn id="24" fill="hold">
                            <p:stCondLst>
                              <p:cond delay="7000"/>
                            </p:stCondLst>
                            <p:childTnLst>
                              <p:par>
                                <p:cTn id="25" presetID="16" presetClass="entr" presetSubtype="21" fill="hold" grpId="0" nodeType="afterEffect">
                                  <p:stCondLst>
                                    <p:cond delay="0"/>
                                  </p:stCondLst>
                                  <p:childTnLst>
                                    <p:set>
                                      <p:cBhvr>
                                        <p:cTn id="26" dur="2000" fill="hold">
                                          <p:stCondLst>
                                            <p:cond delay="0"/>
                                          </p:stCondLst>
                                        </p:cTn>
                                        <p:tgtEl>
                                          <p:spTgt spid="12"/>
                                        </p:tgtEl>
                                        <p:attrNameLst>
                                          <p:attrName>style.visibility</p:attrName>
                                        </p:attrNameLst>
                                      </p:cBhvr>
                                      <p:to>
                                        <p:strVal val="visible"/>
                                      </p:to>
                                    </p:set>
                                    <p:animEffect transition="in" filter="barn(inVertical)">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2"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4185" y="307975"/>
            <a:ext cx="1827530" cy="5835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rPr>
              <a:t>BÀI 6:</a:t>
            </a:r>
            <a:endParaRPr kumimoji="0" lang="en-US" sz="32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
        <p:nvSpPr>
          <p:cNvPr id="5" name="TextBox 4"/>
          <p:cNvSpPr txBox="1"/>
          <p:nvPr/>
        </p:nvSpPr>
        <p:spPr>
          <a:xfrm>
            <a:off x="2903220" y="275590"/>
            <a:ext cx="8507095"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haroni" panose="02010803020104030203" charset="0"/>
                <a:ea typeface="+mn-ea"/>
                <a:cs typeface="Aharoni" panose="02010803020104030203" charset="0"/>
              </a:rPr>
              <a:t>CÁC LOẠI VẢI THƯỜNG DÙNG TRONG MAY MẶC</a:t>
            </a:r>
            <a:endParaRPr kumimoji="0" lang="en-US" sz="3600" b="1" i="0" u="none" strike="noStrike" kern="1200" cap="none" spc="0" normalizeH="0" baseline="0" noProof="0" dirty="0">
              <a:ln>
                <a:noFill/>
              </a:ln>
              <a:solidFill>
                <a:srgbClr val="FF0000"/>
              </a:solidFill>
              <a:effectLst/>
              <a:uLnTx/>
              <a:uFillTx/>
              <a:latin typeface="Aharoni" panose="02010803020104030203" charset="0"/>
              <a:ea typeface="+mn-ea"/>
              <a:cs typeface="Aharoni" panose="02010803020104030203" charset="0"/>
            </a:endParaRPr>
          </a:p>
        </p:txBody>
      </p:sp>
      <p:sp>
        <p:nvSpPr>
          <p:cNvPr id="6" name="TextBox 5"/>
          <p:cNvSpPr txBox="1"/>
          <p:nvPr/>
        </p:nvSpPr>
        <p:spPr>
          <a:xfrm>
            <a:off x="352425" y="1568178"/>
            <a:ext cx="3817620" cy="521970"/>
          </a:xfrm>
          <a:prstGeom prst="rect">
            <a:avLst/>
          </a:prstGeom>
          <a:noFill/>
        </p:spPr>
        <p:txBody>
          <a:bodyPr wrap="none" rtlCol="0">
            <a:spAutoFit/>
          </a:bodyPr>
          <a:lstStyle/>
          <a:p>
            <a:r>
              <a:rPr lang="en-US" sz="2800" b="1" dirty="0">
                <a:solidFill>
                  <a:srgbClr val="FF0000"/>
                </a:solidFill>
                <a:latin typeface="Verdana" panose="020B0604030504040204" charset="0"/>
                <a:cs typeface="Verdana" panose="020B0604030504040204" charset="0"/>
              </a:rPr>
              <a:t>2.  Vải sợi hóa học</a:t>
            </a:r>
            <a:endParaRPr lang="en-US" sz="2800" b="1" dirty="0">
              <a:solidFill>
                <a:srgbClr val="FF0000"/>
              </a:solidFill>
              <a:latin typeface="Verdana" panose="020B0604030504040204" charset="0"/>
              <a:cs typeface="Verdana" panose="020B0604030504040204" charset="0"/>
            </a:endParaRPr>
          </a:p>
        </p:txBody>
      </p:sp>
      <p:sp>
        <p:nvSpPr>
          <p:cNvPr id="7" name="Content Placeholder 2"/>
          <p:cNvSpPr>
            <a:spLocks noGrp="1"/>
          </p:cNvSpPr>
          <p:nvPr>
            <p:ph idx="1"/>
          </p:nvPr>
        </p:nvSpPr>
        <p:spPr>
          <a:xfrm>
            <a:off x="352425" y="2184400"/>
            <a:ext cx="11597640" cy="4338320"/>
          </a:xfrm>
        </p:spPr>
        <p:txBody>
          <a:bodyPr>
            <a:noAutofit/>
          </a:bodyPr>
          <a:lstStyle/>
          <a:p>
            <a:pPr marL="0" indent="0">
              <a:lnSpc>
                <a:spcPct val="150000"/>
              </a:lnSpc>
              <a:buNone/>
            </a:pPr>
            <a:r>
              <a:rPr lang="vi-VN" sz="2400" b="1" dirty="0">
                <a:latin typeface="Verdana" panose="020B0604030504040204" charset="0"/>
                <a:cs typeface="Verdana" panose="020B0604030504040204" charset="0"/>
              </a:rPr>
              <a:t>	</a:t>
            </a:r>
            <a:r>
              <a:rPr lang="vi-VN" sz="2400" b="1" dirty="0">
                <a:solidFill>
                  <a:schemeClr val="accent5">
                    <a:lumMod val="75000"/>
                  </a:schemeClr>
                </a:solidFill>
                <a:latin typeface="Verdana" panose="020B0604030504040204" charset="0"/>
                <a:cs typeface="Verdana" panose="020B0604030504040204" charset="0"/>
              </a:rPr>
              <a:t>- Vải sợi hóa học được dệt bằng các loại sợi do con người tạo ra từ một số chất hóa học.</a:t>
            </a:r>
            <a:endParaRPr lang="vi-VN" sz="2400" b="1" dirty="0">
              <a:solidFill>
                <a:schemeClr val="accent5">
                  <a:lumMod val="75000"/>
                </a:schemeClr>
              </a:solidFill>
              <a:latin typeface="Verdana" panose="020B0604030504040204" charset="0"/>
              <a:cs typeface="Verdana" panose="020B0604030504040204" charset="0"/>
            </a:endParaRPr>
          </a:p>
          <a:p>
            <a:pPr marL="0" indent="0">
              <a:lnSpc>
                <a:spcPct val="150000"/>
              </a:lnSpc>
              <a:buNone/>
            </a:pPr>
            <a:r>
              <a:rPr lang="vi-VN" sz="2400" b="1" dirty="0">
                <a:solidFill>
                  <a:schemeClr val="accent5">
                    <a:lumMod val="75000"/>
                  </a:schemeClr>
                </a:solidFill>
                <a:latin typeface="Verdana" panose="020B0604030504040204" charset="0"/>
                <a:cs typeface="Verdana" panose="020B0604030504040204" charset="0"/>
              </a:rPr>
              <a:t>	- Vải sợi hóa học có thể chia thành 2 loại:</a:t>
            </a:r>
            <a:endParaRPr lang="vi-VN" sz="2400" b="1" dirty="0">
              <a:solidFill>
                <a:schemeClr val="accent5">
                  <a:lumMod val="75000"/>
                </a:schemeClr>
              </a:solidFill>
              <a:latin typeface="Verdana" panose="020B0604030504040204" charset="0"/>
              <a:cs typeface="Verdana" panose="020B0604030504040204" charset="0"/>
            </a:endParaRPr>
          </a:p>
          <a:p>
            <a:pPr marL="0" indent="0">
              <a:lnSpc>
                <a:spcPct val="150000"/>
              </a:lnSpc>
              <a:buNone/>
            </a:pPr>
            <a:r>
              <a:rPr lang="vi-VN" sz="2400" b="1" dirty="0">
                <a:solidFill>
                  <a:schemeClr val="accent5">
                    <a:lumMod val="75000"/>
                  </a:schemeClr>
                </a:solidFill>
                <a:latin typeface="Verdana" panose="020B0604030504040204" charset="0"/>
                <a:cs typeface="Verdana" panose="020B0604030504040204" charset="0"/>
              </a:rPr>
              <a:t>	   + Vải sợi nhân tạo: ít nhàu, có khả năng thấm hút tốt nên mặc thoáng mát;</a:t>
            </a:r>
            <a:endParaRPr lang="vi-VN" sz="2400" b="1" dirty="0">
              <a:solidFill>
                <a:schemeClr val="accent5">
                  <a:lumMod val="75000"/>
                </a:schemeClr>
              </a:solidFill>
              <a:latin typeface="Verdana" panose="020B0604030504040204" charset="0"/>
              <a:cs typeface="Verdana" panose="020B0604030504040204" charset="0"/>
            </a:endParaRPr>
          </a:p>
          <a:p>
            <a:pPr marL="0" indent="0">
              <a:lnSpc>
                <a:spcPct val="150000"/>
              </a:lnSpc>
              <a:buNone/>
            </a:pPr>
            <a:r>
              <a:rPr lang="vi-VN" sz="2400" b="1" dirty="0">
                <a:solidFill>
                  <a:schemeClr val="accent5">
                    <a:lumMod val="75000"/>
                  </a:schemeClr>
                </a:solidFill>
                <a:latin typeface="Verdana" panose="020B0604030504040204" charset="0"/>
                <a:cs typeface="Verdana" panose="020B0604030504040204" charset="0"/>
              </a:rPr>
              <a:t>	   + Vải sợi tổng hợp: không bị nhàu, ít thấm mồ hôi nên không thoáng mát khi mặc</a:t>
            </a:r>
            <a:r>
              <a:rPr lang="en-US" sz="2400" b="1" dirty="0">
                <a:solidFill>
                  <a:schemeClr val="accent5">
                    <a:lumMod val="75000"/>
                  </a:schemeClr>
                </a:solidFill>
                <a:latin typeface="Verdana" panose="020B0604030504040204" charset="0"/>
                <a:cs typeface="Verdana" panose="020B0604030504040204" charset="0"/>
              </a:rPr>
              <a:t>, bền, đẹp, giặt mau khô, không bị nhàu.</a:t>
            </a:r>
            <a:endParaRPr lang="en-US" sz="2400" b="1" dirty="0">
              <a:solidFill>
                <a:schemeClr val="accent5">
                  <a:lumMod val="75000"/>
                </a:schemeClr>
              </a:solidFill>
              <a:latin typeface="Verdana" panose="020B0604030504040204" charset="0"/>
              <a:cs typeface="Verdana" panose="020B0604030504040204" charset="0"/>
            </a:endParaRPr>
          </a:p>
        </p:txBody>
      </p:sp>
      <p:sp>
        <p:nvSpPr>
          <p:cNvPr id="8" name="Rectangle 9"/>
          <p:cNvSpPr>
            <a:spLocks noChangeArrowheads="1"/>
          </p:cNvSpPr>
          <p:nvPr/>
        </p:nvSpPr>
        <p:spPr bwMode="auto">
          <a:xfrm>
            <a:off x="352425" y="-177165"/>
            <a:ext cx="138176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72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11781866" y="3708822"/>
            <a:ext cx="263936" cy="0"/>
          </a:xfrm>
          <a:prstGeom prst="line">
            <a:avLst/>
          </a:prstGeom>
          <a:solidFill>
            <a:srgbClr val="F2F2F2"/>
          </a:solidFill>
        </p:spPr>
      </p:cxnSp>
      <p:sp>
        <p:nvSpPr>
          <p:cNvPr id="22" name="文本框 21"/>
          <p:cNvSpPr txBox="1"/>
          <p:nvPr/>
        </p:nvSpPr>
        <p:spPr>
          <a:xfrm>
            <a:off x="1187453" y="328291"/>
            <a:ext cx="44136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Helvetica" panose="020B0604020202030204" pitchFamily="34" charset="0"/>
                <a:ea typeface="华文黑体" charset="-122"/>
                <a:cs typeface="+mn-cs"/>
              </a:rPr>
              <a:t>2. Vải sợi </a:t>
            </a:r>
            <a:r>
              <a:rPr lang="en-US" altLang="zh-CN" sz="3200" dirty="0">
                <a:solidFill>
                  <a:srgbClr val="FF0000"/>
                </a:solidFill>
                <a:latin typeface="Helvetica" panose="020B0604020202030204" pitchFamily="34" charset="0"/>
                <a:ea typeface="华文黑体" charset="-122"/>
              </a:rPr>
              <a:t>pha</a:t>
            </a:r>
            <a:endParaRPr kumimoji="0" lang="zh-CN" altLang="en-US" sz="3200" b="0" i="0" u="none" strike="noStrike" kern="1200" cap="none" spc="0" normalizeH="0" baseline="0" noProof="0" dirty="0">
              <a:ln>
                <a:noFill/>
              </a:ln>
              <a:solidFill>
                <a:srgbClr val="FF0000"/>
              </a:solidFill>
              <a:effectLst/>
              <a:uLnTx/>
              <a:uFillTx/>
              <a:latin typeface="Helvetica" panose="020B0604020202030204" pitchFamily="34" charset="0"/>
              <a:ea typeface="华文黑体" charset="-122"/>
              <a:cs typeface="+mn-cs"/>
            </a:endParaRPr>
          </a:p>
        </p:txBody>
      </p:sp>
      <p:cxnSp>
        <p:nvCxnSpPr>
          <p:cNvPr id="25" name="PA_直接连接符 67"/>
          <p:cNvCxnSpPr/>
          <p:nvPr/>
        </p:nvCxnSpPr>
        <p:spPr>
          <a:xfrm flipH="1">
            <a:off x="773578" y="0"/>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PA_直接连接符 67"/>
          <p:cNvCxnSpPr/>
          <p:nvPr/>
        </p:nvCxnSpPr>
        <p:spPr>
          <a:xfrm flipH="1">
            <a:off x="765624" y="4416471"/>
            <a:ext cx="7956" cy="2252615"/>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PA_直接连接符 67"/>
          <p:cNvCxnSpPr/>
          <p:nvPr>
            <p:custDataLst>
              <p:tags r:id="rId1"/>
            </p:custDataLst>
          </p:nvPr>
        </p:nvCxnSpPr>
        <p:spPr>
          <a:xfrm flipH="1">
            <a:off x="765624" y="6656567"/>
            <a:ext cx="6555380"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PA_直接连接符 67"/>
          <p:cNvCxnSpPr/>
          <p:nvPr>
            <p:custDataLst>
              <p:tags r:id="rId2"/>
            </p:custDataLst>
          </p:nvPr>
        </p:nvCxnSpPr>
        <p:spPr>
          <a:xfrm>
            <a:off x="10830379" y="5110843"/>
            <a:ext cx="0" cy="1728002"/>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PA_直接连接符 67"/>
          <p:cNvCxnSpPr/>
          <p:nvPr>
            <p:custDataLst>
              <p:tags r:id="rId3"/>
            </p:custDataLst>
          </p:nvPr>
        </p:nvCxnSpPr>
        <p:spPr>
          <a:xfrm flipH="1">
            <a:off x="7321004" y="3247996"/>
            <a:ext cx="1" cy="3408571"/>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PA_直接连接符 67"/>
          <p:cNvCxnSpPr/>
          <p:nvPr>
            <p:custDataLst>
              <p:tags r:id="rId4"/>
            </p:custDataLst>
          </p:nvPr>
        </p:nvCxnSpPr>
        <p:spPr>
          <a:xfrm flipH="1">
            <a:off x="8221320" y="2205038"/>
            <a:ext cx="2602708"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PA_直接连接符 67"/>
          <p:cNvCxnSpPr/>
          <p:nvPr>
            <p:custDataLst>
              <p:tags r:id="rId5"/>
            </p:custDataLst>
          </p:nvPr>
        </p:nvCxnSpPr>
        <p:spPr>
          <a:xfrm flipH="1">
            <a:off x="10817677" y="2205038"/>
            <a:ext cx="12702" cy="207991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3" name="Object 7"/>
          <p:cNvGraphicFramePr>
            <a:graphicFrameLocks noChangeAspect="1"/>
          </p:cNvGraphicFramePr>
          <p:nvPr/>
        </p:nvGraphicFramePr>
        <p:xfrm>
          <a:off x="6610281" y="1345422"/>
          <a:ext cx="4816092" cy="4734704"/>
        </p:xfrm>
        <a:graphic>
          <a:graphicData uri="http://schemas.openxmlformats.org/presentationml/2006/ole">
            <mc:AlternateContent xmlns:mc="http://schemas.openxmlformats.org/markup-compatibility/2006">
              <mc:Choice xmlns:v="urn:schemas-microsoft-com:vml" Requires="v">
                <p:oleObj spid="_x0000_s2054" name="CorelDRAW" r:id="rId6" imgW="4241800" imgH="4178300" progId="CorelDRAW.Graphic.12">
                  <p:embed/>
                </p:oleObj>
              </mc:Choice>
              <mc:Fallback>
                <p:oleObj name="CorelDRAW" r:id="rId6" imgW="4241800" imgH="4178300" progId="CorelDRAW.Graphic.12">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281" y="1345422"/>
                        <a:ext cx="4816092" cy="4734704"/>
                      </a:xfrm>
                      <a:prstGeom prst="rect">
                        <a:avLst/>
                      </a:prstGeom>
                      <a:noFill/>
                    </p:spPr>
                  </p:pic>
                </p:oleObj>
              </mc:Fallback>
            </mc:AlternateContent>
          </a:graphicData>
        </a:graphic>
      </p:graphicFrame>
      <p:pic>
        <p:nvPicPr>
          <p:cNvPr id="34" name="Picture 10" descr="vai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404" y="1224111"/>
            <a:ext cx="5340269" cy="471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par>
                          <p:cTn id="33" fill="hold">
                            <p:stCondLst>
                              <p:cond delay="3000"/>
                            </p:stCondLst>
                            <p:childTnLst>
                              <p:par>
                                <p:cTn id="34" presetID="22" presetClass="entr" presetSubtype="1"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up)">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half" idx="1"/>
          </p:nvPr>
        </p:nvPicPr>
        <p:blipFill>
          <a:blip r:embed="rId1"/>
          <a:stretch>
            <a:fillRect/>
          </a:stretch>
        </p:blipFill>
        <p:spPr>
          <a:xfrm>
            <a:off x="1628775" y="1666240"/>
            <a:ext cx="1845310" cy="1965325"/>
          </a:xfrm>
          <a:prstGeom prst="rect">
            <a:avLst/>
          </a:prstGeom>
        </p:spPr>
      </p:pic>
      <p:pic>
        <p:nvPicPr>
          <p:cNvPr id="6" name="Content Placeholder 5"/>
          <p:cNvPicPr>
            <a:picLocks noChangeAspect="1"/>
          </p:cNvPicPr>
          <p:nvPr>
            <p:ph sz="half" idx="2"/>
          </p:nvPr>
        </p:nvPicPr>
        <p:blipFill>
          <a:blip r:embed="rId2"/>
          <a:stretch>
            <a:fillRect/>
          </a:stretch>
        </p:blipFill>
        <p:spPr>
          <a:xfrm>
            <a:off x="1509395" y="3927475"/>
            <a:ext cx="2132330" cy="2108835"/>
          </a:xfrm>
          <a:prstGeom prst="rect">
            <a:avLst/>
          </a:prstGeom>
        </p:spPr>
      </p:pic>
      <p:pic>
        <p:nvPicPr>
          <p:cNvPr id="8" name="Picture 7"/>
          <p:cNvPicPr>
            <a:picLocks noChangeAspect="1"/>
          </p:cNvPicPr>
          <p:nvPr/>
        </p:nvPicPr>
        <p:blipFill>
          <a:blip r:embed="rId3"/>
          <a:stretch>
            <a:fillRect/>
          </a:stretch>
        </p:blipFill>
        <p:spPr>
          <a:xfrm>
            <a:off x="4700905" y="2479040"/>
            <a:ext cx="2740660" cy="2783840"/>
          </a:xfrm>
          <a:prstGeom prst="rect">
            <a:avLst/>
          </a:prstGeom>
        </p:spPr>
      </p:pic>
      <p:pic>
        <p:nvPicPr>
          <p:cNvPr id="9" name="Picture 8"/>
          <p:cNvPicPr>
            <a:picLocks noChangeAspect="1"/>
          </p:cNvPicPr>
          <p:nvPr/>
        </p:nvPicPr>
        <p:blipFill>
          <a:blip r:embed="rId4"/>
          <a:stretch>
            <a:fillRect/>
          </a:stretch>
        </p:blipFill>
        <p:spPr>
          <a:xfrm>
            <a:off x="8668385" y="2115820"/>
            <a:ext cx="2800350" cy="3510280"/>
          </a:xfrm>
          <a:prstGeom prst="rect">
            <a:avLst/>
          </a:prstGeom>
        </p:spPr>
      </p:pic>
      <p:cxnSp>
        <p:nvCxnSpPr>
          <p:cNvPr id="10" name="Straight Arrow Connector 9"/>
          <p:cNvCxnSpPr/>
          <p:nvPr/>
        </p:nvCxnSpPr>
        <p:spPr>
          <a:xfrm>
            <a:off x="3666490" y="2688590"/>
            <a:ext cx="900430" cy="804545"/>
          </a:xfrm>
          <a:prstGeom prst="straightConnector1">
            <a:avLst/>
          </a:prstGeom>
          <a:ln w="25400">
            <a:solidFill>
              <a:schemeClr val="bg2">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414260" y="3717925"/>
            <a:ext cx="1270635" cy="32385"/>
          </a:xfrm>
          <a:prstGeom prst="straightConnector1">
            <a:avLst/>
          </a:prstGeom>
          <a:ln w="28575" cmpd="sng">
            <a:solidFill>
              <a:schemeClr val="bg2">
                <a:lumMod val="50000"/>
              </a:schemeClr>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41725" y="4023360"/>
            <a:ext cx="915670" cy="644525"/>
          </a:xfrm>
          <a:prstGeom prst="straightConnector1">
            <a:avLst/>
          </a:prstGeom>
          <a:ln w="25400" cmpd="sng">
            <a:solidFill>
              <a:schemeClr val="bg2">
                <a:lumMod val="50000"/>
              </a:schemeClr>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Box 12"/>
          <p:cNvSpPr txBox="1"/>
          <p:nvPr/>
        </p:nvSpPr>
        <p:spPr>
          <a:xfrm>
            <a:off x="7431405" y="3171190"/>
            <a:ext cx="1253490" cy="460375"/>
          </a:xfrm>
          <a:prstGeom prst="rect">
            <a:avLst/>
          </a:prstGeom>
          <a:noFill/>
        </p:spPr>
        <p:txBody>
          <a:bodyPr wrap="square" rtlCol="0" anchor="t">
            <a:spAutoFit/>
          </a:bodyPr>
          <a:p>
            <a:pPr algn="ctr"/>
            <a:r>
              <a:rPr lang="vi-VN" altLang="en-US" sz="2400" b="1">
                <a:latin typeface="Verdana" panose="020B0604030504040204" charset="0"/>
                <a:cs typeface="Verdana" panose="020B0604030504040204" charset="0"/>
                <a:sym typeface="+mn-ea"/>
              </a:rPr>
              <a:t>Dệt</a:t>
            </a:r>
            <a:endParaRPr lang="vi-VN" altLang="en-US" sz="2400" b="1">
              <a:latin typeface="Verdana" panose="020B0604030504040204" charset="0"/>
              <a:cs typeface="Verdana" panose="020B0604030504040204" charset="0"/>
              <a:sym typeface="+mn-ea"/>
            </a:endParaRPr>
          </a:p>
        </p:txBody>
      </p:sp>
      <p:sp>
        <p:nvSpPr>
          <p:cNvPr id="14" name="Rectangles 13"/>
          <p:cNvSpPr/>
          <p:nvPr/>
        </p:nvSpPr>
        <p:spPr>
          <a:xfrm>
            <a:off x="0" y="212090"/>
            <a:ext cx="1219327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500" b="1" i="1" spc="600" noProof="0" dirty="0">
                <a:ln>
                  <a:noFill/>
                </a:ln>
                <a:solidFill>
                  <a:schemeClr val="accent1">
                    <a:lumMod val="75000"/>
                  </a:schemeClr>
                </a:solidFill>
                <a:effectLst>
                  <a:outerShdw blurRad="38100" dist="38100" dir="2700000" algn="tl">
                    <a:srgbClr val="000000">
                      <a:alpha val="43137"/>
                    </a:srgbClr>
                  </a:outerShdw>
                </a:effectLst>
                <a:uLnTx/>
                <a:uFillTx/>
                <a:latin typeface="Verdana" panose="020B0604030504040204" charset="0"/>
                <a:ea typeface="华文黑体" charset="-122"/>
                <a:cs typeface="Verdana" panose="020B0604030504040204" charset="0"/>
                <a:sym typeface="+mn-ea"/>
              </a:rPr>
              <a:t>Quy trình sản xuất vải sợi pha</a:t>
            </a:r>
            <a:endParaRPr lang="vi-VN" altLang="en-US" sz="3500" b="1" i="1" spc="600" noProof="0" dirty="0">
              <a:ln>
                <a:noFill/>
              </a:ln>
              <a:solidFill>
                <a:schemeClr val="accent1">
                  <a:lumMod val="75000"/>
                </a:schemeClr>
              </a:solidFill>
              <a:effectLst>
                <a:outerShdw blurRad="38100" dist="38100" dir="2700000" algn="tl">
                  <a:srgbClr val="000000">
                    <a:alpha val="43137"/>
                  </a:srgbClr>
                </a:outerShdw>
              </a:effectLst>
              <a:uLnTx/>
              <a:uFillTx/>
              <a:latin typeface="Verdana" panose="020B0604030504040204" charset="0"/>
              <a:ea typeface="华文黑体" charset="-122"/>
              <a:cs typeface="Verdana" panose="020B060403050404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2000"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ppt_x</p:attrName>
                                        </p:attrNameLst>
                                      </p:cBhvr>
                                      <p:tavLst>
                                        <p:tav tm="0">
                                          <p:val>
                                            <p:strVal val="#ppt_x"/>
                                          </p:val>
                                        </p:tav>
                                        <p:tav tm="100000">
                                          <p:val>
                                            <p:strVal val="#ppt_x"/>
                                          </p:val>
                                        </p:tav>
                                      </p:tavLst>
                                    </p:anim>
                                    <p:anim calcmode="lin" valueType="num">
                                      <p:cBhvr>
                                        <p:cTn id="22" dur="2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2" presetClass="entr" presetSubtype="1" fill="hold" nodeType="after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par>
                          <p:cTn id="27" fill="hold">
                            <p:stCondLst>
                              <p:cond delay="5000"/>
                            </p:stCondLst>
                            <p:childTnLst>
                              <p:par>
                                <p:cTn id="28" presetID="22" presetClass="entr" presetSubtype="4" fill="hold" nodeType="afterEffect">
                                  <p:stCondLst>
                                    <p:cond delay="0"/>
                                  </p:stCondLst>
                                  <p:childTnLst>
                                    <p:set>
                                      <p:cBhvr>
                                        <p:cTn id="29" dur="2000" fill="hold">
                                          <p:stCondLst>
                                            <p:cond delay="0"/>
                                          </p:stCondLst>
                                        </p:cTn>
                                        <p:tgtEl>
                                          <p:spTgt spid="12"/>
                                        </p:tgtEl>
                                        <p:attrNameLst>
                                          <p:attrName>style.visibility</p:attrName>
                                        </p:attrNameLst>
                                      </p:cBhvr>
                                      <p:to>
                                        <p:strVal val="visible"/>
                                      </p:to>
                                    </p:set>
                                    <p:animEffect transition="in" filter="wipe(down)">
                                      <p:cBhvr>
                                        <p:cTn id="30" dur="2000"/>
                                        <p:tgtEl>
                                          <p:spTgt spid="12"/>
                                        </p:tgtEl>
                                      </p:cBhvr>
                                    </p:animEffect>
                                  </p:childTnLst>
                                </p:cTn>
                              </p:par>
                            </p:childTnLst>
                          </p:cTn>
                        </p:par>
                        <p:par>
                          <p:cTn id="31" fill="hold">
                            <p:stCondLst>
                              <p:cond delay="7000"/>
                            </p:stCondLst>
                            <p:childTnLst>
                              <p:par>
                                <p:cTn id="32" presetID="42" presetClass="entr" presetSubtype="0" fill="hold" nodeType="afterEffect">
                                  <p:stCondLst>
                                    <p:cond delay="0"/>
                                  </p:stCondLst>
                                  <p:childTnLst>
                                    <p:set>
                                      <p:cBhvr>
                                        <p:cTn id="33" dur="2000"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ppt_x</p:attrName>
                                        </p:attrNameLst>
                                      </p:cBhvr>
                                      <p:tavLst>
                                        <p:tav tm="0">
                                          <p:val>
                                            <p:strVal val="#ppt_x"/>
                                          </p:val>
                                        </p:tav>
                                        <p:tav tm="100000">
                                          <p:val>
                                            <p:strVal val="#ppt_x"/>
                                          </p:val>
                                        </p:tav>
                                      </p:tavLst>
                                    </p:anim>
                                    <p:anim calcmode="lin" valueType="num">
                                      <p:cBhvr>
                                        <p:cTn id="36" dur="2000" fill="hold"/>
                                        <p:tgtEl>
                                          <p:spTgt spid="8"/>
                                        </p:tgtEl>
                                        <p:attrNameLst>
                                          <p:attrName>ppt_y</p:attrName>
                                        </p:attrNameLst>
                                      </p:cBhvr>
                                      <p:tavLst>
                                        <p:tav tm="0">
                                          <p:val>
                                            <p:strVal val="#ppt_y+.1"/>
                                          </p:val>
                                        </p:tav>
                                        <p:tav tm="100000">
                                          <p:val>
                                            <p:strVal val="#ppt_y"/>
                                          </p:val>
                                        </p:tav>
                                      </p:tavLst>
                                    </p:anim>
                                  </p:childTnLst>
                                </p:cTn>
                              </p:par>
                            </p:childTnLst>
                          </p:cTn>
                        </p:par>
                        <p:par>
                          <p:cTn id="37" fill="hold">
                            <p:stCondLst>
                              <p:cond delay="9000"/>
                            </p:stCondLst>
                            <p:childTnLst>
                              <p:par>
                                <p:cTn id="38" presetID="22" presetClass="entr" presetSubtype="8" fill="hold" grpId="0" nodeType="afterEffect">
                                  <p:stCondLst>
                                    <p:cond delay="0"/>
                                  </p:stCondLst>
                                  <p:childTnLst>
                                    <p:set>
                                      <p:cBhvr>
                                        <p:cTn id="39" dur="2000" fill="hold">
                                          <p:stCondLst>
                                            <p:cond delay="0"/>
                                          </p:stCondLst>
                                        </p:cTn>
                                        <p:tgtEl>
                                          <p:spTgt spid="13"/>
                                        </p:tgtEl>
                                        <p:attrNameLst>
                                          <p:attrName>style.visibility</p:attrName>
                                        </p:attrNameLst>
                                      </p:cBhvr>
                                      <p:to>
                                        <p:strVal val="visible"/>
                                      </p:to>
                                    </p:set>
                                    <p:animEffect transition="in" filter="wipe(left)">
                                      <p:cBhvr>
                                        <p:cTn id="40" dur="2000"/>
                                        <p:tgtEl>
                                          <p:spTgt spid="13"/>
                                        </p:tgtEl>
                                      </p:cBhvr>
                                    </p:animEffect>
                                  </p:childTnLst>
                                </p:cTn>
                              </p:par>
                              <p:par>
                                <p:cTn id="41" presetID="22" presetClass="entr" presetSubtype="8" fill="hold" nodeType="withEffect">
                                  <p:stCondLst>
                                    <p:cond delay="0"/>
                                  </p:stCondLst>
                                  <p:childTnLst>
                                    <p:set>
                                      <p:cBhvr>
                                        <p:cTn id="42" dur="1000"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par>
                          <p:cTn id="44" fill="hold">
                            <p:stCondLst>
                              <p:cond delay="11000"/>
                            </p:stCondLst>
                            <p:childTnLst>
                              <p:par>
                                <p:cTn id="45" presetID="22" presetClass="entr" presetSubtype="8" fill="hold" nodeType="afterEffect">
                                  <p:stCondLst>
                                    <p:cond delay="0"/>
                                  </p:stCondLst>
                                  <p:childTnLst>
                                    <p:set>
                                      <p:cBhvr>
                                        <p:cTn id="46" dur="3000" fill="hold">
                                          <p:stCondLst>
                                            <p:cond delay="0"/>
                                          </p:stCondLst>
                                        </p:cTn>
                                        <p:tgtEl>
                                          <p:spTgt spid="9"/>
                                        </p:tgtEl>
                                        <p:attrNameLst>
                                          <p:attrName>style.visibility</p:attrName>
                                        </p:attrNameLst>
                                      </p:cBhvr>
                                      <p:to>
                                        <p:strVal val="visible"/>
                                      </p:to>
                                    </p:set>
                                    <p:animEffect transition="in" filter="wipe(left)">
                                      <p:cBhvr>
                                        <p:cTn id="4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PA_直接连接符 67"/>
          <p:cNvCxnSpPr/>
          <p:nvPr>
            <p:custDataLst>
              <p:tags r:id="rId1"/>
            </p:custDataLst>
          </p:nvPr>
        </p:nvCxnSpPr>
        <p:spPr>
          <a:xfrm flipH="1" flipV="1">
            <a:off x="-71755" y="986790"/>
            <a:ext cx="12335510" cy="12700"/>
          </a:xfrm>
          <a:prstGeom prst="line">
            <a:avLst/>
          </a:prstGeom>
          <a:ln w="19050" cap="rnd">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93995" y="1295400"/>
            <a:ext cx="6898005" cy="49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a:ln>
                  <a:noFill/>
                </a:ln>
                <a:solidFill>
                  <a:schemeClr val="accent4">
                    <a:lumMod val="75000"/>
                  </a:schemeClr>
                </a:solidFill>
                <a:effectLst/>
                <a:uLnTx/>
                <a:uFillTx/>
                <a:latin typeface="Verdana" panose="020B0604030504040204" charset="0"/>
                <a:cs typeface="Verdana" panose="020B0604030504040204" charset="0"/>
              </a:rPr>
              <a:t>Mang ưu</a:t>
            </a:r>
            <a:r>
              <a:rPr kumimoji="0" lang="en-US" sz="2600" b="1" i="0" u="none" strike="noStrike" kern="1200" cap="none" spc="0" normalizeH="0" noProof="0" dirty="0">
                <a:ln>
                  <a:noFill/>
                </a:ln>
                <a:solidFill>
                  <a:schemeClr val="accent4">
                    <a:lumMod val="75000"/>
                  </a:schemeClr>
                </a:solidFill>
                <a:effectLst/>
                <a:uLnTx/>
                <a:uFillTx/>
                <a:latin typeface="Verdana" panose="020B0604030504040204" charset="0"/>
                <a:cs typeface="Verdana" panose="020B0604030504040204" charset="0"/>
              </a:rPr>
              <a:t> điểm của sợi thành phần</a:t>
            </a:r>
            <a:endParaRPr kumimoji="0" lang="en-US" sz="2600" b="1" i="0" u="none" strike="noStrike" kern="1200" cap="none" spc="0" normalizeH="0" baseline="0" noProof="0" dirty="0">
              <a:ln>
                <a:noFill/>
              </a:ln>
              <a:solidFill>
                <a:schemeClr val="accent4">
                  <a:lumMod val="75000"/>
                </a:schemeClr>
              </a:solidFill>
              <a:effectLst/>
              <a:uLnTx/>
              <a:uFillTx/>
              <a:latin typeface="Verdana" panose="020B0604030504040204" charset="0"/>
              <a:ea typeface="幼圆" panose="02010509060101010101" pitchFamily="49" charset="-122"/>
              <a:cs typeface="Verdana" panose="020B0604030504040204" charset="0"/>
            </a:endParaRPr>
          </a:p>
        </p:txBody>
      </p:sp>
      <p:sp>
        <p:nvSpPr>
          <p:cNvPr id="22" name="TextBox 21"/>
          <p:cNvSpPr txBox="1"/>
          <p:nvPr/>
        </p:nvSpPr>
        <p:spPr>
          <a:xfrm>
            <a:off x="857885" y="282575"/>
            <a:ext cx="922274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FF0000"/>
                </a:solidFill>
                <a:effectLst/>
                <a:uLnTx/>
                <a:uFillTx/>
                <a:latin typeface="Verdana" panose="020B0604030504040204" charset="0"/>
                <a:cs typeface="Verdana" panose="020B0604030504040204" charset="0"/>
              </a:rPr>
              <a:t>TÍNH CHẤT VẢI SỢI PHA</a:t>
            </a:r>
            <a:endParaRPr kumimoji="0" lang="en-US" sz="3000" b="1" i="0" u="none" strike="noStrike" kern="1200" cap="none" spc="0" normalizeH="0" baseline="0" noProof="0" dirty="0">
              <a:ln>
                <a:noFill/>
              </a:ln>
              <a:solidFill>
                <a:srgbClr val="FF0000"/>
              </a:solidFill>
              <a:effectLst/>
              <a:uLnTx/>
              <a:uFillTx/>
              <a:latin typeface="Verdana" panose="020B0604030504040204" charset="0"/>
              <a:cs typeface="Verdana" panose="020B0604030504040204" charset="0"/>
            </a:endParaRPr>
          </a:p>
        </p:txBody>
      </p:sp>
      <p:pic>
        <p:nvPicPr>
          <p:cNvPr id="13" name="Picture 12"/>
          <p:cNvPicPr>
            <a:picLocks noChangeAspect="1"/>
          </p:cNvPicPr>
          <p:nvPr/>
        </p:nvPicPr>
        <p:blipFill rotWithShape="1">
          <a:blip r:embed="rId2"/>
          <a:srcRect t="53635"/>
          <a:stretch>
            <a:fillRect/>
          </a:stretch>
        </p:blipFill>
        <p:spPr>
          <a:xfrm>
            <a:off x="3216275" y="3290570"/>
            <a:ext cx="3575685" cy="2230120"/>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7962" b="99045" l="1786" r="92143">
                        <a14:foregroundMark x1="32500" y1="12420" x2="37500" y2="12420"/>
                        <a14:foregroundMark x1="25000" y1="26115" x2="22857" y2="33439"/>
                        <a14:foregroundMark x1="41429" y1="25796" x2="42857" y2="31210"/>
                        <a14:foregroundMark x1="8571" y1="64968" x2="2143" y2="75796"/>
                        <a14:foregroundMark x1="2143" y1="75796" x2="1786" y2="76115"/>
                        <a14:foregroundMark x1="21429" y1="90764" x2="22500" y2="99363"/>
                        <a14:foregroundMark x1="71429" y1="8280" x2="71429" y2="8280"/>
                        <a14:foregroundMark x1="92143" y1="45541" x2="92143" y2="45541"/>
                      </a14:backgroundRemoval>
                    </a14:imgEffect>
                  </a14:imgLayer>
                </a14:imgProps>
              </a:ext>
            </a:extLst>
          </a:blip>
          <a:stretch>
            <a:fillRect/>
          </a:stretch>
        </p:blipFill>
        <p:spPr>
          <a:xfrm>
            <a:off x="350281" y="2587373"/>
            <a:ext cx="3039352" cy="3408416"/>
          </a:xfrm>
          <a:prstGeom prst="rect">
            <a:avLst/>
          </a:prstGeom>
        </p:spPr>
      </p:pic>
      <p:sp>
        <p:nvSpPr>
          <p:cNvPr id="15" name="TextBox 14"/>
          <p:cNvSpPr txBox="1"/>
          <p:nvPr/>
        </p:nvSpPr>
        <p:spPr>
          <a:xfrm>
            <a:off x="3518188" y="2277884"/>
            <a:ext cx="2640950"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350520" y="1931035"/>
            <a:ext cx="368744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chemeClr val="accent2">
                    <a:lumMod val="60000"/>
                    <a:lumOff val="40000"/>
                  </a:schemeClr>
                </a:solidFill>
                <a:effectLst/>
                <a:uLnTx/>
                <a:uFillTx/>
                <a:latin typeface="Verdana" panose="020B0604030504040204" charset="0"/>
                <a:cs typeface="Verdana" panose="020B0604030504040204" charset="0"/>
              </a:rPr>
              <a:t>Ví</a:t>
            </a:r>
            <a:r>
              <a:rPr kumimoji="0" lang="en-US" sz="2800" b="1" i="1" u="none" strike="noStrike" kern="1200" cap="none" spc="0" normalizeH="0" noProof="0" dirty="0">
                <a:ln>
                  <a:noFill/>
                </a:ln>
                <a:solidFill>
                  <a:schemeClr val="accent2">
                    <a:lumMod val="60000"/>
                    <a:lumOff val="40000"/>
                  </a:schemeClr>
                </a:solidFill>
                <a:effectLst/>
                <a:uLnTx/>
                <a:uFillTx/>
                <a:latin typeface="Verdana" panose="020B0604030504040204" charset="0"/>
                <a:cs typeface="Verdana" panose="020B0604030504040204" charset="0"/>
              </a:rPr>
              <a:t> dụ: Vải Kate</a:t>
            </a:r>
            <a:endParaRPr kumimoji="0" lang="en-US" sz="2800" b="1" i="1" u="none" strike="noStrike" kern="1200" cap="none" spc="0" normalizeH="0" baseline="0" noProof="0" dirty="0">
              <a:ln>
                <a:noFill/>
              </a:ln>
              <a:solidFill>
                <a:schemeClr val="accent2">
                  <a:lumMod val="60000"/>
                  <a:lumOff val="40000"/>
                </a:schemeClr>
              </a:solidFill>
              <a:effectLst/>
              <a:uLnTx/>
              <a:uFillTx/>
              <a:latin typeface="Verdana" panose="020B0604030504040204" charset="0"/>
              <a:ea typeface="幼圆" panose="02010509060101010101" pitchFamily="49" charset="-122"/>
              <a:cs typeface="Verdana" panose="020B0604030504040204" charset="0"/>
            </a:endParaRPr>
          </a:p>
        </p:txBody>
      </p:sp>
      <p:sp>
        <p:nvSpPr>
          <p:cNvPr id="20" name="TextBox 19"/>
          <p:cNvSpPr txBox="1"/>
          <p:nvPr/>
        </p:nvSpPr>
        <p:spPr>
          <a:xfrm>
            <a:off x="-120076" y="6130409"/>
            <a:ext cx="89033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2">
                    <a:lumMod val="60000"/>
                    <a:lumOff val="40000"/>
                  </a:schemeClr>
                </a:solidFill>
                <a:effectLst/>
                <a:uLnTx/>
                <a:uFillTx/>
                <a:latin typeface="Times New Roman" panose="02020603050405020304" pitchFamily="18" charset="0"/>
                <a:ea typeface="+mn-ea"/>
                <a:cs typeface="Times New Roman" panose="02020603050405020304" pitchFamily="18" charset="0"/>
              </a:rPr>
              <a:t>dệt bằng sợi bông (cotton) pha sợi tổng hợp (polyester)</a:t>
            </a:r>
            <a:endParaRPr kumimoji="0" lang="en-US" sz="2800" b="1" i="0" u="none" strike="noStrike" kern="1200" cap="none" spc="0" normalizeH="0" baseline="0" noProof="0" dirty="0">
              <a:ln>
                <a:noFill/>
              </a:ln>
              <a:solidFill>
                <a:schemeClr val="tx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2" name="Graphic 11" descr="Suit with solid fill"/>
          <p:cNvPicPr>
            <a:picLocks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500" y="1181100"/>
            <a:ext cx="914400" cy="914400"/>
          </a:xfrm>
          <a:prstGeom prst="rect">
            <a:avLst/>
          </a:prstGeom>
        </p:spPr>
      </p:pic>
      <p:sp>
        <p:nvSpPr>
          <p:cNvPr id="4" name="Text Box 3"/>
          <p:cNvSpPr txBox="1"/>
          <p:nvPr/>
        </p:nvSpPr>
        <p:spPr>
          <a:xfrm>
            <a:off x="8218805" y="3404870"/>
            <a:ext cx="3910965" cy="1106805"/>
          </a:xfrm>
          <a:prstGeom prst="rect">
            <a:avLst/>
          </a:prstGeom>
          <a:noFill/>
        </p:spPr>
        <p:txBody>
          <a:bodyPr wrap="square" rtlCol="0" anchor="t">
            <a:spAutoFit/>
          </a:bodyPr>
          <a:p>
            <a:r>
              <a:rPr lang="en-US" altLang="zh-CN" sz="2200" b="1" dirty="0">
                <a:solidFill>
                  <a:schemeClr val="tx1">
                    <a:lumMod val="50000"/>
                    <a:lumOff val="50000"/>
                  </a:schemeClr>
                </a:solidFill>
                <a:latin typeface="Verdana" panose="020B0604030504040204" charset="0"/>
                <a:cs typeface="Verdana" panose="020B0604030504040204" charset="0"/>
                <a:sym typeface="+mn-ea"/>
              </a:rPr>
              <a:t>Ưu điểm hút ẩm nhanh, mặc thoáng mát của sợi bông.</a:t>
            </a:r>
            <a:endParaRPr lang="en-US" altLang="zh-CN" sz="2200" b="1" dirty="0">
              <a:solidFill>
                <a:schemeClr val="tx1">
                  <a:lumMod val="50000"/>
                  <a:lumOff val="50000"/>
                </a:schemeClr>
              </a:solidFill>
              <a:latin typeface="Verdana" panose="020B0604030504040204" charset="0"/>
              <a:cs typeface="Verdana" panose="020B0604030504040204" charset="0"/>
              <a:sym typeface="+mn-ea"/>
            </a:endParaRPr>
          </a:p>
        </p:txBody>
      </p:sp>
      <p:sp>
        <p:nvSpPr>
          <p:cNvPr id="5" name="Text Box 4"/>
          <p:cNvSpPr txBox="1"/>
          <p:nvPr/>
        </p:nvSpPr>
        <p:spPr>
          <a:xfrm>
            <a:off x="8279130" y="4770755"/>
            <a:ext cx="3851275" cy="768350"/>
          </a:xfrm>
          <a:prstGeom prst="rect">
            <a:avLst/>
          </a:prstGeom>
          <a:noFill/>
        </p:spPr>
        <p:txBody>
          <a:bodyPr wrap="square" rtlCol="0" anchor="t">
            <a:spAutoFit/>
          </a:bodyPr>
          <a:p>
            <a:r>
              <a:rPr lang="en-US" altLang="zh-CN" sz="2200" b="1" dirty="0">
                <a:solidFill>
                  <a:schemeClr val="tx1">
                    <a:lumMod val="50000"/>
                    <a:lumOff val="50000"/>
                  </a:schemeClr>
                </a:solidFill>
                <a:latin typeface="Verdana" panose="020B0604030504040204" charset="0"/>
                <a:cs typeface="Verdana" panose="020B0604030504040204" charset="0"/>
                <a:sym typeface="+mn-ea"/>
              </a:rPr>
              <a:t>Ưu điểm bền, đẹp của sợi tổng hợp.</a:t>
            </a:r>
            <a:endParaRPr lang="en-US" altLang="zh-CN" sz="2200" b="1" dirty="0">
              <a:solidFill>
                <a:schemeClr val="tx1">
                  <a:lumMod val="50000"/>
                  <a:lumOff val="50000"/>
                </a:schemeClr>
              </a:solidFill>
              <a:latin typeface="Verdana" panose="020B0604030504040204" charset="0"/>
              <a:cs typeface="Verdana" panose="020B0604030504040204" charset="0"/>
              <a:sym typeface="+mn-ea"/>
            </a:endParaRPr>
          </a:p>
        </p:txBody>
      </p:sp>
      <p:sp>
        <p:nvSpPr>
          <p:cNvPr id="7" name="Right Arrow 6"/>
          <p:cNvSpPr/>
          <p:nvPr/>
        </p:nvSpPr>
        <p:spPr>
          <a:xfrm>
            <a:off x="6971030" y="3826510"/>
            <a:ext cx="979170" cy="229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ight Arrow 7"/>
          <p:cNvSpPr/>
          <p:nvPr/>
        </p:nvSpPr>
        <p:spPr>
          <a:xfrm>
            <a:off x="6971030" y="4978400"/>
            <a:ext cx="979170" cy="229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 presetClass="entr" presetSubtype="2" fill="hold" nodeType="withEffect">
                                      <p:stCondLst>
                                        <p:cond delay="0"/>
                                      </p:stCondLst>
                                      <p:childTnLst>
                                        <p:set>
                                          <p:cBhvr>
                                            <p:cTn id="9" dur="3000"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1+#ppt_w/2"/>
                                              </p:val>
                                            </p:tav>
                                            <p:tav tm="100000">
                                              <p:val>
                                                <p:strVal val="#ppt_x"/>
                                              </p:val>
                                            </p:tav>
                                          </p:tavLst>
                                        </p:anim>
                                        <p:anim calcmode="lin" valueType="num">
                                          <p:cBhvr additive="base">
                                            <p:cTn id="11" dur="30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66000">
                                      <p:stCondLst>
                                        <p:cond delay="250"/>
                                      </p:stCondLst>
                                      <p:childTnLst>
                                        <p:set>
                                          <p:cBhvr>
                                            <p:cTn id="13" dur="1" fill="hold">
                                              <p:stCondLst>
                                                <p:cond delay="0"/>
                                              </p:stCondLst>
                                            </p:cTn>
                                            <p:tgtEl>
                                              <p:spTgt spid="11"/>
                                            </p:tgtEl>
                                            <p:attrNameLst>
                                              <p:attrName>style.visibility</p:attrName>
                                            </p:attrNameLst>
                                          </p:cBhvr>
                                          <p:to>
                                            <p:strVal val="visible"/>
                                          </p:to>
                                        </p:set>
                                        <p:anim calcmode="lin" valueType="num" p14:bounceEnd="66000">
                                          <p:cBhvr additive="base">
                                            <p:cTn id="14" dur="3000" fill="hold"/>
                                            <p:tgtEl>
                                              <p:spTgt spid="11"/>
                                            </p:tgtEl>
                                            <p:attrNameLst>
                                              <p:attrName>ppt_x</p:attrName>
                                            </p:attrNameLst>
                                          </p:cBhvr>
                                          <p:tavLst>
                                            <p:tav tm="0">
                                              <p:val>
                                                <p:strVal val="1+#ppt_w/2"/>
                                              </p:val>
                                            </p:tav>
                                            <p:tav tm="100000">
                                              <p:val>
                                                <p:strVal val="#ppt_x"/>
                                              </p:val>
                                            </p:tav>
                                          </p:tavLst>
                                        </p:anim>
                                        <p:anim calcmode="lin" valueType="num" p14:bounceEnd="66000">
                                          <p:cBhvr additive="base">
                                            <p:cTn id="15" dur="3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5000" fill="hold">
                                              <p:stCondLst>
                                                <p:cond delay="0"/>
                                              </p:stCondLst>
                                            </p:cTn>
                                            <p:tgtEl>
                                              <p:spTgt spid="19"/>
                                            </p:tgtEl>
                                            <p:attrNameLst>
                                              <p:attrName>style.visibility</p:attrName>
                                            </p:attrNameLst>
                                          </p:cBhvr>
                                          <p:to>
                                            <p:strVal val="visible"/>
                                          </p:to>
                                        </p:set>
                                        <p:animEffect transition="in" filter="fade">
                                          <p:cBhvr>
                                            <p:cTn id="19" dur="5000"/>
                                            <p:tgtEl>
                                              <p:spTgt spid="19"/>
                                            </p:tgtEl>
                                          </p:cBhvr>
                                        </p:animEffect>
                                        <p:anim calcmode="lin" valueType="num">
                                          <p:cBhvr>
                                            <p:cTn id="20" dur="5000" fill="hold"/>
                                            <p:tgtEl>
                                              <p:spTgt spid="19"/>
                                            </p:tgtEl>
                                            <p:attrNameLst>
                                              <p:attrName>ppt_x</p:attrName>
                                            </p:attrNameLst>
                                          </p:cBhvr>
                                          <p:tavLst>
                                            <p:tav tm="0">
                                              <p:val>
                                                <p:strVal val="#ppt_x"/>
                                              </p:val>
                                            </p:tav>
                                            <p:tav tm="100000">
                                              <p:val>
                                                <p:strVal val="#ppt_x"/>
                                              </p:val>
                                            </p:tav>
                                          </p:tavLst>
                                        </p:anim>
                                        <p:anim calcmode="lin" valueType="num">
                                          <p:cBhvr>
                                            <p:cTn id="21" dur="5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65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42" presetClass="entr" presetSubtype="0" fill="hold" grpId="0" nodeType="afterEffect">
                                      <p:stCondLst>
                                        <p:cond delay="0"/>
                                      </p:stCondLst>
                                      <p:childTnLst>
                                        <p:set>
                                          <p:cBhvr>
                                            <p:cTn id="36" dur="2000"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anim calcmode="lin" valueType="num">
                                          <p:cBhvr>
                                            <p:cTn id="38" dur="2000" fill="hold"/>
                                            <p:tgtEl>
                                              <p:spTgt spid="20"/>
                                            </p:tgtEl>
                                            <p:attrNameLst>
                                              <p:attrName>ppt_x</p:attrName>
                                            </p:attrNameLst>
                                          </p:cBhvr>
                                          <p:tavLst>
                                            <p:tav tm="0">
                                              <p:val>
                                                <p:strVal val="#ppt_x"/>
                                              </p:val>
                                            </p:tav>
                                            <p:tav tm="100000">
                                              <p:val>
                                                <p:strVal val="#ppt_x"/>
                                              </p:val>
                                            </p:tav>
                                          </p:tavLst>
                                        </p:anim>
                                        <p:anim calcmode="lin" valueType="num">
                                          <p:cBhvr>
                                            <p:cTn id="39" dur="2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9500"/>
                                </p:stCondLst>
                                <p:childTnLst>
                                  <p:par>
                                    <p:cTn id="41" presetID="22" presetClass="entr" presetSubtype="8" fill="hold" grpId="0" nodeType="afterEffect">
                                      <p:stCondLst>
                                        <p:cond delay="0"/>
                                      </p:stCondLst>
                                      <p:childTnLst>
                                        <p:set>
                                          <p:cBhvr>
                                            <p:cTn id="42" dur="2000" fill="hold">
                                              <p:stCondLst>
                                                <p:cond delay="0"/>
                                              </p:stCondLst>
                                            </p:cTn>
                                            <p:tgtEl>
                                              <p:spTgt spid="7"/>
                                            </p:tgtEl>
                                            <p:attrNameLst>
                                              <p:attrName>style.visibility</p:attrName>
                                            </p:attrNameLst>
                                          </p:cBhvr>
                                          <p:to>
                                            <p:strVal val="visible"/>
                                          </p:to>
                                        </p:set>
                                        <p:animEffect transition="in" filter="wipe(left)">
                                          <p:cBhvr>
                                            <p:cTn id="43" dur="2000"/>
                                            <p:tgtEl>
                                              <p:spTgt spid="7"/>
                                            </p:tgtEl>
                                          </p:cBhvr>
                                        </p:animEffect>
                                      </p:childTnLst>
                                    </p:cTn>
                                  </p:par>
                                </p:childTnLst>
                              </p:cTn>
                            </p:par>
                            <p:par>
                              <p:cTn id="44" fill="hold">
                                <p:stCondLst>
                                  <p:cond delay="11500"/>
                                </p:stCondLst>
                                <p:childTnLst>
                                  <p:par>
                                    <p:cTn id="45" presetID="2" presetClass="entr" presetSubtype="2" fill="hold" grpId="0" nodeType="afterEffect">
                                      <p:stCondLst>
                                        <p:cond delay="0"/>
                                      </p:stCondLst>
                                      <p:childTnLst>
                                        <p:set>
                                          <p:cBhvr>
                                            <p:cTn id="46" dur="3000" fill="hold">
                                              <p:stCondLst>
                                                <p:cond delay="0"/>
                                              </p:stCondLst>
                                            </p:cTn>
                                            <p:tgtEl>
                                              <p:spTgt spid="4"/>
                                            </p:tgtEl>
                                            <p:attrNameLst>
                                              <p:attrName>style.visibility</p:attrName>
                                            </p:attrNameLst>
                                          </p:cBhvr>
                                          <p:to>
                                            <p:strVal val="visible"/>
                                          </p:to>
                                        </p:set>
                                        <p:anim calcmode="lin" valueType="num">
                                          <p:cBhvr additive="base">
                                            <p:cTn id="47" dur="3000" fill="hold"/>
                                            <p:tgtEl>
                                              <p:spTgt spid="4"/>
                                            </p:tgtEl>
                                            <p:attrNameLst>
                                              <p:attrName>ppt_x</p:attrName>
                                            </p:attrNameLst>
                                          </p:cBhvr>
                                          <p:tavLst>
                                            <p:tav tm="0">
                                              <p:val>
                                                <p:strVal val="1+#ppt_w/2"/>
                                              </p:val>
                                            </p:tav>
                                            <p:tav tm="100000">
                                              <p:val>
                                                <p:strVal val="#ppt_x"/>
                                              </p:val>
                                            </p:tav>
                                          </p:tavLst>
                                        </p:anim>
                                        <p:anim calcmode="lin" valueType="num">
                                          <p:cBhvr additive="base">
                                            <p:cTn id="48" dur="3000" fill="hold"/>
                                            <p:tgtEl>
                                              <p:spTgt spid="4"/>
                                            </p:tgtEl>
                                            <p:attrNameLst>
                                              <p:attrName>ppt_y</p:attrName>
                                            </p:attrNameLst>
                                          </p:cBhvr>
                                          <p:tavLst>
                                            <p:tav tm="0">
                                              <p:val>
                                                <p:strVal val="#ppt_y"/>
                                              </p:val>
                                            </p:tav>
                                            <p:tav tm="100000">
                                              <p:val>
                                                <p:strVal val="#ppt_y"/>
                                              </p:val>
                                            </p:tav>
                                          </p:tavLst>
                                        </p:anim>
                                      </p:childTnLst>
                                    </p:cTn>
                                  </p:par>
                                </p:childTnLst>
                              </p:cTn>
                            </p:par>
                            <p:par>
                              <p:cTn id="49" fill="hold">
                                <p:stCondLst>
                                  <p:cond delay="14500"/>
                                </p:stCondLst>
                                <p:childTnLst>
                                  <p:par>
                                    <p:cTn id="50" presetID="22" presetClass="entr" presetSubtype="8" fill="hold" grpId="1" nodeType="afterEffect">
                                      <p:stCondLst>
                                        <p:cond delay="0"/>
                                      </p:stCondLst>
                                      <p:childTnLst>
                                        <p:set>
                                          <p:cBhvr>
                                            <p:cTn id="51" dur="3000" fill="hold">
                                              <p:stCondLst>
                                                <p:cond delay="0"/>
                                              </p:stCondLst>
                                            </p:cTn>
                                            <p:tgtEl>
                                              <p:spTgt spid="8"/>
                                            </p:tgtEl>
                                            <p:attrNameLst>
                                              <p:attrName>style.visibility</p:attrName>
                                            </p:attrNameLst>
                                          </p:cBhvr>
                                          <p:to>
                                            <p:strVal val="visible"/>
                                          </p:to>
                                        </p:set>
                                        <p:animEffect transition="in" filter="wipe(left)">
                                          <p:cBhvr>
                                            <p:cTn id="52" dur="3000"/>
                                            <p:tgtEl>
                                              <p:spTgt spid="8"/>
                                            </p:tgtEl>
                                          </p:cBhvr>
                                        </p:animEffect>
                                      </p:childTnLst>
                                    </p:cTn>
                                  </p:par>
                                </p:childTnLst>
                              </p:cTn>
                            </p:par>
                            <p:par>
                              <p:cTn id="53" fill="hold">
                                <p:stCondLst>
                                  <p:cond delay="17500"/>
                                </p:stCondLst>
                                <p:childTnLst>
                                  <p:par>
                                    <p:cTn id="54" presetID="2" presetClass="entr" presetSubtype="2" fill="hold" grpId="0" nodeType="afterEffect">
                                      <p:stCondLst>
                                        <p:cond delay="0"/>
                                      </p:stCondLst>
                                      <p:childTnLst>
                                        <p:set>
                                          <p:cBhvr>
                                            <p:cTn id="55" dur="3000" fill="hold">
                                              <p:stCondLst>
                                                <p:cond delay="0"/>
                                              </p:stCondLst>
                                            </p:cTn>
                                            <p:tgtEl>
                                              <p:spTgt spid="5"/>
                                            </p:tgtEl>
                                            <p:attrNameLst>
                                              <p:attrName>style.visibility</p:attrName>
                                            </p:attrNameLst>
                                          </p:cBhvr>
                                          <p:to>
                                            <p:strVal val="visible"/>
                                          </p:to>
                                        </p:set>
                                        <p:anim calcmode="lin" valueType="num">
                                          <p:cBhvr additive="base">
                                            <p:cTn id="56" dur="3000" fill="hold"/>
                                            <p:tgtEl>
                                              <p:spTgt spid="5"/>
                                            </p:tgtEl>
                                            <p:attrNameLst>
                                              <p:attrName>ppt_x</p:attrName>
                                            </p:attrNameLst>
                                          </p:cBhvr>
                                          <p:tavLst>
                                            <p:tav tm="0">
                                              <p:val>
                                                <p:strVal val="1+#ppt_w/2"/>
                                              </p:val>
                                            </p:tav>
                                            <p:tav tm="100000">
                                              <p:val>
                                                <p:strVal val="#ppt_x"/>
                                              </p:val>
                                            </p:tav>
                                          </p:tavLst>
                                        </p:anim>
                                        <p:anim calcmode="lin" valueType="num">
                                          <p:cBhvr additive="base">
                                            <p:cTn id="57" dur="3000" fill="hold"/>
                                            <p:tgtEl>
                                              <p:spTgt spid="5"/>
                                            </p:tgtEl>
                                            <p:attrNameLst>
                                              <p:attrName>ppt_y</p:attrName>
                                            </p:attrNameLst>
                                          </p:cBhvr>
                                          <p:tavLst>
                                            <p:tav tm="0">
                                              <p:val>
                                                <p:strVal val="#ppt_y"/>
                                              </p:val>
                                            </p:tav>
                                            <p:tav tm="100000">
                                              <p:val>
                                                <p:strVal val="#ppt_y"/>
                                              </p:val>
                                            </p:tav>
                                          </p:tavLst>
                                        </p:anim>
                                      </p:childTnLst>
                                    </p:cTn>
                                  </p:par>
                                </p:childTnLst>
                              </p:cTn>
                            </p:par>
                            <p:par>
                              <p:cTn id="58" fill="hold">
                                <p:stCondLst>
                                  <p:cond delay="205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0" grpId="0"/>
          <p:bldP spid="4" grpId="0"/>
          <p:bldP spid="5" grpId="0"/>
          <p:bldP spid="7" grpId="0" animBg="1"/>
          <p:bldP spid="8"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 presetClass="entr" presetSubtype="2" fill="hold" nodeType="withEffect">
                                      <p:stCondLst>
                                        <p:cond delay="0"/>
                                      </p:stCondLst>
                                      <p:childTnLst>
                                        <p:set>
                                          <p:cBhvr>
                                            <p:cTn id="9" dur="3000"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1+#ppt_w/2"/>
                                              </p:val>
                                            </p:tav>
                                            <p:tav tm="100000">
                                              <p:val>
                                                <p:strVal val="#ppt_x"/>
                                              </p:val>
                                            </p:tav>
                                          </p:tavLst>
                                        </p:anim>
                                        <p:anim calcmode="lin" valueType="num">
                                          <p:cBhvr additive="base">
                                            <p:cTn id="11" dur="30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5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3000" fill="hold"/>
                                            <p:tgtEl>
                                              <p:spTgt spid="11"/>
                                            </p:tgtEl>
                                            <p:attrNameLst>
                                              <p:attrName>ppt_x</p:attrName>
                                            </p:attrNameLst>
                                          </p:cBhvr>
                                          <p:tavLst>
                                            <p:tav tm="0">
                                              <p:val>
                                                <p:strVal val="1+#ppt_w/2"/>
                                              </p:val>
                                            </p:tav>
                                            <p:tav tm="100000">
                                              <p:val>
                                                <p:strVal val="#ppt_x"/>
                                              </p:val>
                                            </p:tav>
                                          </p:tavLst>
                                        </p:anim>
                                        <p:anim calcmode="lin" valueType="num">
                                          <p:cBhvr additive="base">
                                            <p:cTn id="15" dur="3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5000" fill="hold">
                                              <p:stCondLst>
                                                <p:cond delay="0"/>
                                              </p:stCondLst>
                                            </p:cTn>
                                            <p:tgtEl>
                                              <p:spTgt spid="19"/>
                                            </p:tgtEl>
                                            <p:attrNameLst>
                                              <p:attrName>style.visibility</p:attrName>
                                            </p:attrNameLst>
                                          </p:cBhvr>
                                          <p:to>
                                            <p:strVal val="visible"/>
                                          </p:to>
                                        </p:set>
                                        <p:animEffect transition="in" filter="fade">
                                          <p:cBhvr>
                                            <p:cTn id="19" dur="5000"/>
                                            <p:tgtEl>
                                              <p:spTgt spid="19"/>
                                            </p:tgtEl>
                                          </p:cBhvr>
                                        </p:animEffect>
                                        <p:anim calcmode="lin" valueType="num">
                                          <p:cBhvr>
                                            <p:cTn id="20" dur="5000" fill="hold"/>
                                            <p:tgtEl>
                                              <p:spTgt spid="19"/>
                                            </p:tgtEl>
                                            <p:attrNameLst>
                                              <p:attrName>ppt_x</p:attrName>
                                            </p:attrNameLst>
                                          </p:cBhvr>
                                          <p:tavLst>
                                            <p:tav tm="0">
                                              <p:val>
                                                <p:strVal val="#ppt_x"/>
                                              </p:val>
                                            </p:tav>
                                            <p:tav tm="100000">
                                              <p:val>
                                                <p:strVal val="#ppt_x"/>
                                              </p:val>
                                            </p:tav>
                                          </p:tavLst>
                                        </p:anim>
                                        <p:anim calcmode="lin" valueType="num">
                                          <p:cBhvr>
                                            <p:cTn id="21" dur="5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65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42" presetClass="entr" presetSubtype="0" fill="hold" grpId="0" nodeType="afterEffect">
                                      <p:stCondLst>
                                        <p:cond delay="0"/>
                                      </p:stCondLst>
                                      <p:childTnLst>
                                        <p:set>
                                          <p:cBhvr>
                                            <p:cTn id="36" dur="2000"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anim calcmode="lin" valueType="num">
                                          <p:cBhvr>
                                            <p:cTn id="38" dur="2000" fill="hold"/>
                                            <p:tgtEl>
                                              <p:spTgt spid="20"/>
                                            </p:tgtEl>
                                            <p:attrNameLst>
                                              <p:attrName>ppt_x</p:attrName>
                                            </p:attrNameLst>
                                          </p:cBhvr>
                                          <p:tavLst>
                                            <p:tav tm="0">
                                              <p:val>
                                                <p:strVal val="#ppt_x"/>
                                              </p:val>
                                            </p:tav>
                                            <p:tav tm="100000">
                                              <p:val>
                                                <p:strVal val="#ppt_x"/>
                                              </p:val>
                                            </p:tav>
                                          </p:tavLst>
                                        </p:anim>
                                        <p:anim calcmode="lin" valueType="num">
                                          <p:cBhvr>
                                            <p:cTn id="39" dur="2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9500"/>
                                </p:stCondLst>
                                <p:childTnLst>
                                  <p:par>
                                    <p:cTn id="41" presetID="22" presetClass="entr" presetSubtype="8" fill="hold" grpId="0" nodeType="afterEffect">
                                      <p:stCondLst>
                                        <p:cond delay="0"/>
                                      </p:stCondLst>
                                      <p:childTnLst>
                                        <p:set>
                                          <p:cBhvr>
                                            <p:cTn id="42" dur="2000" fill="hold">
                                              <p:stCondLst>
                                                <p:cond delay="0"/>
                                              </p:stCondLst>
                                            </p:cTn>
                                            <p:tgtEl>
                                              <p:spTgt spid="7"/>
                                            </p:tgtEl>
                                            <p:attrNameLst>
                                              <p:attrName>style.visibility</p:attrName>
                                            </p:attrNameLst>
                                          </p:cBhvr>
                                          <p:to>
                                            <p:strVal val="visible"/>
                                          </p:to>
                                        </p:set>
                                        <p:animEffect transition="in" filter="wipe(left)">
                                          <p:cBhvr>
                                            <p:cTn id="43" dur="2000"/>
                                            <p:tgtEl>
                                              <p:spTgt spid="7"/>
                                            </p:tgtEl>
                                          </p:cBhvr>
                                        </p:animEffect>
                                      </p:childTnLst>
                                    </p:cTn>
                                  </p:par>
                                </p:childTnLst>
                              </p:cTn>
                            </p:par>
                            <p:par>
                              <p:cTn id="44" fill="hold">
                                <p:stCondLst>
                                  <p:cond delay="11500"/>
                                </p:stCondLst>
                                <p:childTnLst>
                                  <p:par>
                                    <p:cTn id="45" presetID="2" presetClass="entr" presetSubtype="2" fill="hold" grpId="0" nodeType="afterEffect">
                                      <p:stCondLst>
                                        <p:cond delay="0"/>
                                      </p:stCondLst>
                                      <p:childTnLst>
                                        <p:set>
                                          <p:cBhvr>
                                            <p:cTn id="46" dur="3000" fill="hold">
                                              <p:stCondLst>
                                                <p:cond delay="0"/>
                                              </p:stCondLst>
                                            </p:cTn>
                                            <p:tgtEl>
                                              <p:spTgt spid="4"/>
                                            </p:tgtEl>
                                            <p:attrNameLst>
                                              <p:attrName>style.visibility</p:attrName>
                                            </p:attrNameLst>
                                          </p:cBhvr>
                                          <p:to>
                                            <p:strVal val="visible"/>
                                          </p:to>
                                        </p:set>
                                        <p:anim calcmode="lin" valueType="num">
                                          <p:cBhvr additive="base">
                                            <p:cTn id="47" dur="3000" fill="hold"/>
                                            <p:tgtEl>
                                              <p:spTgt spid="4"/>
                                            </p:tgtEl>
                                            <p:attrNameLst>
                                              <p:attrName>ppt_x</p:attrName>
                                            </p:attrNameLst>
                                          </p:cBhvr>
                                          <p:tavLst>
                                            <p:tav tm="0">
                                              <p:val>
                                                <p:strVal val="1+#ppt_w/2"/>
                                              </p:val>
                                            </p:tav>
                                            <p:tav tm="100000">
                                              <p:val>
                                                <p:strVal val="#ppt_x"/>
                                              </p:val>
                                            </p:tav>
                                          </p:tavLst>
                                        </p:anim>
                                        <p:anim calcmode="lin" valueType="num">
                                          <p:cBhvr additive="base">
                                            <p:cTn id="48" dur="3000" fill="hold"/>
                                            <p:tgtEl>
                                              <p:spTgt spid="4"/>
                                            </p:tgtEl>
                                            <p:attrNameLst>
                                              <p:attrName>ppt_y</p:attrName>
                                            </p:attrNameLst>
                                          </p:cBhvr>
                                          <p:tavLst>
                                            <p:tav tm="0">
                                              <p:val>
                                                <p:strVal val="#ppt_y"/>
                                              </p:val>
                                            </p:tav>
                                            <p:tav tm="100000">
                                              <p:val>
                                                <p:strVal val="#ppt_y"/>
                                              </p:val>
                                            </p:tav>
                                          </p:tavLst>
                                        </p:anim>
                                      </p:childTnLst>
                                    </p:cTn>
                                  </p:par>
                                </p:childTnLst>
                              </p:cTn>
                            </p:par>
                            <p:par>
                              <p:cTn id="49" fill="hold">
                                <p:stCondLst>
                                  <p:cond delay="14500"/>
                                </p:stCondLst>
                                <p:childTnLst>
                                  <p:par>
                                    <p:cTn id="50" presetID="22" presetClass="entr" presetSubtype="8" fill="hold" grpId="1" nodeType="afterEffect">
                                      <p:stCondLst>
                                        <p:cond delay="0"/>
                                      </p:stCondLst>
                                      <p:childTnLst>
                                        <p:set>
                                          <p:cBhvr>
                                            <p:cTn id="51" dur="3000" fill="hold">
                                              <p:stCondLst>
                                                <p:cond delay="0"/>
                                              </p:stCondLst>
                                            </p:cTn>
                                            <p:tgtEl>
                                              <p:spTgt spid="8"/>
                                            </p:tgtEl>
                                            <p:attrNameLst>
                                              <p:attrName>style.visibility</p:attrName>
                                            </p:attrNameLst>
                                          </p:cBhvr>
                                          <p:to>
                                            <p:strVal val="visible"/>
                                          </p:to>
                                        </p:set>
                                        <p:animEffect transition="in" filter="wipe(left)">
                                          <p:cBhvr>
                                            <p:cTn id="52" dur="3000"/>
                                            <p:tgtEl>
                                              <p:spTgt spid="8"/>
                                            </p:tgtEl>
                                          </p:cBhvr>
                                        </p:animEffect>
                                      </p:childTnLst>
                                    </p:cTn>
                                  </p:par>
                                </p:childTnLst>
                              </p:cTn>
                            </p:par>
                            <p:par>
                              <p:cTn id="53" fill="hold">
                                <p:stCondLst>
                                  <p:cond delay="17500"/>
                                </p:stCondLst>
                                <p:childTnLst>
                                  <p:par>
                                    <p:cTn id="54" presetID="2" presetClass="entr" presetSubtype="2" fill="hold" grpId="0" nodeType="afterEffect">
                                      <p:stCondLst>
                                        <p:cond delay="0"/>
                                      </p:stCondLst>
                                      <p:childTnLst>
                                        <p:set>
                                          <p:cBhvr>
                                            <p:cTn id="55" dur="3000" fill="hold">
                                              <p:stCondLst>
                                                <p:cond delay="0"/>
                                              </p:stCondLst>
                                            </p:cTn>
                                            <p:tgtEl>
                                              <p:spTgt spid="5"/>
                                            </p:tgtEl>
                                            <p:attrNameLst>
                                              <p:attrName>style.visibility</p:attrName>
                                            </p:attrNameLst>
                                          </p:cBhvr>
                                          <p:to>
                                            <p:strVal val="visible"/>
                                          </p:to>
                                        </p:set>
                                        <p:anim calcmode="lin" valueType="num">
                                          <p:cBhvr additive="base">
                                            <p:cTn id="56" dur="3000" fill="hold"/>
                                            <p:tgtEl>
                                              <p:spTgt spid="5"/>
                                            </p:tgtEl>
                                            <p:attrNameLst>
                                              <p:attrName>ppt_x</p:attrName>
                                            </p:attrNameLst>
                                          </p:cBhvr>
                                          <p:tavLst>
                                            <p:tav tm="0">
                                              <p:val>
                                                <p:strVal val="1+#ppt_w/2"/>
                                              </p:val>
                                            </p:tav>
                                            <p:tav tm="100000">
                                              <p:val>
                                                <p:strVal val="#ppt_x"/>
                                              </p:val>
                                            </p:tav>
                                          </p:tavLst>
                                        </p:anim>
                                        <p:anim calcmode="lin" valueType="num">
                                          <p:cBhvr additive="base">
                                            <p:cTn id="57" dur="3000" fill="hold"/>
                                            <p:tgtEl>
                                              <p:spTgt spid="5"/>
                                            </p:tgtEl>
                                            <p:attrNameLst>
                                              <p:attrName>ppt_y</p:attrName>
                                            </p:attrNameLst>
                                          </p:cBhvr>
                                          <p:tavLst>
                                            <p:tav tm="0">
                                              <p:val>
                                                <p:strVal val="#ppt_y"/>
                                              </p:val>
                                            </p:tav>
                                            <p:tav tm="100000">
                                              <p:val>
                                                <p:strVal val="#ppt_y"/>
                                              </p:val>
                                            </p:tav>
                                          </p:tavLst>
                                        </p:anim>
                                      </p:childTnLst>
                                    </p:cTn>
                                  </p:par>
                                </p:childTnLst>
                              </p:cTn>
                            </p:par>
                            <p:par>
                              <p:cTn id="58" fill="hold">
                                <p:stCondLst>
                                  <p:cond delay="205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0" grpId="0"/>
          <p:bldP spid="4" grpId="0"/>
          <p:bldP spid="5" grpId="0"/>
          <p:bldP spid="7" grpId="0" animBg="1"/>
          <p:bldP spid="8"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4185" y="307975"/>
            <a:ext cx="1827530" cy="5835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rPr>
              <a:t>BÀI 6:</a:t>
            </a:r>
            <a:endParaRPr kumimoji="0" lang="en-US" sz="3200" b="1" i="0"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
        <p:nvSpPr>
          <p:cNvPr id="5" name="TextBox 4"/>
          <p:cNvSpPr txBox="1"/>
          <p:nvPr/>
        </p:nvSpPr>
        <p:spPr>
          <a:xfrm>
            <a:off x="2903220" y="275590"/>
            <a:ext cx="8507095"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haroni" panose="02010803020104030203" charset="0"/>
                <a:ea typeface="+mn-ea"/>
                <a:cs typeface="Aharoni" panose="02010803020104030203" charset="0"/>
              </a:rPr>
              <a:t>CÁC LOẠI VẢI THƯỜNG DÙNG TRONG MAY MẶC</a:t>
            </a:r>
            <a:endParaRPr kumimoji="0" lang="en-US" sz="3600" b="1" i="0" u="none" strike="noStrike" kern="1200" cap="none" spc="0" normalizeH="0" baseline="0" noProof="0" dirty="0">
              <a:ln>
                <a:noFill/>
              </a:ln>
              <a:solidFill>
                <a:srgbClr val="FF0000"/>
              </a:solidFill>
              <a:effectLst/>
              <a:uLnTx/>
              <a:uFillTx/>
              <a:latin typeface="Aharoni" panose="02010803020104030203" charset="0"/>
              <a:ea typeface="+mn-ea"/>
              <a:cs typeface="Aharoni" panose="02010803020104030203" charset="0"/>
            </a:endParaRPr>
          </a:p>
        </p:txBody>
      </p:sp>
      <p:sp>
        <p:nvSpPr>
          <p:cNvPr id="6" name="TextBox 5"/>
          <p:cNvSpPr txBox="1"/>
          <p:nvPr/>
        </p:nvSpPr>
        <p:spPr>
          <a:xfrm>
            <a:off x="744855" y="1568178"/>
            <a:ext cx="2995295" cy="521970"/>
          </a:xfrm>
          <a:prstGeom prst="rect">
            <a:avLst/>
          </a:prstGeom>
          <a:noFill/>
        </p:spPr>
        <p:txBody>
          <a:bodyPr wrap="none" rtlCol="0">
            <a:spAutoFit/>
          </a:bodyPr>
          <a:lstStyle/>
          <a:p>
            <a:r>
              <a:rPr lang="en-US" sz="2800" b="1" dirty="0">
                <a:solidFill>
                  <a:srgbClr val="FF0000"/>
                </a:solidFill>
                <a:latin typeface="Verdana" panose="020B0604030504040204" charset="0"/>
                <a:cs typeface="Verdana" panose="020B0604030504040204" charset="0"/>
              </a:rPr>
              <a:t>2.  Vải sợi pha</a:t>
            </a:r>
            <a:endParaRPr lang="en-US" sz="2800" b="1" dirty="0">
              <a:solidFill>
                <a:srgbClr val="FF0000"/>
              </a:solidFill>
              <a:latin typeface="Verdana" panose="020B0604030504040204" charset="0"/>
              <a:cs typeface="Verdana" panose="020B0604030504040204" charset="0"/>
            </a:endParaRPr>
          </a:p>
        </p:txBody>
      </p:sp>
      <p:sp>
        <p:nvSpPr>
          <p:cNvPr id="7" name="Content Placeholder 2"/>
          <p:cNvSpPr>
            <a:spLocks noGrp="1"/>
          </p:cNvSpPr>
          <p:nvPr>
            <p:ph idx="1"/>
          </p:nvPr>
        </p:nvSpPr>
        <p:spPr>
          <a:xfrm>
            <a:off x="352425" y="2184400"/>
            <a:ext cx="11597640" cy="4338320"/>
          </a:xfrm>
        </p:spPr>
        <p:txBody>
          <a:bodyPr>
            <a:noAutofit/>
          </a:bodyPr>
          <a:lstStyle/>
          <a:p>
            <a:pPr marL="0" indent="0">
              <a:lnSpc>
                <a:spcPct val="150000"/>
              </a:lnSpc>
              <a:buNone/>
            </a:pPr>
            <a:r>
              <a:rPr lang="en-US" altLang="vi-VN" sz="2400" b="1" dirty="0">
                <a:solidFill>
                  <a:schemeClr val="accent5">
                    <a:lumMod val="75000"/>
                  </a:schemeClr>
                </a:solidFill>
                <a:latin typeface="Verdana" panose="020B0604030504040204" charset="0"/>
                <a:cs typeface="Verdana" panose="020B0604030504040204" charset="0"/>
              </a:rPr>
              <a:t>	</a:t>
            </a:r>
            <a:r>
              <a:rPr lang="vi-VN" sz="2400" b="1" dirty="0">
                <a:solidFill>
                  <a:schemeClr val="accent5">
                    <a:lumMod val="75000"/>
                  </a:schemeClr>
                </a:solidFill>
                <a:latin typeface="Verdana" panose="020B0604030504040204" charset="0"/>
                <a:cs typeface="Verdana" panose="020B0604030504040204" charset="0"/>
              </a:rPr>
              <a:t>- </a:t>
            </a:r>
            <a:r>
              <a:rPr lang="en-US" sz="2400" b="1" dirty="0">
                <a:solidFill>
                  <a:schemeClr val="accent5">
                    <a:lumMod val="75000"/>
                  </a:schemeClr>
                </a:solidFill>
                <a:latin typeface="Verdana" panose="020B0604030504040204" charset="0"/>
                <a:cs typeface="Verdana" panose="020B0604030504040204" charset="0"/>
                <a:sym typeface="+mn-ea"/>
              </a:rPr>
              <a:t>Vải sợi pha được dệt bằng sợi pha. </a:t>
            </a:r>
            <a:endParaRPr lang="en-US" sz="2400" b="1" dirty="0">
              <a:solidFill>
                <a:schemeClr val="accent5">
                  <a:lumMod val="75000"/>
                </a:schemeClr>
              </a:solidFill>
              <a:latin typeface="Verdana" panose="020B0604030504040204" charset="0"/>
              <a:cs typeface="Verdana" panose="020B0604030504040204" charset="0"/>
            </a:endParaRPr>
          </a:p>
          <a:p>
            <a:pPr marL="0" indent="0">
              <a:lnSpc>
                <a:spcPct val="150000"/>
              </a:lnSpc>
              <a:buNone/>
            </a:pPr>
            <a:r>
              <a:rPr lang="en-US" sz="2400" b="1" dirty="0">
                <a:solidFill>
                  <a:schemeClr val="accent5">
                    <a:lumMod val="75000"/>
                  </a:schemeClr>
                </a:solidFill>
                <a:latin typeface="Verdana" panose="020B0604030504040204" charset="0"/>
                <a:cs typeface="Verdana" panose="020B0604030504040204" charset="0"/>
                <a:sym typeface="+mn-ea"/>
              </a:rPr>
              <a:t>	- Sợi pha được tạo bởi 2 hoặc nhiều loại sợi khác nhau.</a:t>
            </a:r>
            <a:endParaRPr lang="en-US" sz="2400" b="1" dirty="0">
              <a:solidFill>
                <a:schemeClr val="accent5">
                  <a:lumMod val="75000"/>
                </a:schemeClr>
              </a:solidFill>
              <a:latin typeface="Verdana" panose="020B0604030504040204" charset="0"/>
              <a:cs typeface="Verdana" panose="020B0604030504040204" charset="0"/>
            </a:endParaRPr>
          </a:p>
          <a:p>
            <a:pPr marL="0" indent="0">
              <a:lnSpc>
                <a:spcPct val="150000"/>
              </a:lnSpc>
              <a:buNone/>
            </a:pPr>
            <a:r>
              <a:rPr lang="en-US" sz="2400" b="1" dirty="0">
                <a:solidFill>
                  <a:schemeClr val="accent5">
                    <a:lumMod val="75000"/>
                  </a:schemeClr>
                </a:solidFill>
                <a:latin typeface="Verdana" panose="020B0604030504040204" charset="0"/>
                <a:cs typeface="Verdana" panose="020B0604030504040204" charset="0"/>
                <a:sym typeface="+mn-ea"/>
              </a:rPr>
              <a:t>	- Vải sợi pha thường có ưu điểm của các loại sợi thành phần.</a:t>
            </a:r>
            <a:endParaRPr lang="en-US" sz="2400" b="1" dirty="0">
              <a:solidFill>
                <a:schemeClr val="accent5">
                  <a:lumMod val="75000"/>
                </a:schemeClr>
              </a:solidFill>
              <a:latin typeface="Verdana" panose="020B0604030504040204" charset="0"/>
              <a:cs typeface="Verdana" panose="020B0604030504040204" charset="0"/>
              <a:sym typeface="+mn-ea"/>
            </a:endParaRPr>
          </a:p>
        </p:txBody>
      </p:sp>
      <p:sp>
        <p:nvSpPr>
          <p:cNvPr id="8" name="Rectangle 9"/>
          <p:cNvSpPr>
            <a:spLocks noChangeArrowheads="1"/>
          </p:cNvSpPr>
          <p:nvPr/>
        </p:nvSpPr>
        <p:spPr bwMode="auto">
          <a:xfrm>
            <a:off x="352425" y="-177165"/>
            <a:ext cx="138176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72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2" name="Picture 28"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9712" y="3966308"/>
            <a:ext cx="297966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334" y="2929903"/>
            <a:ext cx="3251200" cy="10048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1815">
            <a:off x="-496728" y="579246"/>
            <a:ext cx="3818760" cy="253052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28" y="2684804"/>
            <a:ext cx="3415176" cy="1974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88" y="2735620"/>
            <a:ext cx="3167713" cy="1615827"/>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sz="2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CÁC LOẠI VẢI THƯỜNG DÙNG TRONG MAY MẶC</a:t>
            </a:r>
            <a:endParaRPr kumimoji="0" lang="vi-VN" sz="2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1075055" y="436245"/>
            <a:ext cx="2603500" cy="6464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Vải</a:t>
            </a:r>
            <a:r>
              <a:rPr kumimoji="0" lang="en-US" sz="20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20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sợi</a:t>
            </a:r>
            <a:r>
              <a:rPr kumimoji="0" lang="en-US" sz="20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20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thiên</a:t>
            </a:r>
            <a:r>
              <a:rPr kumimoji="0" lang="en-US" sz="20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20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nhiên</a:t>
            </a:r>
            <a:endPar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4" name="Oval 93"/>
          <p:cNvSpPr/>
          <p:nvPr/>
        </p:nvSpPr>
        <p:spPr>
          <a:xfrm>
            <a:off x="4028440" y="3093720"/>
            <a:ext cx="1737360" cy="542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base" latinLnBrk="0" hangingPunct="1">
              <a:lnSpc>
                <a:spcPct val="100000"/>
              </a:lnSpc>
              <a:spcBef>
                <a:spcPct val="0"/>
              </a:spcBef>
              <a:spcAft>
                <a:spcPct val="0"/>
              </a:spcAft>
              <a:buClrTx/>
              <a:buSzTx/>
              <a:buFontTx/>
              <a:buNone/>
              <a:defRPr/>
            </a:pPr>
            <a:r>
              <a:rPr kumimoji="0" lang="en-US" b="1" i="0" u="none" strike="noStrike" kern="1200" cap="none" spc="0" normalizeH="0" baseline="0" noProof="0" dirty="0" err="1">
                <a:ln>
                  <a:noFill/>
                </a:ln>
                <a:solidFill>
                  <a:srgbClr val="006600"/>
                </a:solidFill>
                <a:effectLst/>
                <a:uLnTx/>
                <a:uFillTx/>
                <a:latin typeface="Verdana" panose="020B0604030504040204" charset="0"/>
                <a:ea typeface="+mn-ea"/>
                <a:cs typeface="Verdana" panose="020B0604030504040204" charset="0"/>
              </a:rPr>
              <a:t>Vải</a:t>
            </a:r>
            <a:r>
              <a:rPr kumimoji="0" lang="en-US" b="1" i="0" u="none" strike="noStrike" kern="1200" cap="none" spc="0" normalizeH="0" baseline="0" noProof="0" dirty="0">
                <a:ln>
                  <a:noFill/>
                </a:ln>
                <a:solidFill>
                  <a:srgbClr val="006600"/>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006600"/>
                </a:solidFill>
                <a:effectLst/>
                <a:uLnTx/>
                <a:uFillTx/>
                <a:latin typeface="Verdana" panose="020B0604030504040204" charset="0"/>
                <a:ea typeface="+mn-ea"/>
                <a:cs typeface="Verdana" panose="020B0604030504040204" charset="0"/>
              </a:rPr>
              <a:t>sợi</a:t>
            </a:r>
            <a:r>
              <a:rPr kumimoji="0" lang="en-US" b="1" i="0" u="none" strike="noStrike" kern="1200" cap="none" spc="0" normalizeH="0" baseline="0" noProof="0" dirty="0">
                <a:ln>
                  <a:noFill/>
                </a:ln>
                <a:solidFill>
                  <a:srgbClr val="006600"/>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006600"/>
                </a:solidFill>
                <a:effectLst/>
                <a:uLnTx/>
                <a:uFillTx/>
                <a:latin typeface="Verdana" panose="020B0604030504040204" charset="0"/>
                <a:ea typeface="+mn-ea"/>
                <a:cs typeface="Verdana" panose="020B0604030504040204" charset="0"/>
              </a:rPr>
              <a:t>hóa</a:t>
            </a:r>
            <a:r>
              <a:rPr kumimoji="0" lang="en-US" b="1" i="0" u="none" strike="noStrike" kern="1200" cap="none" spc="0" normalizeH="0" baseline="0" noProof="0" dirty="0">
                <a:ln>
                  <a:noFill/>
                </a:ln>
                <a:solidFill>
                  <a:srgbClr val="006600"/>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006600"/>
                </a:solidFill>
                <a:effectLst/>
                <a:uLnTx/>
                <a:uFillTx/>
                <a:latin typeface="Verdana" panose="020B0604030504040204" charset="0"/>
                <a:ea typeface="+mn-ea"/>
                <a:cs typeface="Verdana" panose="020B0604030504040204" charset="0"/>
              </a:rPr>
              <a:t>học</a:t>
            </a:r>
            <a:endParaRPr kumimoji="0" lang="vi-VN"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base" latinLnBrk="0" hangingPunct="1">
              <a:lnSpc>
                <a:spcPct val="100000"/>
              </a:lnSpc>
              <a:spcBef>
                <a:spcPct val="0"/>
              </a:spcBef>
              <a:spcAft>
                <a:spcPct val="0"/>
              </a:spcAft>
              <a:buClrTx/>
              <a:buSzTx/>
              <a:buFontTx/>
              <a:buNone/>
              <a:defRPr/>
            </a:pPr>
            <a:endParaRPr kumimoji="0" lang="vi-VN"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5" name="Oval 94"/>
          <p:cNvSpPr/>
          <p:nvPr/>
        </p:nvSpPr>
        <p:spPr>
          <a:xfrm>
            <a:off x="1652129" y="5504796"/>
            <a:ext cx="1878165" cy="6463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1" i="0" u="none" strike="noStrike" kern="1200" cap="none" spc="0" normalizeH="0" baseline="0" noProof="0" dirty="0" err="1">
                <a:ln>
                  <a:noFill/>
                </a:ln>
                <a:solidFill>
                  <a:srgbClr val="544000"/>
                </a:solidFill>
                <a:effectLst/>
                <a:uLnTx/>
                <a:uFillTx/>
                <a:latin typeface="Verdana" panose="020B0604030504040204" charset="0"/>
                <a:ea typeface="+mn-ea"/>
                <a:cs typeface="Verdana" panose="020B0604030504040204" charset="0"/>
              </a:rPr>
              <a:t>Vải</a:t>
            </a:r>
            <a:r>
              <a:rPr kumimoji="0" lang="en-US" sz="2000" b="1" i="0" u="none" strike="noStrike" kern="1200" cap="none" spc="0" normalizeH="0" baseline="0" noProof="0" dirty="0">
                <a:ln>
                  <a:noFill/>
                </a:ln>
                <a:solidFill>
                  <a:srgbClr val="544000"/>
                </a:solidFill>
                <a:effectLst/>
                <a:uLnTx/>
                <a:uFillTx/>
                <a:latin typeface="Verdana" panose="020B0604030504040204" charset="0"/>
                <a:ea typeface="+mn-ea"/>
                <a:cs typeface="Verdana" panose="020B0604030504040204" charset="0"/>
              </a:rPr>
              <a:t> </a:t>
            </a:r>
            <a:r>
              <a:rPr kumimoji="0" lang="en-US" sz="2000" b="1" i="0" u="none" strike="noStrike" kern="1200" cap="none" spc="0" normalizeH="0" baseline="0" noProof="0" dirty="0" err="1">
                <a:ln>
                  <a:noFill/>
                </a:ln>
                <a:solidFill>
                  <a:srgbClr val="544000"/>
                </a:solidFill>
                <a:effectLst/>
                <a:uLnTx/>
                <a:uFillTx/>
                <a:latin typeface="Verdana" panose="020B0604030504040204" charset="0"/>
                <a:ea typeface="+mn-ea"/>
                <a:cs typeface="Verdana" panose="020B0604030504040204" charset="0"/>
              </a:rPr>
              <a:t>sợi</a:t>
            </a:r>
            <a:r>
              <a:rPr kumimoji="0" lang="en-US" sz="2000" b="1" i="0" u="none" strike="noStrike" kern="1200" cap="none" spc="0" normalizeH="0" baseline="0" noProof="0" dirty="0">
                <a:ln>
                  <a:noFill/>
                </a:ln>
                <a:solidFill>
                  <a:srgbClr val="544000"/>
                </a:solidFill>
                <a:effectLst/>
                <a:uLnTx/>
                <a:uFillTx/>
                <a:latin typeface="Verdana" panose="020B0604030504040204" charset="0"/>
                <a:ea typeface="+mn-ea"/>
                <a:cs typeface="Verdana" panose="020B0604030504040204" charset="0"/>
              </a:rPr>
              <a:t> </a:t>
            </a:r>
            <a:r>
              <a:rPr kumimoji="0" lang="en-US" sz="2000" b="1" i="0" u="none" strike="noStrike" kern="1200" cap="none" spc="0" normalizeH="0" baseline="0" noProof="0" dirty="0" err="1">
                <a:ln>
                  <a:noFill/>
                </a:ln>
                <a:solidFill>
                  <a:srgbClr val="544000"/>
                </a:solidFill>
                <a:effectLst/>
                <a:uLnTx/>
                <a:uFillTx/>
                <a:latin typeface="Verdana" panose="020B0604030504040204" charset="0"/>
                <a:ea typeface="+mn-ea"/>
                <a:cs typeface="Verdana" panose="020B0604030504040204" charset="0"/>
              </a:rPr>
              <a:t>pha</a:t>
            </a:r>
            <a:endParaRPr kumimoji="0" lang="vi-VN" sz="2000" b="1" i="0" u="none" strike="noStrike" kern="1200" cap="none" spc="0" normalizeH="0" baseline="0" noProof="0" dirty="0">
              <a:ln>
                <a:noFill/>
              </a:ln>
              <a:solidFill>
                <a:srgbClr val="544000"/>
              </a:solidFill>
              <a:effectLst/>
              <a:uLnTx/>
              <a:uFillTx/>
              <a:latin typeface="Verdana" panose="020B0604030504040204" charset="0"/>
              <a:ea typeface="+mn-ea"/>
              <a:cs typeface="Verdana" panose="020B0604030504040204"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000" b="0" i="0" u="none" strike="noStrike" kern="1200" cap="none" spc="0" normalizeH="0" baseline="0" noProof="0" dirty="0">
              <a:ln>
                <a:noFill/>
              </a:ln>
              <a:solidFill>
                <a:srgbClr val="FFFFFF"/>
              </a:solidFill>
              <a:effectLst/>
              <a:uLnTx/>
              <a:uFillTx/>
              <a:latin typeface="Verdana" panose="020B0604030504040204" charset="0"/>
              <a:ea typeface="+mn-ea"/>
              <a:cs typeface="Verdana" panose="020B0604030504040204" charset="0"/>
            </a:endParaRPr>
          </a:p>
        </p:txBody>
      </p:sp>
      <p:pic>
        <p:nvPicPr>
          <p:cNvPr id="99"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4214">
            <a:off x="3508064" y="924681"/>
            <a:ext cx="1436302" cy="80057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459" y="304371"/>
            <a:ext cx="752880" cy="71596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3"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05872">
            <a:off x="5389938" y="3443147"/>
            <a:ext cx="1096493" cy="61991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72105">
            <a:off x="5434776" y="2560307"/>
            <a:ext cx="1201853" cy="886614"/>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47504">
            <a:off x="3202546" y="5541881"/>
            <a:ext cx="967280" cy="68103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3285" y="4931891"/>
            <a:ext cx="984982" cy="9096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89475" y="121920"/>
            <a:ext cx="6793865"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Động</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vật</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sợi</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tơ</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tằm</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lông</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cừu</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dê</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lạc</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đà</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vịt</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endParaRPr kumimoji="0" lang="vi-VN"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endParaRPr>
          </a:p>
        </p:txBody>
      </p:sp>
      <p:sp>
        <p:nvSpPr>
          <p:cNvPr id="9" name="TextBox 8"/>
          <p:cNvSpPr txBox="1"/>
          <p:nvPr/>
        </p:nvSpPr>
        <p:spPr>
          <a:xfrm>
            <a:off x="4585335" y="549275"/>
            <a:ext cx="4834255"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Thực</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vật</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sợi</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bông</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lanh</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đay</a:t>
            </a:r>
            <a:r>
              <a:rPr kumimoji="0" lang="en-US"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rPr>
              <a:t>, </a:t>
            </a:r>
            <a:r>
              <a:rPr kumimoji="0" lang="en-US" b="1" i="0" u="none" strike="noStrike" kern="1200" cap="none" spc="0" normalizeH="0" baseline="0" noProof="0" dirty="0" err="1">
                <a:ln>
                  <a:noFill/>
                </a:ln>
                <a:solidFill>
                  <a:srgbClr val="333399">
                    <a:lumMod val="75000"/>
                  </a:srgbClr>
                </a:solidFill>
                <a:effectLst/>
                <a:uLnTx/>
                <a:uFillTx/>
                <a:latin typeface="Verdana" panose="020B0604030504040204" charset="0"/>
                <a:ea typeface="+mn-ea"/>
                <a:cs typeface="Verdana" panose="020B0604030504040204" charset="0"/>
              </a:rPr>
              <a:t>gai ...</a:t>
            </a:r>
            <a:endParaRPr kumimoji="0" lang="vi-VN" b="1" i="0" u="none" strike="noStrike" kern="1200" cap="none" spc="0" normalizeH="0" baseline="0" noProof="0" dirty="0">
              <a:ln>
                <a:noFill/>
              </a:ln>
              <a:solidFill>
                <a:srgbClr val="333399">
                  <a:lumMod val="75000"/>
                </a:srgbClr>
              </a:solidFill>
              <a:effectLst/>
              <a:uLnTx/>
              <a:uFillTx/>
              <a:latin typeface="Verdana" panose="020B0604030504040204" charset="0"/>
              <a:ea typeface="+mn-ea"/>
              <a:cs typeface="Verdana" panose="020B0604030504040204" charset="0"/>
            </a:endParaRPr>
          </a:p>
        </p:txBody>
      </p:sp>
      <p:sp>
        <p:nvSpPr>
          <p:cNvPr id="131" name="TextBox 130"/>
          <p:cNvSpPr txBox="1"/>
          <p:nvPr/>
        </p:nvSpPr>
        <p:spPr>
          <a:xfrm>
            <a:off x="4053205" y="4991100"/>
            <a:ext cx="5366385" cy="3371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Được</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tạo</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ra</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từ</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2 hay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nhiều</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sợi</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thành</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phần</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a:t>
            </a:r>
            <a:endParaRPr kumimoji="0" lang="vi-VN"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endParaRPr>
          </a:p>
        </p:txBody>
      </p:sp>
      <p:sp>
        <p:nvSpPr>
          <p:cNvPr id="10" name="Rounded Rectangle 9"/>
          <p:cNvSpPr/>
          <p:nvPr/>
        </p:nvSpPr>
        <p:spPr>
          <a:xfrm>
            <a:off x="5963898" y="3796919"/>
            <a:ext cx="1324476" cy="4266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Vải sợi</a:t>
            </a:r>
            <a:endParaRPr kumimoji="0" lang="en-US"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tổng hợp</a:t>
            </a:r>
            <a:endParaRPr kumimoji="0" lang="vi-VN"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p:cNvSpPr/>
          <p:nvPr/>
        </p:nvSpPr>
        <p:spPr>
          <a:xfrm>
            <a:off x="5945013" y="2487518"/>
            <a:ext cx="1583064" cy="454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Vải sợi </a:t>
            </a:r>
            <a:endParaRPr kumimoji="0" lang="en-US"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nhân tạo</a:t>
            </a:r>
            <a:endParaRPr kumimoji="0" lang="vi-VN" sz="1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2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291613">
            <a:off x="7208516" y="4212103"/>
            <a:ext cx="1007315" cy="31775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75699">
            <a:off x="7473389" y="2671676"/>
            <a:ext cx="1026583" cy="33496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1"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410115">
            <a:off x="7144022" y="3627473"/>
            <a:ext cx="1009268" cy="47913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6"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544806">
            <a:off x="7409825" y="2341641"/>
            <a:ext cx="1009651" cy="311150"/>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p:cNvSpPr txBox="1"/>
          <p:nvPr/>
        </p:nvSpPr>
        <p:spPr>
          <a:xfrm>
            <a:off x="8368211" y="2000078"/>
            <a:ext cx="315557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Chất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xenlulô</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gỗ</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tre</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nứa</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40" name="TextBox 139"/>
          <p:cNvSpPr txBox="1"/>
          <p:nvPr/>
        </p:nvSpPr>
        <p:spPr>
          <a:xfrm>
            <a:off x="8011508" y="3489647"/>
            <a:ext cx="42539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Một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số</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chất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hóa</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từ</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than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đá</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dầu</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mỏ</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42" name="TextBox 141"/>
          <p:cNvSpPr txBox="1"/>
          <p:nvPr/>
        </p:nvSpPr>
        <p:spPr>
          <a:xfrm>
            <a:off x="8979320" y="2533797"/>
            <a:ext cx="177164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Ít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bị</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nhàu</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9"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3582" y="483277"/>
            <a:ext cx="615950" cy="4048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55432" y="240607"/>
            <a:ext cx="663575" cy="3964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94964" y="1163449"/>
            <a:ext cx="1070905" cy="541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900" y="1055370"/>
            <a:ext cx="183705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Dễ</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bị</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nhàu</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a:t>
            </a:r>
            <a:endPar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endParaRPr>
          </a:p>
        </p:txBody>
      </p:sp>
      <p:pic>
        <p:nvPicPr>
          <p:cNvPr id="36" name="Picture 13"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0327086">
            <a:off x="4840527" y="1321841"/>
            <a:ext cx="856225" cy="9320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5415280" y="1607820"/>
            <a:ext cx="487299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Độ</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hút</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ẩm</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cao</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mặc</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thoáng</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 </a:t>
            </a:r>
            <a:r>
              <a:rPr kumimoji="0" lang="en-US" sz="1800" b="1" i="0" u="none" strike="noStrike" kern="1200" cap="none" spc="0" normalizeH="0" baseline="0" noProof="0" dirty="0" err="1">
                <a:ln>
                  <a:noFill/>
                </a:ln>
                <a:solidFill>
                  <a:srgbClr val="002060"/>
                </a:solidFill>
                <a:effectLst/>
                <a:uLnTx/>
                <a:uFillTx/>
                <a:latin typeface="Verdana" panose="020B0604030504040204" charset="0"/>
                <a:ea typeface="+mn-ea"/>
                <a:cs typeface="Verdana" panose="020B0604030504040204" charset="0"/>
              </a:rPr>
              <a:t>mát</a:t>
            </a:r>
            <a:r>
              <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rPr>
              <a:t>.</a:t>
            </a:r>
            <a:endParaRPr kumimoji="0" lang="en-US" sz="1800" b="1" i="0" u="none" strike="noStrike" kern="1200" cap="none" spc="0" normalizeH="0" baseline="0" noProof="0" dirty="0">
              <a:ln>
                <a:noFill/>
              </a:ln>
              <a:solidFill>
                <a:srgbClr val="002060"/>
              </a:solidFill>
              <a:effectLst/>
              <a:uLnTx/>
              <a:uFillTx/>
              <a:latin typeface="Verdana" panose="020B0604030504040204" charset="0"/>
              <a:ea typeface="+mn-ea"/>
              <a:cs typeface="Verdana" panose="020B0604030504040204" charset="0"/>
            </a:endParaRPr>
          </a:p>
        </p:txBody>
      </p:sp>
      <p:pic>
        <p:nvPicPr>
          <p:cNvPr id="42" name="Picture 2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7605" y="4483112"/>
            <a:ext cx="739775" cy="3111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12329" y="2905031"/>
            <a:ext cx="769937" cy="3349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968118">
            <a:off x="7980860" y="4254262"/>
            <a:ext cx="774700" cy="3111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02934" y="2752479"/>
            <a:ext cx="757238" cy="31115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996835" y="2951751"/>
            <a:ext cx="319516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Hút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ẩm</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tốt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mặc</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thoáng</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mát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p:cNvSpPr txBox="1"/>
          <p:nvPr/>
        </p:nvSpPr>
        <p:spPr>
          <a:xfrm>
            <a:off x="8705537" y="3971340"/>
            <a:ext cx="177164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Không</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bị</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nhàu</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9" name="TextBox 48"/>
          <p:cNvSpPr txBox="1"/>
          <p:nvPr/>
        </p:nvSpPr>
        <p:spPr>
          <a:xfrm>
            <a:off x="8768807" y="4501972"/>
            <a:ext cx="275497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Ít</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thầm</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mồ</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hôi</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mặc</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nóng</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61" name="TextBox 60"/>
          <p:cNvSpPr txBox="1"/>
          <p:nvPr/>
        </p:nvSpPr>
        <p:spPr>
          <a:xfrm>
            <a:off x="4155440" y="5782310"/>
            <a:ext cx="5054600" cy="3371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Mang</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tính</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chất</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của</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các</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sợi</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thành</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 </a:t>
            </a:r>
            <a:r>
              <a:rPr kumimoji="0" lang="en-US" sz="1600" b="1" i="0" u="none" strike="noStrike" kern="1200" cap="none" spc="0" normalizeH="0" baseline="0" noProof="0" dirty="0" err="1">
                <a:ln>
                  <a:noFill/>
                </a:ln>
                <a:solidFill>
                  <a:srgbClr val="745800"/>
                </a:solidFill>
                <a:effectLst/>
                <a:uLnTx/>
                <a:uFillTx/>
                <a:latin typeface="Verdana" panose="020B0604030504040204" charset="0"/>
                <a:ea typeface="+mn-ea"/>
                <a:cs typeface="Verdana" panose="020B0604030504040204" charset="0"/>
              </a:rPr>
              <a:t>phần</a:t>
            </a:r>
            <a:r>
              <a:rPr kumimoji="0" lang="en-US"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rPr>
              <a:t>.</a:t>
            </a:r>
            <a:endParaRPr kumimoji="0" lang="vi-VN" sz="1600" b="1" i="0" u="none" strike="noStrike" kern="1200" cap="none" spc="0" normalizeH="0" baseline="0" noProof="0" dirty="0">
              <a:ln>
                <a:noFill/>
              </a:ln>
              <a:solidFill>
                <a:srgbClr val="745800"/>
              </a:solidFill>
              <a:effectLst/>
              <a:uLnTx/>
              <a:uFillTx/>
              <a:latin typeface="Verdana" panose="020B0604030504040204" charset="0"/>
              <a:ea typeface="+mn-ea"/>
              <a:cs typeface="Verdana" panose="020B060403050404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wipe(down)">
                                      <p:cBhvr>
                                        <p:cTn id="18" dur="500"/>
                                        <p:tgtEl>
                                          <p:spTgt spid="102"/>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wipe(up)">
                                      <p:cBhvr>
                                        <p:cTn id="44" dur="500"/>
                                        <p:tgtEl>
                                          <p:spTgt spid="99"/>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1518"/>
                                        </p:tgtEl>
                                        <p:attrNameLst>
                                          <p:attrName>style.visibility</p:attrName>
                                        </p:attrNameLst>
                                      </p:cBhvr>
                                      <p:to>
                                        <p:strVal val="visible"/>
                                      </p:to>
                                    </p:set>
                                    <p:animEffect transition="in" filter="wipe(left)">
                                      <p:cBhvr>
                                        <p:cTn id="69" dur="500"/>
                                        <p:tgtEl>
                                          <p:spTgt spid="21518"/>
                                        </p:tgtEl>
                                      </p:cBhvr>
                                    </p:animEffect>
                                  </p:childTnLst>
                                </p:cTn>
                              </p:par>
                            </p:childTnLst>
                          </p:cTn>
                        </p:par>
                        <p:par>
                          <p:cTn id="70" fill="hold">
                            <p:stCondLst>
                              <p:cond delay="500"/>
                            </p:stCondLst>
                            <p:childTnLst>
                              <p:par>
                                <p:cTn id="71" presetID="42" presetClass="entr" presetSubtype="0" fill="hold" grpId="0" nodeType="after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1000"/>
                                        <p:tgtEl>
                                          <p:spTgt spid="94"/>
                                        </p:tgtEl>
                                      </p:cBhvr>
                                    </p:animEffect>
                                    <p:anim calcmode="lin" valueType="num">
                                      <p:cBhvr>
                                        <p:cTn id="74" dur="1000" fill="hold"/>
                                        <p:tgtEl>
                                          <p:spTgt spid="94"/>
                                        </p:tgtEl>
                                        <p:attrNameLst>
                                          <p:attrName>ppt_x</p:attrName>
                                        </p:attrNameLst>
                                      </p:cBhvr>
                                      <p:tavLst>
                                        <p:tav tm="0">
                                          <p:val>
                                            <p:strVal val="#ppt_x"/>
                                          </p:val>
                                        </p:tav>
                                        <p:tav tm="100000">
                                          <p:val>
                                            <p:strVal val="#ppt_x"/>
                                          </p:val>
                                        </p:tav>
                                      </p:tavLst>
                                    </p:anim>
                                    <p:anim calcmode="lin" valueType="num">
                                      <p:cBhvr>
                                        <p:cTn id="75"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wipe(down)">
                                      <p:cBhvr>
                                        <p:cTn id="80" dur="500"/>
                                        <p:tgtEl>
                                          <p:spTgt spid="114"/>
                                        </p:tgtEl>
                                      </p:cBhvr>
                                    </p:animEffect>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1000"/>
                                        <p:tgtEl>
                                          <p:spTgt spid="133"/>
                                        </p:tgtEl>
                                      </p:cBhvr>
                                    </p:animEffect>
                                    <p:anim calcmode="lin" valueType="num">
                                      <p:cBhvr>
                                        <p:cTn id="85" dur="1000" fill="hold"/>
                                        <p:tgtEl>
                                          <p:spTgt spid="133"/>
                                        </p:tgtEl>
                                        <p:attrNameLst>
                                          <p:attrName>ppt_x</p:attrName>
                                        </p:attrNameLst>
                                      </p:cBhvr>
                                      <p:tavLst>
                                        <p:tav tm="0">
                                          <p:val>
                                            <p:strVal val="#ppt_x"/>
                                          </p:val>
                                        </p:tav>
                                        <p:tav tm="100000">
                                          <p:val>
                                            <p:strVal val="#ppt_x"/>
                                          </p:val>
                                        </p:tav>
                                      </p:tavLst>
                                    </p:anim>
                                    <p:anim calcmode="lin" valueType="num">
                                      <p:cBhvr>
                                        <p:cTn id="86" dur="1000" fill="hold"/>
                                        <p:tgtEl>
                                          <p:spTgt spid="133"/>
                                        </p:tgtEl>
                                        <p:attrNameLst>
                                          <p:attrName>ppt_y</p:attrName>
                                        </p:attrNameLst>
                                      </p:cBhvr>
                                      <p:tavLst>
                                        <p:tav tm="0">
                                          <p:val>
                                            <p:strVal val="#ppt_y+.1"/>
                                          </p:val>
                                        </p:tav>
                                        <p:tav tm="100000">
                                          <p:val>
                                            <p:strVal val="#ppt_y"/>
                                          </p:val>
                                        </p:tav>
                                      </p:tavLst>
                                    </p:anim>
                                  </p:childTnLst>
                                </p:cTn>
                              </p:par>
                            </p:childTnLst>
                          </p:cTn>
                        </p:par>
                        <p:par>
                          <p:cTn id="87" fill="hold">
                            <p:stCondLst>
                              <p:cond delay="1500"/>
                            </p:stCondLst>
                            <p:childTnLst>
                              <p:par>
                                <p:cTn id="88" presetID="22" presetClass="entr" presetSubtype="4" fill="hold" nodeType="afterEffect">
                                  <p:stCondLst>
                                    <p:cond delay="0"/>
                                  </p:stCondLst>
                                  <p:childTnLst>
                                    <p:set>
                                      <p:cBhvr>
                                        <p:cTn id="89" dur="1" fill="hold">
                                          <p:stCondLst>
                                            <p:cond delay="0"/>
                                          </p:stCondLst>
                                        </p:cTn>
                                        <p:tgtEl>
                                          <p:spTgt spid="138"/>
                                        </p:tgtEl>
                                        <p:attrNameLst>
                                          <p:attrName>style.visibility</p:attrName>
                                        </p:attrNameLst>
                                      </p:cBhvr>
                                      <p:to>
                                        <p:strVal val="visible"/>
                                      </p:to>
                                    </p:set>
                                    <p:animEffect transition="in" filter="wipe(down)">
                                      <p:cBhvr>
                                        <p:cTn id="90" dur="500"/>
                                        <p:tgtEl>
                                          <p:spTgt spid="138"/>
                                        </p:tgtEl>
                                      </p:cBhvr>
                                    </p:animEffect>
                                  </p:childTnLst>
                                </p:cTn>
                              </p:par>
                            </p:childTnLst>
                          </p:cTn>
                        </p:par>
                        <p:par>
                          <p:cTn id="91" fill="hold">
                            <p:stCondLst>
                              <p:cond delay="2000"/>
                            </p:stCondLst>
                            <p:childTnLst>
                              <p:par>
                                <p:cTn id="92" presetID="42" presetClass="entr" presetSubtype="0" fill="hold" grpId="0" nodeType="afterEffect">
                                  <p:stCondLst>
                                    <p:cond delay="0"/>
                                  </p:stCondLst>
                                  <p:childTnLst>
                                    <p:set>
                                      <p:cBhvr>
                                        <p:cTn id="93" dur="1" fill="hold">
                                          <p:stCondLst>
                                            <p:cond delay="0"/>
                                          </p:stCondLst>
                                        </p:cTn>
                                        <p:tgtEl>
                                          <p:spTgt spid="139"/>
                                        </p:tgtEl>
                                        <p:attrNameLst>
                                          <p:attrName>style.visibility</p:attrName>
                                        </p:attrNameLst>
                                      </p:cBhvr>
                                      <p:to>
                                        <p:strVal val="visible"/>
                                      </p:to>
                                    </p:set>
                                    <p:animEffect transition="in" filter="fade">
                                      <p:cBhvr>
                                        <p:cTn id="94" dur="1000"/>
                                        <p:tgtEl>
                                          <p:spTgt spid="139"/>
                                        </p:tgtEl>
                                      </p:cBhvr>
                                    </p:animEffect>
                                    <p:anim calcmode="lin" valueType="num">
                                      <p:cBhvr>
                                        <p:cTn id="95" dur="1000" fill="hold"/>
                                        <p:tgtEl>
                                          <p:spTgt spid="139"/>
                                        </p:tgtEl>
                                        <p:attrNameLst>
                                          <p:attrName>ppt_x</p:attrName>
                                        </p:attrNameLst>
                                      </p:cBhvr>
                                      <p:tavLst>
                                        <p:tav tm="0">
                                          <p:val>
                                            <p:strVal val="#ppt_x"/>
                                          </p:val>
                                        </p:tav>
                                        <p:tav tm="100000">
                                          <p:val>
                                            <p:strVal val="#ppt_x"/>
                                          </p:val>
                                        </p:tav>
                                      </p:tavLst>
                                    </p:anim>
                                    <p:anim calcmode="lin" valueType="num">
                                      <p:cBhvr>
                                        <p:cTn id="96" dur="1000" fill="hold"/>
                                        <p:tgtEl>
                                          <p:spTgt spid="139"/>
                                        </p:tgtEl>
                                        <p:attrNameLst>
                                          <p:attrName>ppt_y</p:attrName>
                                        </p:attrNameLst>
                                      </p:cBhvr>
                                      <p:tavLst>
                                        <p:tav tm="0">
                                          <p:val>
                                            <p:strVal val="#ppt_y+.1"/>
                                          </p:val>
                                        </p:tav>
                                        <p:tav tm="100000">
                                          <p:val>
                                            <p:strVal val="#ppt_y"/>
                                          </p:val>
                                        </p:tav>
                                      </p:tavLst>
                                    </p:anim>
                                  </p:childTnLst>
                                </p:cTn>
                              </p:par>
                            </p:childTnLst>
                          </p:cTn>
                        </p:par>
                        <p:par>
                          <p:cTn id="97" fill="hold">
                            <p:stCondLst>
                              <p:cond delay="3000"/>
                            </p:stCondLst>
                            <p:childTnLst>
                              <p:par>
                                <p:cTn id="98" presetID="22" presetClass="entr" presetSubtype="1" fill="hold" nodeType="afterEffect">
                                  <p:stCondLst>
                                    <p:cond delay="0"/>
                                  </p:stCondLst>
                                  <p:childTnLst>
                                    <p:set>
                                      <p:cBhvr>
                                        <p:cTn id="99" dur="1" fill="hold">
                                          <p:stCondLst>
                                            <p:cond delay="0"/>
                                          </p:stCondLst>
                                        </p:cTn>
                                        <p:tgtEl>
                                          <p:spTgt spid="135"/>
                                        </p:tgtEl>
                                        <p:attrNameLst>
                                          <p:attrName>style.visibility</p:attrName>
                                        </p:attrNameLst>
                                      </p:cBhvr>
                                      <p:to>
                                        <p:strVal val="visible"/>
                                      </p:to>
                                    </p:set>
                                    <p:animEffect transition="in" filter="wipe(up)">
                                      <p:cBhvr>
                                        <p:cTn id="100" dur="500"/>
                                        <p:tgtEl>
                                          <p:spTgt spid="135"/>
                                        </p:tgtEl>
                                      </p:cBhvr>
                                    </p:animEffect>
                                  </p:childTnLst>
                                </p:cTn>
                              </p:par>
                            </p:childTnLst>
                          </p:cTn>
                        </p:par>
                        <p:par>
                          <p:cTn id="101" fill="hold">
                            <p:stCondLst>
                              <p:cond delay="3500"/>
                            </p:stCondLst>
                            <p:childTnLst>
                              <p:par>
                                <p:cTn id="102" presetID="22" presetClass="entr" presetSubtype="4" fill="hold"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down)">
                                      <p:cBhvr>
                                        <p:cTn id="104" dur="500"/>
                                        <p:tgtEl>
                                          <p:spTgt spid="46"/>
                                        </p:tgtEl>
                                      </p:cBhvr>
                                    </p:animEffect>
                                  </p:childTnLst>
                                </p:cTn>
                              </p:par>
                            </p:childTnLst>
                          </p:cTn>
                        </p:par>
                        <p:par>
                          <p:cTn id="105" fill="hold">
                            <p:stCondLst>
                              <p:cond delay="4000"/>
                            </p:stCondLst>
                            <p:childTnLst>
                              <p:par>
                                <p:cTn id="106" presetID="42" presetClass="entr" presetSubtype="0" fill="hold" grpId="0" nodeType="afterEffect">
                                  <p:stCondLst>
                                    <p:cond delay="0"/>
                                  </p:stCondLst>
                                  <p:childTnLst>
                                    <p:set>
                                      <p:cBhvr>
                                        <p:cTn id="107" dur="1" fill="hold">
                                          <p:stCondLst>
                                            <p:cond delay="0"/>
                                          </p:stCondLst>
                                        </p:cTn>
                                        <p:tgtEl>
                                          <p:spTgt spid="142"/>
                                        </p:tgtEl>
                                        <p:attrNameLst>
                                          <p:attrName>style.visibility</p:attrName>
                                        </p:attrNameLst>
                                      </p:cBhvr>
                                      <p:to>
                                        <p:strVal val="visible"/>
                                      </p:to>
                                    </p:set>
                                    <p:animEffect transition="in" filter="fade">
                                      <p:cBhvr>
                                        <p:cTn id="108" dur="1000"/>
                                        <p:tgtEl>
                                          <p:spTgt spid="142"/>
                                        </p:tgtEl>
                                      </p:cBhvr>
                                    </p:animEffect>
                                    <p:anim calcmode="lin" valueType="num">
                                      <p:cBhvr>
                                        <p:cTn id="109" dur="1000" fill="hold"/>
                                        <p:tgtEl>
                                          <p:spTgt spid="142"/>
                                        </p:tgtEl>
                                        <p:attrNameLst>
                                          <p:attrName>ppt_x</p:attrName>
                                        </p:attrNameLst>
                                      </p:cBhvr>
                                      <p:tavLst>
                                        <p:tav tm="0">
                                          <p:val>
                                            <p:strVal val="#ppt_x"/>
                                          </p:val>
                                        </p:tav>
                                        <p:tav tm="100000">
                                          <p:val>
                                            <p:strVal val="#ppt_x"/>
                                          </p:val>
                                        </p:tav>
                                      </p:tavLst>
                                    </p:anim>
                                    <p:anim calcmode="lin" valueType="num">
                                      <p:cBhvr>
                                        <p:cTn id="110" dur="1000" fill="hold"/>
                                        <p:tgtEl>
                                          <p:spTgt spid="142"/>
                                        </p:tgtEl>
                                        <p:attrNameLst>
                                          <p:attrName>ppt_y</p:attrName>
                                        </p:attrNameLst>
                                      </p:cBhvr>
                                      <p:tavLst>
                                        <p:tav tm="0">
                                          <p:val>
                                            <p:strVal val="#ppt_y+.1"/>
                                          </p:val>
                                        </p:tav>
                                        <p:tav tm="100000">
                                          <p:val>
                                            <p:strVal val="#ppt_y"/>
                                          </p:val>
                                        </p:tav>
                                      </p:tavLst>
                                    </p:anim>
                                  </p:childTnLst>
                                </p:cTn>
                              </p:par>
                            </p:childTnLst>
                          </p:cTn>
                        </p:par>
                        <p:par>
                          <p:cTn id="111" fill="hold">
                            <p:stCondLst>
                              <p:cond delay="5000"/>
                            </p:stCondLst>
                            <p:childTnLst>
                              <p:par>
                                <p:cTn id="112" presetID="22" presetClass="entr" presetSubtype="8" fill="hold" nodeType="after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left)">
                                      <p:cBhvr>
                                        <p:cTn id="114" dur="500"/>
                                        <p:tgtEl>
                                          <p:spTgt spid="43"/>
                                        </p:tgtEl>
                                      </p:cBhvr>
                                    </p:animEffect>
                                  </p:childTnLst>
                                </p:cTn>
                              </p:par>
                            </p:childTnLst>
                          </p:cTn>
                        </p:par>
                        <p:par>
                          <p:cTn id="115" fill="hold">
                            <p:stCondLst>
                              <p:cond delay="5500"/>
                            </p:stCondLst>
                            <p:childTnLst>
                              <p:par>
                                <p:cTn id="116" presetID="42" presetClass="entr" presetSubtype="0" fill="hold" grpId="0" nodeType="after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1000"/>
                                        <p:tgtEl>
                                          <p:spTgt spid="47"/>
                                        </p:tgtEl>
                                      </p:cBhvr>
                                    </p:animEffect>
                                    <p:anim calcmode="lin" valueType="num">
                                      <p:cBhvr>
                                        <p:cTn id="119" dur="1000" fill="hold"/>
                                        <p:tgtEl>
                                          <p:spTgt spid="47"/>
                                        </p:tgtEl>
                                        <p:attrNameLst>
                                          <p:attrName>ppt_x</p:attrName>
                                        </p:attrNameLst>
                                      </p:cBhvr>
                                      <p:tavLst>
                                        <p:tav tm="0">
                                          <p:val>
                                            <p:strVal val="#ppt_x"/>
                                          </p:val>
                                        </p:tav>
                                        <p:tav tm="100000">
                                          <p:val>
                                            <p:strVal val="#ppt_x"/>
                                          </p:val>
                                        </p:tav>
                                      </p:tavLst>
                                    </p:anim>
                                    <p:anim calcmode="lin" valueType="num">
                                      <p:cBhvr>
                                        <p:cTn id="1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06"/>
                                        </p:tgtEl>
                                        <p:attrNameLst>
                                          <p:attrName>style.visibility</p:attrName>
                                        </p:attrNameLst>
                                      </p:cBhvr>
                                      <p:to>
                                        <p:strVal val="visible"/>
                                      </p:to>
                                    </p:set>
                                    <p:animEffect transition="in" filter="wipe(left)">
                                      <p:cBhvr>
                                        <p:cTn id="125" dur="500"/>
                                        <p:tgtEl>
                                          <p:spTgt spid="106"/>
                                        </p:tgtEl>
                                      </p:cBhvr>
                                    </p:animEffect>
                                  </p:childTnLst>
                                </p:cTn>
                              </p:par>
                            </p:childTnLst>
                          </p:cTn>
                        </p:par>
                        <p:par>
                          <p:cTn id="126" fill="hold">
                            <p:stCondLst>
                              <p:cond delay="500"/>
                            </p:stCondLst>
                            <p:childTnLst>
                              <p:par>
                                <p:cTn id="127" presetID="42" presetClass="entr" presetSubtype="0" fill="hold" grpId="0" nodeType="after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fade">
                                      <p:cBhvr>
                                        <p:cTn id="129" dur="1000"/>
                                        <p:tgtEl>
                                          <p:spTgt spid="10"/>
                                        </p:tgtEl>
                                      </p:cBhvr>
                                    </p:animEffect>
                                    <p:anim calcmode="lin" valueType="num">
                                      <p:cBhvr>
                                        <p:cTn id="130" dur="1000" fill="hold"/>
                                        <p:tgtEl>
                                          <p:spTgt spid="10"/>
                                        </p:tgtEl>
                                        <p:attrNameLst>
                                          <p:attrName>ppt_x</p:attrName>
                                        </p:attrNameLst>
                                      </p:cBhvr>
                                      <p:tavLst>
                                        <p:tav tm="0">
                                          <p:val>
                                            <p:strVal val="#ppt_x"/>
                                          </p:val>
                                        </p:tav>
                                        <p:tav tm="100000">
                                          <p:val>
                                            <p:strVal val="#ppt_x"/>
                                          </p:val>
                                        </p:tav>
                                      </p:tavLst>
                                    </p:anim>
                                    <p:anim calcmode="lin" valueType="num">
                                      <p:cBhvr>
                                        <p:cTn id="1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nodeType="clickEffect">
                                  <p:stCondLst>
                                    <p:cond delay="0"/>
                                  </p:stCondLst>
                                  <p:childTnLst>
                                    <p:set>
                                      <p:cBhvr>
                                        <p:cTn id="135" dur="1" fill="hold">
                                          <p:stCondLst>
                                            <p:cond delay="0"/>
                                          </p:stCondLst>
                                        </p:cTn>
                                        <p:tgtEl>
                                          <p:spTgt spid="136"/>
                                        </p:tgtEl>
                                        <p:attrNameLst>
                                          <p:attrName>style.visibility</p:attrName>
                                        </p:attrNameLst>
                                      </p:cBhvr>
                                      <p:to>
                                        <p:strVal val="visible"/>
                                      </p:to>
                                    </p:set>
                                    <p:animEffect transition="in" filter="wipe(down)">
                                      <p:cBhvr>
                                        <p:cTn id="136" dur="500"/>
                                        <p:tgtEl>
                                          <p:spTgt spid="136"/>
                                        </p:tgtEl>
                                      </p:cBhvr>
                                    </p:animEffect>
                                  </p:childTnLst>
                                </p:cTn>
                              </p:par>
                            </p:childTnLst>
                          </p:cTn>
                        </p:par>
                        <p:par>
                          <p:cTn id="137" fill="hold">
                            <p:stCondLst>
                              <p:cond delay="500"/>
                            </p:stCondLst>
                            <p:childTnLst>
                              <p:par>
                                <p:cTn id="138" presetID="42" presetClass="entr" presetSubtype="0" fill="hold" grpId="0" nodeType="afterEffect">
                                  <p:stCondLst>
                                    <p:cond delay="0"/>
                                  </p:stCondLst>
                                  <p:childTnLst>
                                    <p:set>
                                      <p:cBhvr>
                                        <p:cTn id="139" dur="1" fill="hold">
                                          <p:stCondLst>
                                            <p:cond delay="0"/>
                                          </p:stCondLst>
                                        </p:cTn>
                                        <p:tgtEl>
                                          <p:spTgt spid="140"/>
                                        </p:tgtEl>
                                        <p:attrNameLst>
                                          <p:attrName>style.visibility</p:attrName>
                                        </p:attrNameLst>
                                      </p:cBhvr>
                                      <p:to>
                                        <p:strVal val="visible"/>
                                      </p:to>
                                    </p:set>
                                    <p:animEffect transition="in" filter="fade">
                                      <p:cBhvr>
                                        <p:cTn id="140" dur="1000"/>
                                        <p:tgtEl>
                                          <p:spTgt spid="140"/>
                                        </p:tgtEl>
                                      </p:cBhvr>
                                    </p:animEffect>
                                    <p:anim calcmode="lin" valueType="num">
                                      <p:cBhvr>
                                        <p:cTn id="141" dur="1000" fill="hold"/>
                                        <p:tgtEl>
                                          <p:spTgt spid="140"/>
                                        </p:tgtEl>
                                        <p:attrNameLst>
                                          <p:attrName>ppt_x</p:attrName>
                                        </p:attrNameLst>
                                      </p:cBhvr>
                                      <p:tavLst>
                                        <p:tav tm="0">
                                          <p:val>
                                            <p:strVal val="#ppt_x"/>
                                          </p:val>
                                        </p:tav>
                                        <p:tav tm="100000">
                                          <p:val>
                                            <p:strVal val="#ppt_x"/>
                                          </p:val>
                                        </p:tav>
                                      </p:tavLst>
                                    </p:anim>
                                    <p:anim calcmode="lin" valueType="num">
                                      <p:cBhvr>
                                        <p:cTn id="142"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134"/>
                                        </p:tgtEl>
                                        <p:attrNameLst>
                                          <p:attrName>style.visibility</p:attrName>
                                        </p:attrNameLst>
                                      </p:cBhvr>
                                      <p:to>
                                        <p:strVal val="visible"/>
                                      </p:to>
                                    </p:set>
                                    <p:animEffect transition="in" filter="wipe(left)">
                                      <p:cBhvr>
                                        <p:cTn id="147" dur="500"/>
                                        <p:tgtEl>
                                          <p:spTgt spid="134"/>
                                        </p:tgtEl>
                                      </p:cBhvr>
                                    </p:animEffect>
                                  </p:childTnLst>
                                </p:cTn>
                              </p:par>
                            </p:childTnLst>
                          </p:cTn>
                        </p:par>
                        <p:par>
                          <p:cTn id="148" fill="hold">
                            <p:stCondLst>
                              <p:cond delay="500"/>
                            </p:stCondLst>
                            <p:childTnLst>
                              <p:par>
                                <p:cTn id="149" presetID="22" presetClass="entr" presetSubtype="8" fill="hold" nodeType="after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wipe(left)">
                                      <p:cBhvr>
                                        <p:cTn id="151" dur="500"/>
                                        <p:tgtEl>
                                          <p:spTgt spid="45"/>
                                        </p:tgtEl>
                                      </p:cBhvr>
                                    </p:animEffect>
                                  </p:childTnLst>
                                </p:cTn>
                              </p:par>
                            </p:childTnLst>
                          </p:cTn>
                        </p:par>
                        <p:par>
                          <p:cTn id="152" fill="hold">
                            <p:stCondLst>
                              <p:cond delay="1000"/>
                            </p:stCondLst>
                            <p:childTnLst>
                              <p:par>
                                <p:cTn id="153" presetID="42" presetClass="entr" presetSubtype="0" fill="hold" grpId="0" nodeType="afterEffect">
                                  <p:stCondLst>
                                    <p:cond delay="0"/>
                                  </p:stCondLst>
                                  <p:childTnLst>
                                    <p:set>
                                      <p:cBhvr>
                                        <p:cTn id="154" dur="1" fill="hold">
                                          <p:stCondLst>
                                            <p:cond delay="0"/>
                                          </p:stCondLst>
                                        </p:cTn>
                                        <p:tgtEl>
                                          <p:spTgt spid="48"/>
                                        </p:tgtEl>
                                        <p:attrNameLst>
                                          <p:attrName>style.visibility</p:attrName>
                                        </p:attrNameLst>
                                      </p:cBhvr>
                                      <p:to>
                                        <p:strVal val="visible"/>
                                      </p:to>
                                    </p:set>
                                    <p:animEffect transition="in" filter="fade">
                                      <p:cBhvr>
                                        <p:cTn id="155" dur="1000"/>
                                        <p:tgtEl>
                                          <p:spTgt spid="48"/>
                                        </p:tgtEl>
                                      </p:cBhvr>
                                    </p:animEffect>
                                    <p:anim calcmode="lin" valueType="num">
                                      <p:cBhvr>
                                        <p:cTn id="156" dur="1000" fill="hold"/>
                                        <p:tgtEl>
                                          <p:spTgt spid="48"/>
                                        </p:tgtEl>
                                        <p:attrNameLst>
                                          <p:attrName>ppt_x</p:attrName>
                                        </p:attrNameLst>
                                      </p:cBhvr>
                                      <p:tavLst>
                                        <p:tav tm="0">
                                          <p:val>
                                            <p:strVal val="#ppt_x"/>
                                          </p:val>
                                        </p:tav>
                                        <p:tav tm="100000">
                                          <p:val>
                                            <p:strVal val="#ppt_x"/>
                                          </p:val>
                                        </p:tav>
                                      </p:tavLst>
                                    </p:anim>
                                    <p:anim calcmode="lin" valueType="num">
                                      <p:cBhvr>
                                        <p:cTn id="157" dur="1000" fill="hold"/>
                                        <p:tgtEl>
                                          <p:spTgt spid="48"/>
                                        </p:tgtEl>
                                        <p:attrNameLst>
                                          <p:attrName>ppt_y</p:attrName>
                                        </p:attrNameLst>
                                      </p:cBhvr>
                                      <p:tavLst>
                                        <p:tav tm="0">
                                          <p:val>
                                            <p:strVal val="#ppt_y+.1"/>
                                          </p:val>
                                        </p:tav>
                                        <p:tav tm="100000">
                                          <p:val>
                                            <p:strVal val="#ppt_y"/>
                                          </p:val>
                                        </p:tav>
                                      </p:tavLst>
                                    </p:anim>
                                  </p:childTnLst>
                                </p:cTn>
                              </p:par>
                            </p:childTnLst>
                          </p:cTn>
                        </p:par>
                        <p:par>
                          <p:cTn id="158" fill="hold">
                            <p:stCondLst>
                              <p:cond delay="2000"/>
                            </p:stCondLst>
                            <p:childTnLst>
                              <p:par>
                                <p:cTn id="159" presetID="22" presetClass="entr" presetSubtype="8" fill="hold" nodeType="afterEffect">
                                  <p:stCondLst>
                                    <p:cond delay="0"/>
                                  </p:stCondLst>
                                  <p:childTnLst>
                                    <p:set>
                                      <p:cBhvr>
                                        <p:cTn id="160" dur="1" fill="hold">
                                          <p:stCondLst>
                                            <p:cond delay="0"/>
                                          </p:stCondLst>
                                        </p:cTn>
                                        <p:tgtEl>
                                          <p:spTgt spid="42"/>
                                        </p:tgtEl>
                                        <p:attrNameLst>
                                          <p:attrName>style.visibility</p:attrName>
                                        </p:attrNameLst>
                                      </p:cBhvr>
                                      <p:to>
                                        <p:strVal val="visible"/>
                                      </p:to>
                                    </p:set>
                                    <p:animEffect transition="in" filter="wipe(left)">
                                      <p:cBhvr>
                                        <p:cTn id="161" dur="500"/>
                                        <p:tgtEl>
                                          <p:spTgt spid="42"/>
                                        </p:tgtEl>
                                      </p:cBhvr>
                                    </p:animEffect>
                                  </p:childTnLst>
                                </p:cTn>
                              </p:par>
                            </p:childTnLst>
                          </p:cTn>
                        </p:par>
                        <p:par>
                          <p:cTn id="162" fill="hold">
                            <p:stCondLst>
                              <p:cond delay="2500"/>
                            </p:stCondLst>
                            <p:childTnLst>
                              <p:par>
                                <p:cTn id="163" presetID="42" presetClass="entr" presetSubtype="0" fill="hold" grpId="0" nodeType="afterEffect">
                                  <p:stCondLst>
                                    <p:cond delay="0"/>
                                  </p:stCondLst>
                                  <p:childTnLst>
                                    <p:set>
                                      <p:cBhvr>
                                        <p:cTn id="164" dur="1" fill="hold">
                                          <p:stCondLst>
                                            <p:cond delay="0"/>
                                          </p:stCondLst>
                                        </p:cTn>
                                        <p:tgtEl>
                                          <p:spTgt spid="49"/>
                                        </p:tgtEl>
                                        <p:attrNameLst>
                                          <p:attrName>style.visibility</p:attrName>
                                        </p:attrNameLst>
                                      </p:cBhvr>
                                      <p:to>
                                        <p:strVal val="visible"/>
                                      </p:to>
                                    </p:set>
                                    <p:animEffect transition="in" filter="fade">
                                      <p:cBhvr>
                                        <p:cTn id="165" dur="1000"/>
                                        <p:tgtEl>
                                          <p:spTgt spid="49"/>
                                        </p:tgtEl>
                                      </p:cBhvr>
                                    </p:animEffect>
                                    <p:anim calcmode="lin" valueType="num">
                                      <p:cBhvr>
                                        <p:cTn id="166" dur="1000" fill="hold"/>
                                        <p:tgtEl>
                                          <p:spTgt spid="49"/>
                                        </p:tgtEl>
                                        <p:attrNameLst>
                                          <p:attrName>ppt_x</p:attrName>
                                        </p:attrNameLst>
                                      </p:cBhvr>
                                      <p:tavLst>
                                        <p:tav tm="0">
                                          <p:val>
                                            <p:strVal val="#ppt_x"/>
                                          </p:val>
                                        </p:tav>
                                        <p:tav tm="100000">
                                          <p:val>
                                            <p:strVal val="#ppt_x"/>
                                          </p:val>
                                        </p:tav>
                                      </p:tavLst>
                                    </p:anim>
                                    <p:anim calcmode="lin" valueType="num">
                                      <p:cBhvr>
                                        <p:cTn id="16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21532"/>
                                        </p:tgtEl>
                                        <p:attrNameLst>
                                          <p:attrName>style.visibility</p:attrName>
                                        </p:attrNameLst>
                                      </p:cBhvr>
                                      <p:to>
                                        <p:strVal val="visible"/>
                                      </p:to>
                                    </p:set>
                                    <p:animEffect transition="in" filter="wipe(left)">
                                      <p:cBhvr>
                                        <p:cTn id="172" dur="500"/>
                                        <p:tgtEl>
                                          <p:spTgt spid="21532"/>
                                        </p:tgtEl>
                                      </p:cBhvr>
                                    </p:animEffect>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95"/>
                                        </p:tgtEl>
                                        <p:attrNameLst>
                                          <p:attrName>style.visibility</p:attrName>
                                        </p:attrNameLst>
                                      </p:cBhvr>
                                      <p:to>
                                        <p:strVal val="visible"/>
                                      </p:to>
                                    </p:set>
                                    <p:animEffect transition="in" filter="fade">
                                      <p:cBhvr>
                                        <p:cTn id="177" dur="1000"/>
                                        <p:tgtEl>
                                          <p:spTgt spid="95"/>
                                        </p:tgtEl>
                                      </p:cBhvr>
                                    </p:animEffect>
                                    <p:anim calcmode="lin" valueType="num">
                                      <p:cBhvr>
                                        <p:cTn id="178" dur="1000" fill="hold"/>
                                        <p:tgtEl>
                                          <p:spTgt spid="95"/>
                                        </p:tgtEl>
                                        <p:attrNameLst>
                                          <p:attrName>ppt_x</p:attrName>
                                        </p:attrNameLst>
                                      </p:cBhvr>
                                      <p:tavLst>
                                        <p:tav tm="0">
                                          <p:val>
                                            <p:strVal val="#ppt_x"/>
                                          </p:val>
                                        </p:tav>
                                        <p:tav tm="100000">
                                          <p:val>
                                            <p:strVal val="#ppt_x"/>
                                          </p:val>
                                        </p:tav>
                                      </p:tavLst>
                                    </p:anim>
                                    <p:anim calcmode="lin" valueType="num">
                                      <p:cBhvr>
                                        <p:cTn id="17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127"/>
                                        </p:tgtEl>
                                        <p:attrNameLst>
                                          <p:attrName>style.visibility</p:attrName>
                                        </p:attrNameLst>
                                      </p:cBhvr>
                                      <p:to>
                                        <p:strVal val="visible"/>
                                      </p:to>
                                    </p:set>
                                    <p:animEffect transition="in" filter="wipe(down)">
                                      <p:cBhvr>
                                        <p:cTn id="184" dur="500"/>
                                        <p:tgtEl>
                                          <p:spTgt spid="127"/>
                                        </p:tgtEl>
                                      </p:cBhvr>
                                    </p:animEffect>
                                  </p:childTnLst>
                                </p:cTn>
                              </p:par>
                            </p:childTnLst>
                          </p:cTn>
                        </p:par>
                        <p:par>
                          <p:cTn id="185" fill="hold">
                            <p:stCondLst>
                              <p:cond delay="500"/>
                            </p:stCondLst>
                            <p:childTnLst>
                              <p:par>
                                <p:cTn id="186" presetID="42" presetClass="entr" presetSubtype="0" fill="hold" grpId="0" nodeType="afterEffect">
                                  <p:stCondLst>
                                    <p:cond delay="0"/>
                                  </p:stCondLst>
                                  <p:childTnLst>
                                    <p:set>
                                      <p:cBhvr>
                                        <p:cTn id="187" dur="1" fill="hold">
                                          <p:stCondLst>
                                            <p:cond delay="0"/>
                                          </p:stCondLst>
                                        </p:cTn>
                                        <p:tgtEl>
                                          <p:spTgt spid="131"/>
                                        </p:tgtEl>
                                        <p:attrNameLst>
                                          <p:attrName>style.visibility</p:attrName>
                                        </p:attrNameLst>
                                      </p:cBhvr>
                                      <p:to>
                                        <p:strVal val="visible"/>
                                      </p:to>
                                    </p:set>
                                    <p:animEffect transition="in" filter="fade">
                                      <p:cBhvr>
                                        <p:cTn id="188" dur="1000"/>
                                        <p:tgtEl>
                                          <p:spTgt spid="131"/>
                                        </p:tgtEl>
                                      </p:cBhvr>
                                    </p:animEffect>
                                    <p:anim calcmode="lin" valueType="num">
                                      <p:cBhvr>
                                        <p:cTn id="189" dur="1000" fill="hold"/>
                                        <p:tgtEl>
                                          <p:spTgt spid="131"/>
                                        </p:tgtEl>
                                        <p:attrNameLst>
                                          <p:attrName>ppt_x</p:attrName>
                                        </p:attrNameLst>
                                      </p:cBhvr>
                                      <p:tavLst>
                                        <p:tav tm="0">
                                          <p:val>
                                            <p:strVal val="#ppt_x"/>
                                          </p:val>
                                        </p:tav>
                                        <p:tav tm="100000">
                                          <p:val>
                                            <p:strVal val="#ppt_x"/>
                                          </p:val>
                                        </p:tav>
                                      </p:tavLst>
                                    </p:anim>
                                    <p:anim calcmode="lin" valueType="num">
                                      <p:cBhvr>
                                        <p:cTn id="190" dur="1000" fill="hold"/>
                                        <p:tgtEl>
                                          <p:spTgt spid="131"/>
                                        </p:tgtEl>
                                        <p:attrNameLst>
                                          <p:attrName>ppt_y</p:attrName>
                                        </p:attrNameLst>
                                      </p:cBhvr>
                                      <p:tavLst>
                                        <p:tav tm="0">
                                          <p:val>
                                            <p:strVal val="#ppt_y+.1"/>
                                          </p:val>
                                        </p:tav>
                                        <p:tav tm="100000">
                                          <p:val>
                                            <p:strVal val="#ppt_y"/>
                                          </p:val>
                                        </p:tav>
                                      </p:tavLst>
                                    </p:anim>
                                  </p:childTnLst>
                                </p:cTn>
                              </p:par>
                            </p:childTnLst>
                          </p:cTn>
                        </p:par>
                        <p:par>
                          <p:cTn id="191" fill="hold">
                            <p:stCondLst>
                              <p:cond delay="1500"/>
                            </p:stCondLst>
                            <p:childTnLst>
                              <p:par>
                                <p:cTn id="192" presetID="22" presetClass="entr" presetSubtype="8" fill="hold" nodeType="afterEffect">
                                  <p:stCondLst>
                                    <p:cond delay="0"/>
                                  </p:stCondLst>
                                  <p:childTnLst>
                                    <p:set>
                                      <p:cBhvr>
                                        <p:cTn id="193" dur="1" fill="hold">
                                          <p:stCondLst>
                                            <p:cond delay="0"/>
                                          </p:stCondLst>
                                        </p:cTn>
                                        <p:tgtEl>
                                          <p:spTgt spid="119"/>
                                        </p:tgtEl>
                                        <p:attrNameLst>
                                          <p:attrName>style.visibility</p:attrName>
                                        </p:attrNameLst>
                                      </p:cBhvr>
                                      <p:to>
                                        <p:strVal val="visible"/>
                                      </p:to>
                                    </p:set>
                                    <p:animEffect transition="in" filter="wipe(left)">
                                      <p:cBhvr>
                                        <p:cTn id="194" dur="500"/>
                                        <p:tgtEl>
                                          <p:spTgt spid="119"/>
                                        </p:tgtEl>
                                      </p:cBhvr>
                                    </p:animEffect>
                                  </p:childTnLst>
                                </p:cTn>
                              </p:par>
                            </p:childTnLst>
                          </p:cTn>
                        </p:par>
                        <p:par>
                          <p:cTn id="195" fill="hold">
                            <p:stCondLst>
                              <p:cond delay="2000"/>
                            </p:stCondLst>
                            <p:childTnLst>
                              <p:par>
                                <p:cTn id="196" presetID="42" presetClass="entr" presetSubtype="0" fill="hold" grpId="0" nodeType="afterEffect">
                                  <p:stCondLst>
                                    <p:cond delay="0"/>
                                  </p:stCondLst>
                                  <p:childTnLst>
                                    <p:set>
                                      <p:cBhvr>
                                        <p:cTn id="197" dur="1" fill="hold">
                                          <p:stCondLst>
                                            <p:cond delay="0"/>
                                          </p:stCondLst>
                                        </p:cTn>
                                        <p:tgtEl>
                                          <p:spTgt spid="61"/>
                                        </p:tgtEl>
                                        <p:attrNameLst>
                                          <p:attrName>style.visibility</p:attrName>
                                        </p:attrNameLst>
                                      </p:cBhvr>
                                      <p:to>
                                        <p:strVal val="visible"/>
                                      </p:to>
                                    </p:set>
                                    <p:animEffect transition="in" filter="fade">
                                      <p:cBhvr>
                                        <p:cTn id="198" dur="1000"/>
                                        <p:tgtEl>
                                          <p:spTgt spid="61"/>
                                        </p:tgtEl>
                                      </p:cBhvr>
                                    </p:animEffect>
                                    <p:anim calcmode="lin" valueType="num">
                                      <p:cBhvr>
                                        <p:cTn id="199" dur="1000" fill="hold"/>
                                        <p:tgtEl>
                                          <p:spTgt spid="61"/>
                                        </p:tgtEl>
                                        <p:attrNameLst>
                                          <p:attrName>ppt_x</p:attrName>
                                        </p:attrNameLst>
                                      </p:cBhvr>
                                      <p:tavLst>
                                        <p:tav tm="0">
                                          <p:val>
                                            <p:strVal val="#ppt_x"/>
                                          </p:val>
                                        </p:tav>
                                        <p:tav tm="100000">
                                          <p:val>
                                            <p:strVal val="#ppt_x"/>
                                          </p:val>
                                        </p:tav>
                                      </p:tavLst>
                                    </p:anim>
                                    <p:anim calcmode="lin" valueType="num">
                                      <p:cBhvr>
                                        <p:cTn id="20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4" grpId="0" bldLvl="0" animBg="1"/>
      <p:bldP spid="95" grpId="0" bldLvl="0" animBg="1"/>
      <p:bldP spid="8" grpId="0"/>
      <p:bldP spid="9" grpId="0"/>
      <p:bldP spid="131" grpId="0"/>
      <p:bldP spid="10" grpId="0" bldLvl="0" animBg="1"/>
      <p:bldP spid="133" grpId="0" bldLvl="0" animBg="1"/>
      <p:bldP spid="139" grpId="0"/>
      <p:bldP spid="140" grpId="0"/>
      <p:bldP spid="142" grpId="0"/>
      <p:bldP spid="4" grpId="0"/>
      <p:bldP spid="39" grpId="0"/>
      <p:bldP spid="47" grpId="0"/>
      <p:bldP spid="48" grpId="0"/>
      <p:bldP spid="49" grpId="0"/>
      <p:bldP spid="6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152114" y="1158487"/>
            <a:ext cx="237887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accent1">
                    <a:lumMod val="50000"/>
                  </a:schemeClr>
                </a:solidFill>
                <a:effectLst/>
                <a:uLnTx/>
                <a:uFillTx/>
                <a:latin typeface="Verdana" panose="020B0604030504040204" charset="0"/>
                <a:cs typeface="Verdana" panose="020B0604030504040204" charset="0"/>
              </a:rPr>
              <a:t>DẶN DÒ</a:t>
            </a:r>
            <a:endParaRPr kumimoji="0" lang="en-US" sz="3600" b="1" i="0" u="none" strike="noStrike" kern="1200" cap="none" spc="0" normalizeH="0" baseline="0" noProof="0" dirty="0">
              <a:ln>
                <a:noFill/>
              </a:ln>
              <a:solidFill>
                <a:schemeClr val="accent1">
                  <a:lumMod val="50000"/>
                </a:schemeClr>
              </a:solidFill>
              <a:effectLst/>
              <a:uLnTx/>
              <a:uFillTx/>
              <a:latin typeface="Verdana" panose="020B0604030504040204" charset="0"/>
              <a:cs typeface="Verdana" panose="020B0604030504040204" charset="0"/>
            </a:endParaRPr>
          </a:p>
        </p:txBody>
      </p:sp>
      <p:pic>
        <p:nvPicPr>
          <p:cNvPr id="12" name="Graphic 11" descr="Desk outline"/>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879090" y="1803400"/>
            <a:ext cx="1689735" cy="1205230"/>
          </a:xfrm>
          <a:prstGeom prst="rect">
            <a:avLst/>
          </a:prstGeom>
        </p:spPr>
      </p:pic>
      <p:pic>
        <p:nvPicPr>
          <p:cNvPr id="13" name="Graphic 12" descr="Open book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8455" y="3550285"/>
            <a:ext cx="1691005" cy="1050290"/>
          </a:xfrm>
          <a:prstGeom prst="rect">
            <a:avLst/>
          </a:prstGeom>
        </p:spPr>
      </p:pic>
      <p:sp>
        <p:nvSpPr>
          <p:cNvPr id="2" name="TextBox 1"/>
          <p:cNvSpPr txBox="1"/>
          <p:nvPr/>
        </p:nvSpPr>
        <p:spPr>
          <a:xfrm>
            <a:off x="4915219" y="2337493"/>
            <a:ext cx="3495221" cy="460375"/>
          </a:xfrm>
          <a:prstGeom prst="rect">
            <a:avLst/>
          </a:prstGeom>
          <a:noFill/>
        </p:spPr>
        <p:txBody>
          <a:bodyPr wrap="square" rtlCol="0">
            <a:spAutoFit/>
          </a:bodyPr>
          <a:lstStyle/>
          <a:p>
            <a:r>
              <a:rPr lang="en-US" sz="2400" b="1" dirty="0">
                <a:solidFill>
                  <a:schemeClr val="accent1">
                    <a:lumMod val="75000"/>
                  </a:schemeClr>
                </a:solidFill>
                <a:latin typeface="Verdana" panose="020B0604030504040204" charset="0"/>
                <a:cs typeface="Verdana" panose="020B0604030504040204" charset="0"/>
              </a:rPr>
              <a:t>Học bài </a:t>
            </a:r>
            <a:endParaRPr lang="en-US" sz="2400" b="1" dirty="0">
              <a:solidFill>
                <a:schemeClr val="accent1">
                  <a:lumMod val="75000"/>
                </a:schemeClr>
              </a:solidFill>
              <a:latin typeface="Verdana" panose="020B0604030504040204" charset="0"/>
              <a:cs typeface="Verdana" panose="020B0604030504040204" charset="0"/>
            </a:endParaRPr>
          </a:p>
        </p:txBody>
      </p:sp>
      <p:sp>
        <p:nvSpPr>
          <p:cNvPr id="17" name="TextBox 16"/>
          <p:cNvSpPr txBox="1"/>
          <p:nvPr/>
        </p:nvSpPr>
        <p:spPr>
          <a:xfrm>
            <a:off x="4915535" y="3845560"/>
            <a:ext cx="5628640" cy="460375"/>
          </a:xfrm>
          <a:prstGeom prst="rect">
            <a:avLst/>
          </a:prstGeom>
          <a:noFill/>
        </p:spPr>
        <p:txBody>
          <a:bodyPr wrap="square" rtlCol="0">
            <a:spAutoFit/>
          </a:bodyPr>
          <a:lstStyle/>
          <a:p>
            <a:r>
              <a:rPr lang="en-US" sz="2400" b="1" dirty="0">
                <a:solidFill>
                  <a:schemeClr val="accent1">
                    <a:lumMod val="75000"/>
                  </a:schemeClr>
                </a:solidFill>
                <a:latin typeface="Verdana" panose="020B0604030504040204" charset="0"/>
                <a:cs typeface="Verdana" panose="020B0604030504040204" charset="0"/>
              </a:rPr>
              <a:t>Xem trước bài 7: TRANG PHỤC</a:t>
            </a:r>
            <a:endParaRPr lang="en-US" sz="2400" b="1" dirty="0">
              <a:solidFill>
                <a:schemeClr val="accent1">
                  <a:lumMod val="75000"/>
                </a:schemeClr>
              </a:solidFill>
              <a:latin typeface="Verdana" panose="020B0604030504040204" charset="0"/>
              <a:cs typeface="Verdana" panose="020B0604030504040204" charset="0"/>
            </a:endParaRPr>
          </a:p>
        </p:txBody>
      </p:sp>
      <p:sp>
        <p:nvSpPr>
          <p:cNvPr id="4" name="Rectangles 3"/>
          <p:cNvSpPr/>
          <p:nvPr/>
        </p:nvSpPr>
        <p:spPr>
          <a:xfrm>
            <a:off x="1449705" y="862965"/>
            <a:ext cx="9634220" cy="4882515"/>
          </a:xfrm>
          <a:prstGeom prst="rect">
            <a:avLst/>
          </a:prstGeom>
          <a:noFill/>
          <a:ln w="38100" cmpd="sng">
            <a:solidFill>
              <a:schemeClr val="accent2">
                <a:lumMod val="60000"/>
                <a:lumOff val="40000"/>
              </a:schemeClr>
            </a:solidFill>
            <a:prstDash val="solid"/>
          </a:ln>
          <a:effectLst>
            <a:outerShdw blurRad="50800" dist="38100" dir="2700000" algn="tl" rotWithShape="0">
              <a:schemeClr val="accent4">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val 3"/>
          <p:cNvSpPr/>
          <p:nvPr/>
        </p:nvSpPr>
        <p:spPr>
          <a:xfrm>
            <a:off x="508635" y="634365"/>
            <a:ext cx="11309985" cy="5991860"/>
          </a:xfrm>
          <a:prstGeom prst="ellipse">
            <a:avLst/>
          </a:prstGeom>
          <a:solidFill>
            <a:schemeClr val="accent1">
              <a:lumMod val="20000"/>
              <a:lumOff val="80000"/>
            </a:schemeClr>
          </a:solidFill>
          <a:ln w="381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p>
        </p:txBody>
      </p:sp>
      <p:sp>
        <p:nvSpPr>
          <p:cNvPr id="5" name="Text Box 4"/>
          <p:cNvSpPr txBox="1"/>
          <p:nvPr/>
        </p:nvSpPr>
        <p:spPr>
          <a:xfrm>
            <a:off x="1882140" y="1812290"/>
            <a:ext cx="8739505" cy="1254125"/>
          </a:xfrm>
          <a:prstGeom prst="rect">
            <a:avLst/>
          </a:prstGeom>
          <a:noFill/>
        </p:spPr>
        <p:txBody>
          <a:bodyPr wrap="square" rtlCol="0" anchor="t">
            <a:spAutoFit/>
          </a:bodyPr>
          <a:p>
            <a:pPr algn="ctr">
              <a:lnSpc>
                <a:spcPct val="135000"/>
              </a:lnSpc>
              <a:spcBef>
                <a:spcPts val="0"/>
              </a:spcBef>
              <a:spcAft>
                <a:spcPts val="0"/>
              </a:spcAft>
            </a:pPr>
            <a:r>
              <a:rPr lang="vi-VN" altLang="en-US" sz="2800" b="1" dirty="0" err="1">
                <a:solidFill>
                  <a:srgbClr val="0000FF"/>
                </a:solidFill>
                <a:latin typeface="Verdana" panose="020B0604030504040204" charset="0"/>
                <a:cs typeface="Verdana" panose="020B0604030504040204" charset="0"/>
                <a:sym typeface="+mn-ea"/>
              </a:rPr>
              <a:t>C</a:t>
            </a:r>
            <a:r>
              <a:rPr lang="en-US" sz="2800" b="1" dirty="0" err="1">
                <a:solidFill>
                  <a:srgbClr val="0000FF"/>
                </a:solidFill>
                <a:latin typeface="Verdana" panose="020B0604030504040204" charset="0"/>
                <a:cs typeface="Verdana" panose="020B0604030504040204" charset="0"/>
                <a:sym typeface="+mn-ea"/>
              </a:rPr>
              <a:t>ác</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nhóm</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thảo</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luận</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và</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trả</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lời</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câu</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hỏi</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dưới</a:t>
            </a:r>
            <a:r>
              <a:rPr lang="en-US" sz="2800" b="1" dirty="0">
                <a:solidFill>
                  <a:srgbClr val="0000FF"/>
                </a:solidFill>
                <a:latin typeface="Verdana" panose="020B0604030504040204" charset="0"/>
                <a:cs typeface="Verdana" panose="020B0604030504040204" charset="0"/>
                <a:sym typeface="+mn-ea"/>
              </a:rPr>
              <a:t>, </a:t>
            </a:r>
            <a:r>
              <a:rPr lang="vi-VN" altLang="en-US" sz="2800" b="1" dirty="0">
                <a:solidFill>
                  <a:srgbClr val="0000FF"/>
                </a:solidFill>
                <a:latin typeface="Verdana" panose="020B0604030504040204" charset="0"/>
                <a:cs typeface="Verdana" panose="020B0604030504040204" charset="0"/>
                <a:sym typeface="+mn-ea"/>
              </a:rPr>
              <a:t>với </a:t>
            </a:r>
            <a:r>
              <a:rPr lang="en-US" sz="2800" b="1" dirty="0" err="1">
                <a:solidFill>
                  <a:srgbClr val="0000FF"/>
                </a:solidFill>
                <a:latin typeface="Verdana" panose="020B0604030504040204" charset="0"/>
                <a:cs typeface="Verdana" panose="020B0604030504040204" charset="0"/>
                <a:sym typeface="+mn-ea"/>
              </a:rPr>
              <a:t>thời</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gian</a:t>
            </a:r>
            <a:r>
              <a:rPr lang="en-US" sz="2800" b="1" dirty="0">
                <a:solidFill>
                  <a:srgbClr val="0000FF"/>
                </a:solidFill>
                <a:latin typeface="Verdana" panose="020B0604030504040204" charset="0"/>
                <a:cs typeface="Verdana" panose="020B0604030504040204" charset="0"/>
                <a:sym typeface="+mn-ea"/>
              </a:rPr>
              <a:t> </a:t>
            </a:r>
            <a:r>
              <a:rPr lang="en-US" sz="2800" b="1" dirty="0" err="1">
                <a:solidFill>
                  <a:srgbClr val="0000FF"/>
                </a:solidFill>
                <a:latin typeface="Verdana" panose="020B0604030504040204" charset="0"/>
                <a:cs typeface="Verdana" panose="020B0604030504040204" charset="0"/>
                <a:sym typeface="+mn-ea"/>
              </a:rPr>
              <a:t>là</a:t>
            </a:r>
            <a:r>
              <a:rPr lang="en-US" sz="2800" b="1" dirty="0">
                <a:solidFill>
                  <a:srgbClr val="0000FF"/>
                </a:solidFill>
                <a:latin typeface="Verdana" panose="020B0604030504040204" charset="0"/>
                <a:cs typeface="Verdana" panose="020B0604030504040204" charset="0"/>
                <a:sym typeface="+mn-ea"/>
              </a:rPr>
              <a:t> 3 </a:t>
            </a:r>
            <a:r>
              <a:rPr lang="en-US" sz="2800" b="1" dirty="0" err="1">
                <a:solidFill>
                  <a:srgbClr val="0000FF"/>
                </a:solidFill>
                <a:latin typeface="Verdana" panose="020B0604030504040204" charset="0"/>
                <a:cs typeface="Verdana" panose="020B0604030504040204" charset="0"/>
                <a:sym typeface="+mn-ea"/>
              </a:rPr>
              <a:t>phút</a:t>
            </a:r>
            <a:endParaRPr lang="en-US" sz="2800">
              <a:latin typeface="Verdana" panose="020B0604030504040204" charset="0"/>
              <a:cs typeface="Verdana" panose="020B0604030504040204" charset="0"/>
            </a:endParaRPr>
          </a:p>
        </p:txBody>
      </p:sp>
      <p:sp>
        <p:nvSpPr>
          <p:cNvPr id="6" name="Text Box 5"/>
          <p:cNvSpPr txBox="1"/>
          <p:nvPr/>
        </p:nvSpPr>
        <p:spPr>
          <a:xfrm>
            <a:off x="3674745" y="1066165"/>
            <a:ext cx="5154295" cy="645160"/>
          </a:xfrm>
          <a:prstGeom prst="rect">
            <a:avLst/>
          </a:prstGeom>
          <a:noFill/>
        </p:spPr>
        <p:txBody>
          <a:bodyPr wrap="square" rtlCol="0" anchor="t">
            <a:spAutoFit/>
          </a:bodyPr>
          <a:p>
            <a:pPr algn="ctr"/>
            <a:r>
              <a:rPr lang="vi-VN" altLang="en-US" sz="3600" b="1" dirty="0">
                <a:solidFill>
                  <a:srgbClr val="C00000"/>
                </a:solidFill>
                <a:latin typeface="Verdana" panose="020B0604030504040204" charset="0"/>
                <a:cs typeface="Verdana" panose="020B0604030504040204" charset="0"/>
                <a:sym typeface="+mn-ea"/>
              </a:rPr>
              <a:t>Hoạt động nhóm</a:t>
            </a:r>
            <a:endParaRPr lang="vi-VN" altLang="en-US" sz="3600" b="1" dirty="0">
              <a:solidFill>
                <a:srgbClr val="C00000"/>
              </a:solidFill>
              <a:latin typeface="Verdana" panose="020B0604030504040204" charset="0"/>
              <a:cs typeface="Verdana" panose="020B0604030504040204" charset="0"/>
              <a:sym typeface="+mn-ea"/>
            </a:endParaRPr>
          </a:p>
        </p:txBody>
      </p:sp>
      <p:sp>
        <p:nvSpPr>
          <p:cNvPr id="7" name="Text Box 6"/>
          <p:cNvSpPr txBox="1"/>
          <p:nvPr/>
        </p:nvSpPr>
        <p:spPr>
          <a:xfrm>
            <a:off x="814070" y="3167380"/>
            <a:ext cx="10714990" cy="1210945"/>
          </a:xfrm>
          <a:prstGeom prst="rect">
            <a:avLst/>
          </a:prstGeom>
          <a:noFill/>
        </p:spPr>
        <p:txBody>
          <a:bodyPr wrap="square" rtlCol="0" anchor="t">
            <a:spAutoFit/>
          </a:bodyPr>
          <a:p>
            <a:pPr algn="ctr">
              <a:lnSpc>
                <a:spcPct val="130000"/>
              </a:lnSpc>
              <a:spcBef>
                <a:spcPts val="0"/>
              </a:spcBef>
              <a:spcAft>
                <a:spcPts val="0"/>
              </a:spcAft>
            </a:pPr>
            <a:r>
              <a:rPr lang="vi-VN" altLang="en-US" sz="2800" b="1" dirty="0">
                <a:solidFill>
                  <a:schemeClr val="accent4">
                    <a:lumMod val="75000"/>
                  </a:schemeClr>
                </a:solidFill>
                <a:latin typeface="Verdana" panose="020B0604030504040204" charset="0"/>
                <a:cs typeface="Verdana" panose="020B0604030504040204" charset="0"/>
                <a:sym typeface="+mn-ea"/>
              </a:rPr>
              <a:t>1. </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Hãy</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sắp</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xếp</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các</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hình</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từ</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hình</a:t>
            </a:r>
            <a:r>
              <a:rPr lang="en-US" sz="2800" b="1" dirty="0">
                <a:solidFill>
                  <a:schemeClr val="accent4">
                    <a:lumMod val="75000"/>
                  </a:schemeClr>
                </a:solidFill>
                <a:latin typeface="Verdana" panose="020B0604030504040204" charset="0"/>
                <a:cs typeface="Verdana" panose="020B0604030504040204" charset="0"/>
                <a:sym typeface="+mn-ea"/>
              </a:rPr>
              <a:t> 1 </a:t>
            </a:r>
            <a:r>
              <a:rPr lang="en-US" sz="2800" b="1" dirty="0" err="1">
                <a:solidFill>
                  <a:schemeClr val="accent4">
                    <a:lumMod val="75000"/>
                  </a:schemeClr>
                </a:solidFill>
                <a:latin typeface="Verdana" panose="020B0604030504040204" charset="0"/>
                <a:cs typeface="Verdana" panose="020B0604030504040204" charset="0"/>
                <a:sym typeface="+mn-ea"/>
              </a:rPr>
              <a:t>đến</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hình</a:t>
            </a:r>
            <a:r>
              <a:rPr lang="en-US" sz="2800" b="1" dirty="0">
                <a:solidFill>
                  <a:schemeClr val="accent4">
                    <a:lumMod val="75000"/>
                  </a:schemeClr>
                </a:solidFill>
                <a:latin typeface="Verdana" panose="020B0604030504040204" charset="0"/>
                <a:cs typeface="Verdana" panose="020B0604030504040204" charset="0"/>
                <a:sym typeface="+mn-ea"/>
              </a:rPr>
              <a:t> 12 </a:t>
            </a:r>
            <a:r>
              <a:rPr lang="en-US" sz="2800" b="1" dirty="0" err="1">
                <a:solidFill>
                  <a:schemeClr val="accent4">
                    <a:lumMod val="75000"/>
                  </a:schemeClr>
                </a:solidFill>
                <a:latin typeface="Verdana" panose="020B0604030504040204" charset="0"/>
                <a:cs typeface="Verdana" panose="020B0604030504040204" charset="0"/>
                <a:sym typeface="+mn-ea"/>
              </a:rPr>
              <a:t>để</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thể</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hiện</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mối</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quan</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hệ</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giữa</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nguồn</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gốc</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và</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sản</a:t>
            </a:r>
            <a:r>
              <a:rPr lang="en-US" sz="2800" b="1" dirty="0">
                <a:solidFill>
                  <a:schemeClr val="accent4">
                    <a:lumMod val="75000"/>
                  </a:schemeClr>
                </a:solidFill>
                <a:latin typeface="Verdana" panose="020B0604030504040204" charset="0"/>
                <a:cs typeface="Verdana" panose="020B0604030504040204" charset="0"/>
                <a:sym typeface="+mn-ea"/>
              </a:rPr>
              <a:t> </a:t>
            </a:r>
            <a:r>
              <a:rPr lang="en-US" sz="2800" b="1" dirty="0" err="1">
                <a:solidFill>
                  <a:schemeClr val="accent4">
                    <a:lumMod val="75000"/>
                  </a:schemeClr>
                </a:solidFill>
                <a:latin typeface="Verdana" panose="020B0604030504040204" charset="0"/>
                <a:cs typeface="Verdana" panose="020B0604030504040204" charset="0"/>
                <a:sym typeface="+mn-ea"/>
              </a:rPr>
              <a:t>phẩm</a:t>
            </a:r>
            <a:endParaRPr lang="en-US" sz="2800" b="1" dirty="0" err="1">
              <a:solidFill>
                <a:schemeClr val="accent4">
                  <a:lumMod val="75000"/>
                </a:schemeClr>
              </a:solidFill>
              <a:latin typeface="Verdana" panose="020B0604030504040204" charset="0"/>
              <a:cs typeface="Verdana" panose="020B0604030504040204" charset="0"/>
              <a:sym typeface="+mn-ea"/>
            </a:endParaRPr>
          </a:p>
        </p:txBody>
      </p:sp>
      <p:sp>
        <p:nvSpPr>
          <p:cNvPr id="8" name="Text Box 7"/>
          <p:cNvSpPr txBox="1"/>
          <p:nvPr/>
        </p:nvSpPr>
        <p:spPr>
          <a:xfrm>
            <a:off x="1617345" y="4479290"/>
            <a:ext cx="9093200" cy="1770380"/>
          </a:xfrm>
          <a:prstGeom prst="rect">
            <a:avLst/>
          </a:prstGeom>
          <a:noFill/>
        </p:spPr>
        <p:txBody>
          <a:bodyPr wrap="square" rtlCol="0" anchor="t">
            <a:spAutoFit/>
          </a:bodyPr>
          <a:p>
            <a:pPr algn="ctr">
              <a:lnSpc>
                <a:spcPct val="130000"/>
              </a:lnSpc>
              <a:spcBef>
                <a:spcPts val="0"/>
              </a:spcBef>
              <a:spcAft>
                <a:spcPts val="0"/>
              </a:spcAft>
            </a:pPr>
            <a:r>
              <a:rPr lang="vi-VN" altLang="en-US" sz="2800" b="1" dirty="0">
                <a:solidFill>
                  <a:schemeClr val="accent6">
                    <a:lumMod val="75000"/>
                  </a:schemeClr>
                </a:solidFill>
                <a:latin typeface="Verdana" panose="020B0604030504040204" charset="0"/>
                <a:cs typeface="Verdana" panose="020B0604030504040204" charset="0"/>
                <a:sym typeface="+mn-ea"/>
              </a:rPr>
              <a:t>2. </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Vì</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sao</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quần</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áo</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mùa</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hè</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thường</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được</a:t>
            </a:r>
            <a:r>
              <a:rPr lang="en-US" sz="2800" b="1" dirty="0">
                <a:solidFill>
                  <a:schemeClr val="accent6">
                    <a:lumMod val="75000"/>
                  </a:schemeClr>
                </a:solidFill>
                <a:latin typeface="Verdana" panose="020B0604030504040204" charset="0"/>
                <a:cs typeface="Verdana" panose="020B0604030504040204" charset="0"/>
                <a:sym typeface="+mn-ea"/>
              </a:rPr>
              <a:t> may </a:t>
            </a:r>
            <a:r>
              <a:rPr lang="en-US" sz="2800" b="1" dirty="0" err="1">
                <a:solidFill>
                  <a:schemeClr val="accent6">
                    <a:lumMod val="75000"/>
                  </a:schemeClr>
                </a:solidFill>
                <a:latin typeface="Verdana" panose="020B0604030504040204" charset="0"/>
                <a:cs typeface="Verdana" panose="020B0604030504040204" charset="0"/>
                <a:sym typeface="+mn-ea"/>
              </a:rPr>
              <a:t>bằng</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vải</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sợi</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bông</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vải</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sợi</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lanh</a:t>
            </a:r>
            <a:r>
              <a:rPr lang="en-US" sz="2800" b="1" dirty="0">
                <a:solidFill>
                  <a:schemeClr val="accent6">
                    <a:lumMod val="75000"/>
                  </a:schemeClr>
                </a:solidFill>
                <a:latin typeface="Verdana" panose="020B0604030504040204" charset="0"/>
                <a:cs typeface="Verdana" panose="020B0604030504040204" charset="0"/>
                <a:sym typeface="+mn-ea"/>
              </a:rPr>
              <a:t>, </a:t>
            </a:r>
            <a:endParaRPr lang="en-US" sz="2800" b="1" dirty="0">
              <a:solidFill>
                <a:schemeClr val="accent6">
                  <a:lumMod val="75000"/>
                </a:schemeClr>
              </a:solidFill>
              <a:latin typeface="Verdana" panose="020B0604030504040204" charset="0"/>
              <a:cs typeface="Verdana" panose="020B0604030504040204" charset="0"/>
              <a:sym typeface="+mn-ea"/>
            </a:endParaRPr>
          </a:p>
          <a:p>
            <a:pPr algn="ctr">
              <a:lnSpc>
                <a:spcPct val="130000"/>
              </a:lnSpc>
              <a:spcBef>
                <a:spcPts val="0"/>
              </a:spcBef>
              <a:spcAft>
                <a:spcPts val="0"/>
              </a:spcAft>
            </a:pPr>
            <a:r>
              <a:rPr lang="en-US" sz="2800" b="1" dirty="0" err="1">
                <a:solidFill>
                  <a:schemeClr val="accent6">
                    <a:lumMod val="75000"/>
                  </a:schemeClr>
                </a:solidFill>
                <a:latin typeface="Verdana" panose="020B0604030504040204" charset="0"/>
                <a:cs typeface="Verdana" panose="020B0604030504040204" charset="0"/>
                <a:sym typeface="+mn-ea"/>
              </a:rPr>
              <a:t>vải</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tơ</a:t>
            </a:r>
            <a:r>
              <a:rPr lang="en-US" sz="2800" b="1" dirty="0">
                <a:solidFill>
                  <a:schemeClr val="accent6">
                    <a:lumMod val="75000"/>
                  </a:schemeClr>
                </a:solidFill>
                <a:latin typeface="Verdana" panose="020B0604030504040204" charset="0"/>
                <a:cs typeface="Verdana" panose="020B0604030504040204" charset="0"/>
                <a:sym typeface="+mn-ea"/>
              </a:rPr>
              <a:t> </a:t>
            </a:r>
            <a:r>
              <a:rPr lang="en-US" sz="2800" b="1" dirty="0" err="1">
                <a:solidFill>
                  <a:schemeClr val="accent6">
                    <a:lumMod val="75000"/>
                  </a:schemeClr>
                </a:solidFill>
                <a:latin typeface="Verdana" panose="020B0604030504040204" charset="0"/>
                <a:cs typeface="Verdana" panose="020B0604030504040204" charset="0"/>
                <a:sym typeface="+mn-ea"/>
              </a:rPr>
              <a:t>tằm</a:t>
            </a:r>
            <a:endParaRPr lang="en-US" sz="2800" b="1" dirty="0" err="1">
              <a:solidFill>
                <a:schemeClr val="accent6">
                  <a:lumMod val="75000"/>
                </a:schemeClr>
              </a:solidFill>
              <a:latin typeface="Verdana" panose="020B0604030504040204" charset="0"/>
              <a:cs typeface="Verdana" panose="020B060403050404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84" name="Picture 8" descr="Description: C:\Users\USER\Desktop\con-cuu-1.jpg">
            <a:hlinkClick r:id="rId1" tooltip="" action="ppaction://hlinksldjump"/>
          </p:cNvPr>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180340"/>
            <a:ext cx="2720975" cy="1780540"/>
          </a:xfrm>
          <a:prstGeom prst="rect">
            <a:avLst/>
          </a:prstGeom>
          <a:noFill/>
          <a:ln w="31750" cmpd="sng">
            <a:solidFill>
              <a:schemeClr val="accent6">
                <a:lumMod val="50000"/>
              </a:schemeClr>
            </a:solidFill>
            <a:prstDash val="solid"/>
          </a:ln>
          <a:extLst>
            <a:ext uri="{909E8E84-426E-40DD-AFC4-6F175D3DCCD1}">
              <a14:hiddenFill xmlns:a14="http://schemas.microsoft.com/office/drawing/2010/main">
                <a:solidFill>
                  <a:srgbClr val="FFFFFF"/>
                </a:solidFill>
              </a14:hiddenFill>
            </a:ext>
          </a:extLst>
        </p:spPr>
      </p:pic>
      <p:pic>
        <p:nvPicPr>
          <p:cNvPr id="3081" name="Picture 14" descr="Description: C:\Users\USER\Desktop\1589182879-837-thumbnail.jpg">
            <a:hlinkClick r:id="rId3" tooltip="" action="ppaction://hlinksldjump"/>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341745" y="183515"/>
            <a:ext cx="2721610" cy="1780540"/>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79070" y="4716780"/>
            <a:ext cx="2720975" cy="2141220"/>
            <a:chOff x="282" y="7428"/>
            <a:chExt cx="4285" cy="3372"/>
          </a:xfrm>
        </p:grpSpPr>
        <p:pic>
          <p:nvPicPr>
            <p:cNvPr id="3083" name="Picture 10" descr="Description: C:\Users\USER\Desktop\iiii-ggg--4--1514260111-666-width882height6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 y="7428"/>
              <a:ext cx="4284"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7" name="Text Box 6"/>
            <p:cNvSpPr txBox="1"/>
            <p:nvPr/>
          </p:nvSpPr>
          <p:spPr>
            <a:xfrm>
              <a:off x="282" y="10220"/>
              <a:ext cx="4284"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H9. Sợi lông cừu</a:t>
              </a:r>
              <a:endParaRPr lang="en-US" b="1">
                <a:latin typeface="Verdana" panose="020B0604030504040204" charset="0"/>
                <a:cs typeface="Verdana" panose="020B0604030504040204" charset="0"/>
              </a:endParaRPr>
            </a:p>
          </p:txBody>
        </p:sp>
      </p:grpSp>
      <p:grpSp>
        <p:nvGrpSpPr>
          <p:cNvPr id="25" name="Group 24"/>
          <p:cNvGrpSpPr/>
          <p:nvPr/>
        </p:nvGrpSpPr>
        <p:grpSpPr>
          <a:xfrm>
            <a:off x="179070" y="2432050"/>
            <a:ext cx="2720975" cy="2188845"/>
            <a:chOff x="282" y="3830"/>
            <a:chExt cx="4285" cy="3447"/>
          </a:xfrm>
        </p:grpSpPr>
        <p:pic>
          <p:nvPicPr>
            <p:cNvPr id="3082" name="Picture 12" descr="Description: C:\Users\USER\Desktop\uu-nhuoc-diem-cua-vai-cotton-vmanly-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 y="3830"/>
              <a:ext cx="4285" cy="2805"/>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283" y="6697"/>
              <a:ext cx="4285"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H5 . Vải sợi bông</a:t>
              </a:r>
              <a:endParaRPr lang="en-US" b="1">
                <a:latin typeface="Verdana" panose="020B0604030504040204" charset="0"/>
                <a:cs typeface="Verdana" panose="020B0604030504040204" charset="0"/>
              </a:endParaRPr>
            </a:p>
          </p:txBody>
        </p:sp>
      </p:grpSp>
      <p:sp>
        <p:nvSpPr>
          <p:cNvPr id="9" name="Text Box 8"/>
          <p:cNvSpPr txBox="1"/>
          <p:nvPr/>
        </p:nvSpPr>
        <p:spPr>
          <a:xfrm>
            <a:off x="177800" y="2015490"/>
            <a:ext cx="2720340" cy="36830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 Con cừu</a:t>
            </a:r>
            <a:endParaRPr lang="en-US" b="1">
              <a:latin typeface="Verdana" panose="020B0604030504040204" charset="0"/>
              <a:cs typeface="Verdana" panose="020B0604030504040204" charset="0"/>
            </a:endParaRPr>
          </a:p>
        </p:txBody>
      </p:sp>
      <p:grpSp>
        <p:nvGrpSpPr>
          <p:cNvPr id="20" name="Group 19"/>
          <p:cNvGrpSpPr/>
          <p:nvPr/>
        </p:nvGrpSpPr>
        <p:grpSpPr>
          <a:xfrm>
            <a:off x="3221355" y="224155"/>
            <a:ext cx="2722245" cy="2183765"/>
            <a:chOff x="5074" y="234"/>
            <a:chExt cx="4287" cy="3439"/>
          </a:xfrm>
        </p:grpSpPr>
        <p:pic>
          <p:nvPicPr>
            <p:cNvPr id="3075" name="Picture 21" descr="Description: C:\Users\USER\Desktop\tim-hieu-ve-vai-soi-bong-cotton.jpg">
              <a:hlinkClick r:id="rId7" tooltip=""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 y="234"/>
              <a:ext cx="4286"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0" name="Text Box 9"/>
            <p:cNvSpPr txBox="1"/>
            <p:nvPr/>
          </p:nvSpPr>
          <p:spPr>
            <a:xfrm>
              <a:off x="5074" y="3093"/>
              <a:ext cx="4286"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H2. Cây bông</a:t>
              </a:r>
              <a:endParaRPr lang="en-US">
                <a:latin typeface="Verdana" panose="020B0604030504040204" charset="0"/>
                <a:cs typeface="Verdana" panose="020B0604030504040204" charset="0"/>
              </a:endParaRPr>
            </a:p>
          </p:txBody>
        </p:sp>
      </p:grpSp>
      <p:sp>
        <p:nvSpPr>
          <p:cNvPr id="11" name="Text Box 10"/>
          <p:cNvSpPr txBox="1"/>
          <p:nvPr/>
        </p:nvSpPr>
        <p:spPr>
          <a:xfrm>
            <a:off x="6265545" y="2000885"/>
            <a:ext cx="2727325" cy="36830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H3. Con tằm</a:t>
            </a:r>
            <a:endParaRPr lang="en-US">
              <a:latin typeface="Verdana" panose="020B0604030504040204" charset="0"/>
              <a:cs typeface="Verdana" panose="020B0604030504040204" charset="0"/>
            </a:endParaRPr>
          </a:p>
        </p:txBody>
      </p:sp>
      <p:grpSp>
        <p:nvGrpSpPr>
          <p:cNvPr id="21" name="Group 20"/>
          <p:cNvGrpSpPr/>
          <p:nvPr/>
        </p:nvGrpSpPr>
        <p:grpSpPr>
          <a:xfrm>
            <a:off x="9341485" y="183515"/>
            <a:ext cx="2780665" cy="2185670"/>
            <a:chOff x="14663" y="259"/>
            <a:chExt cx="4379" cy="3442"/>
          </a:xfrm>
        </p:grpSpPr>
        <p:pic>
          <p:nvPicPr>
            <p:cNvPr id="3078" name="Picture 17" descr="Description: C:\Users\USER\Desktop\cay-lanh-dung-de-det-vai.jpg">
              <a:hlinkClick r:id="rId9" tooltip=""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63" y="259"/>
              <a:ext cx="4287"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2" name="Text Box 11"/>
            <p:cNvSpPr txBox="1"/>
            <p:nvPr/>
          </p:nvSpPr>
          <p:spPr>
            <a:xfrm>
              <a:off x="14669" y="3121"/>
              <a:ext cx="4373"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H4. Cây lanh</a:t>
              </a:r>
              <a:endParaRPr lang="en-US">
                <a:latin typeface="Verdana" panose="020B0604030504040204" charset="0"/>
                <a:cs typeface="Verdana" panose="020B0604030504040204" charset="0"/>
              </a:endParaRPr>
            </a:p>
          </p:txBody>
        </p:sp>
      </p:grpSp>
      <p:grpSp>
        <p:nvGrpSpPr>
          <p:cNvPr id="26" name="Group 25"/>
          <p:cNvGrpSpPr/>
          <p:nvPr/>
        </p:nvGrpSpPr>
        <p:grpSpPr>
          <a:xfrm>
            <a:off x="3222625" y="2423160"/>
            <a:ext cx="2720975" cy="2190750"/>
            <a:chOff x="5075" y="3816"/>
            <a:chExt cx="4285" cy="3450"/>
          </a:xfrm>
        </p:grpSpPr>
        <p:pic>
          <p:nvPicPr>
            <p:cNvPr id="3080" name="Picture 15" descr="Description: C:\Users\USER\Desktop\17773056-hand-made-raw-silk-thread-in-country-of-thailan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5" y="3816"/>
              <a:ext cx="4285" cy="286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3" name="Text Box 12"/>
            <p:cNvSpPr txBox="1"/>
            <p:nvPr/>
          </p:nvSpPr>
          <p:spPr>
            <a:xfrm>
              <a:off x="5076" y="6686"/>
              <a:ext cx="4285"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H6. Sợi tơ tằm</a:t>
              </a:r>
              <a:endParaRPr lang="en-US">
                <a:latin typeface="Verdana" panose="020B0604030504040204" charset="0"/>
                <a:cs typeface="Verdana" panose="020B0604030504040204" charset="0"/>
              </a:endParaRPr>
            </a:p>
          </p:txBody>
        </p:sp>
      </p:grpSp>
      <p:grpSp>
        <p:nvGrpSpPr>
          <p:cNvPr id="29" name="Group 28"/>
          <p:cNvGrpSpPr/>
          <p:nvPr/>
        </p:nvGrpSpPr>
        <p:grpSpPr>
          <a:xfrm>
            <a:off x="3221990" y="4735830"/>
            <a:ext cx="2722880" cy="2127250"/>
            <a:chOff x="5074" y="7458"/>
            <a:chExt cx="4288" cy="3350"/>
          </a:xfrm>
        </p:grpSpPr>
        <p:pic>
          <p:nvPicPr>
            <p:cNvPr id="14" name="Picture 13"/>
            <p:cNvPicPr>
              <a:picLocks noChangeAspect="1"/>
            </p:cNvPicPr>
            <p:nvPr/>
          </p:nvPicPr>
          <p:blipFill>
            <a:blip r:embed="rId12"/>
            <a:stretch>
              <a:fillRect/>
            </a:stretch>
          </p:blipFill>
          <p:spPr>
            <a:xfrm>
              <a:off x="5074" y="7458"/>
              <a:ext cx="4288" cy="2777"/>
            </a:xfrm>
            <a:prstGeom prst="rect">
              <a:avLst/>
            </a:prstGeom>
            <a:ln w="31750" cmpd="sng">
              <a:solidFill>
                <a:schemeClr val="accent6">
                  <a:lumMod val="75000"/>
                </a:schemeClr>
              </a:solidFill>
              <a:prstDash val="solid"/>
            </a:ln>
          </p:spPr>
        </p:pic>
        <p:sp>
          <p:nvSpPr>
            <p:cNvPr id="15" name="Text Box 14"/>
            <p:cNvSpPr txBox="1"/>
            <p:nvPr/>
          </p:nvSpPr>
          <p:spPr>
            <a:xfrm>
              <a:off x="5076" y="10228"/>
              <a:ext cx="4287"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H10. Vải sợi lanh</a:t>
              </a:r>
              <a:endParaRPr lang="en-US"/>
            </a:p>
          </p:txBody>
        </p:sp>
      </p:grpSp>
      <p:grpSp>
        <p:nvGrpSpPr>
          <p:cNvPr id="27" name="Group 26"/>
          <p:cNvGrpSpPr/>
          <p:nvPr/>
        </p:nvGrpSpPr>
        <p:grpSpPr>
          <a:xfrm>
            <a:off x="6233795" y="2406015"/>
            <a:ext cx="2790190" cy="2236470"/>
            <a:chOff x="9817" y="3789"/>
            <a:chExt cx="4394" cy="3522"/>
          </a:xfrm>
        </p:grpSpPr>
        <p:pic>
          <p:nvPicPr>
            <p:cNvPr id="3076" name="Picture 20" descr="Description: C:\Users\USER\Desktop\tim-hieu-17-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68" y="3789"/>
              <a:ext cx="4325" cy="288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6" name="Text Box 15"/>
            <p:cNvSpPr txBox="1"/>
            <p:nvPr/>
          </p:nvSpPr>
          <p:spPr>
            <a:xfrm>
              <a:off x="9817" y="6731"/>
              <a:ext cx="4394"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H7. Vải tơ tằm</a:t>
              </a:r>
              <a:endParaRPr lang="en-US"/>
            </a:p>
          </p:txBody>
        </p:sp>
      </p:grpSp>
      <p:grpSp>
        <p:nvGrpSpPr>
          <p:cNvPr id="24" name="Group 23"/>
          <p:cNvGrpSpPr/>
          <p:nvPr/>
        </p:nvGrpSpPr>
        <p:grpSpPr>
          <a:xfrm>
            <a:off x="6267450" y="4763135"/>
            <a:ext cx="2795270" cy="2099945"/>
            <a:chOff x="9870" y="7501"/>
            <a:chExt cx="4402" cy="3307"/>
          </a:xfrm>
        </p:grpSpPr>
        <p:pic>
          <p:nvPicPr>
            <p:cNvPr id="3074" name="Picture 22" descr="Description: C:\Users\USER\Desktop\ảnh-web-750x460-0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70" y="7501"/>
              <a:ext cx="4360" cy="2712"/>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7" name="Text Box 16"/>
            <p:cNvSpPr txBox="1"/>
            <p:nvPr/>
          </p:nvSpPr>
          <p:spPr>
            <a:xfrm>
              <a:off x="9870" y="10228"/>
              <a:ext cx="4403"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H11. Sợi bông</a:t>
              </a:r>
              <a:endParaRPr lang="en-US"/>
            </a:p>
          </p:txBody>
        </p:sp>
      </p:grpSp>
      <p:grpSp>
        <p:nvGrpSpPr>
          <p:cNvPr id="28" name="Group 27"/>
          <p:cNvGrpSpPr/>
          <p:nvPr/>
        </p:nvGrpSpPr>
        <p:grpSpPr>
          <a:xfrm>
            <a:off x="9319260" y="2406015"/>
            <a:ext cx="2741930" cy="2252345"/>
            <a:chOff x="14676" y="3789"/>
            <a:chExt cx="4318" cy="3547"/>
          </a:xfrm>
        </p:grpSpPr>
        <p:pic>
          <p:nvPicPr>
            <p:cNvPr id="3077" name="Picture 19" descr="Description: C:\Users\USER\Desktop\tải xuống (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76" y="3789"/>
              <a:ext cx="4319" cy="2832"/>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8" name="Text Box 17"/>
            <p:cNvSpPr txBox="1"/>
            <p:nvPr/>
          </p:nvSpPr>
          <p:spPr>
            <a:xfrm>
              <a:off x="14718" y="6756"/>
              <a:ext cx="4166"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H8. Sợi lanh</a:t>
              </a:r>
              <a:endParaRPr lang="en-US"/>
            </a:p>
          </p:txBody>
        </p:sp>
      </p:grpSp>
      <p:grpSp>
        <p:nvGrpSpPr>
          <p:cNvPr id="23" name="Group 22"/>
          <p:cNvGrpSpPr/>
          <p:nvPr/>
        </p:nvGrpSpPr>
        <p:grpSpPr>
          <a:xfrm>
            <a:off x="9296400" y="4744720"/>
            <a:ext cx="2749550" cy="2101215"/>
            <a:chOff x="14640" y="7472"/>
            <a:chExt cx="4330" cy="3309"/>
          </a:xfrm>
        </p:grpSpPr>
        <p:pic>
          <p:nvPicPr>
            <p:cNvPr id="3073" name="Picture 23" descr="Description: C:\Users\USER\Desktop\6799c5c1d13dc83f746e2804d61afaf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663" y="7472"/>
              <a:ext cx="4273" cy="2686"/>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9" name="Text Box 18"/>
            <p:cNvSpPr txBox="1"/>
            <p:nvPr/>
          </p:nvSpPr>
          <p:spPr>
            <a:xfrm>
              <a:off x="14640" y="10201"/>
              <a:ext cx="4331" cy="58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H12. Vải lông cừu</a:t>
              </a:r>
              <a:endParaRPr lang="en-US"/>
            </a:p>
          </p:txBody>
        </p:sp>
      </p:grpSp>
    </p:spTree>
  </p:cSld>
  <p:clrMapOvr>
    <a:masterClrMapping/>
  </p:clrMapOvr>
  <mc:AlternateContent xmlns:mc="http://schemas.openxmlformats.org/markup-compatibility/2006">
    <mc:Choice xmlns:p14="http://schemas.microsoft.com/office/powerpoint/2010/main" Requires="p14">
      <p:transition spd="slow" p14:dur="899">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Group 4"/>
          <p:cNvGrpSpPr/>
          <p:nvPr/>
        </p:nvGrpSpPr>
        <p:grpSpPr>
          <a:xfrm>
            <a:off x="307975" y="1518920"/>
            <a:ext cx="3411220" cy="3466476"/>
            <a:chOff x="510" y="2533"/>
            <a:chExt cx="4664" cy="3186"/>
          </a:xfrm>
        </p:grpSpPr>
        <p:pic>
          <p:nvPicPr>
            <p:cNvPr id="3084" name="Picture 8" descr="Description: C:\Users\USER\Desktop\con-cuu-1.jpg">
              <a:hlinkClick r:id="rId1" tooltip=""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 y="2533"/>
              <a:ext cx="4336" cy="2804"/>
            </a:xfrm>
            <a:prstGeom prst="rect">
              <a:avLst/>
            </a:prstGeom>
            <a:noFill/>
            <a:ln w="31750" cmpd="sng">
              <a:solidFill>
                <a:schemeClr val="accent6">
                  <a:lumMod val="50000"/>
                </a:schemeClr>
              </a:solidFill>
              <a:prstDash val="solid"/>
            </a:ln>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510" y="5380"/>
              <a:ext cx="4284" cy="339"/>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 Con cừu</a:t>
              </a:r>
              <a:endParaRPr lang="en-US" b="1">
                <a:latin typeface="Verdana" panose="020B0604030504040204" charset="0"/>
                <a:cs typeface="Verdana" panose="020B0604030504040204" charset="0"/>
              </a:endParaRPr>
            </a:p>
          </p:txBody>
        </p:sp>
      </p:grpSp>
      <p:grpSp>
        <p:nvGrpSpPr>
          <p:cNvPr id="22" name="Group 21"/>
          <p:cNvGrpSpPr/>
          <p:nvPr/>
        </p:nvGrpSpPr>
        <p:grpSpPr>
          <a:xfrm>
            <a:off x="4462293" y="1518920"/>
            <a:ext cx="3353922" cy="3515550"/>
            <a:chOff x="283" y="7428"/>
            <a:chExt cx="4284" cy="3223"/>
          </a:xfrm>
        </p:grpSpPr>
        <p:pic>
          <p:nvPicPr>
            <p:cNvPr id="3083" name="Picture 10" descr="Description: C:\Users\USER\Desktop\iiii-ggg--4--1514260111-666-width882height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 y="7428"/>
              <a:ext cx="4284"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7" name="Text Box 6"/>
            <p:cNvSpPr txBox="1"/>
            <p:nvPr/>
          </p:nvSpPr>
          <p:spPr>
            <a:xfrm>
              <a:off x="283" y="10313"/>
              <a:ext cx="4284" cy="338"/>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H9. Sợi lông cừu</a:t>
              </a:r>
              <a:endParaRPr lang="en-US" b="1">
                <a:latin typeface="Verdana" panose="020B0604030504040204" charset="0"/>
                <a:cs typeface="Verdana" panose="020B0604030504040204" charset="0"/>
              </a:endParaRPr>
            </a:p>
          </p:txBody>
        </p:sp>
      </p:grpSp>
      <p:grpSp>
        <p:nvGrpSpPr>
          <p:cNvPr id="23" name="Group 22"/>
          <p:cNvGrpSpPr/>
          <p:nvPr/>
        </p:nvGrpSpPr>
        <p:grpSpPr>
          <a:xfrm>
            <a:off x="8514384" y="1564640"/>
            <a:ext cx="3262630" cy="3469635"/>
            <a:chOff x="14605" y="7472"/>
            <a:chExt cx="4331" cy="3054"/>
          </a:xfrm>
        </p:grpSpPr>
        <p:pic>
          <p:nvPicPr>
            <p:cNvPr id="3073" name="Picture 23" descr="Description: C:\Users\USER\Desktop\6799c5c1d13dc83f746e2804d61afa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3" y="7472"/>
              <a:ext cx="4273" cy="2686"/>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9" name="Text Box 18"/>
            <p:cNvSpPr txBox="1"/>
            <p:nvPr/>
          </p:nvSpPr>
          <p:spPr>
            <a:xfrm>
              <a:off x="14605" y="10202"/>
              <a:ext cx="4331" cy="324"/>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H12. Vải lông cừu</a:t>
              </a:r>
              <a:endParaRPr lang="en-US"/>
            </a:p>
          </p:txBody>
        </p:sp>
      </p:grpSp>
      <p:pic>
        <p:nvPicPr>
          <p:cNvPr id="4" name="Content Placeholder 3">
            <a:hlinkClick r:id="rId1" tooltip="" action="ppaction://hlinksldjump"/>
          </p:cNvPr>
          <p:cNvPicPr>
            <a:picLocks noChangeAspect="1"/>
          </p:cNvPicPr>
          <p:nvPr>
            <p:ph sz="half" idx="2"/>
          </p:nvPr>
        </p:nvPicPr>
        <p:blipFill>
          <a:blip r:embed="rId5"/>
          <a:stretch>
            <a:fillRect/>
          </a:stretch>
        </p:blipFill>
        <p:spPr>
          <a:xfrm>
            <a:off x="163195" y="5723890"/>
            <a:ext cx="1114425" cy="990600"/>
          </a:xfrm>
          <a:prstGeom prst="rect">
            <a:avLst/>
          </a:prstGeom>
        </p:spPr>
      </p:pic>
      <p:sp>
        <p:nvSpPr>
          <p:cNvPr id="10" name="Text Box 9"/>
          <p:cNvSpPr txBox="1"/>
          <p:nvPr/>
        </p:nvSpPr>
        <p:spPr>
          <a:xfrm>
            <a:off x="548005" y="487680"/>
            <a:ext cx="11059160" cy="591185"/>
          </a:xfrm>
          <a:prstGeom prst="rect">
            <a:avLst/>
          </a:prstGeom>
          <a:noFill/>
        </p:spPr>
        <p:txBody>
          <a:bodyPr wrap="square" rtlCol="0" anchor="t">
            <a:spAutoFit/>
          </a:bodyPr>
          <a:p>
            <a:pPr algn="l">
              <a:lnSpc>
                <a:spcPct val="130000"/>
              </a:lnSpc>
              <a:spcBef>
                <a:spcPts val="0"/>
              </a:spcBef>
              <a:spcAft>
                <a:spcPts val="0"/>
              </a:spcAft>
            </a:pPr>
            <a:r>
              <a:rPr lang="en-US" sz="2500" b="1" dirty="0" err="1">
                <a:solidFill>
                  <a:schemeClr val="accent4">
                    <a:lumMod val="75000"/>
                  </a:schemeClr>
                </a:solidFill>
                <a:latin typeface="Verdana" panose="020B0604030504040204" charset="0"/>
                <a:cs typeface="Verdana" panose="020B0604030504040204" charset="0"/>
                <a:sym typeface="+mn-ea"/>
              </a:rPr>
              <a:t>Mối</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quan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hệ</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giữa</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nguồn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gốc</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và</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sản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phẩm Vải lông cừu</a:t>
            </a:r>
            <a:endParaRPr lang="en-US" sz="2500"/>
          </a:p>
        </p:txBody>
      </p:sp>
      <p:sp>
        <p:nvSpPr>
          <p:cNvPr id="11" name="Striped Right Arrow 10">
            <a:hlinkClick r:id="rId6" tooltip="" action="ppaction://hlinksldjump"/>
          </p:cNvPr>
          <p:cNvSpPr/>
          <p:nvPr/>
        </p:nvSpPr>
        <p:spPr>
          <a:xfrm>
            <a:off x="11120120" y="6123305"/>
            <a:ext cx="783590" cy="59118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Group 19"/>
          <p:cNvGrpSpPr/>
          <p:nvPr/>
        </p:nvGrpSpPr>
        <p:grpSpPr>
          <a:xfrm>
            <a:off x="422910" y="1403350"/>
            <a:ext cx="3109595" cy="2851785"/>
            <a:chOff x="5074" y="234"/>
            <a:chExt cx="4287" cy="3283"/>
          </a:xfrm>
        </p:grpSpPr>
        <p:pic>
          <p:nvPicPr>
            <p:cNvPr id="3075" name="Picture 21" descr="Description: C:\Users\USER\Desktop\tim-hieu-ve-vai-soi-bong-cotton.jpg">
              <a:hlinkClick r:id="rId1" tooltip=""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 y="234"/>
              <a:ext cx="4286"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0" name="Text Box 9"/>
            <p:cNvSpPr txBox="1"/>
            <p:nvPr/>
          </p:nvSpPr>
          <p:spPr>
            <a:xfrm>
              <a:off x="5074" y="3093"/>
              <a:ext cx="4286" cy="424"/>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H2. Cây bông</a:t>
              </a:r>
              <a:endParaRPr lang="en-US">
                <a:latin typeface="Verdana" panose="020B0604030504040204" charset="0"/>
                <a:cs typeface="Verdana" panose="020B0604030504040204" charset="0"/>
              </a:endParaRPr>
            </a:p>
          </p:txBody>
        </p:sp>
      </p:grpSp>
      <p:grpSp>
        <p:nvGrpSpPr>
          <p:cNvPr id="24" name="Group 23"/>
          <p:cNvGrpSpPr/>
          <p:nvPr/>
        </p:nvGrpSpPr>
        <p:grpSpPr>
          <a:xfrm>
            <a:off x="4256405" y="1403350"/>
            <a:ext cx="3422650" cy="2834005"/>
            <a:chOff x="9870" y="7501"/>
            <a:chExt cx="4403" cy="3134"/>
          </a:xfrm>
        </p:grpSpPr>
        <p:pic>
          <p:nvPicPr>
            <p:cNvPr id="3074" name="Picture 22" descr="Description: C:\Users\USER\Desktop\ảnh-web-750x46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0" y="7501"/>
              <a:ext cx="4360" cy="2712"/>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7" name="Text Box 16"/>
            <p:cNvSpPr txBox="1"/>
            <p:nvPr/>
          </p:nvSpPr>
          <p:spPr>
            <a:xfrm>
              <a:off x="9870" y="10228"/>
              <a:ext cx="4403" cy="407"/>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H11. Sợi bông</a:t>
              </a:r>
              <a:endParaRPr lang="en-US"/>
            </a:p>
          </p:txBody>
        </p:sp>
      </p:grpSp>
      <p:grpSp>
        <p:nvGrpSpPr>
          <p:cNvPr id="25" name="Group 24"/>
          <p:cNvGrpSpPr/>
          <p:nvPr/>
        </p:nvGrpSpPr>
        <p:grpSpPr>
          <a:xfrm>
            <a:off x="8478520" y="1403350"/>
            <a:ext cx="3305810" cy="2844165"/>
            <a:chOff x="282" y="3830"/>
            <a:chExt cx="4286" cy="3294"/>
          </a:xfrm>
        </p:grpSpPr>
        <p:pic>
          <p:nvPicPr>
            <p:cNvPr id="3082" name="Picture 12" descr="Description: C:\Users\USER\Desktop\uu-nhuoc-diem-cua-vai-cotton-vmanly-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 y="3830"/>
              <a:ext cx="4285" cy="2805"/>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283" y="6697"/>
              <a:ext cx="4285" cy="427"/>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H5 . Vải sợi bông</a:t>
              </a:r>
              <a:endParaRPr lang="en-US" b="1">
                <a:latin typeface="Verdana" panose="020B0604030504040204" charset="0"/>
                <a:cs typeface="Verdana" panose="020B0604030504040204" charset="0"/>
              </a:endParaRPr>
            </a:p>
          </p:txBody>
        </p:sp>
      </p:grpSp>
      <p:sp>
        <p:nvSpPr>
          <p:cNvPr id="2" name="Text Box 1"/>
          <p:cNvSpPr txBox="1"/>
          <p:nvPr/>
        </p:nvSpPr>
        <p:spPr>
          <a:xfrm>
            <a:off x="548005" y="487680"/>
            <a:ext cx="11059160" cy="591185"/>
          </a:xfrm>
          <a:prstGeom prst="rect">
            <a:avLst/>
          </a:prstGeom>
          <a:noFill/>
        </p:spPr>
        <p:txBody>
          <a:bodyPr wrap="square" rtlCol="0" anchor="t">
            <a:spAutoFit/>
          </a:bodyPr>
          <a:p>
            <a:pPr algn="l">
              <a:lnSpc>
                <a:spcPct val="130000"/>
              </a:lnSpc>
              <a:spcBef>
                <a:spcPts val="0"/>
              </a:spcBef>
              <a:spcAft>
                <a:spcPts val="0"/>
              </a:spcAft>
            </a:pPr>
            <a:r>
              <a:rPr lang="en-US" sz="2500" b="1" dirty="0" err="1">
                <a:solidFill>
                  <a:schemeClr val="accent4">
                    <a:lumMod val="75000"/>
                  </a:schemeClr>
                </a:solidFill>
                <a:latin typeface="Verdana" panose="020B0604030504040204" charset="0"/>
                <a:cs typeface="Verdana" panose="020B0604030504040204" charset="0"/>
                <a:sym typeface="+mn-ea"/>
              </a:rPr>
              <a:t>Mối</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quan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hệ</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giữa</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nguồn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gốc</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và</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sản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phẩm Vải sợi bông</a:t>
            </a:r>
            <a:endParaRPr lang="en-US" sz="2500"/>
          </a:p>
        </p:txBody>
      </p:sp>
      <p:pic>
        <p:nvPicPr>
          <p:cNvPr id="3" name="Content Placeholder 3">
            <a:hlinkClick r:id="rId1" action="ppaction://hlinksldjump"/>
          </p:cNvPr>
          <p:cNvPicPr>
            <a:picLocks noChangeAspect="1"/>
          </p:cNvPicPr>
          <p:nvPr>
            <p:ph sz="half" idx="2"/>
          </p:nvPr>
        </p:nvPicPr>
        <p:blipFill>
          <a:blip r:embed="rId5"/>
          <a:stretch>
            <a:fillRect/>
          </a:stretch>
        </p:blipFill>
        <p:spPr>
          <a:xfrm>
            <a:off x="163195" y="5723890"/>
            <a:ext cx="1114425" cy="990600"/>
          </a:xfrm>
          <a:prstGeom prst="rect">
            <a:avLst/>
          </a:prstGeom>
        </p:spPr>
      </p:pic>
      <p:sp>
        <p:nvSpPr>
          <p:cNvPr id="11" name="Striped Right Arrow 10">
            <a:hlinkClick r:id="rId6" action="ppaction://hlinksldjump"/>
          </p:cNvPr>
          <p:cNvSpPr/>
          <p:nvPr/>
        </p:nvSpPr>
        <p:spPr>
          <a:xfrm>
            <a:off x="11120120" y="6123305"/>
            <a:ext cx="783590" cy="59118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Group 4"/>
          <p:cNvGrpSpPr/>
          <p:nvPr/>
        </p:nvGrpSpPr>
        <p:grpSpPr>
          <a:xfrm>
            <a:off x="491490" y="1499870"/>
            <a:ext cx="3114675" cy="2745740"/>
            <a:chOff x="9867" y="234"/>
            <a:chExt cx="4295" cy="3302"/>
          </a:xfrm>
        </p:grpSpPr>
        <p:pic>
          <p:nvPicPr>
            <p:cNvPr id="3081" name="Picture 14" descr="Description: C:\Users\USER\Desktop\1589182879-837-thumbnail.jpg">
              <a:hlinkClick r:id="rId1" tooltip=""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9" y="234"/>
              <a:ext cx="4286"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1" name="Text Box 10"/>
            <p:cNvSpPr txBox="1"/>
            <p:nvPr/>
          </p:nvSpPr>
          <p:spPr>
            <a:xfrm>
              <a:off x="9867" y="3093"/>
              <a:ext cx="4295" cy="443"/>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H3. Con tằm</a:t>
              </a:r>
              <a:endParaRPr lang="en-US">
                <a:latin typeface="Verdana" panose="020B0604030504040204" charset="0"/>
                <a:cs typeface="Verdana" panose="020B0604030504040204" charset="0"/>
              </a:endParaRPr>
            </a:p>
          </p:txBody>
        </p:sp>
      </p:grpSp>
      <p:grpSp>
        <p:nvGrpSpPr>
          <p:cNvPr id="26" name="Group 25"/>
          <p:cNvGrpSpPr/>
          <p:nvPr/>
        </p:nvGrpSpPr>
        <p:grpSpPr>
          <a:xfrm>
            <a:off x="4347845" y="1538605"/>
            <a:ext cx="3299460" cy="2739390"/>
            <a:chOff x="5075" y="3816"/>
            <a:chExt cx="4286" cy="3316"/>
          </a:xfrm>
        </p:grpSpPr>
        <p:pic>
          <p:nvPicPr>
            <p:cNvPr id="3080" name="Picture 15" descr="Description: C:\Users\USER\Desktop\17773056-hand-made-raw-silk-thread-in-country-of-thai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 y="3816"/>
              <a:ext cx="4285" cy="286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3" name="Text Box 12"/>
            <p:cNvSpPr txBox="1"/>
            <p:nvPr/>
          </p:nvSpPr>
          <p:spPr>
            <a:xfrm>
              <a:off x="5076" y="6686"/>
              <a:ext cx="4285" cy="446"/>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H6. Sợi tơ tằm</a:t>
              </a:r>
              <a:endParaRPr lang="en-US">
                <a:latin typeface="Verdana" panose="020B0604030504040204" charset="0"/>
                <a:cs typeface="Verdana" panose="020B0604030504040204" charset="0"/>
              </a:endParaRPr>
            </a:p>
          </p:txBody>
        </p:sp>
      </p:grpSp>
      <p:grpSp>
        <p:nvGrpSpPr>
          <p:cNvPr id="27" name="Group 26"/>
          <p:cNvGrpSpPr/>
          <p:nvPr/>
        </p:nvGrpSpPr>
        <p:grpSpPr>
          <a:xfrm>
            <a:off x="8348980" y="1538605"/>
            <a:ext cx="3368675" cy="2773638"/>
            <a:chOff x="9817" y="3789"/>
            <a:chExt cx="4394" cy="3393"/>
          </a:xfrm>
        </p:grpSpPr>
        <p:pic>
          <p:nvPicPr>
            <p:cNvPr id="3076" name="Picture 20" descr="Description: C:\Users\USER\Desktop\tim-hieu-17-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8" y="3789"/>
              <a:ext cx="4325" cy="288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6" name="Text Box 15"/>
            <p:cNvSpPr txBox="1"/>
            <p:nvPr/>
          </p:nvSpPr>
          <p:spPr>
            <a:xfrm>
              <a:off x="9817" y="6731"/>
              <a:ext cx="4394" cy="451"/>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H7. Vải tơ tằm</a:t>
              </a:r>
              <a:endParaRPr lang="en-US"/>
            </a:p>
          </p:txBody>
        </p:sp>
      </p:grpSp>
      <p:sp>
        <p:nvSpPr>
          <p:cNvPr id="10" name="Text Box 9"/>
          <p:cNvSpPr txBox="1"/>
          <p:nvPr/>
        </p:nvSpPr>
        <p:spPr>
          <a:xfrm>
            <a:off x="548005" y="487680"/>
            <a:ext cx="11059160" cy="591185"/>
          </a:xfrm>
          <a:prstGeom prst="rect">
            <a:avLst/>
          </a:prstGeom>
          <a:noFill/>
        </p:spPr>
        <p:txBody>
          <a:bodyPr wrap="square" rtlCol="0" anchor="t">
            <a:spAutoFit/>
          </a:bodyPr>
          <a:p>
            <a:pPr algn="l">
              <a:lnSpc>
                <a:spcPct val="130000"/>
              </a:lnSpc>
              <a:spcBef>
                <a:spcPts val="0"/>
              </a:spcBef>
              <a:spcAft>
                <a:spcPts val="0"/>
              </a:spcAft>
            </a:pPr>
            <a:r>
              <a:rPr lang="en-US" sz="2500" b="1" dirty="0" err="1">
                <a:solidFill>
                  <a:schemeClr val="accent4">
                    <a:lumMod val="75000"/>
                  </a:schemeClr>
                </a:solidFill>
                <a:latin typeface="Verdana" panose="020B0604030504040204" charset="0"/>
                <a:cs typeface="Verdana" panose="020B0604030504040204" charset="0"/>
                <a:sym typeface="+mn-ea"/>
              </a:rPr>
              <a:t>Mối</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quan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hệ</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giữa</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nguồn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gốc</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và</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sản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phẩm Vải tơ tằm</a:t>
            </a:r>
            <a:endParaRPr lang="en-US" sz="2500"/>
          </a:p>
        </p:txBody>
      </p:sp>
      <p:pic>
        <p:nvPicPr>
          <p:cNvPr id="4" name="Content Placeholder 3">
            <a:hlinkClick r:id="rId1" tooltip="" action="ppaction://hlinksldjump"/>
          </p:cNvPr>
          <p:cNvPicPr>
            <a:picLocks noChangeAspect="1"/>
          </p:cNvPicPr>
          <p:nvPr>
            <p:ph sz="half" idx="2"/>
          </p:nvPr>
        </p:nvPicPr>
        <p:blipFill>
          <a:blip r:embed="rId5"/>
          <a:stretch>
            <a:fillRect/>
          </a:stretch>
        </p:blipFill>
        <p:spPr>
          <a:xfrm>
            <a:off x="133350" y="5753735"/>
            <a:ext cx="1114425" cy="990600"/>
          </a:xfrm>
          <a:prstGeom prst="rect">
            <a:avLst/>
          </a:prstGeom>
        </p:spPr>
      </p:pic>
      <p:sp>
        <p:nvSpPr>
          <p:cNvPr id="2" name="Striped Right Arrow 1">
            <a:hlinkClick r:id="rId6" action="ppaction://hlinksldjump"/>
          </p:cNvPr>
          <p:cNvSpPr/>
          <p:nvPr/>
        </p:nvSpPr>
        <p:spPr>
          <a:xfrm>
            <a:off x="11120120" y="6123305"/>
            <a:ext cx="783590" cy="59118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 name="Group 20"/>
          <p:cNvGrpSpPr/>
          <p:nvPr/>
        </p:nvGrpSpPr>
        <p:grpSpPr>
          <a:xfrm>
            <a:off x="367758" y="1676400"/>
            <a:ext cx="3291134" cy="2817831"/>
            <a:chOff x="14599" y="259"/>
            <a:chExt cx="4373" cy="3463"/>
          </a:xfrm>
        </p:grpSpPr>
        <p:pic>
          <p:nvPicPr>
            <p:cNvPr id="3078" name="Picture 17" descr="Description: C:\Users\USER\Desktop\cay-lanh-dung-de-det-va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663" y="259"/>
              <a:ext cx="4287" cy="2804"/>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2" name="Text Box 11"/>
            <p:cNvSpPr txBox="1"/>
            <p:nvPr/>
          </p:nvSpPr>
          <p:spPr>
            <a:xfrm>
              <a:off x="14599" y="3269"/>
              <a:ext cx="4373" cy="453"/>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H4. Cây lanh</a:t>
              </a:r>
              <a:endParaRPr lang="en-US">
                <a:latin typeface="Verdana" panose="020B0604030504040204" charset="0"/>
                <a:cs typeface="Verdana" panose="020B0604030504040204" charset="0"/>
              </a:endParaRPr>
            </a:p>
          </p:txBody>
        </p:sp>
      </p:grpSp>
      <p:grpSp>
        <p:nvGrpSpPr>
          <p:cNvPr id="28" name="Group 27"/>
          <p:cNvGrpSpPr/>
          <p:nvPr/>
        </p:nvGrpSpPr>
        <p:grpSpPr>
          <a:xfrm>
            <a:off x="4373880" y="1676400"/>
            <a:ext cx="3305175" cy="2763520"/>
            <a:chOff x="14676" y="3789"/>
            <a:chExt cx="4319" cy="3423"/>
          </a:xfrm>
        </p:grpSpPr>
        <p:pic>
          <p:nvPicPr>
            <p:cNvPr id="3077" name="Picture 19" descr="Description: C:\Users\USER\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6" y="3789"/>
              <a:ext cx="4319" cy="2832"/>
            </a:xfrm>
            <a:prstGeom prst="rect">
              <a:avLst/>
            </a:prstGeom>
            <a:noFill/>
            <a:ln w="31750" cmpd="sng">
              <a:solidFill>
                <a:schemeClr val="accent6">
                  <a:lumMod val="75000"/>
                </a:schemeClr>
              </a:solidFill>
              <a:prstDash val="solid"/>
            </a:ln>
            <a:extLst>
              <a:ext uri="{909E8E84-426E-40DD-AFC4-6F175D3DCCD1}">
                <a14:hiddenFill xmlns:a14="http://schemas.microsoft.com/office/drawing/2010/main">
                  <a:solidFill>
                    <a:srgbClr val="FFFFFF"/>
                  </a:solidFill>
                </a14:hiddenFill>
              </a:ext>
            </a:extLst>
          </p:spPr>
        </p:pic>
        <p:sp>
          <p:nvSpPr>
            <p:cNvPr id="18" name="Text Box 17"/>
            <p:cNvSpPr txBox="1"/>
            <p:nvPr/>
          </p:nvSpPr>
          <p:spPr>
            <a:xfrm>
              <a:off x="14718" y="6756"/>
              <a:ext cx="4166" cy="456"/>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H8. Sợi lanh</a:t>
              </a:r>
              <a:endParaRPr lang="en-US"/>
            </a:p>
          </p:txBody>
        </p:sp>
      </p:grpSp>
      <p:grpSp>
        <p:nvGrpSpPr>
          <p:cNvPr id="29" name="Group 28"/>
          <p:cNvGrpSpPr/>
          <p:nvPr/>
        </p:nvGrpSpPr>
        <p:grpSpPr>
          <a:xfrm>
            <a:off x="8410575" y="1676400"/>
            <a:ext cx="3141247" cy="2739842"/>
            <a:chOff x="5074" y="7458"/>
            <a:chExt cx="4288" cy="3349"/>
          </a:xfrm>
        </p:grpSpPr>
        <p:pic>
          <p:nvPicPr>
            <p:cNvPr id="14" name="Picture 13"/>
            <p:cNvPicPr>
              <a:picLocks noChangeAspect="1"/>
            </p:cNvPicPr>
            <p:nvPr/>
          </p:nvPicPr>
          <p:blipFill>
            <a:blip r:embed="rId3"/>
            <a:stretch>
              <a:fillRect/>
            </a:stretch>
          </p:blipFill>
          <p:spPr>
            <a:xfrm>
              <a:off x="5074" y="7458"/>
              <a:ext cx="4288" cy="2777"/>
            </a:xfrm>
            <a:prstGeom prst="rect">
              <a:avLst/>
            </a:prstGeom>
            <a:ln w="31750" cmpd="sng">
              <a:solidFill>
                <a:schemeClr val="accent6">
                  <a:lumMod val="75000"/>
                </a:schemeClr>
              </a:solidFill>
              <a:prstDash val="solid"/>
            </a:ln>
          </p:spPr>
        </p:pic>
        <p:sp>
          <p:nvSpPr>
            <p:cNvPr id="15" name="Text Box 14"/>
            <p:cNvSpPr txBox="1"/>
            <p:nvPr/>
          </p:nvSpPr>
          <p:spPr>
            <a:xfrm>
              <a:off x="5075" y="10357"/>
              <a:ext cx="4287" cy="450"/>
            </a:xfrm>
            <a:prstGeom prst="rect">
              <a:avLst/>
            </a:prstGeom>
            <a:noFill/>
          </p:spPr>
          <p:txBody>
            <a:bodyPr wrap="square" rtlCol="0" anchor="t">
              <a:spAutoFit/>
            </a:bodyPr>
            <a:p>
              <a:pPr algn="ctr"/>
              <a:r>
                <a:rPr lang="vi-VN" altLang="en-US" b="1">
                  <a:latin typeface="Verdana" panose="020B0604030504040204" charset="0"/>
                  <a:cs typeface="Verdana" panose="020B0604030504040204" charset="0"/>
                  <a:sym typeface="+mn-ea"/>
                </a:rPr>
                <a:t>H10. Vải sợi lanh</a:t>
              </a:r>
              <a:endParaRPr lang="en-US"/>
            </a:p>
          </p:txBody>
        </p:sp>
      </p:grpSp>
      <p:sp>
        <p:nvSpPr>
          <p:cNvPr id="10" name="Text Box 9"/>
          <p:cNvSpPr txBox="1"/>
          <p:nvPr/>
        </p:nvSpPr>
        <p:spPr>
          <a:xfrm>
            <a:off x="548005" y="487680"/>
            <a:ext cx="11059160" cy="591185"/>
          </a:xfrm>
          <a:prstGeom prst="rect">
            <a:avLst/>
          </a:prstGeom>
          <a:noFill/>
        </p:spPr>
        <p:txBody>
          <a:bodyPr wrap="square" rtlCol="0" anchor="t">
            <a:spAutoFit/>
          </a:bodyPr>
          <a:p>
            <a:pPr algn="l">
              <a:lnSpc>
                <a:spcPct val="130000"/>
              </a:lnSpc>
              <a:spcBef>
                <a:spcPts val="0"/>
              </a:spcBef>
              <a:spcAft>
                <a:spcPts val="0"/>
              </a:spcAft>
            </a:pPr>
            <a:r>
              <a:rPr lang="en-US" sz="2500" b="1" dirty="0" err="1">
                <a:solidFill>
                  <a:schemeClr val="accent4">
                    <a:lumMod val="75000"/>
                  </a:schemeClr>
                </a:solidFill>
                <a:latin typeface="Verdana" panose="020B0604030504040204" charset="0"/>
                <a:cs typeface="Verdana" panose="020B0604030504040204" charset="0"/>
                <a:sym typeface="+mn-ea"/>
              </a:rPr>
              <a:t>Mối</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quan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hệ</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giữa</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nguồn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gốc</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và</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sản</a:t>
            </a:r>
            <a:r>
              <a:rPr lang="en-US" sz="2500" b="1" dirty="0">
                <a:solidFill>
                  <a:schemeClr val="accent4">
                    <a:lumMod val="75000"/>
                  </a:schemeClr>
                </a:solidFill>
                <a:latin typeface="Verdana" panose="020B0604030504040204" charset="0"/>
                <a:cs typeface="Verdana" panose="020B0604030504040204" charset="0"/>
                <a:sym typeface="+mn-ea"/>
              </a:rPr>
              <a:t> </a:t>
            </a:r>
            <a:r>
              <a:rPr lang="en-US" sz="2500" b="1" dirty="0" err="1">
                <a:solidFill>
                  <a:schemeClr val="accent4">
                    <a:lumMod val="75000"/>
                  </a:schemeClr>
                </a:solidFill>
                <a:latin typeface="Verdana" panose="020B0604030504040204" charset="0"/>
                <a:cs typeface="Verdana" panose="020B0604030504040204" charset="0"/>
                <a:sym typeface="+mn-ea"/>
              </a:rPr>
              <a:t>phẩm Vải sợi lanh</a:t>
            </a:r>
            <a:endParaRPr lang="en-US" sz="2500"/>
          </a:p>
        </p:txBody>
      </p:sp>
      <p:pic>
        <p:nvPicPr>
          <p:cNvPr id="4" name="Content Placeholder 3">
            <a:hlinkClick r:id="rId4" action="ppaction://hlinksldjump"/>
          </p:cNvPr>
          <p:cNvPicPr>
            <a:picLocks noChangeAspect="1"/>
          </p:cNvPicPr>
          <p:nvPr>
            <p:ph sz="half" idx="2"/>
          </p:nvPr>
        </p:nvPicPr>
        <p:blipFill>
          <a:blip r:embed="rId5"/>
          <a:stretch>
            <a:fillRect/>
          </a:stretch>
        </p:blipFill>
        <p:spPr>
          <a:xfrm>
            <a:off x="105410" y="5739130"/>
            <a:ext cx="1114425" cy="990600"/>
          </a:xfrm>
          <a:prstGeom prst="rect">
            <a:avLst/>
          </a:prstGeom>
        </p:spPr>
      </p:pic>
      <p:sp>
        <p:nvSpPr>
          <p:cNvPr id="11" name="Striped Right Arrow 10">
            <a:hlinkClick r:id="rId6" action="ppaction://hlinksldjump"/>
          </p:cNvPr>
          <p:cNvSpPr/>
          <p:nvPr/>
        </p:nvSpPr>
        <p:spPr>
          <a:xfrm>
            <a:off x="11120120" y="6123305"/>
            <a:ext cx="783590" cy="59118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2.0"/>
</p:tagLst>
</file>

<file path=ppt/tags/tag11.xml><?xml version="1.0" encoding="utf-8"?>
<p:tagLst xmlns:p="http://schemas.openxmlformats.org/presentationml/2006/main">
  <p:tag name="PA" val="v3.2.0"/>
</p:tagLst>
</file>

<file path=ppt/tags/tag12.xml><?xml version="1.0" encoding="utf-8"?>
<p:tagLst xmlns:p="http://schemas.openxmlformats.org/presentationml/2006/main">
  <p:tag name="PA" val="v3.2.0"/>
</p:tagLst>
</file>

<file path=ppt/tags/tag13.xml><?xml version="1.0" encoding="utf-8"?>
<p:tagLst xmlns:p="http://schemas.openxmlformats.org/presentationml/2006/main">
  <p:tag name="PA" val="v3.2.0"/>
</p:tagLst>
</file>

<file path=ppt/tags/tag14.xml><?xml version="1.0" encoding="utf-8"?>
<p:tagLst xmlns:p="http://schemas.openxmlformats.org/presentationml/2006/main">
  <p:tag name="PA" val="v3.2.0"/>
</p:tagLst>
</file>

<file path=ppt/tags/tag15.xml><?xml version="1.0" encoding="utf-8"?>
<p:tagLst xmlns:p="http://schemas.openxmlformats.org/presentationml/2006/main">
  <p:tag name="PA" val="v3.2.0"/>
</p:tagLst>
</file>

<file path=ppt/tags/tag16.xml><?xml version="1.0" encoding="utf-8"?>
<p:tagLst xmlns:p="http://schemas.openxmlformats.org/presentationml/2006/main">
  <p:tag name="PA" val="v3.2.0"/>
</p:tagLst>
</file>

<file path=ppt/tags/tag17.xml><?xml version="1.0" encoding="utf-8"?>
<p:tagLst xmlns:p="http://schemas.openxmlformats.org/presentationml/2006/main">
  <p:tag name="PA" val="v3.2.0"/>
</p:tagLst>
</file>

<file path=ppt/tags/tag18.xml><?xml version="1.0" encoding="utf-8"?>
<p:tagLst xmlns:p="http://schemas.openxmlformats.org/presentationml/2006/main">
  <p:tag name="PA" val="v3.2.0"/>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5115</Words>
  <Application>WPS Presentation</Application>
  <PresentationFormat>Widescreen</PresentationFormat>
  <Paragraphs>410</Paragraphs>
  <Slides>36</Slides>
  <Notes>0</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60" baseType="lpstr">
      <vt:lpstr>Arial</vt:lpstr>
      <vt:lpstr>SimSun</vt:lpstr>
      <vt:lpstr>Wingdings</vt:lpstr>
      <vt:lpstr>Verdana</vt:lpstr>
      <vt:lpstr>SVN-Apple</vt:lpstr>
      <vt:lpstr>Segoe Print</vt:lpstr>
      <vt:lpstr>Helvetica</vt:lpstr>
      <vt:lpstr>华文黑体</vt:lpstr>
      <vt:lpstr>等线</vt:lpstr>
      <vt:lpstr>等线</vt:lpstr>
      <vt:lpstr>Microsoft YaHei</vt:lpstr>
      <vt:lpstr>Arial Unicode MS</vt:lpstr>
      <vt:lpstr>SimHei</vt:lpstr>
      <vt:lpstr>Calibri Light</vt:lpstr>
      <vt:lpstr>Calibri</vt:lpstr>
      <vt:lpstr>Times New Roman</vt:lpstr>
      <vt:lpstr>UTM A&amp;S Graceland</vt:lpstr>
      <vt:lpstr>幼圆</vt:lpstr>
      <vt:lpstr>Aharoni</vt:lpstr>
      <vt:lpstr>Microsoft GothicNeo</vt:lpstr>
      <vt:lpstr>Arial</vt:lpstr>
      <vt:lpstr>Malgun Gothic</vt:lpstr>
      <vt:lpstr>Office Theme</vt:lpstr>
      <vt:lpstr>CorelDRAW.Graphic.12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Vải lông cừu (wool)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Vải nylon</vt:lpstr>
      <vt:lpstr>Sản phẩm của sợi tổng hợp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WIN</cp:lastModifiedBy>
  <cp:revision>11</cp:revision>
  <dcterms:created xsi:type="dcterms:W3CDTF">2022-02-06T10:09:00Z</dcterms:created>
  <dcterms:modified xsi:type="dcterms:W3CDTF">2022-07-08T16:58:41Z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7708E2267D0340DB905BA560CA977B4E</vt:lpwstr>
  </property>
  <property fmtid="{D5CDD505-2E9C-101B-9397-08002B2CF9AE}" pid="3" name="KSOProductBuildVer">
    <vt:lpwstr>1033-11.2.0.11156</vt:lpwstr>
  </property>
</Properties>
</file>