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4" r:id="rId2"/>
    <p:sldId id="311" r:id="rId3"/>
    <p:sldId id="288" r:id="rId4"/>
    <p:sldId id="274" r:id="rId5"/>
    <p:sldId id="263" r:id="rId6"/>
    <p:sldId id="279" r:id="rId7"/>
    <p:sldId id="280" r:id="rId8"/>
    <p:sldId id="281" r:id="rId9"/>
    <p:sldId id="303" r:id="rId10"/>
    <p:sldId id="304" r:id="rId11"/>
    <p:sldId id="300" r:id="rId12"/>
    <p:sldId id="266" r:id="rId13"/>
    <p:sldId id="283" r:id="rId14"/>
    <p:sldId id="296" r:id="rId15"/>
    <p:sldId id="309" r:id="rId16"/>
    <p:sldId id="290" r:id="rId17"/>
    <p:sldId id="299" r:id="rId18"/>
    <p:sldId id="292" r:id="rId19"/>
    <p:sldId id="29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7E6E7-CFE7-4311-9294-ED678C141D93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9DCF2-0710-4102-AB32-6E4F07C92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3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881C-B854-4360-BC34-25E592F18063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A2EA-996A-427B-BD96-C9F77E608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9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881C-B854-4360-BC34-25E592F18063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A2EA-996A-427B-BD96-C9F77E608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881C-B854-4360-BC34-25E592F18063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A2EA-996A-427B-BD96-C9F77E608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02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35A79-7D99-4035-A460-FB79E3325F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06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881C-B854-4360-BC34-25E592F18063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A2EA-996A-427B-BD96-C9F77E608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0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881C-B854-4360-BC34-25E592F18063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A2EA-996A-427B-BD96-C9F77E608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0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881C-B854-4360-BC34-25E592F18063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A2EA-996A-427B-BD96-C9F77E608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27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881C-B854-4360-BC34-25E592F18063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A2EA-996A-427B-BD96-C9F77E608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28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881C-B854-4360-BC34-25E592F18063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A2EA-996A-427B-BD96-C9F77E608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2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881C-B854-4360-BC34-25E592F18063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A2EA-996A-427B-BD96-C9F77E608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0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881C-B854-4360-BC34-25E592F18063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A2EA-996A-427B-BD96-C9F77E608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881C-B854-4360-BC34-25E592F18063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A2EA-996A-427B-BD96-C9F77E608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5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8881C-B854-4360-BC34-25E592F18063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CA2EA-996A-427B-BD96-C9F77E608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2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png"/><Relationship Id="rId7" Type="http://schemas.openxmlformats.org/officeDocument/2006/relationships/image" Target="../media/image3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GIAO%20AN%20DIEN%20TU%20LOP%206\Hello.wav" TargetMode="External"/><Relationship Id="rId6" Type="http://schemas.openxmlformats.org/officeDocument/2006/relationships/image" Target="../media/image55.gif"/><Relationship Id="rId5" Type="http://schemas.openxmlformats.org/officeDocument/2006/relationships/image" Target="../media/image54.gif"/><Relationship Id="rId4" Type="http://schemas.openxmlformats.org/officeDocument/2006/relationships/image" Target="../media/image5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sp>
        <p:nvSpPr>
          <p:cNvPr id="6" name="Rectangle 5"/>
          <p:cNvSpPr/>
          <p:nvPr/>
        </p:nvSpPr>
        <p:spPr>
          <a:xfrm>
            <a:off x="2222500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Picture 3" descr="Hoa 0004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38" y="-17463"/>
            <a:ext cx="3048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oa 0004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17463"/>
            <a:ext cx="6180138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Hoa 0004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5" y="24221"/>
            <a:ext cx="2990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Hoa 0004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608991" y="1462179"/>
            <a:ext cx="3143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Hoa 0004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171114" y="4695824"/>
            <a:ext cx="42291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Hoa 0004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477000"/>
            <a:ext cx="418401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Hoa 0004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343" y="6477000"/>
            <a:ext cx="404955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Hoa 0004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40805"/>
            <a:ext cx="447108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Hoa 0004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734717" y="4695823"/>
            <a:ext cx="3810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Hoa 0004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39293" y="1323975"/>
            <a:ext cx="3124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rdArt 3"/>
          <p:cNvSpPr>
            <a:spLocks noChangeArrowheads="1" noChangeShapeType="1" noTextEdit="1"/>
          </p:cNvSpPr>
          <p:nvPr/>
        </p:nvSpPr>
        <p:spPr bwMode="auto">
          <a:xfrm>
            <a:off x="602668" y="1134970"/>
            <a:ext cx="11305902" cy="319722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44124"/>
              </a:avLst>
            </a:prstTxWarp>
          </a:bodyPr>
          <a:lstStyle/>
          <a:p>
            <a:pPr algn="ctr"/>
            <a:r>
              <a:rPr lang="en-US" sz="5400" b="1" kern="10" dirty="0">
                <a:ln w="315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TO OUR CLASS </a:t>
            </a:r>
            <a:r>
              <a:rPr lang="en-US" sz="5400" b="1" kern="10" dirty="0">
                <a:ln w="315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8" name="Picture 15" descr="167"/>
          <p:cNvPicPr>
            <a:picLocks noChangeAspect="1" noChangeArrowheads="1" noCrop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983" y="2138044"/>
            <a:ext cx="152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" descr="167"/>
          <p:cNvPicPr>
            <a:picLocks noChangeAspect="1" noChangeArrowheads="1" noCrop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528" y="2133328"/>
            <a:ext cx="152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5" descr="167"/>
          <p:cNvPicPr>
            <a:picLocks noChangeAspect="1" noChangeArrowheads="1" noCrop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09" y="339021"/>
            <a:ext cx="152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5" descr="167"/>
          <p:cNvPicPr>
            <a:picLocks noChangeAspect="1" noChangeArrowheads="1" noCrop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111" y="2246312"/>
            <a:ext cx="152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 descr="167"/>
          <p:cNvPicPr>
            <a:picLocks noChangeAspect="1" noChangeArrowheads="1" noCrop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676" y="294341"/>
            <a:ext cx="152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22"/>
          <p:cNvSpPr>
            <a:spLocks noChangeArrowheads="1" noChangeShapeType="1" noTextEdit="1"/>
          </p:cNvSpPr>
          <p:nvPr/>
        </p:nvSpPr>
        <p:spPr bwMode="auto">
          <a:xfrm>
            <a:off x="763209" y="822233"/>
            <a:ext cx="10877006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kern="10" dirty="0" smtClean="0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Jamai" pitchFamily="2" charset="0"/>
              </a:rPr>
              <a:t>TĂNG BẠT HỔ</a:t>
            </a:r>
            <a:r>
              <a:rPr lang="en-US" sz="2800" kern="10" dirty="0" smtClean="0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Jamai" pitchFamily="2" charset="0"/>
              </a:rPr>
              <a:t> </a:t>
            </a:r>
            <a:r>
              <a:rPr lang="en-US" sz="2800" kern="10" dirty="0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Jamai" pitchFamily="2" charset="0"/>
              </a:rPr>
              <a:t>SECONDARY SCHOOL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4832554" y="4784724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FF"/>
                </a:solidFill>
                <a:effectLst/>
                <a:latin typeface="VNI-Times" pitchFamily="2" charset="0"/>
              </a:rPr>
              <a:t>CLASS : 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VNI-Times" pitchFamily="2" charset="0"/>
              </a:rPr>
              <a:t>7 </a:t>
            </a:r>
            <a:r>
              <a:rPr lang="en-US" sz="2800" dirty="0">
                <a:solidFill>
                  <a:srgbClr val="0000FF"/>
                </a:solidFill>
                <a:effectLst/>
                <a:latin typeface="VNI-Times" pitchFamily="2" charset="0"/>
              </a:rPr>
              <a:t>A</a:t>
            </a:r>
            <a:r>
              <a:rPr lang="en-US" sz="2800" dirty="0">
                <a:effectLst/>
                <a:latin typeface="VNI-Times" pitchFamily="2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VNI-Times" pitchFamily="2" charset="0"/>
              </a:rPr>
              <a:t>10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5003178" y="5627596"/>
            <a:ext cx="480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FF"/>
                </a:solidFill>
                <a:effectLst/>
                <a:latin typeface="VNI-Times" pitchFamily="2" charset="0"/>
              </a:rPr>
              <a:t>TEACHER :  OÂNG THÒ ÑOAN THUØY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6" name="Picture 27" descr="BD15018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357563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31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11777" y="178506"/>
            <a:ext cx="86106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I don’t like pork.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Hoa’s</a:t>
            </a:r>
            <a:r>
              <a:rPr lang="en-US" altLang="en-US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aunt:      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Neither  do I</a:t>
            </a:r>
            <a:r>
              <a:rPr lang="en-US" altLang="en-US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don’t  either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like pork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either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715000" y="762000"/>
            <a:ext cx="297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200"/>
          </a:p>
        </p:txBody>
      </p:sp>
      <p:sp>
        <p:nvSpPr>
          <p:cNvPr id="9" name="Rectangle 8"/>
          <p:cNvSpPr/>
          <p:nvPr/>
        </p:nvSpPr>
        <p:spPr>
          <a:xfrm>
            <a:off x="-121921" y="2888439"/>
            <a:ext cx="923979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>
              <a:spcBef>
                <a:spcPct val="50000"/>
              </a:spcBef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Neither = not + either</a:t>
            </a:r>
            <a:r>
              <a:rPr lang="en-US" altLang="en-US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alt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Form:</a:t>
            </a:r>
            <a:r>
              <a:rPr lang="en-US" altLang="en-US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Neither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altLang="en-US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ĐT     +   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lvl="3">
              <a:spcBef>
                <a:spcPct val="50000"/>
              </a:spcBef>
            </a:pPr>
            <a:r>
              <a:rPr lang="en-US" altLang="en-US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altLang="en-US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 don’t/doesn’t     +       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either</a:t>
            </a:r>
          </a:p>
          <a:p>
            <a:pPr lvl="3">
              <a:spcBef>
                <a:spcPct val="50000"/>
              </a:spcBef>
            </a:pPr>
            <a:r>
              <a:rPr lang="en-US" altLang="en-US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don’t/doesn’t + V….,  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either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3">
              <a:spcBef>
                <a:spcPct val="50000"/>
              </a:spcBef>
            </a:pP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Use: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416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Oval 2"/>
          <p:cNvSpPr>
            <a:spLocks noChangeArrowheads="1"/>
          </p:cNvSpPr>
          <p:nvPr/>
        </p:nvSpPr>
        <p:spPr bwMode="auto">
          <a:xfrm>
            <a:off x="3200400" y="0"/>
            <a:ext cx="3505200" cy="16002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0000CC"/>
                </a:solidFill>
              </a:rPr>
              <a:t>Food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4876800" y="1600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2133600" y="1600200"/>
            <a:ext cx="2667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876800" y="1600200"/>
            <a:ext cx="2209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 useBgFill="1">
        <p:nvSpPr>
          <p:cNvPr id="8" name="Oval 6"/>
          <p:cNvSpPr>
            <a:spLocks noChangeArrowheads="1"/>
          </p:cNvSpPr>
          <p:nvPr/>
        </p:nvSpPr>
        <p:spPr bwMode="auto">
          <a:xfrm>
            <a:off x="228600" y="1828800"/>
            <a:ext cx="2286000" cy="8382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 dirty="0">
                <a:solidFill>
                  <a:srgbClr val="FFC000"/>
                </a:solidFill>
              </a:rPr>
              <a:t>Meat</a:t>
            </a:r>
          </a:p>
        </p:txBody>
      </p:sp>
      <p:sp useBgFill="1">
        <p:nvSpPr>
          <p:cNvPr id="9" name="Oval 7"/>
          <p:cNvSpPr>
            <a:spLocks noChangeArrowheads="1"/>
          </p:cNvSpPr>
          <p:nvPr/>
        </p:nvSpPr>
        <p:spPr bwMode="auto">
          <a:xfrm>
            <a:off x="6553200" y="1905000"/>
            <a:ext cx="2286000" cy="8382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 dirty="0">
                <a:solidFill>
                  <a:srgbClr val="00B050"/>
                </a:solidFill>
              </a:rPr>
              <a:t>Fruits</a:t>
            </a:r>
          </a:p>
        </p:txBody>
      </p:sp>
      <p:sp useBgFill="1">
        <p:nvSpPr>
          <p:cNvPr id="10" name="Oval 8"/>
          <p:cNvSpPr>
            <a:spLocks noChangeArrowheads="1"/>
          </p:cNvSpPr>
          <p:nvPr/>
        </p:nvSpPr>
        <p:spPr bwMode="auto">
          <a:xfrm>
            <a:off x="3733800" y="1981200"/>
            <a:ext cx="2286000" cy="8382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 dirty="0">
                <a:solidFill>
                  <a:srgbClr val="00B0F0"/>
                </a:solidFill>
              </a:rPr>
              <a:t>Vegetables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762000" y="2667000"/>
            <a:ext cx="457200" cy="876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219200" y="2667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1219200" y="26670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4800600" y="28194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>
            <a:off x="3715294" y="2819400"/>
            <a:ext cx="1085306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4724400" y="28194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7696200" y="27432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H="1">
            <a:off x="6553200" y="2743200"/>
            <a:ext cx="11430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7696200" y="27432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H="1">
            <a:off x="4267200" y="2819400"/>
            <a:ext cx="533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H="1">
            <a:off x="7467600" y="2743200"/>
            <a:ext cx="228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H="1">
            <a:off x="7086600" y="2743200"/>
            <a:ext cx="6096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 useBgFill="1">
        <p:nvSpPr>
          <p:cNvPr id="23" name="Rectangle 21"/>
          <p:cNvSpPr>
            <a:spLocks noChangeArrowheads="1"/>
          </p:cNvSpPr>
          <p:nvPr/>
        </p:nvSpPr>
        <p:spPr bwMode="auto">
          <a:xfrm>
            <a:off x="1752600" y="2743200"/>
            <a:ext cx="1219200" cy="381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dirty="0">
                <a:solidFill>
                  <a:srgbClr val="00B050"/>
                </a:solidFill>
              </a:rPr>
              <a:t>Chicken</a:t>
            </a:r>
          </a:p>
        </p:txBody>
      </p:sp>
      <p:sp useBgFill="1">
        <p:nvSpPr>
          <p:cNvPr id="24" name="Rectangle 22"/>
          <p:cNvSpPr>
            <a:spLocks noChangeArrowheads="1"/>
          </p:cNvSpPr>
          <p:nvPr/>
        </p:nvSpPr>
        <p:spPr bwMode="auto">
          <a:xfrm>
            <a:off x="455023" y="3578134"/>
            <a:ext cx="1219200" cy="381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dirty="0">
                <a:solidFill>
                  <a:srgbClr val="00B050"/>
                </a:solidFill>
              </a:rPr>
              <a:t>Pork</a:t>
            </a:r>
          </a:p>
        </p:txBody>
      </p:sp>
      <p:sp useBgFill="1">
        <p:nvSpPr>
          <p:cNvPr id="25" name="Rectangle 23"/>
          <p:cNvSpPr>
            <a:spLocks noChangeArrowheads="1"/>
          </p:cNvSpPr>
          <p:nvPr/>
        </p:nvSpPr>
        <p:spPr bwMode="auto">
          <a:xfrm>
            <a:off x="4953000" y="2971800"/>
            <a:ext cx="1219200" cy="4572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dirty="0">
                <a:solidFill>
                  <a:srgbClr val="FFC000"/>
                </a:solidFill>
              </a:rPr>
              <a:t>carrot</a:t>
            </a:r>
          </a:p>
        </p:txBody>
      </p:sp>
      <p:sp useBgFill="1">
        <p:nvSpPr>
          <p:cNvPr id="26" name="Rectangle 24"/>
          <p:cNvSpPr>
            <a:spLocks noChangeArrowheads="1"/>
          </p:cNvSpPr>
          <p:nvPr/>
        </p:nvSpPr>
        <p:spPr bwMode="auto">
          <a:xfrm>
            <a:off x="1219200" y="3200400"/>
            <a:ext cx="1219200" cy="3429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dirty="0">
                <a:solidFill>
                  <a:srgbClr val="00B050"/>
                </a:solidFill>
              </a:rPr>
              <a:t>beef</a:t>
            </a:r>
          </a:p>
        </p:txBody>
      </p:sp>
      <p:sp useBgFill="1">
        <p:nvSpPr>
          <p:cNvPr id="27" name="Rectangle 25"/>
          <p:cNvSpPr>
            <a:spLocks noChangeArrowheads="1"/>
          </p:cNvSpPr>
          <p:nvPr/>
        </p:nvSpPr>
        <p:spPr bwMode="auto">
          <a:xfrm>
            <a:off x="4572000" y="3429000"/>
            <a:ext cx="1219200" cy="4572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dirty="0">
                <a:solidFill>
                  <a:srgbClr val="FFC000"/>
                </a:solidFill>
              </a:rPr>
              <a:t>pea</a:t>
            </a:r>
          </a:p>
        </p:txBody>
      </p:sp>
      <p:sp useBgFill="1">
        <p:nvSpPr>
          <p:cNvPr id="28" name="Rectangle 26"/>
          <p:cNvSpPr>
            <a:spLocks noChangeArrowheads="1"/>
          </p:cNvSpPr>
          <p:nvPr/>
        </p:nvSpPr>
        <p:spPr bwMode="auto">
          <a:xfrm>
            <a:off x="3657600" y="4419600"/>
            <a:ext cx="1645920" cy="4572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dirty="0">
                <a:solidFill>
                  <a:srgbClr val="FFC000"/>
                </a:solidFill>
              </a:rPr>
              <a:t>cucumber</a:t>
            </a:r>
          </a:p>
        </p:txBody>
      </p:sp>
      <p:sp useBgFill="1">
        <p:nvSpPr>
          <p:cNvPr id="29" name="Rectangle 27"/>
          <p:cNvSpPr>
            <a:spLocks noChangeArrowheads="1"/>
          </p:cNvSpPr>
          <p:nvPr/>
        </p:nvSpPr>
        <p:spPr bwMode="auto">
          <a:xfrm>
            <a:off x="7467600" y="3899263"/>
            <a:ext cx="1219200" cy="4572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dirty="0">
                <a:solidFill>
                  <a:srgbClr val="CC0099"/>
                </a:solidFill>
              </a:rPr>
              <a:t>papaya</a:t>
            </a:r>
          </a:p>
        </p:txBody>
      </p:sp>
      <p:sp useBgFill="1">
        <p:nvSpPr>
          <p:cNvPr id="30" name="Rectangle 28"/>
          <p:cNvSpPr>
            <a:spLocks noChangeArrowheads="1"/>
          </p:cNvSpPr>
          <p:nvPr/>
        </p:nvSpPr>
        <p:spPr bwMode="auto">
          <a:xfrm>
            <a:off x="4161607" y="3924300"/>
            <a:ext cx="1219200" cy="4572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dirty="0">
                <a:solidFill>
                  <a:srgbClr val="FFC000"/>
                </a:solidFill>
              </a:rPr>
              <a:t>spinach</a:t>
            </a:r>
          </a:p>
        </p:txBody>
      </p:sp>
      <p:sp useBgFill="1">
        <p:nvSpPr>
          <p:cNvPr id="31" name="Rectangle 29"/>
          <p:cNvSpPr>
            <a:spLocks noChangeArrowheads="1"/>
          </p:cNvSpPr>
          <p:nvPr/>
        </p:nvSpPr>
        <p:spPr bwMode="auto">
          <a:xfrm>
            <a:off x="7772400" y="3429000"/>
            <a:ext cx="1219200" cy="4572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dirty="0">
                <a:solidFill>
                  <a:srgbClr val="CC0099"/>
                </a:solidFill>
              </a:rPr>
              <a:t>banana</a:t>
            </a:r>
          </a:p>
        </p:txBody>
      </p:sp>
      <p:sp useBgFill="1">
        <p:nvSpPr>
          <p:cNvPr id="32" name="Rectangle 30"/>
          <p:cNvSpPr>
            <a:spLocks noChangeArrowheads="1"/>
          </p:cNvSpPr>
          <p:nvPr/>
        </p:nvSpPr>
        <p:spPr bwMode="auto">
          <a:xfrm>
            <a:off x="7924800" y="2971800"/>
            <a:ext cx="1219200" cy="4572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dirty="0">
                <a:solidFill>
                  <a:srgbClr val="CC0099"/>
                </a:solidFill>
              </a:rPr>
              <a:t>orange</a:t>
            </a:r>
          </a:p>
        </p:txBody>
      </p:sp>
      <p:sp useBgFill="1">
        <p:nvSpPr>
          <p:cNvPr id="33" name="Rectangle 31"/>
          <p:cNvSpPr>
            <a:spLocks noChangeArrowheads="1"/>
          </p:cNvSpPr>
          <p:nvPr/>
        </p:nvSpPr>
        <p:spPr bwMode="auto">
          <a:xfrm>
            <a:off x="6934200" y="4343400"/>
            <a:ext cx="1219200" cy="4572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dirty="0">
                <a:solidFill>
                  <a:srgbClr val="CC0099"/>
                </a:solidFill>
              </a:rPr>
              <a:t>pineapple</a:t>
            </a:r>
          </a:p>
        </p:txBody>
      </p:sp>
      <p:sp useBgFill="1">
        <p:nvSpPr>
          <p:cNvPr id="34" name="Rectangle 32"/>
          <p:cNvSpPr>
            <a:spLocks noChangeArrowheads="1"/>
          </p:cNvSpPr>
          <p:nvPr/>
        </p:nvSpPr>
        <p:spPr bwMode="auto">
          <a:xfrm>
            <a:off x="6400800" y="4800600"/>
            <a:ext cx="1219200" cy="4572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dirty="0">
                <a:solidFill>
                  <a:srgbClr val="CC0099"/>
                </a:solidFill>
              </a:rPr>
              <a:t>durian</a:t>
            </a:r>
          </a:p>
        </p:txBody>
      </p:sp>
      <p:pic>
        <p:nvPicPr>
          <p:cNvPr id="35" name="Picture 33" descr="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3124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4" descr="b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31242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5" descr="h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31242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6" descr="car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31242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7" descr="da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31242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8" descr="raucvi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3200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9" descr="duale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3200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0" descr="ca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3124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1" descr="chuo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3200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2" descr="dudu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3124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3" descr="du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31242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4" descr="saurie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6" y="4114800"/>
            <a:ext cx="3124200" cy="289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WordArt 45"/>
          <p:cNvSpPr>
            <a:spLocks noChangeArrowheads="1" noChangeShapeType="1" noTextEdit="1"/>
          </p:cNvSpPr>
          <p:nvPr/>
        </p:nvSpPr>
        <p:spPr bwMode="auto">
          <a:xfrm>
            <a:off x="495300" y="609600"/>
            <a:ext cx="2209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UNIT 12</a:t>
            </a:r>
          </a:p>
        </p:txBody>
      </p:sp>
    </p:spTree>
    <p:extLst>
      <p:ext uri="{BB962C8B-B14F-4D97-AF65-F5344CB8AC3E}">
        <p14:creationId xmlns:p14="http://schemas.microsoft.com/office/powerpoint/2010/main" val="308823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306638" y="665163"/>
            <a:ext cx="2819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22531" name="Picture 3" descr="Misc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6554788"/>
            <a:ext cx="91440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Misc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7938"/>
            <a:ext cx="9144001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348038" y="430234"/>
            <a:ext cx="5486400" cy="650875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*. Write a list they bought:</a:t>
            </a:r>
          </a:p>
        </p:txBody>
      </p:sp>
      <p:pic>
        <p:nvPicPr>
          <p:cNvPr id="17" name="Picture 2" descr="orange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4439" y="1319941"/>
            <a:ext cx="2987448" cy="26663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306638" y="2349485"/>
            <a:ext cx="4925435" cy="2308324"/>
          </a:xfrm>
          <a:prstGeom prst="rect">
            <a:avLst/>
          </a:prstGeom>
          <a:noFill/>
          <a:ln w="57150">
            <a:solidFill>
              <a:srgbClr val="9966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beef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spinach, cucumbers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oranges</a:t>
            </a:r>
          </a:p>
        </p:txBody>
      </p:sp>
      <p:pic>
        <p:nvPicPr>
          <p:cNvPr id="19" name="Picture 5" descr="beef-shoulder-roast-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8" y="4252022"/>
            <a:ext cx="2987449" cy="220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cucumb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431" y="4774055"/>
            <a:ext cx="3588664" cy="178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 descr="spina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095" y="4774055"/>
            <a:ext cx="3313838" cy="178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4"/>
          <p:cNvSpPr>
            <a:spLocks noGrp="1" noChangeArrowheads="1"/>
          </p:cNvSpPr>
          <p:nvPr>
            <p:ph type="title"/>
          </p:nvPr>
        </p:nvSpPr>
        <p:spPr>
          <a:xfrm>
            <a:off x="921336" y="1112626"/>
            <a:ext cx="8582891" cy="1325563"/>
          </a:xfrm>
          <a:noFill/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What did Hoa and her aunt buy </a:t>
            </a:r>
            <a:br>
              <a:rPr lang="en-US" altLang="en-US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</a:br>
            <a:r>
              <a:rPr lang="en-US" altLang="en-US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at the market?</a:t>
            </a:r>
          </a:p>
        </p:txBody>
      </p:sp>
    </p:spTree>
    <p:extLst>
      <p:ext uri="{BB962C8B-B14F-4D97-AF65-F5344CB8AC3E}">
        <p14:creationId xmlns:p14="http://schemas.microsoft.com/office/powerpoint/2010/main" val="199784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644947" y="1082814"/>
            <a:ext cx="35517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spinach  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631390" y="1616837"/>
            <a:ext cx="559855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cucumber </a:t>
            </a:r>
            <a:endParaRPr lang="en-US" alt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638225" y="2617464"/>
            <a:ext cx="50214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pineapple</a:t>
            </a:r>
            <a:endParaRPr lang="en-US" altLang="en-US" sz="4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4631390" y="2118703"/>
            <a:ext cx="318434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papaya  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4621992" y="3109739"/>
            <a:ext cx="36742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durian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4626194" y="3593264"/>
            <a:ext cx="254092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alt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pork</a:t>
            </a:r>
            <a:endParaRPr lang="en-US" alt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4621992" y="4065571"/>
            <a:ext cx="29557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smell</a:t>
            </a:r>
          </a:p>
        </p:txBody>
      </p:sp>
      <p:pic>
        <p:nvPicPr>
          <p:cNvPr id="8201" name="Picture 10" descr="pineap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98" y="153074"/>
            <a:ext cx="3224215" cy="23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1" descr="duria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760" y="4798451"/>
            <a:ext cx="3023812" cy="196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2" descr="papaya-l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202" y="2510066"/>
            <a:ext cx="2919557" cy="215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Text Box 16"/>
          <p:cNvSpPr txBox="1">
            <a:spLocks noChangeArrowheads="1"/>
          </p:cNvSpPr>
          <p:nvPr/>
        </p:nvSpPr>
        <p:spPr bwMode="auto">
          <a:xfrm>
            <a:off x="453851" y="106312"/>
            <a:ext cx="5549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.VnTime" pitchFamily="34" charset="0"/>
              </a:rPr>
              <a:t>A</a:t>
            </a:r>
          </a:p>
        </p:txBody>
      </p:sp>
      <p:sp>
        <p:nvSpPr>
          <p:cNvPr id="8208" name="Text Box 17"/>
          <p:cNvSpPr txBox="1">
            <a:spLocks noChangeArrowheads="1"/>
          </p:cNvSpPr>
          <p:nvPr/>
        </p:nvSpPr>
        <p:spPr bwMode="auto">
          <a:xfrm>
            <a:off x="336131" y="4705738"/>
            <a:ext cx="59182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  <a:latin typeface=".VnTime" pitchFamily="34" charset="0"/>
              </a:rPr>
              <a:t>C</a:t>
            </a:r>
          </a:p>
        </p:txBody>
      </p:sp>
      <p:sp>
        <p:nvSpPr>
          <p:cNvPr id="8209" name="Text Box 18"/>
          <p:cNvSpPr txBox="1">
            <a:spLocks noChangeArrowheads="1"/>
          </p:cNvSpPr>
          <p:nvPr/>
        </p:nvSpPr>
        <p:spPr bwMode="auto">
          <a:xfrm>
            <a:off x="8691679" y="4764507"/>
            <a:ext cx="56137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  <a:latin typeface=".VnTime" pitchFamily="34" charset="0"/>
              </a:rPr>
              <a:t>E</a:t>
            </a:r>
          </a:p>
        </p:txBody>
      </p:sp>
      <p:sp>
        <p:nvSpPr>
          <p:cNvPr id="150549" name="Line 21"/>
          <p:cNvSpPr>
            <a:spLocks noChangeShapeType="1"/>
          </p:cNvSpPr>
          <p:nvPr/>
        </p:nvSpPr>
        <p:spPr bwMode="auto">
          <a:xfrm flipV="1">
            <a:off x="6958014" y="1303318"/>
            <a:ext cx="2003245" cy="191658"/>
          </a:xfrm>
          <a:prstGeom prst="line">
            <a:avLst/>
          </a:prstGeom>
          <a:noFill/>
          <a:ln w="47625">
            <a:solidFill>
              <a:srgbClr val="7030A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9" name="Text Box 31"/>
          <p:cNvSpPr txBox="1">
            <a:spLocks noChangeArrowheads="1"/>
          </p:cNvSpPr>
          <p:nvPr/>
        </p:nvSpPr>
        <p:spPr bwMode="auto">
          <a:xfrm>
            <a:off x="385655" y="2489182"/>
            <a:ext cx="57225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28" name="Picture 48" descr="190220092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98" y="4824596"/>
            <a:ext cx="3640976" cy="19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8524323" y="2391245"/>
            <a:ext cx="52931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  <a:latin typeface=".VnTime" pitchFamily="34" charset="0"/>
              </a:rPr>
              <a:t>F</a:t>
            </a: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8463272" y="240513"/>
            <a:ext cx="62388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  <a:latin typeface=".VnTime" pitchFamily="34" charset="0"/>
              </a:rPr>
              <a:t>G</a:t>
            </a:r>
          </a:p>
        </p:txBody>
      </p:sp>
      <p:pic>
        <p:nvPicPr>
          <p:cNvPr id="31" name="Picture 11" descr="1489413942d7c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49091" y="4841476"/>
            <a:ext cx="3528231" cy="198630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2" name="Line 21"/>
          <p:cNvSpPr>
            <a:spLocks noChangeShapeType="1"/>
          </p:cNvSpPr>
          <p:nvPr/>
        </p:nvSpPr>
        <p:spPr bwMode="auto">
          <a:xfrm flipH="1">
            <a:off x="3293453" y="1787525"/>
            <a:ext cx="1265842" cy="861957"/>
          </a:xfrm>
          <a:prstGeom prst="line">
            <a:avLst/>
          </a:prstGeom>
          <a:noFill/>
          <a:ln w="47625">
            <a:solidFill>
              <a:srgbClr val="7030A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" name="Line 21"/>
          <p:cNvSpPr>
            <a:spLocks noChangeShapeType="1"/>
          </p:cNvSpPr>
          <p:nvPr/>
        </p:nvSpPr>
        <p:spPr bwMode="auto">
          <a:xfrm>
            <a:off x="6858756" y="2594647"/>
            <a:ext cx="2140446" cy="715467"/>
          </a:xfrm>
          <a:prstGeom prst="line">
            <a:avLst/>
          </a:prstGeom>
          <a:noFill/>
          <a:ln w="47625">
            <a:solidFill>
              <a:srgbClr val="7030A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21"/>
          <p:cNvSpPr>
            <a:spLocks noChangeShapeType="1"/>
          </p:cNvSpPr>
          <p:nvPr/>
        </p:nvSpPr>
        <p:spPr bwMode="auto">
          <a:xfrm flipH="1" flipV="1">
            <a:off x="3546763" y="2058613"/>
            <a:ext cx="1171815" cy="797294"/>
          </a:xfrm>
          <a:prstGeom prst="line">
            <a:avLst/>
          </a:prstGeom>
          <a:noFill/>
          <a:ln w="47625">
            <a:solidFill>
              <a:srgbClr val="7030A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21"/>
          <p:cNvSpPr>
            <a:spLocks noChangeShapeType="1"/>
          </p:cNvSpPr>
          <p:nvPr/>
        </p:nvSpPr>
        <p:spPr bwMode="auto">
          <a:xfrm>
            <a:off x="6716548" y="3558106"/>
            <a:ext cx="2282654" cy="1374754"/>
          </a:xfrm>
          <a:prstGeom prst="line">
            <a:avLst/>
          </a:prstGeom>
          <a:noFill/>
          <a:ln w="47625">
            <a:solidFill>
              <a:srgbClr val="7030A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21"/>
          <p:cNvSpPr>
            <a:spLocks noChangeShapeType="1"/>
          </p:cNvSpPr>
          <p:nvPr/>
        </p:nvSpPr>
        <p:spPr bwMode="auto">
          <a:xfrm>
            <a:off x="6340161" y="3991310"/>
            <a:ext cx="826955" cy="827614"/>
          </a:xfrm>
          <a:prstGeom prst="line">
            <a:avLst/>
          </a:prstGeom>
          <a:noFill/>
          <a:ln w="47625">
            <a:solidFill>
              <a:srgbClr val="7030A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21"/>
          <p:cNvSpPr>
            <a:spLocks noChangeShapeType="1"/>
          </p:cNvSpPr>
          <p:nvPr/>
        </p:nvSpPr>
        <p:spPr bwMode="auto">
          <a:xfrm flipH="1">
            <a:off x="2992582" y="4430467"/>
            <a:ext cx="1629410" cy="411009"/>
          </a:xfrm>
          <a:prstGeom prst="line">
            <a:avLst/>
          </a:prstGeom>
          <a:noFill/>
          <a:ln w="47625">
            <a:solidFill>
              <a:srgbClr val="7030A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3304630" y="174231"/>
            <a:ext cx="50838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Stop">
              <a:avLst/>
            </a:prstTxWarp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.VnClarendonH" pitchFamily="34" charset="0"/>
              </a:rPr>
              <a:t> </a:t>
            </a:r>
            <a:r>
              <a:rPr lang="en-US" altLang="en-US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.VnClarendonH" pitchFamily="34" charset="0"/>
              </a:rPr>
              <a:t>MATCHING</a:t>
            </a:r>
          </a:p>
        </p:txBody>
      </p:sp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4781526" y="4716274"/>
            <a:ext cx="59182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  <a:latin typeface=".VnTime" pitchFamily="34" charset="0"/>
              </a:rPr>
              <a:t>D</a:t>
            </a:r>
          </a:p>
        </p:txBody>
      </p:sp>
      <p:pic>
        <p:nvPicPr>
          <p:cNvPr id="41" name="Picture 26" descr="kythuatvien_Attachments_cucumber_2Autosave_40437352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73" y="2641807"/>
            <a:ext cx="3098734" cy="191170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8" descr="spinach-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" b="4347"/>
          <a:stretch>
            <a:fillRect/>
          </a:stretch>
        </p:blipFill>
        <p:spPr bwMode="auto">
          <a:xfrm>
            <a:off x="8961260" y="357488"/>
            <a:ext cx="3074993" cy="2020634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1906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49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362200" y="0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 b="1" i="1">
                <a:solidFill>
                  <a:srgbClr val="FF0066"/>
                </a:solidFill>
                <a:effectLst/>
              </a:rPr>
              <a:t>True/ False statements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62000" y="1447800"/>
            <a:ext cx="838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>
              <a:effectLst/>
            </a:endParaRPr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38687071"/>
              </p:ext>
            </p:extLst>
          </p:nvPr>
        </p:nvGraphicFramePr>
        <p:xfrm>
          <a:off x="227739" y="522287"/>
          <a:ext cx="11541896" cy="6098630"/>
        </p:xfrm>
        <a:graphic>
          <a:graphicData uri="http://schemas.openxmlformats.org/drawingml/2006/table">
            <a:tbl>
              <a:tblPr/>
              <a:tblGrid>
                <a:gridCol w="10013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7623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1. At the meat stall . They  bought chicken.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FF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2.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Hoa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‘s aunt doesn’t like peas.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FF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31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3. At a vegetable stall, they bought papaya and cucumbers.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FF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9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4.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altLang="en-US" sz="28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ey need some vegetables for dinner.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FF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9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5. A papaya and a pineapple are ripe.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FF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6. At a fruit stall, they bought some oranges.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FF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10458994" y="651821"/>
            <a:ext cx="11800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FF0000"/>
                </a:solidFill>
                <a:effectLst/>
              </a:rPr>
              <a:t>False</a:t>
            </a:r>
            <a:endParaRPr lang="en-US" altLang="en-US" sz="28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10467701" y="2862600"/>
            <a:ext cx="11713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FF0000"/>
                </a:solidFill>
                <a:effectLst/>
              </a:rPr>
              <a:t>False</a:t>
            </a:r>
            <a:endParaRPr lang="en-US" altLang="en-US" sz="28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10467700" y="4932246"/>
            <a:ext cx="11713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FF0000"/>
                </a:solidFill>
                <a:effectLst/>
              </a:rPr>
              <a:t>False</a:t>
            </a:r>
            <a:endParaRPr lang="en-US" altLang="en-US" sz="28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10467701" y="5970060"/>
            <a:ext cx="101237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FF0000"/>
                </a:solidFill>
                <a:effectLst/>
              </a:rPr>
              <a:t>True</a:t>
            </a:r>
            <a:endParaRPr lang="en-US" altLang="en-US" sz="28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0467701" y="3946070"/>
            <a:ext cx="101237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FF0000"/>
                </a:solidFill>
                <a:effectLst/>
              </a:rPr>
              <a:t>True</a:t>
            </a:r>
            <a:endParaRPr lang="en-US" altLang="en-US" sz="28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10467702" y="1759264"/>
            <a:ext cx="101237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FF0000"/>
                </a:solidFill>
                <a:effectLst/>
              </a:rPr>
              <a:t>True</a:t>
            </a:r>
            <a:endParaRPr lang="en-US" altLang="en-US" sz="28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5651862" y="511761"/>
            <a:ext cx="14620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chicken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Text Box 34"/>
          <p:cNvSpPr txBox="1">
            <a:spLocks noChangeArrowheads="1"/>
          </p:cNvSpPr>
          <p:nvPr/>
        </p:nvSpPr>
        <p:spPr bwMode="auto">
          <a:xfrm>
            <a:off x="5791200" y="911378"/>
            <a:ext cx="2019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(pork)                                                      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5694317" y="3064428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(spinach)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5791200" y="2660149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papaya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4800600" y="4833456"/>
            <a:ext cx="14369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are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4419600" y="5293245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(aren’t)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993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568505" y="2274292"/>
            <a:ext cx="10475595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4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Yesterday, </a:t>
            </a:r>
            <a:r>
              <a:rPr lang="en-US" altLang="zh-CN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Hoa</a:t>
            </a:r>
            <a:r>
              <a:rPr lang="en-US" altLang="zh-CN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and her aunt went to the (1)_______. First, they went to the (2)_____ stall. There was a lot of meat but they only bought (3)_____.Next, they bought some spinach and cucumbers at the (4)____________stall. Finally, they stopped at a fruit stall and they decided to buy some (5)_________. </a:t>
            </a:r>
            <a:endParaRPr lang="en-US" altLang="en-US" sz="40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24791" y="1074305"/>
            <a:ext cx="198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Market -</a:t>
            </a:r>
            <a:endParaRPr lang="en-US" altLang="en-US" sz="36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712506" y="1037629"/>
            <a:ext cx="198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  <a:latin typeface="Arial" panose="020B0604020202020204" pitchFamily="34" charset="0"/>
              </a:rPr>
              <a:t>meat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271237" y="1065411"/>
            <a:ext cx="16336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Beef - </a:t>
            </a:r>
            <a:endParaRPr lang="en-US" altLang="en-US" sz="36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512252" y="1009737"/>
            <a:ext cx="28936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vegetables - </a:t>
            </a:r>
            <a:endParaRPr lang="en-US" altLang="en-US" sz="36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257004" y="982066"/>
            <a:ext cx="2819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Oranges</a:t>
            </a:r>
            <a:r>
              <a:rPr lang="en-US" altLang="en-US" sz="3600" b="1" dirty="0" smtClean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-</a:t>
            </a:r>
            <a:r>
              <a:rPr lang="en-US" altLang="en-US" sz="4000" b="1" dirty="0" smtClean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endParaRPr lang="en-US" altLang="en-US" sz="4000" b="1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WordArt 14"/>
          <p:cNvSpPr>
            <a:spLocks noChangeArrowheads="1" noChangeShapeType="1" noTextEdit="1"/>
          </p:cNvSpPr>
          <p:nvPr/>
        </p:nvSpPr>
        <p:spPr bwMode="auto">
          <a:xfrm>
            <a:off x="2063931" y="222068"/>
            <a:ext cx="4526280" cy="2958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dirty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Complete the passage</a:t>
            </a:r>
            <a:r>
              <a:rPr lang="en-US" kern="10" dirty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.</a:t>
            </a:r>
          </a:p>
        </p:txBody>
      </p:sp>
      <p:sp>
        <p:nvSpPr>
          <p:cNvPr id="11" name="Rounded Rectangle 1"/>
          <p:cNvSpPr>
            <a:spLocks noChangeArrowheads="1"/>
          </p:cNvSpPr>
          <p:nvPr/>
        </p:nvSpPr>
        <p:spPr bwMode="auto">
          <a:xfrm>
            <a:off x="1228452" y="886502"/>
            <a:ext cx="9815649" cy="101917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151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3 0.00996 L 0.00743 0.2453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94 -0.02338 L -0.05182 0.2446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8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4233 0.4034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72" y="2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3 -0.00972 L -0.31705 0.5803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8" y="2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1 -0.01365 L -0.14713 0.7310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2" y="3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6919" y="388951"/>
            <a:ext cx="9171100" cy="8991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Bandit" pitchFamily="2" charset="0"/>
              </a:rPr>
              <a:t>Working in group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58316" y="1881715"/>
            <a:ext cx="891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conversation about</a:t>
            </a:r>
            <a:r>
              <a:rPr lang="en-US" altLang="en-US" sz="3200" b="1" dirty="0" smtClean="0">
                <a:solidFill>
                  <a:srgbClr val="00B050"/>
                </a:solidFill>
                <a:latin typeface="VNlucida Handwriting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VNlucida Handwriting" pitchFamily="34" charset="0"/>
                <a:cs typeface="Arial" panose="020B0604020202020204" pitchFamily="34" charset="0"/>
              </a:rPr>
              <a:t>Hoa</a:t>
            </a:r>
            <a:r>
              <a:rPr lang="en-US" altLang="en-US" sz="3200" b="1" dirty="0">
                <a:solidFill>
                  <a:srgbClr val="00B050"/>
                </a:solidFill>
                <a:latin typeface="VNlucida Handwriting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smtClean="0">
                <a:solidFill>
                  <a:srgbClr val="00B050"/>
                </a:solidFill>
                <a:latin typeface="VNlucida Handwriting" pitchFamily="34" charset="0"/>
                <a:cs typeface="Arial" panose="020B0604020202020204" pitchFamily="34" charset="0"/>
              </a:rPr>
              <a:t>and  </a:t>
            </a:r>
            <a:r>
              <a:rPr lang="en-US" altLang="en-US" sz="3200" b="1" dirty="0">
                <a:solidFill>
                  <a:srgbClr val="00B050"/>
                </a:solidFill>
                <a:latin typeface="VNlucida Handwriting" pitchFamily="34" charset="0"/>
                <a:cs typeface="Arial" panose="020B0604020202020204" pitchFamily="34" charset="0"/>
              </a:rPr>
              <a:t>her </a:t>
            </a:r>
            <a:r>
              <a:rPr lang="en-US" altLang="en-US" sz="3200" b="1" dirty="0" smtClean="0">
                <a:solidFill>
                  <a:srgbClr val="00B050"/>
                </a:solidFill>
                <a:latin typeface="VNlucida Handwriting" pitchFamily="34" charset="0"/>
                <a:cs typeface="Arial" panose="020B0604020202020204" pitchFamily="34" charset="0"/>
              </a:rPr>
              <a:t>aunt.</a:t>
            </a:r>
            <a:endParaRPr lang="en-US" altLang="en-US" sz="3200" b="1" dirty="0">
              <a:solidFill>
                <a:srgbClr val="00B050"/>
              </a:solidFill>
              <a:latin typeface="VNlucida Handwriti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29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r>
              <a:rPr lang="en-US" altLang="en-US"/>
              <a:t>CVH</a:t>
            </a:r>
          </a:p>
        </p:txBody>
      </p:sp>
      <p:pic>
        <p:nvPicPr>
          <p:cNvPr id="5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1902618"/>
            <a:ext cx="307975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1192213"/>
            <a:ext cx="688975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13" y="2905125"/>
            <a:ext cx="1679575" cy="295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image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5338763"/>
            <a:ext cx="1681162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image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1350963"/>
            <a:ext cx="2887663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 descr="image0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844550"/>
            <a:ext cx="10477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 descr="image00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1427163"/>
            <a:ext cx="1652588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 descr="image00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2703513"/>
            <a:ext cx="1427162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432803"/>
            <a:ext cx="3161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srgbClr val="FF0000"/>
                </a:solidFill>
              </a:rPr>
              <a:t>MIND MAP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7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hristian-wallpaper-Bible-verses-04wallp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609600"/>
            <a:ext cx="5791200" cy="1143000"/>
          </a:xfrm>
        </p:spPr>
        <p:txBody>
          <a:bodyPr/>
          <a:lstStyle/>
          <a:p>
            <a:r>
              <a:rPr lang="en-US" altLang="en-US" sz="6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Homework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57697" y="2133600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Learn by heart </a:t>
            </a:r>
            <a:r>
              <a:rPr lang="vi-VN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UNIT 12 A 1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A2</a:t>
            </a:r>
          </a:p>
          <a:p>
            <a:pPr>
              <a:buFontTx/>
              <a:buChar char="-"/>
            </a:pP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Prepare</a:t>
            </a:r>
            <a:r>
              <a:rPr lang="vi-VN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vi-VN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UNIT 12 A 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3, A4</a:t>
            </a:r>
            <a:endParaRPr lang="vi-VN" altLang="en-US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-"/>
            </a:pPr>
            <a:r>
              <a:rPr lang="vi-VN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Copy each new  word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vi-VN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 times</a:t>
            </a:r>
            <a:endParaRPr lang="en-US" alt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Picture 6" descr="695051hhy5jyqwtt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1225"/>
            <a:ext cx="9906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695051hhy5jyqwtt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991225"/>
            <a:ext cx="9906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695051hhy5jyqwtt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19800"/>
            <a:ext cx="9906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695051hhy5jyqwtt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19800"/>
            <a:ext cx="9906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695051hhy5jyqwtt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019800"/>
            <a:ext cx="9906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695051hhy5jyqwtt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019800"/>
            <a:ext cx="9906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695051hhy5jyqwtt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19800"/>
            <a:ext cx="9906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695051hhy5jyqwtt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19800"/>
            <a:ext cx="9906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695051hhy5jyqwtt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9800"/>
            <a:ext cx="9906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9" descr="addemoticons17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4033837"/>
            <a:ext cx="3962400" cy="19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695051hhy5jyqwtt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6045926"/>
            <a:ext cx="9906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695051hhy5jyqwtt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0" y="6019800"/>
            <a:ext cx="9906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695051hhy5jyqwtt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0" y="6019799"/>
            <a:ext cx="9906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43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5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50"/>
                            </p:stCondLst>
                            <p:childTnLst>
                              <p:par>
                                <p:cTn id="3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750"/>
                            </p:stCondLst>
                            <p:childTnLst>
                              <p:par>
                                <p:cTn id="4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ello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162800"/>
            <a:ext cx="41256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butterflies_flowers_md_wht"/>
          <p:cNvPicPr>
            <a:picLocks noChangeAspect="1" noChangeArrowheads="1" noCrop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443503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8600" y="304800"/>
            <a:ext cx="11757991" cy="6248400"/>
          </a:xfrm>
          <a:prstGeom prst="rect">
            <a:avLst/>
          </a:prstGeom>
          <a:noFill/>
          <a:ln w="76200" cmpd="tri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971800" y="1676400"/>
            <a:ext cx="598213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  <a:cs typeface="Arial" charset="0"/>
              </a:rPr>
              <a:t>your joining.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33400" y="609600"/>
            <a:ext cx="433189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  <a:cs typeface="Arial" charset="0"/>
              </a:rPr>
              <a:t>Thanks for</a:t>
            </a:r>
          </a:p>
        </p:txBody>
      </p:sp>
      <p:pic>
        <p:nvPicPr>
          <p:cNvPr id="9" name="Picture 13" descr="cayuonc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381000"/>
            <a:ext cx="317800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2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2971800"/>
            <a:ext cx="7116679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51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68375" y="847725"/>
            <a:ext cx="7504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800000"/>
                </a:solidFill>
              </a:rPr>
              <a:t>1.</a:t>
            </a:r>
            <a:r>
              <a:rPr lang="en-US" altLang="en-US" sz="2800" b="1"/>
              <a:t> The weather …… awful today.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33463" y="1399709"/>
            <a:ext cx="7504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a.</a:t>
            </a:r>
            <a:r>
              <a:rPr lang="en-US" altLang="en-US" sz="2800" b="1"/>
              <a:t> is                 </a:t>
            </a:r>
            <a:r>
              <a:rPr lang="en-US" altLang="en-US" sz="2800" b="1">
                <a:solidFill>
                  <a:srgbClr val="0000FF"/>
                </a:solidFill>
              </a:rPr>
              <a:t>b.</a:t>
            </a:r>
            <a:r>
              <a:rPr lang="en-US" altLang="en-US" sz="2800" b="1"/>
              <a:t> was               </a:t>
            </a:r>
            <a:r>
              <a:rPr lang="en-US" altLang="en-US" sz="2800" b="1">
                <a:solidFill>
                  <a:srgbClr val="0000FF"/>
                </a:solidFill>
              </a:rPr>
              <a:t>c.</a:t>
            </a:r>
            <a:r>
              <a:rPr lang="en-US" altLang="en-US" sz="2800" b="1"/>
              <a:t> were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19175" y="2738438"/>
            <a:ext cx="8124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a.</a:t>
            </a:r>
            <a:r>
              <a:rPr lang="en-US" altLang="en-US" sz="2800" b="1" dirty="0"/>
              <a:t> wasn’t go     </a:t>
            </a:r>
            <a:r>
              <a:rPr lang="en-US" altLang="en-US" sz="2800" b="1" dirty="0">
                <a:solidFill>
                  <a:srgbClr val="0000FF"/>
                </a:solidFill>
              </a:rPr>
              <a:t>b.</a:t>
            </a:r>
            <a:r>
              <a:rPr lang="en-US" altLang="en-US" sz="2800" b="1" dirty="0"/>
              <a:t> doesn’t go         </a:t>
            </a:r>
            <a:r>
              <a:rPr lang="en-US" altLang="en-US" sz="2800" b="1" dirty="0">
                <a:solidFill>
                  <a:srgbClr val="0000FF"/>
                </a:solidFill>
              </a:rPr>
              <a:t>c.</a:t>
            </a:r>
            <a:r>
              <a:rPr lang="en-US" altLang="en-US" sz="2800" b="1" dirty="0"/>
              <a:t> didn’t go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33463" y="2057400"/>
            <a:ext cx="7504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800000"/>
                </a:solidFill>
              </a:rPr>
              <a:t>2.</a:t>
            </a:r>
            <a:r>
              <a:rPr lang="en-US" altLang="en-US" sz="2800" b="1" dirty="0"/>
              <a:t> Lan ……. to school last Monday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79488" y="3505200"/>
            <a:ext cx="8469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800000"/>
                </a:solidFill>
              </a:rPr>
              <a:t>3.</a:t>
            </a:r>
            <a:r>
              <a:rPr lang="en-US" altLang="en-US" sz="2800" b="1"/>
              <a:t> What …. wrong with you yesterday?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60450" y="4122738"/>
            <a:ext cx="7504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a.</a:t>
            </a:r>
            <a:r>
              <a:rPr lang="en-US" altLang="en-US" sz="2800" b="1" dirty="0"/>
              <a:t> is            </a:t>
            </a:r>
            <a:r>
              <a:rPr lang="en-US" altLang="en-US" sz="2800" b="1" dirty="0">
                <a:solidFill>
                  <a:srgbClr val="0000FF"/>
                </a:solidFill>
              </a:rPr>
              <a:t>b.</a:t>
            </a:r>
            <a:r>
              <a:rPr lang="en-US" altLang="en-US" sz="2800" b="1" dirty="0"/>
              <a:t> was                </a:t>
            </a:r>
            <a:r>
              <a:rPr lang="en-US" altLang="en-US" sz="2800" b="1" dirty="0">
                <a:solidFill>
                  <a:srgbClr val="0000FF"/>
                </a:solidFill>
              </a:rPr>
              <a:t>c.</a:t>
            </a:r>
            <a:r>
              <a:rPr lang="en-US" altLang="en-US" sz="2800" b="1" dirty="0"/>
              <a:t> were  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966788" y="4724400"/>
            <a:ext cx="89840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800000"/>
                </a:solidFill>
              </a:rPr>
              <a:t>4.</a:t>
            </a:r>
            <a:r>
              <a:rPr lang="en-US" altLang="en-US" sz="2800" b="1" dirty="0"/>
              <a:t>  ….. her mother ……. a sick note for her two days ago?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2863850" y="188913"/>
            <a:ext cx="3549650" cy="522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Multiple Choice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035050" y="1447800"/>
            <a:ext cx="403225" cy="538163"/>
          </a:xfrm>
          <a:prstGeom prst="ellipse">
            <a:avLst/>
          </a:prstGeom>
          <a:noFill/>
          <a:ln w="57150" cmpd="thinThick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800301" y="2761900"/>
            <a:ext cx="403225" cy="538163"/>
          </a:xfrm>
          <a:prstGeom prst="ellipse">
            <a:avLst/>
          </a:prstGeom>
          <a:noFill/>
          <a:ln w="57150" cmpd="thinThick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2618072" y="4077166"/>
            <a:ext cx="423511" cy="575797"/>
          </a:xfrm>
          <a:prstGeom prst="ellipse">
            <a:avLst/>
          </a:prstGeom>
          <a:noFill/>
          <a:ln w="57150" cmpd="thinThick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705611" y="5366429"/>
            <a:ext cx="403225" cy="538163"/>
          </a:xfrm>
          <a:prstGeom prst="ellipse">
            <a:avLst/>
          </a:prstGeom>
          <a:noFill/>
          <a:ln w="57150" cmpd="thinThick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 descr="Frames PPT 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6" y="-236220"/>
            <a:ext cx="11931900" cy="698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992981" y="5305153"/>
            <a:ext cx="81772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a. </a:t>
            </a:r>
            <a:r>
              <a:rPr lang="en-US" altLang="en-US" sz="2800" b="1" dirty="0"/>
              <a:t>Does / write   </a:t>
            </a:r>
            <a:r>
              <a:rPr lang="en-US" altLang="en-US" sz="2800" b="1" dirty="0">
                <a:solidFill>
                  <a:srgbClr val="0000FF"/>
                </a:solidFill>
              </a:rPr>
              <a:t>b.</a:t>
            </a:r>
            <a:r>
              <a:rPr lang="en-US" altLang="en-US" sz="2800" b="1" dirty="0"/>
              <a:t> Did / wrote   </a:t>
            </a:r>
            <a:r>
              <a:rPr lang="en-US" altLang="en-US" sz="2800" b="1" dirty="0">
                <a:solidFill>
                  <a:srgbClr val="0000FF"/>
                </a:solidFill>
              </a:rPr>
              <a:t>c.</a:t>
            </a:r>
            <a:r>
              <a:rPr lang="en-US" altLang="en-US" sz="2800" b="1" dirty="0"/>
              <a:t> Did / write</a:t>
            </a:r>
            <a:r>
              <a:rPr lang="en-US" altLang="en-US" sz="3200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0781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043"/>
          <p:cNvPicPr>
            <a:picLocks noChangeAspect="1" noChangeArrowheads="1"/>
          </p:cNvPicPr>
          <p:nvPr/>
        </p:nvPicPr>
        <p:blipFill>
          <a:blip r:embed="rId2">
            <a:lum bright="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14353"/>
            <a:ext cx="12112487" cy="674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4" descr="Narrow vertical"/>
          <p:cNvSpPr>
            <a:spLocks noChangeArrowheads="1" noChangeShapeType="1" noTextEdit="1"/>
          </p:cNvSpPr>
          <p:nvPr/>
        </p:nvSpPr>
        <p:spPr bwMode="auto">
          <a:xfrm>
            <a:off x="914399" y="304800"/>
            <a:ext cx="10071464" cy="22288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Unit</a:t>
            </a:r>
            <a:r>
              <a:rPr lang="vi-VN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 12</a:t>
            </a:r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:</a:t>
            </a:r>
            <a:r>
              <a:rPr lang="vi-VN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 LET’S EAT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425542" y="4937987"/>
            <a:ext cx="10880709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600" b="1" i="1" dirty="0">
                <a:effectLst/>
                <a:latin typeface=".VnTime" pitchFamily="34" charset="0"/>
              </a:rPr>
              <a:t>        </a:t>
            </a:r>
            <a:r>
              <a:rPr lang="vi-VN" sz="6600" b="1" i="1" dirty="0">
                <a:solidFill>
                  <a:srgbClr val="C00000"/>
                </a:solidFill>
                <a:latin typeface=".VnTime" pitchFamily="34" charset="0"/>
              </a:rPr>
              <a:t>A</a:t>
            </a:r>
            <a:r>
              <a:rPr lang="en-US" sz="6600" b="1" i="1" dirty="0" smtClean="0">
                <a:solidFill>
                  <a:srgbClr val="C00000"/>
                </a:solidFill>
                <a:effectLst/>
                <a:latin typeface=".VnTime" pitchFamily="34" charset="0"/>
              </a:rPr>
              <a:t>1-2 </a:t>
            </a:r>
            <a:r>
              <a:rPr lang="en-US" sz="6600" b="1" i="1" dirty="0">
                <a:solidFill>
                  <a:srgbClr val="C00000"/>
                </a:solidFill>
                <a:effectLst/>
                <a:latin typeface=".VnTime" pitchFamily="34" charset="0"/>
              </a:rPr>
              <a:t>/ </a:t>
            </a:r>
            <a:r>
              <a:rPr lang="en-US" sz="6600" b="1" i="1" dirty="0" smtClean="0">
                <a:solidFill>
                  <a:srgbClr val="C00000"/>
                </a:solidFill>
                <a:effectLst/>
                <a:latin typeface=".VnTime" pitchFamily="34" charset="0"/>
              </a:rPr>
              <a:t>page 114-115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WordArt 10"/>
          <p:cNvSpPr>
            <a:spLocks noChangeArrowheads="1" noChangeShapeType="1" noTextEdit="1"/>
          </p:cNvSpPr>
          <p:nvPr/>
        </p:nvSpPr>
        <p:spPr bwMode="auto">
          <a:xfrm>
            <a:off x="2209799" y="3174274"/>
            <a:ext cx="7221583" cy="11230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A</a:t>
            </a:r>
            <a:r>
              <a:rPr lang="en-US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vi-VN" sz="36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W</a:t>
            </a:r>
            <a:r>
              <a:rPr lang="vi-VN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HAT SHALL WE EAT?</a:t>
            </a:r>
            <a:endParaRPr lang="en-US" sz="36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85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3329391" y="1161886"/>
            <a:ext cx="38535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uầy bán hàng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4091652" y="2166793"/>
            <a:ext cx="35213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3845217" y="4112524"/>
            <a:ext cx="45313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uả sầu riêng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215171" y="460631"/>
            <a:ext cx="3755282" cy="707886"/>
          </a:xfrm>
          <a:prstGeom prst="rect">
            <a:avLst/>
          </a:prstGeom>
          <a:noFill/>
          <a:ln w="9525" cmpd="sng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993366"/>
                </a:solidFill>
                <a:latin typeface="Segoe Script" panose="030B0504020000000003" pitchFamily="66" charset="0"/>
              </a:rPr>
              <a:t>Vocabulary: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524134" y="2640519"/>
            <a:ext cx="43594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uả dưa chuột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2136362" y="2705713"/>
            <a:ext cx="156769" cy="136168"/>
          </a:xfrm>
          <a:prstGeom prst="rect">
            <a:avLst/>
          </a:prstGeom>
          <a:solidFill>
            <a:srgbClr val="FF66FF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4428068" y="3595916"/>
            <a:ext cx="304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uả dứa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2113677" y="3614911"/>
            <a:ext cx="156769" cy="136168"/>
          </a:xfrm>
          <a:prstGeom prst="rect">
            <a:avLst/>
          </a:prstGeom>
          <a:solidFill>
            <a:srgbClr val="FF66FF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1979593" y="2122050"/>
            <a:ext cx="156769" cy="136168"/>
          </a:xfrm>
          <a:prstGeom prst="rect">
            <a:avLst/>
          </a:prstGeom>
          <a:solidFill>
            <a:srgbClr val="FF66FF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2465350" y="6079034"/>
            <a:ext cx="156769" cy="136168"/>
          </a:xfrm>
          <a:prstGeom prst="rect">
            <a:avLst/>
          </a:prstGeom>
          <a:solidFill>
            <a:srgbClr val="FF66FF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30995" y="-54670"/>
            <a:ext cx="66944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 LET’S EAT</a:t>
            </a:r>
          </a:p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A1</a:t>
            </a:r>
            <a:endParaRPr lang="en-US" sz="3200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17"/>
          <p:cNvSpPr>
            <a:spLocks noChangeArrowheads="1"/>
          </p:cNvSpPr>
          <p:nvPr/>
        </p:nvSpPr>
        <p:spPr bwMode="auto">
          <a:xfrm flipH="1">
            <a:off x="2450240" y="3168043"/>
            <a:ext cx="191226" cy="181982"/>
          </a:xfrm>
          <a:prstGeom prst="rect">
            <a:avLst/>
          </a:prstGeom>
          <a:solidFill>
            <a:srgbClr val="FF66FF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2054709" y="4086158"/>
            <a:ext cx="156769" cy="136168"/>
          </a:xfrm>
          <a:prstGeom prst="rect">
            <a:avLst/>
          </a:prstGeom>
          <a:solidFill>
            <a:srgbClr val="FF66FF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4908" y="1182372"/>
            <a:ext cx="394780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Stall (n):</a:t>
            </a:r>
          </a:p>
          <a:p>
            <a:r>
              <a:rPr lang="en-US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pork (n) :</a:t>
            </a:r>
          </a:p>
          <a:p>
            <a:r>
              <a:rPr lang="en-US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Spinach 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 :</a:t>
            </a:r>
          </a:p>
          <a:p>
            <a:r>
              <a:rPr lang="en-US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Cucumber (n) 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apaya (n):</a:t>
            </a:r>
            <a:endParaRPr lang="en-US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Pineapple (n) 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Durian (n):</a:t>
            </a:r>
          </a:p>
          <a:p>
            <a:r>
              <a:rPr lang="en-US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Smell (v):</a:t>
            </a:r>
          </a:p>
          <a:p>
            <a:r>
              <a:rPr lang="en-US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Ripe (adj):</a:t>
            </a:r>
          </a:p>
          <a:p>
            <a:r>
              <a:rPr lang="en-US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Display (n) = show:</a:t>
            </a:r>
          </a:p>
          <a:p>
            <a:r>
              <a:rPr lang="en-US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(n):</a:t>
            </a:r>
          </a:p>
          <a:p>
            <a:pPr>
              <a:lnSpc>
                <a:spcPct val="150000"/>
              </a:lnSpc>
            </a:pP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3544421" y="1673443"/>
            <a:ext cx="38535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hịt lợn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3845217" y="3150133"/>
            <a:ext cx="43594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uả đu đủ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3611525" y="4626067"/>
            <a:ext cx="43594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3790751" y="5074915"/>
            <a:ext cx="43594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4188766" y="6091168"/>
            <a:ext cx="43594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ự lựa chọn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5256160" y="5562343"/>
            <a:ext cx="43594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 trưng bày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15" descr="meatst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0772" y="1429154"/>
            <a:ext cx="4965639" cy="2793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Picture 6" descr="spina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399" y="1429154"/>
            <a:ext cx="4267900" cy="426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450px-Pineapple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836" y="1563208"/>
            <a:ext cx="4191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8" descr="durian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809" y="1420818"/>
            <a:ext cx="4577982" cy="423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8" descr="190220092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746" y="1513689"/>
            <a:ext cx="4153065" cy="405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7219114" y="1965830"/>
            <a:ext cx="4819697" cy="3231691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another word of “show”?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17"/>
          <p:cNvSpPr>
            <a:spLocks noChangeArrowheads="1"/>
          </p:cNvSpPr>
          <p:nvPr/>
        </p:nvSpPr>
        <p:spPr bwMode="auto">
          <a:xfrm>
            <a:off x="2543735" y="5584462"/>
            <a:ext cx="156769" cy="136168"/>
          </a:xfrm>
          <a:prstGeom prst="rect">
            <a:avLst/>
          </a:prstGeom>
          <a:solidFill>
            <a:srgbClr val="FF66FF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7" y="171286"/>
            <a:ext cx="7143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924" y="120736"/>
            <a:ext cx="7143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244873"/>
      </p:ext>
    </p:extLst>
  </p:cSld>
  <p:clrMapOvr>
    <a:masterClrMapping/>
  </p:clrMapOvr>
  <p:transition spd="slow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7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5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0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2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5" grpId="0" animBg="1"/>
      <p:bldP spid="34" grpId="0" animBg="1"/>
      <p:bldP spid="19" grpId="0" animBg="1"/>
      <p:bldP spid="20" grpId="0" animBg="1"/>
      <p:bldP spid="30" grpId="0" animBg="1"/>
      <p:bldP spid="31" grpId="0" animBg="1"/>
      <p:bldP spid="4" grpId="0" animBg="1"/>
      <p:bldP spid="4" grpId="1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64000" t="27333" r="9000" b="48667"/>
          <a:stretch>
            <a:fillRect/>
          </a:stretch>
        </p:blipFill>
        <p:spPr bwMode="auto">
          <a:xfrm>
            <a:off x="6299200" y="584200"/>
            <a:ext cx="5486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524000" y="889001"/>
            <a:ext cx="3352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Who are they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20800" y="1701801"/>
            <a:ext cx="41656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They are </a:t>
            </a:r>
            <a:r>
              <a:rPr lang="en-US" sz="3733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her aunt.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57600" y="1397000"/>
            <a:ext cx="2535382" cy="45950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8000" y="3022601"/>
            <a:ext cx="5892800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They were at the market. What did they buy ? Let’s </a:t>
            </a:r>
            <a:r>
              <a:rPr lang="en-US" sz="3733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predict. </a:t>
            </a:r>
            <a:endParaRPr lang="en-US" sz="3733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46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4976" y="1833249"/>
            <a:ext cx="12686270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00006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Aunt:   </a:t>
            </a:r>
            <a:r>
              <a:rPr lang="en-US" altLang="en-US" sz="3400" b="1" dirty="0" smtClean="0">
                <a:solidFill>
                  <a:srgbClr val="F7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altLang="en-US" sz="3400" b="1" dirty="0">
                <a:solidFill>
                  <a:srgbClr val="F7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meat would you like for dinner, Hoa?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 dirty="0" smtClean="0">
                <a:solidFill>
                  <a:srgbClr val="F7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There </a:t>
            </a:r>
            <a:r>
              <a:rPr lang="en-US" altLang="en-US" sz="3400" b="1" dirty="0">
                <a:solidFill>
                  <a:srgbClr val="F7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chicken, beef and pork.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Hoa:     I 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like pork.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Aunt: 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400" b="1" dirty="0" smtClean="0">
                <a:solidFill>
                  <a:srgbClr val="F7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Neither </a:t>
            </a:r>
            <a:r>
              <a:rPr lang="en-US" altLang="en-US" sz="3400" b="1" dirty="0">
                <a:solidFill>
                  <a:srgbClr val="F7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I. So you can have beef or chicken.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Hoa:     Let’s 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some beef.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Aunt:</a:t>
            </a:r>
            <a:r>
              <a:rPr lang="en-US" altLang="en-US" sz="3400" b="1" dirty="0">
                <a:solidFill>
                  <a:srgbClr val="F7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smtClean="0">
                <a:solidFill>
                  <a:srgbClr val="F7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OK</a:t>
            </a:r>
            <a:r>
              <a:rPr lang="en-US" altLang="en-US" sz="3400" b="1" dirty="0">
                <a:solidFill>
                  <a:srgbClr val="F7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24976" y="101600"/>
            <a:ext cx="8948054" cy="584775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A1.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Listen and read. Then practice with a partner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442686" y="841454"/>
            <a:ext cx="101164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Yesterday, Hoa and her aunt went to the market. First, they went to the meat stall. There was a good selection of meat on the stall: chicken, pork and beef</a:t>
            </a:r>
            <a:r>
              <a:rPr lang="en-US" altLang="en-US" i="1" dirty="0">
                <a:latin typeface="Times New Roman" panose="02020603050405020304" pitchFamily="18" charset="0"/>
              </a:rPr>
              <a:t>. </a:t>
            </a:r>
          </a:p>
        </p:txBody>
      </p:sp>
      <p:pic>
        <p:nvPicPr>
          <p:cNvPr id="8" name="Picture 2" descr="img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349" y="4480560"/>
            <a:ext cx="5590902" cy="206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16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4976" y="1597339"/>
            <a:ext cx="11705767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Hoa:	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some vegetables for dinner too, aunt.</a:t>
            </a:r>
          </a:p>
          <a:p>
            <a:pPr eaLnBrk="1" hangingPunct="1"/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Aunt: What 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you like?</a:t>
            </a:r>
          </a:p>
          <a:p>
            <a:pPr eaLnBrk="1" hangingPunct="1"/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Hoa: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I’d 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some peas and I’d like some carrots, too.</a:t>
            </a:r>
          </a:p>
          <a:p>
            <a:pPr eaLnBrk="1" hangingPunct="1"/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Aunt: But 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Hoa, I hate carrots. And I don’t like peas, either.</a:t>
            </a:r>
          </a:p>
          <a:p>
            <a:pPr eaLnBrk="1" hangingPunct="1"/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Hoa: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What 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spinach and cucumbers? I like them.</a:t>
            </a:r>
          </a:p>
          <a:p>
            <a:pPr eaLnBrk="1" hangingPunct="1"/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Aunt: So 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I. They’re my favorite vegetables. </a:t>
            </a:r>
          </a:p>
          <a:p>
            <a:pPr eaLnBrk="1" hangingPunct="1"/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OK. Let’s get some of those.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4976" y="686375"/>
            <a:ext cx="1108165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Next, they went to a vegetable stall. There was a wide selection of vegetables on display.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24976" y="101600"/>
            <a:ext cx="9350098" cy="584775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 1. Listen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and read. Then practice with a partner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2" descr="img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86" y="4833257"/>
            <a:ext cx="4963885" cy="202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63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46524" y="1041830"/>
            <a:ext cx="107696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Hoa: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We 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some fruits, aunt.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Aunt: What 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shall we buy?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Hoa: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Let’s 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 a papaya and a pineapple.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Aunt: They 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aren’t ripe. Neither are the bananas.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Hoa: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Let’s 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 some oranges then.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Aunt: OK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Can you smell the durians? I don’t like them.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Hoa: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Neither 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I. I hate durians.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46524" y="919260"/>
            <a:ext cx="85130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Finally, Hoa and her aunt stopped at a fruit stall</a:t>
            </a:r>
            <a:r>
              <a:rPr lang="en-US" altLang="en-US" sz="32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54004" y="103691"/>
            <a:ext cx="10379162" cy="584775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 1.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Listen and read. Then practice with a partner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12" descr="img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023" y="4781006"/>
            <a:ext cx="4267274" cy="195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79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17488" y="373063"/>
            <a:ext cx="86106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660066"/>
                </a:solidFill>
                <a:latin typeface="Arial" panose="020B0604020202020204" pitchFamily="34" charset="0"/>
              </a:rPr>
              <a:t>1. </a:t>
            </a:r>
            <a:r>
              <a:rPr lang="en-US" altLang="en-US" sz="3200" b="1" dirty="0" err="1" smtClean="0">
                <a:solidFill>
                  <a:srgbClr val="660066"/>
                </a:solidFill>
                <a:latin typeface="Arial" panose="020B0604020202020204" pitchFamily="34" charset="0"/>
              </a:rPr>
              <a:t>Hoa</a:t>
            </a:r>
            <a:r>
              <a:rPr lang="en-US" altLang="en-US" sz="3200" b="1" dirty="0">
                <a:solidFill>
                  <a:srgbClr val="660066"/>
                </a:solidFill>
                <a:latin typeface="Arial" panose="020B0604020202020204" pitchFamily="34" charset="0"/>
              </a:rPr>
              <a:t>:              I like spinach.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660066"/>
                </a:solidFill>
                <a:latin typeface="Arial" panose="020B0604020202020204" pitchFamily="34" charset="0"/>
              </a:rPr>
              <a:t>Hoa’s</a:t>
            </a:r>
            <a:r>
              <a:rPr lang="en-US" altLang="en-US" sz="3200" b="1" dirty="0">
                <a:solidFill>
                  <a:srgbClr val="660066"/>
                </a:solidFill>
                <a:latin typeface="Arial" panose="020B0604020202020204" pitchFamily="34" charset="0"/>
              </a:rPr>
              <a:t> aunt:  </a:t>
            </a:r>
            <a:r>
              <a:rPr lang="en-US" altLang="en-US" sz="3200" b="1" u="sng" dirty="0">
                <a:solidFill>
                  <a:srgbClr val="FF0000"/>
                </a:solidFill>
                <a:latin typeface="Arial" panose="020B0604020202020204" pitchFamily="34" charset="0"/>
              </a:rPr>
              <a:t>So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do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I. (</a:t>
            </a:r>
            <a:r>
              <a:rPr lang="en-US" altLang="en-US" sz="3200" b="1" dirty="0" smtClean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I do, 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too.)</a:t>
            </a:r>
            <a:endParaRPr lang="en-US" altLang="en-US" sz="48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I like spinach, 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too. </a:t>
            </a:r>
            <a:endParaRPr lang="en-US" altLang="en-US" sz="32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</a:t>
            </a:r>
            <a:endParaRPr lang="en-US" altLang="en-US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b="1" dirty="0">
              <a:solidFill>
                <a:srgbClr val="660066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715000" y="762000"/>
            <a:ext cx="297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00300" y="0"/>
            <a:ext cx="4343400" cy="457200"/>
          </a:xfrm>
          <a:prstGeom prst="rect">
            <a:avLst/>
          </a:prstGeom>
          <a:solidFill>
            <a:srgbClr val="FFFF00"/>
          </a:solidFill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Grammar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2569926"/>
            <a:ext cx="842554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>
              <a:spcBef>
                <a:spcPct val="50000"/>
              </a:spcBef>
            </a:pPr>
            <a:r>
              <a:rPr lang="en-US" altLang="en-US" sz="3200" b="1" u="sng" dirty="0">
                <a:solidFill>
                  <a:srgbClr val="00B050"/>
                </a:solidFill>
                <a:latin typeface="Arial" panose="020B0604020202020204" pitchFamily="34" charset="0"/>
              </a:rPr>
              <a:t>*So, too</a:t>
            </a:r>
            <a:r>
              <a:rPr lang="en-US" altLang="en-US" sz="3200" b="1" dirty="0">
                <a:solidFill>
                  <a:srgbClr val="00B050"/>
                </a:solidFill>
                <a:latin typeface="Arial" panose="020B0604020202020204" pitchFamily="34" charset="0"/>
              </a:rPr>
              <a:t> :         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vậy</a:t>
            </a:r>
            <a:endParaRPr lang="en-US" altLang="en-US" sz="32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pPr lvl="3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- Form:</a:t>
            </a:r>
            <a:r>
              <a:rPr lang="en-US" altLang="en-US" sz="32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So</a:t>
            </a:r>
            <a:r>
              <a:rPr lang="en-US" altLang="en-US" sz="32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+ </a:t>
            </a:r>
            <a:r>
              <a:rPr lang="en-US" altLang="en-US" sz="32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Trợ</a:t>
            </a:r>
            <a:r>
              <a:rPr lang="en-US" altLang="en-US" sz="32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Đ</a:t>
            </a:r>
            <a:r>
              <a:rPr lang="vi-VN" altLang="en-US" sz="3200" b="1" dirty="0">
                <a:solidFill>
                  <a:srgbClr val="660066"/>
                </a:solidFill>
                <a:latin typeface="Arial" panose="020B0604020202020204" pitchFamily="34" charset="0"/>
              </a:rPr>
              <a:t>T</a:t>
            </a:r>
            <a:r>
              <a:rPr lang="en-US" altLang="en-US" sz="3200" b="1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</a:p>
          <a:p>
            <a:pPr lvl="3">
              <a:spcBef>
                <a:spcPct val="50000"/>
              </a:spcBef>
            </a:pPr>
            <a:r>
              <a:rPr lang="en-US" altLang="en-US" sz="32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               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32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   + do/does     + 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too</a:t>
            </a:r>
          </a:p>
          <a:p>
            <a:pPr lvl="3">
              <a:spcBef>
                <a:spcPct val="50000"/>
              </a:spcBef>
            </a:pPr>
            <a:r>
              <a:rPr lang="en-US" altLang="en-US" sz="32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                          (V/V(</a:t>
            </a:r>
            <a:r>
              <a:rPr lang="en-US" altLang="en-US" sz="32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es</a:t>
            </a:r>
            <a:r>
              <a:rPr lang="en-US" altLang="en-US" sz="32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)..      , 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too</a:t>
            </a:r>
          </a:p>
          <a:p>
            <a:pPr lvl="3">
              <a:spcBef>
                <a:spcPct val="50000"/>
              </a:spcBef>
            </a:pPr>
            <a:r>
              <a:rPr lang="en-US" altLang="en-US" sz="2800" b="1" u="sng" dirty="0">
                <a:solidFill>
                  <a:srgbClr val="660066"/>
                </a:solidFill>
                <a:latin typeface="Arial" panose="020B0604020202020204" pitchFamily="34" charset="0"/>
              </a:rPr>
              <a:t>Use</a:t>
            </a:r>
            <a:r>
              <a:rPr lang="en-US" altLang="en-US" sz="2800" b="1" dirty="0">
                <a:solidFill>
                  <a:srgbClr val="660066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800" b="1" dirty="0" err="1">
                <a:solidFill>
                  <a:srgbClr val="660066"/>
                </a:solidFill>
                <a:latin typeface="Arial" panose="020B0604020202020204" pitchFamily="34" charset="0"/>
              </a:rPr>
              <a:t>đồng</a:t>
            </a:r>
            <a:r>
              <a:rPr lang="en-US" altLang="en-US" sz="2800" b="1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Arial" panose="020B0604020202020204" pitchFamily="34" charset="0"/>
              </a:rPr>
              <a:t>tình</a:t>
            </a:r>
            <a:r>
              <a:rPr lang="en-US" altLang="en-US" sz="2800" b="1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Arial" panose="020B0604020202020204" pitchFamily="34" charset="0"/>
              </a:rPr>
              <a:t>với</a:t>
            </a:r>
            <a:r>
              <a:rPr lang="en-US" altLang="en-US" sz="2800" b="1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Arial" panose="020B0604020202020204" pitchFamily="34" charset="0"/>
              </a:rPr>
              <a:t>câu</a:t>
            </a:r>
            <a:r>
              <a:rPr lang="en-US" altLang="en-US" sz="2800" b="1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Arial" panose="020B0604020202020204" pitchFamily="34" charset="0"/>
              </a:rPr>
              <a:t>nói</a:t>
            </a:r>
            <a:r>
              <a:rPr lang="en-US" altLang="en-US" sz="2800" b="1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Arial" panose="020B0604020202020204" pitchFamily="34" charset="0"/>
              </a:rPr>
              <a:t>khẳng</a:t>
            </a:r>
            <a:r>
              <a:rPr lang="en-US" altLang="en-US" sz="2800" b="1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Arial" panose="020B0604020202020204" pitchFamily="34" charset="0"/>
              </a:rPr>
              <a:t>định</a:t>
            </a:r>
            <a:r>
              <a:rPr lang="en-US" altLang="en-US" sz="2800" b="1" dirty="0">
                <a:solidFill>
                  <a:srgbClr val="660066"/>
                </a:solidFill>
                <a:latin typeface="Arial" panose="020B0604020202020204" pitchFamily="34" charset="0"/>
              </a:rPr>
              <a:t>.</a:t>
            </a:r>
          </a:p>
          <a:p>
            <a:pPr lvl="3">
              <a:spcBef>
                <a:spcPct val="50000"/>
              </a:spcBef>
            </a:pPr>
            <a:endParaRPr lang="en-US" altLang="en-US" sz="4400" b="1" dirty="0">
              <a:solidFill>
                <a:srgbClr val="66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82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827</Words>
  <Application>Microsoft Office PowerPoint</Application>
  <PresentationFormat>Widescreen</PresentationFormat>
  <Paragraphs>166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7" baseType="lpstr">
      <vt:lpstr>宋体</vt:lpstr>
      <vt:lpstr>.VnClarendonH</vt:lpstr>
      <vt:lpstr>.VnTime</vt:lpstr>
      <vt:lpstr>Arial</vt:lpstr>
      <vt:lpstr>Arial Black</vt:lpstr>
      <vt:lpstr>Calibri</vt:lpstr>
      <vt:lpstr>Calibri Light</vt:lpstr>
      <vt:lpstr>Impact</vt:lpstr>
      <vt:lpstr>Segoe Script</vt:lpstr>
      <vt:lpstr>Tahoma</vt:lpstr>
      <vt:lpstr>Times New Roman</vt:lpstr>
      <vt:lpstr>VNI-Bandit</vt:lpstr>
      <vt:lpstr>VNI-Commerce</vt:lpstr>
      <vt:lpstr>VNI-Jamai</vt:lpstr>
      <vt:lpstr>VNI-Times</vt:lpstr>
      <vt:lpstr>VNlucida Handwriting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did Hoa and her aunt buy  at the market?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HAI NGOAI</dc:creator>
  <cp:lastModifiedBy>ONG ANH TAI</cp:lastModifiedBy>
  <cp:revision>157</cp:revision>
  <dcterms:created xsi:type="dcterms:W3CDTF">2017-02-19T14:24:29Z</dcterms:created>
  <dcterms:modified xsi:type="dcterms:W3CDTF">2022-07-14T09:18:11Z</dcterms:modified>
</cp:coreProperties>
</file>