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0" r:id="rId5"/>
    <p:sldId id="318" r:id="rId6"/>
    <p:sldId id="263" r:id="rId7"/>
    <p:sldId id="264" r:id="rId8"/>
    <p:sldId id="308" r:id="rId9"/>
    <p:sldId id="309" r:id="rId10"/>
    <p:sldId id="265" r:id="rId11"/>
    <p:sldId id="268" r:id="rId12"/>
    <p:sldId id="269" r:id="rId13"/>
    <p:sldId id="270" r:id="rId14"/>
    <p:sldId id="319" r:id="rId15"/>
    <p:sldId id="271" r:id="rId16"/>
    <p:sldId id="26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00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9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61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22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55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20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38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11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0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05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57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16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8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6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28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5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27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672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252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32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70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50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76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4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72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24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9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93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5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25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56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36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D98D4-4158-4C4D-87A3-D5B39CC9B656}" type="datetimeFigureOut">
              <a:rPr lang="en-US" smtClean="0"/>
              <a:t>7/28/2022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B4D40-D587-49B5-872E-C4A238ADA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8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6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80BA-AD23-4503-B6A8-1A3A214F23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03C65-27C2-4788-827E-70504856CC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27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f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2"/>
          <p:cNvSpPr>
            <a:spLocks noChangeArrowheads="1"/>
          </p:cNvSpPr>
          <p:nvPr/>
        </p:nvSpPr>
        <p:spPr bwMode="gray">
          <a:xfrm>
            <a:off x="1170594" y="459584"/>
            <a:ext cx="10384971" cy="1962691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8. ĐA DẠNG THẾ GIỚI </a:t>
            </a:r>
            <a:r>
              <a:rPr lang="en-US" sz="4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33. ĐA DẠNG SINH HỌC</a:t>
            </a:r>
          </a:p>
        </p:txBody>
      </p:sp>
    </p:spTree>
    <p:extLst>
      <p:ext uri="{BB962C8B-B14F-4D97-AF65-F5344CB8AC3E}">
        <p14:creationId xmlns:p14="http://schemas.microsoft.com/office/powerpoint/2010/main" val="189666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7818" y="106200"/>
            <a:ext cx="11596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 descr="C:\Users\Admin\Desktop\Alpine_tund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153124"/>
            <a:ext cx="10072255" cy="4527239"/>
          </a:xfrm>
          <a:prstGeom prst="rect">
            <a:avLst/>
          </a:prstGeom>
          <a:noFill/>
        </p:spPr>
      </p:pic>
      <p:pic>
        <p:nvPicPr>
          <p:cNvPr id="6" name="Picture 2" descr="Đa dạng sinh học | Học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153124"/>
            <a:ext cx="10072254" cy="452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Đa dạng sinh học | Học trực tuyế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78343"/>
            <a:ext cx="10072256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612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66110" y="0"/>
            <a:ext cx="871450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hậu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nhiệt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mùa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dồi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 descr="C:\Users\Admin\Desktop\ngat\bài 33\z2515082664692_a3d8093b427178d77a12cd4500e31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046480"/>
            <a:ext cx="11113263" cy="52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4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00416" y="3735984"/>
            <a:ext cx="3611880" cy="2426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416" y="1096189"/>
            <a:ext cx="3611880" cy="225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351" y="1108100"/>
            <a:ext cx="3361985" cy="2244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3352" y="3655837"/>
            <a:ext cx="3346281" cy="2506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332" y="2097638"/>
            <a:ext cx="3877035" cy="259761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37160" y="0"/>
            <a:ext cx="11722608" cy="1069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chemeClr val="accent4">
                    <a:lumMod val="75000"/>
                  </a:schemeClr>
                </a:solidFill>
                <a:latin typeface="Bahnschrift Condensed" panose="020B0502040204020203" pitchFamily="34" charset="0"/>
              </a:rPr>
              <a:t>Khí hậu vùng ôn đới: </a:t>
            </a:r>
            <a:r>
              <a:rPr lang="en-US" sz="3200">
                <a:solidFill>
                  <a:srgbClr val="0000FF"/>
                </a:solidFill>
                <a:latin typeface="Bahnschrift Condensed" panose="020B0502040204020203" pitchFamily="34" charset="0"/>
              </a:rPr>
              <a:t>Được phân hóa thành bốn mùa </a:t>
            </a:r>
            <a:r>
              <a:rPr lang="en-US" sz="3200">
                <a:solidFill>
                  <a:srgbClr val="FF99FF"/>
                </a:solidFill>
                <a:latin typeface="Bahnschrift Condensed" panose="020B0502040204020203" pitchFamily="34" charset="0"/>
              </a:rPr>
              <a:t>Xuân</a:t>
            </a:r>
            <a:r>
              <a:rPr lang="en-US" sz="3200">
                <a:solidFill>
                  <a:srgbClr val="0000FF"/>
                </a:solidFill>
                <a:latin typeface="Bahnschrift Condensed" panose="020B0502040204020203" pitchFamily="34" charset="0"/>
              </a:rPr>
              <a:t>-</a:t>
            </a:r>
            <a:r>
              <a:rPr lang="en-US" sz="3200">
                <a:solidFill>
                  <a:srgbClr val="FF0000"/>
                </a:solidFill>
                <a:latin typeface="Bahnschrift Condensed" panose="020B0502040204020203" pitchFamily="34" charset="0"/>
              </a:rPr>
              <a:t>Hạ</a:t>
            </a:r>
            <a:r>
              <a:rPr lang="en-US" sz="3200">
                <a:solidFill>
                  <a:srgbClr val="0000FF"/>
                </a:solidFill>
                <a:latin typeface="Bahnschrift Condensed" panose="020B0502040204020203" pitchFamily="34" charset="0"/>
              </a:rPr>
              <a:t>-</a:t>
            </a:r>
            <a:r>
              <a:rPr lang="en-US" sz="3200">
                <a:solidFill>
                  <a:srgbClr val="FFFF00"/>
                </a:solidFill>
                <a:latin typeface="Bahnschrift Condensed" panose="020B0502040204020203" pitchFamily="34" charset="0"/>
              </a:rPr>
              <a:t>Thu</a:t>
            </a:r>
            <a:r>
              <a:rPr lang="en-US" sz="3200">
                <a:solidFill>
                  <a:srgbClr val="0000FF"/>
                </a:solidFill>
                <a:latin typeface="Bahnschrift Condensed" panose="020B0502040204020203" pitchFamily="34" charset="0"/>
              </a:rPr>
              <a:t>-</a:t>
            </a:r>
            <a:r>
              <a:rPr lang="en-US" sz="3200">
                <a:solidFill>
                  <a:srgbClr val="7030A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320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endParaRPr lang="en-US" sz="3600">
              <a:solidFill>
                <a:srgbClr val="0000FF"/>
              </a:solidFill>
              <a:latin typeface="Bahnschrift Condensed" panose="020B0502040204020203" pitchFamily="34" charset="0"/>
            </a:endParaRPr>
          </a:p>
          <a:p>
            <a:r>
              <a:rPr lang="en-US" sz="3200">
                <a:solidFill>
                  <a:srgbClr val="0000FF"/>
                </a:solidFill>
                <a:latin typeface="Bahnschrift Condensed" panose="020B0502040204020203" pitchFamily="34" charset="0"/>
              </a:rPr>
              <a:t>Gồm 2 kiểu khí hậu: Ôn đới Hải dương và ôn đới Lục địa.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3279" y="3619383"/>
            <a:ext cx="191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Rừng lá rộng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944" y="5586422"/>
            <a:ext cx="191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Rừng lá kim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42301" y="5700653"/>
            <a:ext cx="128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Tuần lộc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8618" y="2890562"/>
            <a:ext cx="1289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Chó sói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6493" y="2890561"/>
            <a:ext cx="77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Cáo</a:t>
            </a:r>
          </a:p>
        </p:txBody>
      </p:sp>
    </p:spTree>
    <p:extLst>
      <p:ext uri="{BB962C8B-B14F-4D97-AF65-F5344CB8AC3E}">
        <p14:creationId xmlns:p14="http://schemas.microsoft.com/office/powerpoint/2010/main" val="129341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35511" y="5948371"/>
            <a:ext cx="53536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20" y="3133601"/>
            <a:ext cx="3959219" cy="2678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844" y="886161"/>
            <a:ext cx="7388954" cy="49259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02629" y="886161"/>
            <a:ext cx="3657599" cy="21793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15000"/>
              </a:lnSpc>
            </a:pP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 nước Việt Nam chúng ta thuộc khí hậu gì?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8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366"/>
            <a:ext cx="5105400" cy="66103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0066"/>
                </a:solidFill>
              </a:rPr>
              <a:t>Đa dạng sinh học ở Việt Nam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822961"/>
            <a:ext cx="10723880" cy="2336799"/>
          </a:xfrm>
          <a:prstGeom prst="rect">
            <a:avLst/>
          </a:prstGeom>
          <a:ln>
            <a:solidFill>
              <a:srgbClr val="FF006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2015,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11.373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xỉ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204524"/>
            <a:ext cx="10723880" cy="214503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310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870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296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1000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tin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46480" y="5394322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i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(Nguồn: Hội thảo chuyên đề “ Phục hồi hệ sinh thái và phát triển bền vững trong bối cảnh biến đổi khí hậu”</a:t>
            </a:r>
          </a:p>
          <a:p>
            <a:pPr algn="r"/>
            <a:r>
              <a:rPr lang="en-US" sz="1600" i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nghiên cứu Tài nguyên và Môi trường – Đại học Quốc gia Hà Nội</a:t>
            </a:r>
          </a:p>
        </p:txBody>
      </p:sp>
    </p:spTree>
    <p:extLst>
      <p:ext uri="{BB962C8B-B14F-4D97-AF65-F5344CB8AC3E}">
        <p14:creationId xmlns:p14="http://schemas.microsoft.com/office/powerpoint/2010/main" val="38813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8812" y="1279330"/>
            <a:ext cx="46410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3200" b="1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Đa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780172" y="1909153"/>
            <a:ext cx="7013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eaLnBrk="0" hangingPunct="0"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7572" y="2805378"/>
            <a:ext cx="77011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-134765" y="3287503"/>
            <a:ext cx="11104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vi-VN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i="1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mạc</a:t>
            </a:r>
            <a:r>
              <a:rPr lang="vi-VN" sz="2400" b="1" i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ở đài nguyên, vùng ôn đới....</a:t>
            </a:r>
            <a:endParaRPr lang="en-US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ổng hợp 5000 ảnh động tuyển chọn cực đẹp cho Powerpoint | CTU - Cộng đồng  Sinh viên Đại học Cần Thơ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99" y="2364810"/>
            <a:ext cx="1755792" cy="16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78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9383" y="3083918"/>
            <a:ext cx="6452959" cy="5518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FF0000"/>
                </a:solidFill>
              </a:rPr>
              <a:t>1. Đa dạng sinh học là gì?</a:t>
            </a:r>
          </a:p>
        </p:txBody>
      </p:sp>
    </p:spTree>
    <p:extLst>
      <p:ext uri="{BB962C8B-B14F-4D97-AF65-F5344CB8AC3E}">
        <p14:creationId xmlns:p14="http://schemas.microsoft.com/office/powerpoint/2010/main" val="1391531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29456" y="135729"/>
            <a:ext cx="5680224" cy="3034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838" y="3722369"/>
            <a:ext cx="4003560" cy="3002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317" y="358309"/>
            <a:ext cx="4003561" cy="3005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10061" y="3265851"/>
            <a:ext cx="2441113" cy="498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00B0F0"/>
                </a:solidFill>
              </a:rPr>
              <a:t>Hoang mạc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38654" y="4244056"/>
            <a:ext cx="5208466" cy="165890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rgbClr val="7030A0"/>
                </a:solidFill>
              </a:rPr>
              <a:t>Theo em, môi trường nào có nhiều loài sinh vật hơn?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84228" y="3294872"/>
            <a:ext cx="3970412" cy="49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accent2">
                    <a:lumMod val="75000"/>
                  </a:schemeClr>
                </a:solidFill>
              </a:rPr>
              <a:t>Rừng mưa nhiệt đới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67512" y="0"/>
            <a:ext cx="5450840" cy="551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 b="1">
                <a:solidFill>
                  <a:srgbClr val="FF0000"/>
                </a:solidFill>
              </a:rPr>
              <a:t>1. Đa dạng sinh học là gì?</a:t>
            </a:r>
          </a:p>
        </p:txBody>
      </p:sp>
    </p:spTree>
    <p:extLst>
      <p:ext uri="{BB962C8B-B14F-4D97-AF65-F5344CB8AC3E}">
        <p14:creationId xmlns:p14="http://schemas.microsoft.com/office/powerpoint/2010/main" val="3509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22073"/>
            <a:ext cx="5872480" cy="55993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7-Point Star 2"/>
          <p:cNvSpPr/>
          <p:nvPr/>
        </p:nvSpPr>
        <p:spPr>
          <a:xfrm>
            <a:off x="1078992" y="1737360"/>
            <a:ext cx="3493008" cy="3136392"/>
          </a:xfrm>
          <a:prstGeom prst="star7">
            <a:avLst/>
          </a:prstGeom>
          <a:ln>
            <a:solidFill>
              <a:srgbClr val="0000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FF0000"/>
                </a:solidFill>
              </a:rPr>
              <a:t>Đa dạng sinh học là gì ?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80852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072" y="1287334"/>
            <a:ext cx="2360168" cy="2583626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Đa dạng sinh học là sự phong phú về số lượng loài, </a:t>
            </a:r>
            <a:br>
              <a:rPr lang="en-US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số cá thể trong loài và môi trường sống</a:t>
            </a:r>
            <a:endParaRPr lang="en-US" sz="2400">
              <a:solidFill>
                <a:srgbClr val="FF0066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12505" y="633665"/>
            <a:ext cx="7784339" cy="5838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9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275748"/>
            <a:ext cx="10385552" cy="806642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vi-VN" sz="2400">
                <a:solidFill>
                  <a:srgbClr val="FF0066"/>
                </a:solidFill>
              </a:rPr>
              <a:t>Em có nhận xét gì về sự đa dạng sinh học ở các môi trường khác nhau?</a:t>
            </a:r>
            <a:endParaRPr lang="en-US" sz="2400">
              <a:solidFill>
                <a:srgbClr val="FF0066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0360" y="3516812"/>
            <a:ext cx="3362960" cy="1392555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07848" y="1496090"/>
            <a:ext cx="3395472" cy="15397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hangingPunct="0">
              <a:defRPr/>
            </a:pP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026" name="Picture 2" descr="https://vietnamabs.gov.vn/wp-content/uploads/2020/02/Biodiversity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384" y="4021425"/>
            <a:ext cx="5605668" cy="257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A99E4A9-E521-4BD0-8815-6FC2D02C4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0383" y="1101544"/>
            <a:ext cx="5605669" cy="290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2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" y="848355"/>
            <a:ext cx="10515600" cy="655955"/>
          </a:xfrm>
        </p:spPr>
        <p:txBody>
          <a:bodyPr>
            <a:noAutofit/>
          </a:bodyPr>
          <a:lstStyle/>
          <a:p>
            <a:r>
              <a:rPr lang="en-US" sz="2300" b="1" i="1">
                <a:solidFill>
                  <a:srgbClr val="FF0000"/>
                </a:solidFill>
                <a:latin typeface="Times New Roman (Headings)"/>
              </a:rPr>
              <a:t>Theo em </a:t>
            </a:r>
            <a:r>
              <a:rPr lang="vi-VN" sz="2300" b="1" i="1">
                <a:solidFill>
                  <a:srgbClr val="FF0000"/>
                </a:solidFill>
                <a:latin typeface="Times New Roman (Headings)"/>
              </a:rPr>
              <a:t>đa dạng sinh học được </a:t>
            </a:r>
            <a:r>
              <a:rPr lang="en-US" sz="2300" b="1" i="1">
                <a:solidFill>
                  <a:srgbClr val="FF0000"/>
                </a:solidFill>
                <a:latin typeface="Times New Roman (Headings)"/>
              </a:rPr>
              <a:t>chia theo các đới khí hậu </a:t>
            </a:r>
            <a:r>
              <a:rPr lang="vi-VN" sz="2300" b="1" i="1">
                <a:solidFill>
                  <a:srgbClr val="FF0000"/>
                </a:solidFill>
                <a:latin typeface="Times New Roman (Headings)"/>
              </a:rPr>
              <a:t>như thế nào?</a:t>
            </a:r>
            <a:endParaRPr lang="en-US" sz="2300" b="1" i="1">
              <a:solidFill>
                <a:srgbClr val="FF0000"/>
              </a:solidFill>
              <a:latin typeface="Times New Roman (Headings)"/>
            </a:endParaRPr>
          </a:p>
        </p:txBody>
      </p:sp>
      <p:sp>
        <p:nvSpPr>
          <p:cNvPr id="4" name="Oval 3"/>
          <p:cNvSpPr/>
          <p:nvPr/>
        </p:nvSpPr>
        <p:spPr>
          <a:xfrm>
            <a:off x="1203960" y="2554116"/>
            <a:ext cx="1956816" cy="1991503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0000FF"/>
                </a:solidFill>
              </a:rPr>
              <a:t>Đa dạng sinh học được phân chia theo các khu vực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1" name="Flowchart: Terminator 10"/>
          <p:cNvSpPr/>
          <p:nvPr/>
        </p:nvSpPr>
        <p:spPr>
          <a:xfrm>
            <a:off x="4389120" y="1842794"/>
            <a:ext cx="6736080" cy="568817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b="1">
                <a:solidFill>
                  <a:srgbClr val="0000FF"/>
                </a:solidFill>
              </a:rPr>
              <a:t>Đa dạng sinh học ở hoang mạc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389120" y="2717034"/>
            <a:ext cx="6736080" cy="568817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b="1">
                <a:solidFill>
                  <a:srgbClr val="0000FF"/>
                </a:solidFill>
              </a:rPr>
              <a:t>Đa dạng sinh học vùng đài nguyên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3" name="Flowchart: Terminator 12"/>
          <p:cNvSpPr/>
          <p:nvPr/>
        </p:nvSpPr>
        <p:spPr>
          <a:xfrm>
            <a:off x="4389120" y="3549868"/>
            <a:ext cx="6736080" cy="568817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b="1">
                <a:solidFill>
                  <a:srgbClr val="0000FF"/>
                </a:solidFill>
              </a:rPr>
              <a:t>Đa dạng sinh học vùng mưa nhiệt đới</a:t>
            </a:r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4389120" y="4382702"/>
            <a:ext cx="6736080" cy="568817"/>
          </a:xfrm>
          <a:prstGeom prst="flowChartTerminator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b="1">
                <a:solidFill>
                  <a:srgbClr val="0000FF"/>
                </a:solidFill>
              </a:rPr>
              <a:t>Đa dạng sinh học vùng ôn đới,....</a:t>
            </a:r>
            <a:endParaRPr lang="en-US" b="1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>
            <a:endCxn id="11" idx="1"/>
          </p:cNvCxnSpPr>
          <p:nvPr/>
        </p:nvCxnSpPr>
        <p:spPr>
          <a:xfrm flipV="1">
            <a:off x="3160776" y="2127203"/>
            <a:ext cx="1228344" cy="1422664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160776" y="3001442"/>
            <a:ext cx="1228344" cy="537920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60776" y="3549558"/>
            <a:ext cx="1228344" cy="305732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6"/>
          </p:cNvCxnSpPr>
          <p:nvPr/>
        </p:nvCxnSpPr>
        <p:spPr>
          <a:xfrm>
            <a:off x="3160776" y="3549868"/>
            <a:ext cx="1228344" cy="1117242"/>
          </a:xfrm>
          <a:prstGeom prst="straightConnector1">
            <a:avLst/>
          </a:prstGeom>
          <a:ln w="285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7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a_dang_sinh_hoc_vDiM1LU-8-Y_mp4_36020220124055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395" y="298580"/>
            <a:ext cx="11147226" cy="6270171"/>
          </a:xfrm>
        </p:spPr>
      </p:pic>
      <p:sp>
        <p:nvSpPr>
          <p:cNvPr id="2" name="TextBox 1"/>
          <p:cNvSpPr txBox="1"/>
          <p:nvPr/>
        </p:nvSpPr>
        <p:spPr>
          <a:xfrm>
            <a:off x="-105249" y="663220"/>
            <a:ext cx="1408176" cy="353943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nêu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đa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sinh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từng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đới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khí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hậu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xem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427109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39983" y="309632"/>
            <a:ext cx="95873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4" descr="Choáng ngợp vẻ đẹp của ốc đảo giữa lòng sa mạc Saha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3" y="1066800"/>
            <a:ext cx="9712035" cy="46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oang mạc nào lớn nhất thế giới? - Zing - Tri thức trực tuyế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4" y="1066800"/>
            <a:ext cx="9712034" cy="46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oang mạc – Wikipedia tiếng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2" y="1066800"/>
            <a:ext cx="9712036" cy="46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hững loài cây kỳ quái biết &quot;chịu đựng&quot; sa m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82" y="1066799"/>
            <a:ext cx="9739743" cy="46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ự thích nghi của sinh vật với môi trường số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390" y="1066798"/>
            <a:ext cx="9885219" cy="483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Đa dạng sinh học | Học trực tuyế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593" y="1362253"/>
            <a:ext cx="9386454" cy="453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73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1807</TotalTime>
  <Words>637</Words>
  <Application>Microsoft Office PowerPoint</Application>
  <PresentationFormat>Custom</PresentationFormat>
  <Paragraphs>42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Đa dạng sinh học là sự phong phú về số lượng loài,  số cá thể trong loài và môi trường sống</vt:lpstr>
      <vt:lpstr>Em có nhận xét gì về sự đa dạng sinh học ở các môi trường khác nhau?</vt:lpstr>
      <vt:lpstr>Theo em đa dạng sinh học được chia theo các đới khí hậu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Đa dạng sinh học ở Việt Nam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ASIA</cp:lastModifiedBy>
  <cp:revision>187</cp:revision>
  <dcterms:created xsi:type="dcterms:W3CDTF">2022-01-23T22:15:35Z</dcterms:created>
  <dcterms:modified xsi:type="dcterms:W3CDTF">2022-07-28T12:24:30Z</dcterms:modified>
</cp:coreProperties>
</file>