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74" r:id="rId4"/>
    <p:sldId id="273" r:id="rId5"/>
    <p:sldId id="317" r:id="rId6"/>
    <p:sldId id="313" r:id="rId7"/>
    <p:sldId id="314" r:id="rId8"/>
    <p:sldId id="315" r:id="rId9"/>
    <p:sldId id="276" r:id="rId10"/>
    <p:sldId id="288" r:id="rId11"/>
    <p:sldId id="289" r:id="rId12"/>
    <p:sldId id="277" r:id="rId13"/>
    <p:sldId id="282" r:id="rId14"/>
    <p:sldId id="310" r:id="rId15"/>
    <p:sldId id="278" r:id="rId16"/>
    <p:sldId id="320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98D4-4158-4C4D-87A3-D5B39CC9B656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D40-D587-49B5-872E-C4A238AD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9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98D4-4158-4C4D-87A3-D5B39CC9B656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D40-D587-49B5-872E-C4A238AD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98D4-4158-4C4D-87A3-D5B39CC9B656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D40-D587-49B5-872E-C4A238AD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6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22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55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2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3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11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70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05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5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98D4-4158-4C4D-87A3-D5B39CC9B656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D40-D587-49B5-872E-C4A238AD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8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66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28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64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94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19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45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25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7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7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98D4-4158-4C4D-87A3-D5B39CC9B656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D40-D587-49B5-872E-C4A238AD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09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38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651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7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98D4-4158-4C4D-87A3-D5B39CC9B656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D40-D587-49B5-872E-C4A238AD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9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98D4-4158-4C4D-87A3-D5B39CC9B656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D40-D587-49B5-872E-C4A238AD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5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98D4-4158-4C4D-87A3-D5B39CC9B656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D40-D587-49B5-872E-C4A238AD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2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98D4-4158-4C4D-87A3-D5B39CC9B656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D40-D587-49B5-872E-C4A238AD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5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98D4-4158-4C4D-87A3-D5B39CC9B656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D40-D587-49B5-872E-C4A238AD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98D4-4158-4C4D-87A3-D5B39CC9B656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4D40-D587-49B5-872E-C4A238AD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3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D98D4-4158-4C4D-87A3-D5B39CC9B656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4D40-D587-49B5-872E-C4A238ADA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6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D80BA-AD23-4503-B6A8-1A3A214F23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03C65-27C2-4788-827E-70504856CC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3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169" y="444975"/>
            <a:ext cx="6273800" cy="996315"/>
          </a:xfrm>
        </p:spPr>
        <p:txBody>
          <a:bodyPr/>
          <a:lstStyle/>
          <a:p>
            <a:r>
              <a:rPr lang="vi-VN" b="1" dirty="0">
                <a:solidFill>
                  <a:srgbClr val="FF0000"/>
                </a:solidFill>
              </a:rPr>
              <a:t>ĐA DẠNG SINH HỌC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8896" y="1544321"/>
            <a:ext cx="7608896" cy="1351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b="1" dirty="0"/>
              <a:t>1. Đa dạng sinh học là gì?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3600" b="1" dirty="0"/>
              <a:t>2. Vai trò của đa dạng sinh học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269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848" y="5111461"/>
            <a:ext cx="4040632" cy="487807"/>
          </a:xfrm>
        </p:spPr>
        <p:txBody>
          <a:bodyPr/>
          <a:lstStyle/>
          <a:p>
            <a:pPr marL="0" indent="0">
              <a:buNone/>
            </a:pPr>
            <a:r>
              <a:rPr lang="vi-VN" b="1">
                <a:solidFill>
                  <a:srgbClr val="0000FF"/>
                </a:solidFill>
              </a:rPr>
              <a:t>Điều hòa khí hậu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764" y="2082801"/>
            <a:ext cx="6082539" cy="3516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62" y="762000"/>
            <a:ext cx="5904904" cy="395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57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1308" y="536082"/>
            <a:ext cx="6771410" cy="6079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143" y="1844748"/>
            <a:ext cx="33123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Nấm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</a:t>
            </a:r>
            <a:r>
              <a:rPr lang="en-US" sz="3200" b="1" dirty="0">
                <a:solidFill>
                  <a:srgbClr val="0000FF"/>
                </a:solidFill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</a:rPr>
              <a:t>khuẩn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có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vai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trò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phân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hủy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sinh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vật</a:t>
            </a:r>
            <a:r>
              <a:rPr lang="en-US" sz="3200" b="1" dirty="0">
                <a:solidFill>
                  <a:srgbClr val="0000FF"/>
                </a:solidFill>
              </a:rPr>
              <a:t>,   (</a:t>
            </a:r>
            <a:r>
              <a:rPr lang="en-US" sz="3200" b="1" dirty="0" err="1">
                <a:solidFill>
                  <a:srgbClr val="0000FF"/>
                </a:solidFill>
              </a:rPr>
              <a:t>thực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vật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động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vật</a:t>
            </a:r>
            <a:r>
              <a:rPr lang="en-US" sz="3200" b="1" dirty="0">
                <a:solidFill>
                  <a:srgbClr val="0000FF"/>
                </a:solidFill>
              </a:rPr>
              <a:t>) </a:t>
            </a:r>
            <a:r>
              <a:rPr lang="en-US" sz="3200" b="1" dirty="0" err="1">
                <a:solidFill>
                  <a:srgbClr val="0000FF"/>
                </a:solidFill>
              </a:rPr>
              <a:t>làm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vi-VN" sz="3200" b="1" dirty="0">
                <a:solidFill>
                  <a:srgbClr val="0000FF"/>
                </a:solidFill>
              </a:rPr>
              <a:t>sạch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môi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trường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1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991" y="152097"/>
            <a:ext cx="4556760" cy="526269"/>
          </a:xfrm>
        </p:spPr>
        <p:txBody>
          <a:bodyPr>
            <a:no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Bahnschrift Condensed" panose="020B0502040204020203" pitchFamily="34" charset="0"/>
              </a:rPr>
              <a:t>Trong thực tiễn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80" y="821697"/>
            <a:ext cx="3976266" cy="2110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39" y="3338707"/>
            <a:ext cx="4004007" cy="258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540" y="821697"/>
            <a:ext cx="3458632" cy="203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5861" y="3384972"/>
            <a:ext cx="3493311" cy="2607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Oval 13"/>
          <p:cNvSpPr/>
          <p:nvPr/>
        </p:nvSpPr>
        <p:spPr>
          <a:xfrm>
            <a:off x="4580478" y="1760399"/>
            <a:ext cx="2997787" cy="274099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Em hãy nêu vai trò của đang dạng sinh học trong các hình?</a:t>
            </a:r>
            <a:endParaRPr lang="en-US" sz="2400" b="1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4580477" y="1757948"/>
            <a:ext cx="2997787" cy="2740997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Đa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dạng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sinh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thực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tiễn</a:t>
            </a:r>
            <a:endParaRPr lang="en-US" sz="36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23994" y="2929790"/>
            <a:ext cx="3758270" cy="39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C00000"/>
                </a:solidFill>
              </a:rPr>
              <a:t>Lương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thực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thực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phẩm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7126" y="2886908"/>
            <a:ext cx="2305756" cy="39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C00000"/>
                </a:solidFill>
              </a:rPr>
              <a:t>Dược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liệu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06573" y="5979751"/>
            <a:ext cx="3493311" cy="39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C00000"/>
                </a:solidFill>
              </a:rPr>
              <a:t>Đồ</a:t>
            </a:r>
            <a:r>
              <a:rPr lang="en-US" b="1" dirty="0">
                <a:solidFill>
                  <a:srgbClr val="C00000"/>
                </a:solidFill>
              </a:rPr>
              <a:t> d</a:t>
            </a:r>
            <a:r>
              <a:rPr lang="vi-VN" b="1" dirty="0">
                <a:solidFill>
                  <a:srgbClr val="C00000"/>
                </a:solidFill>
              </a:rPr>
              <a:t>ù</a:t>
            </a:r>
            <a:r>
              <a:rPr lang="en-US" b="1" dirty="0">
                <a:solidFill>
                  <a:srgbClr val="C00000"/>
                </a:solidFill>
              </a:rPr>
              <a:t>ng, </a:t>
            </a:r>
            <a:r>
              <a:rPr lang="en-US" b="1" dirty="0" err="1">
                <a:solidFill>
                  <a:srgbClr val="C00000"/>
                </a:solidFill>
              </a:rPr>
              <a:t>vật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dụng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405860" y="5992419"/>
            <a:ext cx="4164099" cy="527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C00000"/>
                </a:solidFill>
              </a:rPr>
              <a:t>Giá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trị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bảo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tồn</a:t>
            </a:r>
            <a:r>
              <a:rPr lang="en-US" b="1" dirty="0">
                <a:solidFill>
                  <a:srgbClr val="C00000"/>
                </a:solidFill>
              </a:rPr>
              <a:t>, du </a:t>
            </a:r>
            <a:r>
              <a:rPr lang="en-US" b="1" dirty="0" err="1">
                <a:solidFill>
                  <a:srgbClr val="C00000"/>
                </a:solidFill>
              </a:rPr>
              <a:t>lịch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và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nghiên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cứu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0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41D78D-DC7B-4A4F-9DAA-8FB1422BE443}"/>
              </a:ext>
            </a:extLst>
          </p:cNvPr>
          <p:cNvSpPr txBox="1"/>
          <p:nvPr/>
        </p:nvSpPr>
        <p:spPr>
          <a:xfrm>
            <a:off x="1860624" y="54178"/>
            <a:ext cx="872196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2D42CC-253E-4CB6-8F89-EA205CFB7B2D}"/>
              </a:ext>
            </a:extLst>
          </p:cNvPr>
          <p:cNvSpPr txBox="1"/>
          <p:nvPr/>
        </p:nvSpPr>
        <p:spPr>
          <a:xfrm>
            <a:off x="243935" y="638953"/>
            <a:ext cx="11704130" cy="523220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3">
            <a:extLst>
              <a:ext uri="{FF2B5EF4-FFF2-40B4-BE49-F238E27FC236}">
                <a16:creationId xmlns="" xmlns:a16="http://schemas.microsoft.com/office/drawing/2014/main" id="{B45C7926-8F52-472F-B06C-A4CC74892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11491"/>
              </p:ext>
            </p:extLst>
          </p:nvPr>
        </p:nvGraphicFramePr>
        <p:xfrm>
          <a:off x="121967" y="1153460"/>
          <a:ext cx="11948065" cy="5691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9546">
                  <a:extLst>
                    <a:ext uri="{9D8B030D-6E8A-4147-A177-3AD203B41FA5}">
                      <a16:colId xmlns="" xmlns:a16="http://schemas.microsoft.com/office/drawing/2014/main" val="2667106836"/>
                    </a:ext>
                  </a:extLst>
                </a:gridCol>
                <a:gridCol w="6068519">
                  <a:extLst>
                    <a:ext uri="{9D8B030D-6E8A-4147-A177-3AD203B41FA5}">
                      <a16:colId xmlns="" xmlns:a16="http://schemas.microsoft.com/office/drawing/2014/main" val="133984216"/>
                    </a:ext>
                  </a:extLst>
                </a:gridCol>
              </a:tblGrid>
              <a:tr h="99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6916908"/>
                  </a:ext>
                </a:extLst>
              </a:tr>
              <a:tr h="1720209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lương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1019155"/>
                  </a:ext>
                </a:extLst>
              </a:tr>
              <a:tr h="1312023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dược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5703561"/>
                  </a:ext>
                </a:extLst>
              </a:tr>
              <a:tr h="66268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29738078"/>
                  </a:ext>
                </a:extLst>
              </a:tr>
              <a:tr h="998197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nghiên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cứu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khoa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02781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1B57E2E-676B-42F1-B2CF-08D7980F5838}"/>
              </a:ext>
            </a:extLst>
          </p:cNvPr>
          <p:cNvSpPr txBox="1"/>
          <p:nvPr/>
        </p:nvSpPr>
        <p:spPr>
          <a:xfrm>
            <a:off x="6096000" y="2197290"/>
            <a:ext cx="5852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sò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Tảo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47E870-132F-4B4C-9815-FDB9321A9CD0}"/>
              </a:ext>
            </a:extLst>
          </p:cNvPr>
          <p:cNvSpPr txBox="1"/>
          <p:nvPr/>
        </p:nvSpPr>
        <p:spPr>
          <a:xfrm>
            <a:off x="6096000" y="3821371"/>
            <a:ext cx="5641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ô,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diếp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trút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cạp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chi,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6CB8A17-54ED-4170-90C2-CA5ED734DF90}"/>
              </a:ext>
            </a:extLst>
          </p:cNvPr>
          <p:cNvSpPr txBox="1"/>
          <p:nvPr/>
        </p:nvSpPr>
        <p:spPr>
          <a:xfrm>
            <a:off x="6096000" y="5158180"/>
            <a:ext cx="585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san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7830F22-8ADB-4E19-8B5D-53341B6C472F}"/>
              </a:ext>
            </a:extLst>
          </p:cNvPr>
          <p:cNvSpPr txBox="1"/>
          <p:nvPr/>
        </p:nvSpPr>
        <p:spPr>
          <a:xfrm>
            <a:off x="6096000" y="5868537"/>
            <a:ext cx="585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4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E8405E38-75B0-4D65-B073-F3BC2EDAC9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614799"/>
              </p:ext>
            </p:extLst>
          </p:nvPr>
        </p:nvGraphicFramePr>
        <p:xfrm>
          <a:off x="109182" y="467087"/>
          <a:ext cx="11969087" cy="5865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9890">
                  <a:extLst>
                    <a:ext uri="{9D8B030D-6E8A-4147-A177-3AD203B41FA5}">
                      <a16:colId xmlns="" xmlns:a16="http://schemas.microsoft.com/office/drawing/2014/main" val="2667106836"/>
                    </a:ext>
                  </a:extLst>
                </a:gridCol>
                <a:gridCol w="6079197">
                  <a:extLst>
                    <a:ext uri="{9D8B030D-6E8A-4147-A177-3AD203B41FA5}">
                      <a16:colId xmlns="" xmlns:a16="http://schemas.microsoft.com/office/drawing/2014/main" val="133984216"/>
                    </a:ext>
                  </a:extLst>
                </a:gridCol>
              </a:tblGrid>
              <a:tr h="87751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26916908"/>
                  </a:ext>
                </a:extLst>
              </a:tr>
              <a:tr h="877512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tồn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, du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lịch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0281665"/>
                  </a:ext>
                </a:extLst>
              </a:tr>
              <a:tr h="877512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1851417"/>
                  </a:ext>
                </a:extLst>
              </a:tr>
              <a:tr h="877512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55426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hủy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sạch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16E476-F6D9-40E3-B8E2-B6800FD5B00A}"/>
              </a:ext>
            </a:extLst>
          </p:cNvPr>
          <p:cNvSpPr txBox="1"/>
          <p:nvPr/>
        </p:nvSpPr>
        <p:spPr>
          <a:xfrm>
            <a:off x="5984543" y="1514480"/>
            <a:ext cx="6271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oọc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cóc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Đảo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85B13A-A4F5-4219-AB76-626BDF502078}"/>
              </a:ext>
            </a:extLst>
          </p:cNvPr>
          <p:cNvSpPr txBox="1"/>
          <p:nvPr/>
        </p:nvSpPr>
        <p:spPr>
          <a:xfrm>
            <a:off x="6093725" y="2174874"/>
            <a:ext cx="63393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cừu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0B02E2-4448-46A3-9D00-CB54F07DE742}"/>
              </a:ext>
            </a:extLst>
          </p:cNvPr>
          <p:cNvSpPr txBox="1"/>
          <p:nvPr/>
        </p:nvSpPr>
        <p:spPr>
          <a:xfrm>
            <a:off x="6093725" y="3079154"/>
            <a:ext cx="63735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aseline="0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aseline="0" dirty="0">
                <a:latin typeface="Times New Roman" pitchFamily="18" charset="0"/>
                <a:cs typeface="Times New Roman" pitchFamily="18" charset="0"/>
              </a:rPr>
              <a:t>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C9C872-86AF-4AFA-A559-03CE541354EE}"/>
              </a:ext>
            </a:extLst>
          </p:cNvPr>
          <p:cNvSpPr txBox="1"/>
          <p:nvPr/>
        </p:nvSpPr>
        <p:spPr>
          <a:xfrm>
            <a:off x="5984543" y="4093965"/>
            <a:ext cx="63871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aseline="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aseline="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aseline="0" dirty="0" err="1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2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aseline="0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3200" baseline="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baseline="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baseline="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8731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Bahnschrift SemiBold Condensed" panose="020B0502040204020203" pitchFamily="34" charset="0"/>
              </a:rPr>
              <a:t>Em hãy cho biết vai trò của đa dạng sinh học?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07080" y="2061971"/>
            <a:ext cx="1978152" cy="10547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/>
              <a:t>Trong tự nhiên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07080" y="4440999"/>
            <a:ext cx="1978152" cy="10547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/>
              <a:t>Trong thực tiễn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65264" y="1551210"/>
            <a:ext cx="4703064" cy="4909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Bảo vệ đất, nguồn nước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65264" y="2211213"/>
            <a:ext cx="4703064" cy="4909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Chắn </a:t>
            </a:r>
            <a:r>
              <a:rPr lang="vi-VN" sz="2000"/>
              <a:t>sóng</a:t>
            </a:r>
            <a:r>
              <a:rPr lang="en-US" sz="2400"/>
              <a:t>, chắn gió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65264" y="2847150"/>
            <a:ext cx="4703064" cy="4909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Điều hòa khí hậu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82968" y="3483087"/>
            <a:ext cx="4703064" cy="4909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/>
              <a:t>Duy trì sự ổn định của hệ sinh thái,…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065264" y="4440999"/>
            <a:ext cx="4703064" cy="10547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/>
              <a:t>Cung cấp sản phẩm sinh học: lương thực, thực phẩm, dược liệu</a:t>
            </a:r>
            <a:r>
              <a:rPr lang="vi-VN" sz="2400"/>
              <a:t>...</a:t>
            </a:r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10312" y="2702195"/>
            <a:ext cx="1947672" cy="181051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Đa dạng sinh học</a:t>
            </a:r>
          </a:p>
        </p:txBody>
      </p:sp>
      <p:cxnSp>
        <p:nvCxnSpPr>
          <p:cNvPr id="14" name="Straight Arrow Connector 13"/>
          <p:cNvCxnSpPr>
            <a:stCxn id="11" idx="6"/>
            <a:endCxn id="4" idx="1"/>
          </p:cNvCxnSpPr>
          <p:nvPr/>
        </p:nvCxnSpPr>
        <p:spPr>
          <a:xfrm flipV="1">
            <a:off x="2157984" y="2589339"/>
            <a:ext cx="1149096" cy="101811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6"/>
            <a:endCxn id="5" idx="1"/>
          </p:cNvCxnSpPr>
          <p:nvPr/>
        </p:nvCxnSpPr>
        <p:spPr>
          <a:xfrm>
            <a:off x="2157984" y="3607451"/>
            <a:ext cx="1149096" cy="136091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3"/>
            <a:endCxn id="6" idx="1"/>
          </p:cNvCxnSpPr>
          <p:nvPr/>
        </p:nvCxnSpPr>
        <p:spPr>
          <a:xfrm flipV="1">
            <a:off x="5285232" y="1796701"/>
            <a:ext cx="1780032" cy="79263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3"/>
            <a:endCxn id="7" idx="1"/>
          </p:cNvCxnSpPr>
          <p:nvPr/>
        </p:nvCxnSpPr>
        <p:spPr>
          <a:xfrm flipV="1">
            <a:off x="5285232" y="2456704"/>
            <a:ext cx="1780032" cy="13263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3"/>
            <a:endCxn id="8" idx="1"/>
          </p:cNvCxnSpPr>
          <p:nvPr/>
        </p:nvCxnSpPr>
        <p:spPr>
          <a:xfrm>
            <a:off x="5285232" y="2589339"/>
            <a:ext cx="1780032" cy="50330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3"/>
            <a:endCxn id="9" idx="1"/>
          </p:cNvCxnSpPr>
          <p:nvPr/>
        </p:nvCxnSpPr>
        <p:spPr>
          <a:xfrm>
            <a:off x="5285232" y="2589339"/>
            <a:ext cx="1697736" cy="113923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3"/>
            <a:endCxn id="10" idx="1"/>
          </p:cNvCxnSpPr>
          <p:nvPr/>
        </p:nvCxnSpPr>
        <p:spPr>
          <a:xfrm>
            <a:off x="5285232" y="4968367"/>
            <a:ext cx="1780032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Tổng hợp 5000 ảnh động tuyển chọn cực đẹp cho Powerpoint | CTU - Cộng đồng  Sinh viên Đại học Cần Thơ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83" y="1183595"/>
            <a:ext cx="1376217" cy="129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4049" y="1263587"/>
            <a:ext cx="5655143" cy="4496860"/>
          </a:xfrm>
          <a:prstGeom prst="rect">
            <a:avLst/>
          </a:prstGeom>
          <a:ln>
            <a:solidFill>
              <a:srgbClr val="FF0066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847" y="5787879"/>
            <a:ext cx="2914800" cy="342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119" y="467060"/>
            <a:ext cx="3570273" cy="4630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b="1"/>
              <a:t>2. Vai trò của đa dạng sinh học</a:t>
            </a:r>
            <a:endParaRPr lang="en-US" b="1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12152" y="1292733"/>
            <a:ext cx="3697224" cy="44677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các loài sinh vật có trong hình 33.5 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loài s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 </a:t>
            </a:r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hình sử dụng nguồn thức ăn là gì?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vi-VN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mỗi loài s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 </a:t>
            </a:r>
            <a:r>
              <a:rPr lang="vi-VN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vi-VN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mất đi thì có gây ảnh hưởng đến loài s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 </a:t>
            </a:r>
            <a:r>
              <a:rPr lang="vi-VN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ật</a:t>
            </a:r>
            <a:r>
              <a:rPr lang="vi-VN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 không</a:t>
            </a: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3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8052" y="608782"/>
            <a:ext cx="6536248" cy="5197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006" y="5922979"/>
            <a:ext cx="2914800" cy="3429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65270" y="2715094"/>
            <a:ext cx="567857" cy="367191"/>
          </a:xfrm>
        </p:spPr>
        <p:txBody>
          <a:bodyPr>
            <a:noAutofit/>
          </a:bodyPr>
          <a:lstStyle/>
          <a:p>
            <a:r>
              <a:rPr lang="vi-VN" sz="1800" b="1">
                <a:solidFill>
                  <a:srgbClr val="0000FF"/>
                </a:solidFill>
              </a:rPr>
              <a:t>Dê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8782327" y="5555788"/>
            <a:ext cx="567857" cy="367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800" b="1">
                <a:solidFill>
                  <a:srgbClr val="0000FF"/>
                </a:solidFill>
              </a:rPr>
              <a:t>Cỏ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372996" y="4328389"/>
            <a:ext cx="686360" cy="29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800" b="1">
                <a:solidFill>
                  <a:srgbClr val="0000FF"/>
                </a:solidFill>
              </a:rPr>
              <a:t>Thỏ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745982" y="5532241"/>
            <a:ext cx="970194" cy="274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800" b="1">
                <a:solidFill>
                  <a:srgbClr val="0000FF"/>
                </a:solidFill>
              </a:rPr>
              <a:t>Chuột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231079" y="1917799"/>
            <a:ext cx="567857" cy="367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800" b="1">
                <a:solidFill>
                  <a:srgbClr val="0000FF"/>
                </a:solidFill>
              </a:rPr>
              <a:t>Sói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5745982" y="3123094"/>
            <a:ext cx="627014" cy="382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800" b="1">
                <a:solidFill>
                  <a:srgbClr val="0000FF"/>
                </a:solidFill>
              </a:rPr>
              <a:t>Cáo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940236" y="3796784"/>
            <a:ext cx="1006770" cy="367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800" b="1">
                <a:solidFill>
                  <a:srgbClr val="0000FF"/>
                </a:solidFill>
              </a:rPr>
              <a:t>Cú mèo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940236" y="1970883"/>
            <a:ext cx="814644" cy="31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800" b="1">
                <a:solidFill>
                  <a:srgbClr val="0000FF"/>
                </a:solidFill>
              </a:rPr>
              <a:t>Sư tử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454" y="2964716"/>
            <a:ext cx="1968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trì sự cân bằng, ổn định hệ sinh thái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0453" y="1593562"/>
            <a:ext cx="1968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các sinh vật trong tự nhiên là gì?</a:t>
            </a:r>
          </a:p>
        </p:txBody>
      </p:sp>
    </p:spTree>
    <p:extLst>
      <p:ext uri="{BB962C8B-B14F-4D97-AF65-F5344CB8AC3E}">
        <p14:creationId xmlns:p14="http://schemas.microsoft.com/office/powerpoint/2010/main" val="187851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68568" y="1585436"/>
            <a:ext cx="5992368" cy="3932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42" y="405574"/>
            <a:ext cx="5867369" cy="3846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196082" y="758952"/>
            <a:ext cx="5737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</a:rPr>
              <a:t>Ngoài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ra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dạng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sinh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học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còn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có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vai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trò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gì</a:t>
            </a:r>
            <a:r>
              <a:rPr lang="en-US" sz="2400" b="1" dirty="0">
                <a:solidFill>
                  <a:srgbClr val="0000FF"/>
                </a:solidFill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5DF94F1-FF8E-47EB-8D4C-9F96C395A0FC}"/>
              </a:ext>
            </a:extLst>
          </p:cNvPr>
          <p:cNvSpPr txBox="1"/>
          <p:nvPr/>
        </p:nvSpPr>
        <p:spPr>
          <a:xfrm>
            <a:off x="358660" y="4547181"/>
            <a:ext cx="4576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Chống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xói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mòn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sạc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lỡ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đất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4109" y="850142"/>
            <a:ext cx="7933651" cy="528910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608577" y="1158"/>
            <a:ext cx="2991104" cy="1124712"/>
          </a:xfrm>
          <a:prstGeom prst="cloudCallout">
            <a:avLst>
              <a:gd name="adj1" fmla="val -7850"/>
              <a:gd name="adj2" fmla="val 761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00FF"/>
                </a:solidFill>
                <a:latin typeface="Baskerville Old Face" panose="02020602080505020303" pitchFamily="18" charset="0"/>
              </a:rPr>
              <a:t>Tán cây cản sức gió và vận tốc chảy của nước mưa</a:t>
            </a:r>
            <a:endParaRPr lang="en-US" sz="900">
              <a:solidFill>
                <a:srgbClr val="0000F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27931" y="5028470"/>
            <a:ext cx="3867912" cy="630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prstClr val="white"/>
                </a:solidFill>
                <a:latin typeface="Bodoni MT Condensed" panose="02070606080606020203" pitchFamily="18" charset="0"/>
              </a:rPr>
              <a:t>Rễ cây có khả năng giữ đất</a:t>
            </a:r>
          </a:p>
        </p:txBody>
      </p:sp>
    </p:spTree>
    <p:extLst>
      <p:ext uri="{BB962C8B-B14F-4D97-AF65-F5344CB8AC3E}">
        <p14:creationId xmlns:p14="http://schemas.microsoft.com/office/powerpoint/2010/main" val="239854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>
            <a:normAutofit/>
          </a:bodyPr>
          <a:lstStyle/>
          <a:p>
            <a:r>
              <a:rPr lang="en-US" sz="3000" b="1">
                <a:solidFill>
                  <a:srgbClr val="0000FF"/>
                </a:solidFill>
              </a:rPr>
              <a:t>Thực vật góp phần bảo vệ đất và nguồn nước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1720" y="1432560"/>
            <a:ext cx="9846197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33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2872" y="5155183"/>
            <a:ext cx="9144000" cy="612649"/>
          </a:xfrm>
        </p:spPr>
        <p:txBody>
          <a:bodyPr>
            <a:normAutofit fontScale="90000"/>
          </a:bodyPr>
          <a:lstStyle/>
          <a:p>
            <a:r>
              <a:rPr lang="vi-VN" sz="3600">
                <a:solidFill>
                  <a:srgbClr val="0000FF"/>
                </a:solidFill>
              </a:rPr>
              <a:t>Rừng ngập mặn</a:t>
            </a:r>
            <a:r>
              <a:rPr lang="en-US" sz="3600">
                <a:solidFill>
                  <a:srgbClr val="0000FF"/>
                </a:solidFill>
              </a:rPr>
              <a:t>:</a:t>
            </a:r>
            <a:r>
              <a:rPr lang="vi-VN" sz="3600">
                <a:solidFill>
                  <a:srgbClr val="0000FF"/>
                </a:solidFill>
              </a:rPr>
              <a:t> chắn sóng, chống sạt lở ven biển</a:t>
            </a:r>
            <a:endParaRPr lang="en-US" sz="360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12" y="744494"/>
            <a:ext cx="5258488" cy="2760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9192" y="989630"/>
            <a:ext cx="4575048" cy="612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>
                <a:solidFill>
                  <a:srgbClr val="0000FF"/>
                </a:solidFill>
              </a:rPr>
              <a:t>Đối với môi trường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43" y="2289492"/>
            <a:ext cx="5264357" cy="2760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70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71626" y="1846136"/>
            <a:ext cx="4349814" cy="416383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78978" y="447738"/>
            <a:ext cx="5129213" cy="1271334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00FF"/>
                </a:solidFill>
              </a:rPr>
              <a:t>Cân bằng nồng độ khí oxygen và khí carbon dioxide trong không khí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88" y="2459736"/>
            <a:ext cx="6494332" cy="35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467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6901"/>
            <a:ext cx="4581331" cy="3127883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000FF"/>
                </a:solidFill>
              </a:rPr>
              <a:t>Làm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giảm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nhiệt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độ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môi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trường</a:t>
            </a:r>
            <a:r>
              <a:rPr lang="en-US" sz="4000" b="1" dirty="0">
                <a:solidFill>
                  <a:srgbClr val="0000FF"/>
                </a:solidFill>
              </a:rPr>
              <a:t>,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 err="1">
                <a:solidFill>
                  <a:srgbClr val="0000FF"/>
                </a:solidFill>
              </a:rPr>
              <a:t>Điều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hòa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không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khí</a:t>
            </a:r>
            <a:r>
              <a:rPr lang="en-US" sz="4000" b="1" dirty="0">
                <a:solidFill>
                  <a:srgbClr val="0000FF"/>
                </a:solidFill>
              </a:rPr>
              <a:t>, </a:t>
            </a:r>
            <a:r>
              <a:rPr lang="en-US" sz="4000" b="1" dirty="0" err="1">
                <a:solidFill>
                  <a:srgbClr val="0000FF"/>
                </a:solidFill>
              </a:rPr>
              <a:t>Giảm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hiệu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ứng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nhà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kính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2976" y="654223"/>
            <a:ext cx="4473089" cy="6189637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5400000" flipH="1" flipV="1">
            <a:off x="6434478" y="1031114"/>
            <a:ext cx="777240" cy="530352"/>
          </a:xfrm>
          <a:prstGeom prst="curvedConnector3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6489520" y="623571"/>
            <a:ext cx="1511808" cy="284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Hơi nước</a:t>
            </a:r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7612708" y="1808354"/>
            <a:ext cx="777240" cy="530352"/>
          </a:xfrm>
          <a:prstGeom prst="curvedConnector3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6200000" flipV="1">
            <a:off x="4867015" y="1262396"/>
            <a:ext cx="759587" cy="418302"/>
          </a:xfrm>
          <a:prstGeom prst="curvedConnector3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281753" y="807655"/>
            <a:ext cx="1511808" cy="284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Hơi nước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02574" y="1341740"/>
            <a:ext cx="1511808" cy="284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Hơi nước</a:t>
            </a:r>
          </a:p>
        </p:txBody>
      </p:sp>
    </p:spTree>
    <p:extLst>
      <p:ext uri="{BB962C8B-B14F-4D97-AF65-F5344CB8AC3E}">
        <p14:creationId xmlns:p14="http://schemas.microsoft.com/office/powerpoint/2010/main" val="15876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571</Words>
  <Application>Microsoft Office PowerPoint</Application>
  <PresentationFormat>Custom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3_Office Theme</vt:lpstr>
      <vt:lpstr>ĐA DẠNG SINH HỌC</vt:lpstr>
      <vt:lpstr>PowerPoint Presentation</vt:lpstr>
      <vt:lpstr>Dê</vt:lpstr>
      <vt:lpstr>PowerPoint Presentation</vt:lpstr>
      <vt:lpstr>PowerPoint Presentation</vt:lpstr>
      <vt:lpstr>Thực vật góp phần bảo vệ đất và nguồn nước</vt:lpstr>
      <vt:lpstr>Rừng ngập mặn: chắn sóng, chống sạt lở ven biển</vt:lpstr>
      <vt:lpstr>PowerPoint Presentation</vt:lpstr>
      <vt:lpstr>Làm giảm nhiệt độ môi trường,  Điều hòa không khí, Giảm hiệu ứng nhà kính</vt:lpstr>
      <vt:lpstr>PowerPoint Presentation</vt:lpstr>
      <vt:lpstr>PowerPoint Presentation</vt:lpstr>
      <vt:lpstr>Trong thực tiễn</vt:lpstr>
      <vt:lpstr>PowerPoint Presentation</vt:lpstr>
      <vt:lpstr>PowerPoint Presentation</vt:lpstr>
      <vt:lpstr>Em hãy cho biết vai trò của đa dạng sinh học?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ASIA</cp:lastModifiedBy>
  <cp:revision>188</cp:revision>
  <dcterms:created xsi:type="dcterms:W3CDTF">2022-01-23T22:15:35Z</dcterms:created>
  <dcterms:modified xsi:type="dcterms:W3CDTF">2022-07-28T12:25:51Z</dcterms:modified>
</cp:coreProperties>
</file>