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0" r:id="rId2"/>
    <p:sldId id="291" r:id="rId3"/>
    <p:sldId id="292" r:id="rId4"/>
    <p:sldId id="260" r:id="rId5"/>
    <p:sldId id="258" r:id="rId6"/>
    <p:sldId id="256" r:id="rId7"/>
    <p:sldId id="269" r:id="rId8"/>
    <p:sldId id="263" r:id="rId9"/>
    <p:sldId id="289" r:id="rId10"/>
    <p:sldId id="257" r:id="rId11"/>
    <p:sldId id="264" r:id="rId12"/>
    <p:sldId id="275" r:id="rId13"/>
    <p:sldId id="265" r:id="rId14"/>
    <p:sldId id="266" r:id="rId15"/>
    <p:sldId id="270" r:id="rId16"/>
    <p:sldId id="276" r:id="rId17"/>
    <p:sldId id="277" r:id="rId18"/>
    <p:sldId id="278" r:id="rId19"/>
    <p:sldId id="279" r:id="rId20"/>
    <p:sldId id="268" r:id="rId21"/>
  </p:sldIdLst>
  <p:sldSz cx="9144000" cy="6858000" type="screen4x3"/>
  <p:notesSz cx="6858000" cy="9144000"/>
  <p:defaultTextStyle>
    <a:defPPr>
      <a:defRPr lang="en-US"/>
    </a:defPPr>
    <a:lvl1pPr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FF6600"/>
    <a:srgbClr val="CC66FF"/>
    <a:srgbClr val="6600CC"/>
    <a:srgbClr val="FF0066"/>
    <a:srgbClr val="0000FF"/>
    <a:srgbClr val="FF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12ACC0F-A23A-69DF-0DB2-F7794C18949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Arial" panose="020B0604020202020204" pitchFamily="34" charset="0"/>
              </a:defRPr>
            </a:lvl1pPr>
          </a:lstStyle>
          <a:p>
            <a:endParaRPr lang="en-US" altLang="en-US"/>
          </a:p>
        </p:txBody>
      </p:sp>
      <p:sp>
        <p:nvSpPr>
          <p:cNvPr id="9219" name="Rectangle 3">
            <a:extLst>
              <a:ext uri="{FF2B5EF4-FFF2-40B4-BE49-F238E27FC236}">
                <a16:creationId xmlns:a16="http://schemas.microsoft.com/office/drawing/2014/main" id="{9F538697-33E4-E03F-BC47-5AB79B0C17EF}"/>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Arial" panose="020B0604020202020204" pitchFamily="34" charset="0"/>
              </a:defRPr>
            </a:lvl1pPr>
          </a:lstStyle>
          <a:p>
            <a:endParaRPr lang="en-US" altLang="en-US"/>
          </a:p>
        </p:txBody>
      </p:sp>
      <p:sp>
        <p:nvSpPr>
          <p:cNvPr id="9220" name="Rectangle 4">
            <a:extLst>
              <a:ext uri="{FF2B5EF4-FFF2-40B4-BE49-F238E27FC236}">
                <a16:creationId xmlns:a16="http://schemas.microsoft.com/office/drawing/2014/main" id="{7586AA39-7DD5-B520-255A-919B767C629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a:extLst>
              <a:ext uri="{FF2B5EF4-FFF2-40B4-BE49-F238E27FC236}">
                <a16:creationId xmlns:a16="http://schemas.microsoft.com/office/drawing/2014/main" id="{1502B244-3A96-FCD5-E6A1-78532069D61C}"/>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2" name="Rectangle 6">
            <a:extLst>
              <a:ext uri="{FF2B5EF4-FFF2-40B4-BE49-F238E27FC236}">
                <a16:creationId xmlns:a16="http://schemas.microsoft.com/office/drawing/2014/main" id="{F02A9BC3-6F5C-4D29-E54D-10AA57110CA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Arial" panose="020B0604020202020204" pitchFamily="34" charset="0"/>
              </a:defRPr>
            </a:lvl1pPr>
          </a:lstStyle>
          <a:p>
            <a:endParaRPr lang="en-US" altLang="en-US"/>
          </a:p>
        </p:txBody>
      </p:sp>
      <p:sp>
        <p:nvSpPr>
          <p:cNvPr id="9223" name="Rectangle 7">
            <a:extLst>
              <a:ext uri="{FF2B5EF4-FFF2-40B4-BE49-F238E27FC236}">
                <a16:creationId xmlns:a16="http://schemas.microsoft.com/office/drawing/2014/main" id="{D512BB2A-6A04-563C-B885-9348612D58C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fld id="{3624E553-CD0B-40FB-80AC-3941B490D2A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230A10-00F2-FD6C-7127-4B9A52EB1A36}"/>
              </a:ext>
            </a:extLst>
          </p:cNvPr>
          <p:cNvSpPr>
            <a:spLocks noGrp="1" noChangeArrowheads="1"/>
          </p:cNvSpPr>
          <p:nvPr>
            <p:ph type="sldNum" sz="quarter" idx="5"/>
          </p:nvPr>
        </p:nvSpPr>
        <p:spPr>
          <a:ln/>
        </p:spPr>
        <p:txBody>
          <a:bodyPr/>
          <a:lstStyle/>
          <a:p>
            <a:fld id="{8EEB801D-171F-4D97-AFD5-309F673A24B7}" type="slidenum">
              <a:rPr lang="en-US" altLang="en-US"/>
              <a:pPr/>
              <a:t>20</a:t>
            </a:fld>
            <a:endParaRPr lang="en-US" altLang="en-US"/>
          </a:p>
        </p:txBody>
      </p:sp>
      <p:sp>
        <p:nvSpPr>
          <p:cNvPr id="21506" name="Rectangle 2">
            <a:extLst>
              <a:ext uri="{FF2B5EF4-FFF2-40B4-BE49-F238E27FC236}">
                <a16:creationId xmlns:a16="http://schemas.microsoft.com/office/drawing/2014/main" id="{D7147272-6868-B18C-6F1D-54A63425F86F}"/>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2BF876F9-CE1A-B749-01E0-49D304C15C0F}"/>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D6A8F5-6936-D4B2-E60B-E84891491EE9}"/>
              </a:ext>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CD027C5-95B8-D442-D285-CB43C8B73F9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D5AE22F-D1CB-8992-D5B9-5C28F15DEC73}"/>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28725CD3-41AA-9E00-6738-E439EE673186}"/>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75912C48-A944-585A-E09D-9DE758495E18}"/>
              </a:ext>
            </a:extLst>
          </p:cNvPr>
          <p:cNvSpPr>
            <a:spLocks noGrp="1"/>
          </p:cNvSpPr>
          <p:nvPr>
            <p:ph type="sldNum" sz="quarter" idx="12"/>
          </p:nvPr>
        </p:nvSpPr>
        <p:spPr/>
        <p:txBody>
          <a:bodyPr/>
          <a:lstStyle>
            <a:lvl1pPr>
              <a:defRPr/>
            </a:lvl1pPr>
          </a:lstStyle>
          <a:p>
            <a:fld id="{3C007BD6-C54A-4066-A33F-409EE28A7F67}" type="slidenum">
              <a:rPr lang="en-US" altLang="en-US"/>
              <a:pPr/>
              <a:t>‹#›</a:t>
            </a:fld>
            <a:endParaRPr lang="en-US" altLang="en-US"/>
          </a:p>
        </p:txBody>
      </p:sp>
    </p:spTree>
    <p:extLst>
      <p:ext uri="{BB962C8B-B14F-4D97-AF65-F5344CB8AC3E}">
        <p14:creationId xmlns:p14="http://schemas.microsoft.com/office/powerpoint/2010/main" val="761319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EB06CA-E6DC-6955-849B-BBB9CD8C7A8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517AC10-0D6F-960C-26DA-AC6B0B11858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47561F9-5442-D7A2-BCAB-C8FDBB188764}"/>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29EEBA9F-6B48-9D9E-5738-ECFC2F770551}"/>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06A40161-60B8-D405-3073-D3D2EA1EFD06}"/>
              </a:ext>
            </a:extLst>
          </p:cNvPr>
          <p:cNvSpPr>
            <a:spLocks noGrp="1"/>
          </p:cNvSpPr>
          <p:nvPr>
            <p:ph type="sldNum" sz="quarter" idx="12"/>
          </p:nvPr>
        </p:nvSpPr>
        <p:spPr/>
        <p:txBody>
          <a:bodyPr/>
          <a:lstStyle>
            <a:lvl1pPr>
              <a:defRPr/>
            </a:lvl1pPr>
          </a:lstStyle>
          <a:p>
            <a:fld id="{5F4DC12D-4CCE-4005-B1EC-0E535D0E7711}" type="slidenum">
              <a:rPr lang="en-US" altLang="en-US"/>
              <a:pPr/>
              <a:t>‹#›</a:t>
            </a:fld>
            <a:endParaRPr lang="en-US" altLang="en-US"/>
          </a:p>
        </p:txBody>
      </p:sp>
    </p:spTree>
    <p:extLst>
      <p:ext uri="{BB962C8B-B14F-4D97-AF65-F5344CB8AC3E}">
        <p14:creationId xmlns:p14="http://schemas.microsoft.com/office/powerpoint/2010/main" val="3921790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CB2B092-DAA0-67CC-9AC8-A98164E73CB1}"/>
              </a:ext>
            </a:extLst>
          </p:cNvPr>
          <p:cNvSpPr>
            <a:spLocks noGrp="1"/>
          </p:cNvSpPr>
          <p:nvPr>
            <p:ph type="title" orient="vert"/>
          </p:nvPr>
        </p:nvSpPr>
        <p:spPr>
          <a:xfrm>
            <a:off x="6629400" y="274638"/>
            <a:ext cx="2057400" cy="5851525"/>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CE0CEBA-99B4-313E-F92D-7CE5CDB69962}"/>
              </a:ext>
            </a:extLst>
          </p:cNvPr>
          <p:cNvSpPr>
            <a:spLocks noGrp="1"/>
          </p:cNvSpPr>
          <p:nvPr>
            <p:ph type="body" orient="vert" idx="1"/>
          </p:nvPr>
        </p:nvSpPr>
        <p:spPr>
          <a:xfrm>
            <a:off x="457200" y="274638"/>
            <a:ext cx="6019800" cy="585152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EF0638E-E068-4C73-0B30-7046104F0176}"/>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28D6DB40-BA9F-483E-6FAB-52CBE07E364E}"/>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E4814CA6-C1DF-BD29-0818-F4D254331F6B}"/>
              </a:ext>
            </a:extLst>
          </p:cNvPr>
          <p:cNvSpPr>
            <a:spLocks noGrp="1"/>
          </p:cNvSpPr>
          <p:nvPr>
            <p:ph type="sldNum" sz="quarter" idx="12"/>
          </p:nvPr>
        </p:nvSpPr>
        <p:spPr/>
        <p:txBody>
          <a:bodyPr/>
          <a:lstStyle>
            <a:lvl1pPr>
              <a:defRPr/>
            </a:lvl1pPr>
          </a:lstStyle>
          <a:p>
            <a:fld id="{813B0A3D-6FF6-4A80-B58E-5FD6465D6814}" type="slidenum">
              <a:rPr lang="en-US" altLang="en-US"/>
              <a:pPr/>
              <a:t>‹#›</a:t>
            </a:fld>
            <a:endParaRPr lang="en-US" altLang="en-US"/>
          </a:p>
        </p:txBody>
      </p:sp>
    </p:spTree>
    <p:extLst>
      <p:ext uri="{BB962C8B-B14F-4D97-AF65-F5344CB8AC3E}">
        <p14:creationId xmlns:p14="http://schemas.microsoft.com/office/powerpoint/2010/main" val="2832509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êu đề và Bả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7EB6423-22E5-8807-E7AA-740814F6501F}"/>
              </a:ext>
            </a:extLst>
          </p:cNvPr>
          <p:cNvSpPr>
            <a:spLocks noGrp="1"/>
          </p:cNvSpPr>
          <p:nvPr>
            <p:ph type="title"/>
          </p:nvPr>
        </p:nvSpPr>
        <p:spPr>
          <a:xfrm>
            <a:off x="457200" y="274638"/>
            <a:ext cx="8229600" cy="1143000"/>
          </a:xfrm>
        </p:spPr>
        <p:txBody>
          <a:bodyPr/>
          <a:lstStyle/>
          <a:p>
            <a:r>
              <a:rPr lang="vi-VN"/>
              <a:t>Bấm để sửa kiểu tiêu đề Bản cái</a:t>
            </a:r>
            <a:endParaRPr lang="en-US"/>
          </a:p>
        </p:txBody>
      </p:sp>
      <p:sp>
        <p:nvSpPr>
          <p:cNvPr id="3" name="Chỗ dành sẵn cho Bảng 2">
            <a:extLst>
              <a:ext uri="{FF2B5EF4-FFF2-40B4-BE49-F238E27FC236}">
                <a16:creationId xmlns:a16="http://schemas.microsoft.com/office/drawing/2014/main" id="{E7A4CE53-E67B-AAB1-73AA-A8091F53C0F4}"/>
              </a:ext>
            </a:extLst>
          </p:cNvPr>
          <p:cNvSpPr>
            <a:spLocks noGrp="1"/>
          </p:cNvSpPr>
          <p:nvPr>
            <p:ph type="tbl" idx="1"/>
          </p:nvPr>
        </p:nvSpPr>
        <p:spPr>
          <a:xfrm>
            <a:off x="457200" y="1600200"/>
            <a:ext cx="8229600" cy="4525963"/>
          </a:xfrm>
        </p:spPr>
        <p:txBody>
          <a:bodyPr/>
          <a:lstStyle/>
          <a:p>
            <a:endParaRPr lang="en-US"/>
          </a:p>
        </p:txBody>
      </p:sp>
      <p:sp>
        <p:nvSpPr>
          <p:cNvPr id="4" name="Chỗ dành sẵn cho Ngày tháng 3">
            <a:extLst>
              <a:ext uri="{FF2B5EF4-FFF2-40B4-BE49-F238E27FC236}">
                <a16:creationId xmlns:a16="http://schemas.microsoft.com/office/drawing/2014/main" id="{9178AA0B-047B-6845-3533-738A9EC4AE3B}"/>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911BB1DF-2390-4E84-78C8-DA16359A7BDA}"/>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B1DE1067-164C-B755-DCEB-5C91E8872DBF}"/>
              </a:ext>
            </a:extLst>
          </p:cNvPr>
          <p:cNvSpPr>
            <a:spLocks noGrp="1"/>
          </p:cNvSpPr>
          <p:nvPr>
            <p:ph type="sldNum" sz="quarter" idx="12"/>
          </p:nvPr>
        </p:nvSpPr>
        <p:spPr>
          <a:xfrm>
            <a:off x="6553200" y="6245225"/>
            <a:ext cx="2133600" cy="476250"/>
          </a:xfrm>
        </p:spPr>
        <p:txBody>
          <a:bodyPr/>
          <a:lstStyle>
            <a:lvl1pPr>
              <a:defRPr/>
            </a:lvl1pPr>
          </a:lstStyle>
          <a:p>
            <a:fld id="{2B85A66F-A1FD-4559-A6B9-0DC428C38501}" type="slidenum">
              <a:rPr lang="en-US" altLang="en-US"/>
              <a:pPr/>
              <a:t>‹#›</a:t>
            </a:fld>
            <a:endParaRPr lang="en-US" altLang="en-US"/>
          </a:p>
        </p:txBody>
      </p:sp>
    </p:spTree>
    <p:extLst>
      <p:ext uri="{BB962C8B-B14F-4D97-AF65-F5344CB8AC3E}">
        <p14:creationId xmlns:p14="http://schemas.microsoft.com/office/powerpoint/2010/main" val="2501520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êu đề, Văn bản và Clip Art">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E37BB7-4C89-F95D-00B6-629B3221311E}"/>
              </a:ext>
            </a:extLst>
          </p:cNvPr>
          <p:cNvSpPr>
            <a:spLocks noGrp="1"/>
          </p:cNvSpPr>
          <p:nvPr>
            <p:ph type="title"/>
          </p:nvPr>
        </p:nvSpPr>
        <p:spPr>
          <a:xfrm>
            <a:off x="457200" y="274638"/>
            <a:ext cx="8229600" cy="1143000"/>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D7171DB-7A19-91DC-D94B-4854206F3464}"/>
              </a:ext>
            </a:extLst>
          </p:cNvPr>
          <p:cNvSpPr>
            <a:spLocks noGrp="1"/>
          </p:cNvSpPr>
          <p:nvPr>
            <p:ph type="body" sz="half" idx="1"/>
          </p:nvPr>
        </p:nvSpPr>
        <p:spPr>
          <a:xfrm>
            <a:off x="457200" y="1600200"/>
            <a:ext cx="40386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Ảnh Trực tuyến 3">
            <a:extLst>
              <a:ext uri="{FF2B5EF4-FFF2-40B4-BE49-F238E27FC236}">
                <a16:creationId xmlns:a16="http://schemas.microsoft.com/office/drawing/2014/main" id="{6FE15701-3101-BADB-1457-6EF288ED40CA}"/>
              </a:ext>
            </a:extLst>
          </p:cNvPr>
          <p:cNvSpPr>
            <a:spLocks noGrp="1"/>
          </p:cNvSpPr>
          <p:nvPr>
            <p:ph type="clipArt" sz="half" idx="2"/>
          </p:nvPr>
        </p:nvSpPr>
        <p:spPr>
          <a:xfrm>
            <a:off x="4648200" y="1600200"/>
            <a:ext cx="4038600" cy="4525963"/>
          </a:xfrm>
        </p:spPr>
        <p:txBody>
          <a:bodyPr/>
          <a:lstStyle/>
          <a:p>
            <a:endParaRPr lang="en-US"/>
          </a:p>
        </p:txBody>
      </p:sp>
      <p:sp>
        <p:nvSpPr>
          <p:cNvPr id="5" name="Chỗ dành sẵn cho Ngày tháng 4">
            <a:extLst>
              <a:ext uri="{FF2B5EF4-FFF2-40B4-BE49-F238E27FC236}">
                <a16:creationId xmlns:a16="http://schemas.microsoft.com/office/drawing/2014/main" id="{70E27F38-A107-CDD5-2DCD-960EE358F886}"/>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id="{1EAC436E-8F51-3C99-8DDA-CC461BCDDBE7}"/>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id="{50A9D873-B1DE-B7AE-421B-E78EDDDD9125}"/>
              </a:ext>
            </a:extLst>
          </p:cNvPr>
          <p:cNvSpPr>
            <a:spLocks noGrp="1"/>
          </p:cNvSpPr>
          <p:nvPr>
            <p:ph type="sldNum" sz="quarter" idx="12"/>
          </p:nvPr>
        </p:nvSpPr>
        <p:spPr>
          <a:xfrm>
            <a:off x="6553200" y="6245225"/>
            <a:ext cx="2133600" cy="476250"/>
          </a:xfrm>
        </p:spPr>
        <p:txBody>
          <a:bodyPr/>
          <a:lstStyle>
            <a:lvl1pPr>
              <a:defRPr/>
            </a:lvl1pPr>
          </a:lstStyle>
          <a:p>
            <a:fld id="{CD27D08D-98FE-4F3C-8C74-CDDA340B0558}" type="slidenum">
              <a:rPr lang="en-US" altLang="en-US"/>
              <a:pPr/>
              <a:t>‹#›</a:t>
            </a:fld>
            <a:endParaRPr lang="en-US" altLang="en-US"/>
          </a:p>
        </p:txBody>
      </p:sp>
    </p:spTree>
    <p:extLst>
      <p:ext uri="{BB962C8B-B14F-4D97-AF65-F5344CB8AC3E}">
        <p14:creationId xmlns:p14="http://schemas.microsoft.com/office/powerpoint/2010/main" val="16346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B77BB17-0F3F-66D4-EE72-31576C375E8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179107-8F12-707F-C838-C73CE9B8DA7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4CC147-9A39-4F7E-AA57-19A7A7826D47}"/>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D2A134B9-151B-7C54-1125-0C1E8AC488FC}"/>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221BD53B-02A5-8213-2243-46AFFC14A1DE}"/>
              </a:ext>
            </a:extLst>
          </p:cNvPr>
          <p:cNvSpPr>
            <a:spLocks noGrp="1"/>
          </p:cNvSpPr>
          <p:nvPr>
            <p:ph type="sldNum" sz="quarter" idx="12"/>
          </p:nvPr>
        </p:nvSpPr>
        <p:spPr/>
        <p:txBody>
          <a:bodyPr/>
          <a:lstStyle>
            <a:lvl1pPr>
              <a:defRPr/>
            </a:lvl1pPr>
          </a:lstStyle>
          <a:p>
            <a:fld id="{F1B1957B-2A6F-4902-A7C7-44EEEF71E8F2}" type="slidenum">
              <a:rPr lang="en-US" altLang="en-US"/>
              <a:pPr/>
              <a:t>‹#›</a:t>
            </a:fld>
            <a:endParaRPr lang="en-US" altLang="en-US"/>
          </a:p>
        </p:txBody>
      </p:sp>
    </p:spTree>
    <p:extLst>
      <p:ext uri="{BB962C8B-B14F-4D97-AF65-F5344CB8AC3E}">
        <p14:creationId xmlns:p14="http://schemas.microsoft.com/office/powerpoint/2010/main" val="181549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34C65D-44E9-4906-BA63-19494C6A08B7}"/>
              </a:ext>
            </a:extLst>
          </p:cNvPr>
          <p:cNvSpPr>
            <a:spLocks noGrp="1"/>
          </p:cNvSpPr>
          <p:nvPr>
            <p:ph type="title"/>
          </p:nvPr>
        </p:nvSpPr>
        <p:spPr>
          <a:xfrm>
            <a:off x="623888" y="1709738"/>
            <a:ext cx="78867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E9494A1-68ED-874B-0363-B6471C2FB91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AA92BBE-B441-34ED-F1A9-C61CEDACB98B}"/>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AAEE39AA-6465-C5EE-450D-DA3A76FA0DB2}"/>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34C5B69A-BBF5-0068-8D1F-50871FF8C965}"/>
              </a:ext>
            </a:extLst>
          </p:cNvPr>
          <p:cNvSpPr>
            <a:spLocks noGrp="1"/>
          </p:cNvSpPr>
          <p:nvPr>
            <p:ph type="sldNum" sz="quarter" idx="12"/>
          </p:nvPr>
        </p:nvSpPr>
        <p:spPr/>
        <p:txBody>
          <a:bodyPr/>
          <a:lstStyle>
            <a:lvl1pPr>
              <a:defRPr/>
            </a:lvl1pPr>
          </a:lstStyle>
          <a:p>
            <a:fld id="{C1C9FE87-A29F-498E-8D19-48C66E495A01}" type="slidenum">
              <a:rPr lang="en-US" altLang="en-US"/>
              <a:pPr/>
              <a:t>‹#›</a:t>
            </a:fld>
            <a:endParaRPr lang="en-US" altLang="en-US"/>
          </a:p>
        </p:txBody>
      </p:sp>
    </p:spTree>
    <p:extLst>
      <p:ext uri="{BB962C8B-B14F-4D97-AF65-F5344CB8AC3E}">
        <p14:creationId xmlns:p14="http://schemas.microsoft.com/office/powerpoint/2010/main" val="293610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9CABAD-A255-BA7B-D225-58F568ADBCE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DA80209-4563-1882-4A1F-3D2DF64E538E}"/>
              </a:ext>
            </a:extLst>
          </p:cNvPr>
          <p:cNvSpPr>
            <a:spLocks noGrp="1"/>
          </p:cNvSpPr>
          <p:nvPr>
            <p:ph sz="half" idx="1"/>
          </p:nvPr>
        </p:nvSpPr>
        <p:spPr>
          <a:xfrm>
            <a:off x="457200" y="1600200"/>
            <a:ext cx="40386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8AACDA1-B997-094F-AF24-CD2FAAB61144}"/>
              </a:ext>
            </a:extLst>
          </p:cNvPr>
          <p:cNvSpPr>
            <a:spLocks noGrp="1"/>
          </p:cNvSpPr>
          <p:nvPr>
            <p:ph sz="half" idx="2"/>
          </p:nvPr>
        </p:nvSpPr>
        <p:spPr>
          <a:xfrm>
            <a:off x="4648200" y="1600200"/>
            <a:ext cx="40386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6148A830-B66A-A13B-6A79-37B3BF831128}"/>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id="{3BD8EED0-1287-BA41-9ED2-26DE58806D42}"/>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id="{EB2F0693-905B-6BA0-F793-61EFC931AD4A}"/>
              </a:ext>
            </a:extLst>
          </p:cNvPr>
          <p:cNvSpPr>
            <a:spLocks noGrp="1"/>
          </p:cNvSpPr>
          <p:nvPr>
            <p:ph type="sldNum" sz="quarter" idx="12"/>
          </p:nvPr>
        </p:nvSpPr>
        <p:spPr/>
        <p:txBody>
          <a:bodyPr/>
          <a:lstStyle>
            <a:lvl1pPr>
              <a:defRPr/>
            </a:lvl1pPr>
          </a:lstStyle>
          <a:p>
            <a:fld id="{08CA15E8-6C6D-4BBE-8D52-A0DE02786F34}" type="slidenum">
              <a:rPr lang="en-US" altLang="en-US"/>
              <a:pPr/>
              <a:t>‹#›</a:t>
            </a:fld>
            <a:endParaRPr lang="en-US" altLang="en-US"/>
          </a:p>
        </p:txBody>
      </p:sp>
    </p:spTree>
    <p:extLst>
      <p:ext uri="{BB962C8B-B14F-4D97-AF65-F5344CB8AC3E}">
        <p14:creationId xmlns:p14="http://schemas.microsoft.com/office/powerpoint/2010/main" val="428702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D27437-2EAD-BE9D-82B2-D35F006CCEB7}"/>
              </a:ext>
            </a:extLst>
          </p:cNvPr>
          <p:cNvSpPr>
            <a:spLocks noGrp="1"/>
          </p:cNvSpPr>
          <p:nvPr>
            <p:ph type="title"/>
          </p:nvPr>
        </p:nvSpPr>
        <p:spPr>
          <a:xfrm>
            <a:off x="630238" y="365125"/>
            <a:ext cx="78867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E32140A-9704-6854-324A-3A6A687D841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C3D125-CF07-7BA1-72F1-E3316EF9AC55}"/>
              </a:ext>
            </a:extLst>
          </p:cNvPr>
          <p:cNvSpPr>
            <a:spLocks noGrp="1"/>
          </p:cNvSpPr>
          <p:nvPr>
            <p:ph sz="half" idx="2"/>
          </p:nvPr>
        </p:nvSpPr>
        <p:spPr>
          <a:xfrm>
            <a:off x="630238" y="2505075"/>
            <a:ext cx="386873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1FD94BF5-A5FB-CA91-1E70-BD0088B8774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577CF14-D4F0-23BD-A21B-82BE9ECA8CA2}"/>
              </a:ext>
            </a:extLst>
          </p:cNvPr>
          <p:cNvSpPr>
            <a:spLocks noGrp="1"/>
          </p:cNvSpPr>
          <p:nvPr>
            <p:ph sz="quarter" idx="4"/>
          </p:nvPr>
        </p:nvSpPr>
        <p:spPr>
          <a:xfrm>
            <a:off x="4629150" y="2505075"/>
            <a:ext cx="38877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64DCAB5-ED97-5628-4C01-EC1EC8CB8FBA}"/>
              </a:ext>
            </a:extLst>
          </p:cNvPr>
          <p:cNvSpPr>
            <a:spLocks noGrp="1"/>
          </p:cNvSpPr>
          <p:nvPr>
            <p:ph type="dt" sz="half" idx="10"/>
          </p:nvPr>
        </p:nvSpPr>
        <p:spPr/>
        <p:txBody>
          <a:bodyPr/>
          <a:lstStyle>
            <a:lvl1pPr>
              <a:defRPr/>
            </a:lvl1pPr>
          </a:lstStyle>
          <a:p>
            <a:endParaRPr lang="en-US" altLang="en-US"/>
          </a:p>
        </p:txBody>
      </p:sp>
      <p:sp>
        <p:nvSpPr>
          <p:cNvPr id="8" name="Chỗ dành sẵn cho Chân trang 7">
            <a:extLst>
              <a:ext uri="{FF2B5EF4-FFF2-40B4-BE49-F238E27FC236}">
                <a16:creationId xmlns:a16="http://schemas.microsoft.com/office/drawing/2014/main" id="{5AD0ECE4-7954-EEBB-6E75-7328D74D88D1}"/>
              </a:ext>
            </a:extLst>
          </p:cNvPr>
          <p:cNvSpPr>
            <a:spLocks noGrp="1"/>
          </p:cNvSpPr>
          <p:nvPr>
            <p:ph type="ftr" sz="quarter" idx="11"/>
          </p:nvPr>
        </p:nvSpPr>
        <p:spPr/>
        <p:txBody>
          <a:bodyPr/>
          <a:lstStyle>
            <a:lvl1pPr>
              <a:defRPr/>
            </a:lvl1pPr>
          </a:lstStyle>
          <a:p>
            <a:endParaRPr lang="en-US" altLang="en-US"/>
          </a:p>
        </p:txBody>
      </p:sp>
      <p:sp>
        <p:nvSpPr>
          <p:cNvPr id="9" name="Chỗ dành sẵn cho Số hiệu Bản chiếu 8">
            <a:extLst>
              <a:ext uri="{FF2B5EF4-FFF2-40B4-BE49-F238E27FC236}">
                <a16:creationId xmlns:a16="http://schemas.microsoft.com/office/drawing/2014/main" id="{33DE49D1-61E8-3A12-BE46-FB3BD1AE0082}"/>
              </a:ext>
            </a:extLst>
          </p:cNvPr>
          <p:cNvSpPr>
            <a:spLocks noGrp="1"/>
          </p:cNvSpPr>
          <p:nvPr>
            <p:ph type="sldNum" sz="quarter" idx="12"/>
          </p:nvPr>
        </p:nvSpPr>
        <p:spPr/>
        <p:txBody>
          <a:bodyPr/>
          <a:lstStyle>
            <a:lvl1pPr>
              <a:defRPr/>
            </a:lvl1pPr>
          </a:lstStyle>
          <a:p>
            <a:fld id="{00665848-5A72-4839-B88E-AF176C46426A}" type="slidenum">
              <a:rPr lang="en-US" altLang="en-US"/>
              <a:pPr/>
              <a:t>‹#›</a:t>
            </a:fld>
            <a:endParaRPr lang="en-US" altLang="en-US"/>
          </a:p>
        </p:txBody>
      </p:sp>
    </p:spTree>
    <p:extLst>
      <p:ext uri="{BB962C8B-B14F-4D97-AF65-F5344CB8AC3E}">
        <p14:creationId xmlns:p14="http://schemas.microsoft.com/office/powerpoint/2010/main" val="3472592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43FF30-DB59-6C9C-798B-5AD6D1DCE0B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C120818D-AB25-D98A-E40F-8BBE008677F7}"/>
              </a:ext>
            </a:extLst>
          </p:cNvPr>
          <p:cNvSpPr>
            <a:spLocks noGrp="1"/>
          </p:cNvSpPr>
          <p:nvPr>
            <p:ph type="dt" sz="half" idx="10"/>
          </p:nvPr>
        </p:nvSpPr>
        <p:spPr/>
        <p:txBody>
          <a:bodyPr/>
          <a:lstStyle>
            <a:lvl1pPr>
              <a:defRPr/>
            </a:lvl1pPr>
          </a:lstStyle>
          <a:p>
            <a:endParaRPr lang="en-US" altLang="en-US"/>
          </a:p>
        </p:txBody>
      </p:sp>
      <p:sp>
        <p:nvSpPr>
          <p:cNvPr id="4" name="Chỗ dành sẵn cho Chân trang 3">
            <a:extLst>
              <a:ext uri="{FF2B5EF4-FFF2-40B4-BE49-F238E27FC236}">
                <a16:creationId xmlns:a16="http://schemas.microsoft.com/office/drawing/2014/main" id="{DA8306BA-238E-6D73-9FA8-526A971787A3}"/>
              </a:ext>
            </a:extLst>
          </p:cNvPr>
          <p:cNvSpPr>
            <a:spLocks noGrp="1"/>
          </p:cNvSpPr>
          <p:nvPr>
            <p:ph type="ftr" sz="quarter" idx="11"/>
          </p:nvPr>
        </p:nvSpPr>
        <p:spPr/>
        <p:txBody>
          <a:bodyPr/>
          <a:lstStyle>
            <a:lvl1pPr>
              <a:defRPr/>
            </a:lvl1pPr>
          </a:lstStyle>
          <a:p>
            <a:endParaRPr lang="en-US" altLang="en-US"/>
          </a:p>
        </p:txBody>
      </p:sp>
      <p:sp>
        <p:nvSpPr>
          <p:cNvPr id="5" name="Chỗ dành sẵn cho Số hiệu Bản chiếu 4">
            <a:extLst>
              <a:ext uri="{FF2B5EF4-FFF2-40B4-BE49-F238E27FC236}">
                <a16:creationId xmlns:a16="http://schemas.microsoft.com/office/drawing/2014/main" id="{728FB2AE-69DD-EFD4-3EDF-031144016893}"/>
              </a:ext>
            </a:extLst>
          </p:cNvPr>
          <p:cNvSpPr>
            <a:spLocks noGrp="1"/>
          </p:cNvSpPr>
          <p:nvPr>
            <p:ph type="sldNum" sz="quarter" idx="12"/>
          </p:nvPr>
        </p:nvSpPr>
        <p:spPr/>
        <p:txBody>
          <a:bodyPr/>
          <a:lstStyle>
            <a:lvl1pPr>
              <a:defRPr/>
            </a:lvl1pPr>
          </a:lstStyle>
          <a:p>
            <a:fld id="{447A4DBF-B7F7-44D1-B031-A23B9056A131}" type="slidenum">
              <a:rPr lang="en-US" altLang="en-US"/>
              <a:pPr/>
              <a:t>‹#›</a:t>
            </a:fld>
            <a:endParaRPr lang="en-US" altLang="en-US"/>
          </a:p>
        </p:txBody>
      </p:sp>
    </p:spTree>
    <p:extLst>
      <p:ext uri="{BB962C8B-B14F-4D97-AF65-F5344CB8AC3E}">
        <p14:creationId xmlns:p14="http://schemas.microsoft.com/office/powerpoint/2010/main" val="2567229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5073324-8D32-8500-A7D0-F3ACE05C80AE}"/>
              </a:ext>
            </a:extLst>
          </p:cNvPr>
          <p:cNvSpPr>
            <a:spLocks noGrp="1"/>
          </p:cNvSpPr>
          <p:nvPr>
            <p:ph type="dt" sz="half" idx="10"/>
          </p:nvPr>
        </p:nvSpPr>
        <p:spPr/>
        <p:txBody>
          <a:bodyPr/>
          <a:lstStyle>
            <a:lvl1pPr>
              <a:defRPr/>
            </a:lvl1pPr>
          </a:lstStyle>
          <a:p>
            <a:endParaRPr lang="en-US" altLang="en-US"/>
          </a:p>
        </p:txBody>
      </p:sp>
      <p:sp>
        <p:nvSpPr>
          <p:cNvPr id="3" name="Chỗ dành sẵn cho Chân trang 2">
            <a:extLst>
              <a:ext uri="{FF2B5EF4-FFF2-40B4-BE49-F238E27FC236}">
                <a16:creationId xmlns:a16="http://schemas.microsoft.com/office/drawing/2014/main" id="{585B04FB-04BB-4CDD-76C8-BF346ED8B8F2}"/>
              </a:ext>
            </a:extLst>
          </p:cNvPr>
          <p:cNvSpPr>
            <a:spLocks noGrp="1"/>
          </p:cNvSpPr>
          <p:nvPr>
            <p:ph type="ftr" sz="quarter" idx="11"/>
          </p:nvPr>
        </p:nvSpPr>
        <p:spPr/>
        <p:txBody>
          <a:bodyPr/>
          <a:lstStyle>
            <a:lvl1pPr>
              <a:defRPr/>
            </a:lvl1pPr>
          </a:lstStyle>
          <a:p>
            <a:endParaRPr lang="en-US" altLang="en-US"/>
          </a:p>
        </p:txBody>
      </p:sp>
      <p:sp>
        <p:nvSpPr>
          <p:cNvPr id="4" name="Chỗ dành sẵn cho Số hiệu Bản chiếu 3">
            <a:extLst>
              <a:ext uri="{FF2B5EF4-FFF2-40B4-BE49-F238E27FC236}">
                <a16:creationId xmlns:a16="http://schemas.microsoft.com/office/drawing/2014/main" id="{D11A7A4F-8320-8AF9-5A20-92D224ED010E}"/>
              </a:ext>
            </a:extLst>
          </p:cNvPr>
          <p:cNvSpPr>
            <a:spLocks noGrp="1"/>
          </p:cNvSpPr>
          <p:nvPr>
            <p:ph type="sldNum" sz="quarter" idx="12"/>
          </p:nvPr>
        </p:nvSpPr>
        <p:spPr/>
        <p:txBody>
          <a:bodyPr/>
          <a:lstStyle>
            <a:lvl1pPr>
              <a:defRPr/>
            </a:lvl1pPr>
          </a:lstStyle>
          <a:p>
            <a:fld id="{76E29C89-F575-4DCA-AE8A-5EF2FC06426C}" type="slidenum">
              <a:rPr lang="en-US" altLang="en-US"/>
              <a:pPr/>
              <a:t>‹#›</a:t>
            </a:fld>
            <a:endParaRPr lang="en-US" altLang="en-US"/>
          </a:p>
        </p:txBody>
      </p:sp>
    </p:spTree>
    <p:extLst>
      <p:ext uri="{BB962C8B-B14F-4D97-AF65-F5344CB8AC3E}">
        <p14:creationId xmlns:p14="http://schemas.microsoft.com/office/powerpoint/2010/main" val="412573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BC958E-3F19-07D9-1616-437C411D0AC8}"/>
              </a:ext>
            </a:extLst>
          </p:cNvPr>
          <p:cNvSpPr>
            <a:spLocks noGrp="1"/>
          </p:cNvSpPr>
          <p:nvPr>
            <p:ph type="title"/>
          </p:nvPr>
        </p:nvSpPr>
        <p:spPr>
          <a:xfrm>
            <a:off x="630238" y="457200"/>
            <a:ext cx="2949575"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1AB6A29-3D26-797B-E1DA-25FD0794D81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59417D5-4291-1A63-1102-3EA3E5C0C2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854BEF8-ABA4-9D51-FBBA-A42CD1F9AA45}"/>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id="{ED2AF0FF-F969-B415-FCC8-E06C7319AD75}"/>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id="{4256AAE6-37D5-08AE-9EA3-E458FD06C070}"/>
              </a:ext>
            </a:extLst>
          </p:cNvPr>
          <p:cNvSpPr>
            <a:spLocks noGrp="1"/>
          </p:cNvSpPr>
          <p:nvPr>
            <p:ph type="sldNum" sz="quarter" idx="12"/>
          </p:nvPr>
        </p:nvSpPr>
        <p:spPr/>
        <p:txBody>
          <a:bodyPr/>
          <a:lstStyle>
            <a:lvl1pPr>
              <a:defRPr/>
            </a:lvl1pPr>
          </a:lstStyle>
          <a:p>
            <a:fld id="{6F2CB422-1BC8-4E7E-90D2-08877B22739C}" type="slidenum">
              <a:rPr lang="en-US" altLang="en-US"/>
              <a:pPr/>
              <a:t>‹#›</a:t>
            </a:fld>
            <a:endParaRPr lang="en-US" altLang="en-US"/>
          </a:p>
        </p:txBody>
      </p:sp>
    </p:spTree>
    <p:extLst>
      <p:ext uri="{BB962C8B-B14F-4D97-AF65-F5344CB8AC3E}">
        <p14:creationId xmlns:p14="http://schemas.microsoft.com/office/powerpoint/2010/main" val="257189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848173-A71F-66D5-0B6A-B2D9728ABAC6}"/>
              </a:ext>
            </a:extLst>
          </p:cNvPr>
          <p:cNvSpPr>
            <a:spLocks noGrp="1"/>
          </p:cNvSpPr>
          <p:nvPr>
            <p:ph type="title"/>
          </p:nvPr>
        </p:nvSpPr>
        <p:spPr>
          <a:xfrm>
            <a:off x="630238" y="457200"/>
            <a:ext cx="2949575"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C40E42B-F2AC-C16B-189F-F973AECA730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A2FC9AD-074A-D7A6-B08C-687F3EB7A0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08D1BD-2C7C-CC8E-9485-934516705225}"/>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id="{F90AFDC4-7325-F6E3-EBD5-73755E039C74}"/>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id="{02CB35CD-417E-C89F-BD1E-4FFC1AAC7C42}"/>
              </a:ext>
            </a:extLst>
          </p:cNvPr>
          <p:cNvSpPr>
            <a:spLocks noGrp="1"/>
          </p:cNvSpPr>
          <p:nvPr>
            <p:ph type="sldNum" sz="quarter" idx="12"/>
          </p:nvPr>
        </p:nvSpPr>
        <p:spPr/>
        <p:txBody>
          <a:bodyPr/>
          <a:lstStyle>
            <a:lvl1pPr>
              <a:defRPr/>
            </a:lvl1pPr>
          </a:lstStyle>
          <a:p>
            <a:fld id="{D34F544C-A3C3-49F5-AD37-42ED69B1AAF0}" type="slidenum">
              <a:rPr lang="en-US" altLang="en-US"/>
              <a:pPr/>
              <a:t>‹#›</a:t>
            </a:fld>
            <a:endParaRPr lang="en-US" altLang="en-US"/>
          </a:p>
        </p:txBody>
      </p:sp>
    </p:spTree>
    <p:extLst>
      <p:ext uri="{BB962C8B-B14F-4D97-AF65-F5344CB8AC3E}">
        <p14:creationId xmlns:p14="http://schemas.microsoft.com/office/powerpoint/2010/main" val="235202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807F3AD-2DD2-B800-D7CA-4DE0E94F69D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7706ACF-B952-0853-5F40-D9D2EFB4170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204E9CF-9DBD-91E5-EF7C-8B2AE7037C9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endParaRPr lang="en-US" altLang="en-US"/>
          </a:p>
        </p:txBody>
      </p:sp>
      <p:sp>
        <p:nvSpPr>
          <p:cNvPr id="1029" name="Rectangle 5">
            <a:extLst>
              <a:ext uri="{FF2B5EF4-FFF2-40B4-BE49-F238E27FC236}">
                <a16:creationId xmlns:a16="http://schemas.microsoft.com/office/drawing/2014/main" id="{A209A96F-0808-6FE8-DCB1-572F6B328B32}"/>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endParaRPr lang="en-US" altLang="en-US"/>
          </a:p>
        </p:txBody>
      </p:sp>
      <p:sp>
        <p:nvSpPr>
          <p:cNvPr id="1030" name="Rectangle 6">
            <a:extLst>
              <a:ext uri="{FF2B5EF4-FFF2-40B4-BE49-F238E27FC236}">
                <a16:creationId xmlns:a16="http://schemas.microsoft.com/office/drawing/2014/main" id="{C89223C6-71D8-2A03-8E16-A6E2B0F59C4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mn-lt"/>
              </a:defRPr>
            </a:lvl1pPr>
          </a:lstStyle>
          <a:p>
            <a:fld id="{13F60E86-013A-464B-B13B-DD53DBE8004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image" Target="../media/image14.wmf"/><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1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1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slide" Target="slide17.xml"/><Relationship Id="rId7" Type="http://schemas.openxmlformats.org/officeDocument/2006/relationships/image" Target="../media/image16.w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9.xml"/><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dirty="0"/>
          </a:p>
        </p:txBody>
      </p:sp>
      <p:sp>
        <p:nvSpPr>
          <p:cNvPr id="5" name="Subtitle 4"/>
          <p:cNvSpPr>
            <a:spLocks noGrp="1"/>
          </p:cNvSpPr>
          <p:nvPr>
            <p:ph type="subTitle" idx="1"/>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58" y="0"/>
            <a:ext cx="9242258" cy="4107418"/>
          </a:xfrm>
          <a:prstGeom prst="rect">
            <a:avLst/>
          </a:prstGeom>
        </p:spPr>
      </p:pic>
      <p:sp>
        <p:nvSpPr>
          <p:cNvPr id="6" name="Rectangle 5"/>
          <p:cNvSpPr/>
          <p:nvPr/>
        </p:nvSpPr>
        <p:spPr>
          <a:xfrm>
            <a:off x="914400" y="3733800"/>
            <a:ext cx="7696200" cy="31242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Tang  Bat Ho Middle School</a:t>
            </a:r>
          </a:p>
          <a:p>
            <a:pPr algn="ctr"/>
            <a:r>
              <a:rPr lang="en-US" sz="32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ENGLISH 8</a:t>
            </a:r>
          </a:p>
          <a:p>
            <a:pPr algn="ctr"/>
            <a:r>
              <a:rPr lang="en-US" sz="32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Unit 14: WONDERS OF THE WORLD</a:t>
            </a:r>
          </a:p>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Lesson: READ</a:t>
            </a:r>
            <a:endParaRPr lang="en-US" sz="3200" b="1" dirty="0">
              <a:ln w="10541" cmpd="sng">
                <a:solidFill>
                  <a:schemeClr val="accent1">
                    <a:shade val="88000"/>
                    <a:satMod val="110000"/>
                  </a:schemeClr>
                </a:solidFill>
                <a:prstDash val="solid"/>
              </a:ln>
              <a:solidFill>
                <a:srgbClr val="FF0000"/>
              </a:solidFill>
            </a:endParaRPr>
          </a:p>
          <a:p>
            <a:pPr algn="ct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Teacher: Nguyen Pham Linh Tam</a:t>
            </a:r>
            <a:endParaRPr lang="en-US" sz="3200" dirty="0"/>
          </a:p>
        </p:txBody>
      </p:sp>
    </p:spTree>
    <p:extLst>
      <p:ext uri="{BB962C8B-B14F-4D97-AF65-F5344CB8AC3E}">
        <p14:creationId xmlns:p14="http://schemas.microsoft.com/office/powerpoint/2010/main" val="384903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497F279-A059-B042-D0B3-525D7B6F29F2}"/>
              </a:ext>
            </a:extLst>
          </p:cNvPr>
          <p:cNvSpPr>
            <a:spLocks noGrp="1" noChangeArrowheads="1"/>
          </p:cNvSpPr>
          <p:nvPr>
            <p:ph type="title"/>
          </p:nvPr>
        </p:nvSpPr>
        <p:spPr>
          <a:xfrm>
            <a:off x="0" y="152400"/>
            <a:ext cx="9144000" cy="808038"/>
          </a:xfrm>
        </p:spPr>
        <p:txBody>
          <a:bodyPr/>
          <a:lstStyle/>
          <a:p>
            <a:r>
              <a:rPr lang="en-US" altLang="en-US" sz="3600" b="1">
                <a:solidFill>
                  <a:srgbClr val="FF0066"/>
                </a:solidFill>
                <a:latin typeface="Times New Roman" panose="02020603050405020304" pitchFamily="18" charset="0"/>
              </a:rPr>
              <a:t>CHECK TRUE/ FALSE STATEMENTS</a:t>
            </a:r>
          </a:p>
        </p:txBody>
      </p:sp>
      <p:sp>
        <p:nvSpPr>
          <p:cNvPr id="5123" name="Rectangle 3">
            <a:extLst>
              <a:ext uri="{FF2B5EF4-FFF2-40B4-BE49-F238E27FC236}">
                <a16:creationId xmlns:a16="http://schemas.microsoft.com/office/drawing/2014/main" id="{00D0BA19-EED9-DAAD-0961-BA8214FE0E9A}"/>
              </a:ext>
            </a:extLst>
          </p:cNvPr>
          <p:cNvSpPr>
            <a:spLocks noGrp="1" noChangeArrowheads="1"/>
          </p:cNvSpPr>
          <p:nvPr>
            <p:ph type="body" idx="1"/>
          </p:nvPr>
        </p:nvSpPr>
        <p:spPr>
          <a:xfrm>
            <a:off x="381000" y="914400"/>
            <a:ext cx="8458200" cy="4983163"/>
          </a:xfrm>
        </p:spPr>
        <p:txBody>
          <a:bodyPr/>
          <a:lstStyle/>
          <a:p>
            <a:pPr marL="609600" indent="-609600" algn="just">
              <a:buFontTx/>
              <a:buNone/>
            </a:pPr>
            <a:r>
              <a:rPr lang="en-US" altLang="en-US" sz="3400">
                <a:latin typeface="Times New Roman" panose="02020603050405020304" pitchFamily="18" charset="0"/>
              </a:rPr>
              <a:t>	An Egyptian man compiled a list of what he thought were the seven wonders of the world.</a:t>
            </a:r>
          </a:p>
          <a:p>
            <a:pPr marL="609600" indent="-609600" algn="just">
              <a:buFontTx/>
              <a:buNone/>
            </a:pPr>
            <a:r>
              <a:rPr lang="en-US" altLang="en-US" sz="3400">
                <a:latin typeface="Times New Roman" panose="02020603050405020304" pitchFamily="18" charset="0"/>
              </a:rPr>
              <a:t> 	Today we can still see the Hanging Garden of Babylon in Present-day Iraq.</a:t>
            </a:r>
          </a:p>
          <a:p>
            <a:pPr marL="609600" indent="-609600" algn="just">
              <a:buFontTx/>
              <a:buNone/>
            </a:pPr>
            <a:r>
              <a:rPr lang="en-US" altLang="en-US" sz="3400">
                <a:latin typeface="Times New Roman" panose="02020603050405020304" pitchFamily="18" charset="0"/>
              </a:rPr>
              <a:t>	The Great Wall of China first wasn’t in the list of the seven wonders of the world.</a:t>
            </a:r>
          </a:p>
          <a:p>
            <a:pPr marL="609600" indent="-609600" algn="just">
              <a:buFontTx/>
              <a:buNone/>
            </a:pPr>
            <a:r>
              <a:rPr lang="en-US" altLang="en-US" sz="3400">
                <a:latin typeface="Times New Roman" panose="02020603050405020304" pitchFamily="18" charset="0"/>
              </a:rPr>
              <a:t>	In the early 15</a:t>
            </a:r>
            <a:r>
              <a:rPr lang="en-US" altLang="en-US" sz="3400" baseline="30000">
                <a:latin typeface="Times New Roman" panose="02020603050405020304" pitchFamily="18" charset="0"/>
              </a:rPr>
              <a:t>th</a:t>
            </a:r>
            <a:r>
              <a:rPr lang="en-US" altLang="en-US" sz="3400">
                <a:latin typeface="Times New Roman" panose="02020603050405020304" pitchFamily="18" charset="0"/>
              </a:rPr>
              <a:t> century, the Khmer King chose Angkor Wat as the new capital.</a:t>
            </a:r>
          </a:p>
          <a:p>
            <a:pPr marL="609600" indent="-609600" algn="just">
              <a:buFontTx/>
              <a:buNone/>
            </a:pPr>
            <a:endParaRPr lang="en-US" altLang="en-US" sz="3400">
              <a:latin typeface="Times New Roman" panose="02020603050405020304" pitchFamily="18" charset="0"/>
            </a:endParaRPr>
          </a:p>
        </p:txBody>
      </p:sp>
      <p:sp>
        <p:nvSpPr>
          <p:cNvPr id="5125" name="AutoShape 5">
            <a:hlinkClick r:id="rId2" action="ppaction://hlinksldjump" highlightClick="1"/>
            <a:extLst>
              <a:ext uri="{FF2B5EF4-FFF2-40B4-BE49-F238E27FC236}">
                <a16:creationId xmlns:a16="http://schemas.microsoft.com/office/drawing/2014/main" id="{F149A7FE-935F-8B25-B09D-4A2BB57C117E}"/>
              </a:ext>
            </a:extLst>
          </p:cNvPr>
          <p:cNvSpPr>
            <a:spLocks noChangeArrowheads="1"/>
          </p:cNvSpPr>
          <p:nvPr/>
        </p:nvSpPr>
        <p:spPr bwMode="auto">
          <a:xfrm>
            <a:off x="404813" y="1096963"/>
            <a:ext cx="533400" cy="38100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t>1</a:t>
            </a:r>
          </a:p>
        </p:txBody>
      </p:sp>
      <p:sp>
        <p:nvSpPr>
          <p:cNvPr id="5126" name="AutoShape 6">
            <a:hlinkClick r:id="rId3" action="ppaction://hlinksldjump" highlightClick="1"/>
            <a:extLst>
              <a:ext uri="{FF2B5EF4-FFF2-40B4-BE49-F238E27FC236}">
                <a16:creationId xmlns:a16="http://schemas.microsoft.com/office/drawing/2014/main" id="{B58E8790-09F4-8459-4059-C67ECBC5C1D8}"/>
              </a:ext>
            </a:extLst>
          </p:cNvPr>
          <p:cNvSpPr>
            <a:spLocks noChangeArrowheads="1"/>
          </p:cNvSpPr>
          <p:nvPr/>
        </p:nvSpPr>
        <p:spPr bwMode="auto">
          <a:xfrm>
            <a:off x="371475" y="2697163"/>
            <a:ext cx="533400" cy="38100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t>2</a:t>
            </a:r>
          </a:p>
        </p:txBody>
      </p:sp>
      <p:sp>
        <p:nvSpPr>
          <p:cNvPr id="5127" name="AutoShape 7">
            <a:hlinkClick r:id="rId4" action="ppaction://hlinksldjump" highlightClick="1"/>
            <a:extLst>
              <a:ext uri="{FF2B5EF4-FFF2-40B4-BE49-F238E27FC236}">
                <a16:creationId xmlns:a16="http://schemas.microsoft.com/office/drawing/2014/main" id="{90A5FA71-8750-AFC1-0B16-3445E889CC67}"/>
              </a:ext>
            </a:extLst>
          </p:cNvPr>
          <p:cNvSpPr>
            <a:spLocks noChangeArrowheads="1"/>
          </p:cNvSpPr>
          <p:nvPr/>
        </p:nvSpPr>
        <p:spPr bwMode="auto">
          <a:xfrm>
            <a:off x="404813" y="3840163"/>
            <a:ext cx="533400" cy="38100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t>3</a:t>
            </a:r>
          </a:p>
        </p:txBody>
      </p:sp>
      <p:sp>
        <p:nvSpPr>
          <p:cNvPr id="5128" name="AutoShape 8">
            <a:hlinkClick r:id="rId5" action="ppaction://hlinksldjump" highlightClick="1"/>
            <a:extLst>
              <a:ext uri="{FF2B5EF4-FFF2-40B4-BE49-F238E27FC236}">
                <a16:creationId xmlns:a16="http://schemas.microsoft.com/office/drawing/2014/main" id="{57AC668E-265E-A995-5573-6205FF040079}"/>
              </a:ext>
            </a:extLst>
          </p:cNvPr>
          <p:cNvSpPr>
            <a:spLocks noChangeArrowheads="1"/>
          </p:cNvSpPr>
          <p:nvPr/>
        </p:nvSpPr>
        <p:spPr bwMode="auto">
          <a:xfrm>
            <a:off x="404813" y="4983163"/>
            <a:ext cx="533400" cy="38100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t>4</a:t>
            </a:r>
          </a:p>
        </p:txBody>
      </p:sp>
      <p:sp>
        <p:nvSpPr>
          <p:cNvPr id="5130" name="Text Box 10">
            <a:extLst>
              <a:ext uri="{FF2B5EF4-FFF2-40B4-BE49-F238E27FC236}">
                <a16:creationId xmlns:a16="http://schemas.microsoft.com/office/drawing/2014/main" id="{88414964-321B-E45A-CC5B-39FA12EFDF0A}"/>
              </a:ext>
            </a:extLst>
          </p:cNvPr>
          <p:cNvSpPr txBox="1">
            <a:spLocks noChangeArrowheads="1"/>
          </p:cNvSpPr>
          <p:nvPr/>
        </p:nvSpPr>
        <p:spPr bwMode="auto">
          <a:xfrm>
            <a:off x="6491288" y="3181350"/>
            <a:ext cx="466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FF"/>
                </a:solidFill>
              </a:rPr>
              <a:t>F</a:t>
            </a:r>
          </a:p>
        </p:txBody>
      </p:sp>
      <p:sp>
        <p:nvSpPr>
          <p:cNvPr id="5132" name="Text Box 12">
            <a:extLst>
              <a:ext uri="{FF2B5EF4-FFF2-40B4-BE49-F238E27FC236}">
                <a16:creationId xmlns:a16="http://schemas.microsoft.com/office/drawing/2014/main" id="{EBBAB4CD-4537-EB1D-65AD-6C37FF3AFD16}"/>
              </a:ext>
            </a:extLst>
          </p:cNvPr>
          <p:cNvSpPr txBox="1">
            <a:spLocks noChangeArrowheads="1"/>
          </p:cNvSpPr>
          <p:nvPr/>
        </p:nvSpPr>
        <p:spPr bwMode="auto">
          <a:xfrm>
            <a:off x="7620000" y="546735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FF"/>
                </a:solidFill>
              </a:rPr>
              <a:t>F</a:t>
            </a:r>
          </a:p>
        </p:txBody>
      </p:sp>
      <p:sp>
        <p:nvSpPr>
          <p:cNvPr id="5133" name="Text Box 13">
            <a:extLst>
              <a:ext uri="{FF2B5EF4-FFF2-40B4-BE49-F238E27FC236}">
                <a16:creationId xmlns:a16="http://schemas.microsoft.com/office/drawing/2014/main" id="{EF80B2A7-A078-8E68-59AD-DB8B94C84C65}"/>
              </a:ext>
            </a:extLst>
          </p:cNvPr>
          <p:cNvSpPr txBox="1">
            <a:spLocks noChangeArrowheads="1"/>
          </p:cNvSpPr>
          <p:nvPr/>
        </p:nvSpPr>
        <p:spPr bwMode="auto">
          <a:xfrm>
            <a:off x="2224088" y="2024063"/>
            <a:ext cx="45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FF"/>
                </a:solidFill>
              </a:rPr>
              <a:t>F</a:t>
            </a:r>
          </a:p>
        </p:txBody>
      </p:sp>
      <p:sp>
        <p:nvSpPr>
          <p:cNvPr id="5134" name="Text Box 14">
            <a:extLst>
              <a:ext uri="{FF2B5EF4-FFF2-40B4-BE49-F238E27FC236}">
                <a16:creationId xmlns:a16="http://schemas.microsoft.com/office/drawing/2014/main" id="{8FA0E4EF-60EC-D455-DF23-E4E45388A923}"/>
              </a:ext>
            </a:extLst>
          </p:cNvPr>
          <p:cNvSpPr txBox="1">
            <a:spLocks noChangeArrowheads="1"/>
          </p:cNvSpPr>
          <p:nvPr/>
        </p:nvSpPr>
        <p:spPr bwMode="auto">
          <a:xfrm>
            <a:off x="7710488" y="4291013"/>
            <a:ext cx="45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FF"/>
                </a:solidFill>
              </a:rPr>
              <a:t>T</a:t>
            </a:r>
          </a:p>
        </p:txBody>
      </p:sp>
      <p:pic>
        <p:nvPicPr>
          <p:cNvPr id="5136" name="Picture 16">
            <a:hlinkClick r:id="rId6" action="ppaction://hlinksldjump"/>
            <a:extLst>
              <a:ext uri="{FF2B5EF4-FFF2-40B4-BE49-F238E27FC236}">
                <a16:creationId xmlns:a16="http://schemas.microsoft.com/office/drawing/2014/main" id="{0047ADD4-89D0-1C12-3FD6-BB801C6F97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5700713"/>
            <a:ext cx="1219200" cy="1028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wheel(4)">
                                      <p:cBhvr>
                                        <p:cTn id="12" dur="500"/>
                                        <p:tgtEl>
                                          <p:spTgt spid="51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5130"/>
                                        </p:tgtEl>
                                        <p:attrNameLst>
                                          <p:attrName>style.visibility</p:attrName>
                                        </p:attrNameLst>
                                      </p:cBhvr>
                                      <p:to>
                                        <p:strVal val="visible"/>
                                      </p:to>
                                    </p:set>
                                    <p:animEffect transition="in" filter="wheel(4)">
                                      <p:cBhvr>
                                        <p:cTn id="17" dur="500"/>
                                        <p:tgtEl>
                                          <p:spTgt spid="51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5134"/>
                                        </p:tgtEl>
                                        <p:attrNameLst>
                                          <p:attrName>style.visibility</p:attrName>
                                        </p:attrNameLst>
                                      </p:cBhvr>
                                      <p:to>
                                        <p:strVal val="visible"/>
                                      </p:to>
                                    </p:set>
                                    <p:animEffect transition="in" filter="wheel(4)">
                                      <p:cBhvr>
                                        <p:cTn id="22" dur="500"/>
                                        <p:tgtEl>
                                          <p:spTgt spid="513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5132"/>
                                        </p:tgtEl>
                                        <p:attrNameLst>
                                          <p:attrName>style.visibility</p:attrName>
                                        </p:attrNameLst>
                                      </p:cBhvr>
                                      <p:to>
                                        <p:strVal val="visible"/>
                                      </p:to>
                                    </p:set>
                                    <p:animEffect transition="in" filter="wheel(4)">
                                      <p:cBhvr>
                                        <p:cTn id="27"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30" grpId="0"/>
      <p:bldP spid="5132" grpId="0"/>
      <p:bldP spid="5133" grpId="0"/>
      <p:bldP spid="51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0FE43BC3-4D33-6ED9-ACA5-D8C547ADECFF}"/>
              </a:ext>
            </a:extLst>
          </p:cNvPr>
          <p:cNvSpPr>
            <a:spLocks noGrp="1" noChangeArrowheads="1"/>
          </p:cNvSpPr>
          <p:nvPr>
            <p:ph type="body" idx="1"/>
          </p:nvPr>
        </p:nvSpPr>
        <p:spPr>
          <a:xfrm>
            <a:off x="381000" y="2057400"/>
            <a:ext cx="8458200" cy="3200400"/>
          </a:xfrm>
          <a:noFill/>
          <a:ln w="57150">
            <a:pattFill prst="sphere">
              <a:fgClr>
                <a:srgbClr val="CC66FF"/>
              </a:fgClr>
              <a:bgClr>
                <a:srgbClr val="FFFFFF"/>
              </a:bgClr>
            </a:pattFill>
            <a:miter lim="800000"/>
            <a:headEnd/>
            <a:tailEnd/>
          </a:ln>
        </p:spPr>
        <p:txBody>
          <a:bodyPr/>
          <a:lstStyle/>
          <a:p>
            <a:pPr algn="just">
              <a:buFontTx/>
              <a:buNone/>
            </a:pPr>
            <a:r>
              <a:rPr lang="en-US" altLang="en-US" sz="2800">
                <a:latin typeface="Times New Roman" panose="02020603050405020304" pitchFamily="18" charset="0"/>
              </a:rPr>
              <a:t>Centuries ago in Ancient Greece, a man by the name of Antipater of Sidon compiled a list of what he thought were the seven wonders of the world. The seven included the Hanging Garden of Babylon in present-day Iraq, the Statue of Zeus in Greece, and the Pyramid of Cheops in Egypt. The pyramid  is only wonder you can still see today.</a:t>
            </a:r>
          </a:p>
          <a:p>
            <a:pPr algn="just">
              <a:buFontTx/>
              <a:buNone/>
            </a:pPr>
            <a:endParaRPr lang="en-US" altLang="en-US" sz="2800">
              <a:latin typeface="Times New Roman" panose="02020603050405020304" pitchFamily="18" charset="0"/>
            </a:endParaRPr>
          </a:p>
          <a:p>
            <a:pPr algn="just">
              <a:buFontTx/>
              <a:buNone/>
            </a:pPr>
            <a:endParaRPr lang="en-US" altLang="en-US" sz="2800">
              <a:latin typeface="Times New Roman" panose="02020603050405020304" pitchFamily="18" charset="0"/>
            </a:endParaRPr>
          </a:p>
        </p:txBody>
      </p:sp>
      <p:sp>
        <p:nvSpPr>
          <p:cNvPr id="16388" name="Text Box 4">
            <a:extLst>
              <a:ext uri="{FF2B5EF4-FFF2-40B4-BE49-F238E27FC236}">
                <a16:creationId xmlns:a16="http://schemas.microsoft.com/office/drawing/2014/main" id="{22BE88DC-231D-0EE7-C235-66EA1A3CABD1}"/>
              </a:ext>
            </a:extLst>
          </p:cNvPr>
          <p:cNvSpPr txBox="1">
            <a:spLocks noChangeArrowheads="1"/>
          </p:cNvSpPr>
          <p:nvPr/>
        </p:nvSpPr>
        <p:spPr bwMode="auto">
          <a:xfrm>
            <a:off x="5791200" y="5791200"/>
            <a:ext cx="53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FF"/>
                </a:solidFill>
              </a:rPr>
              <a:t>F</a:t>
            </a:r>
          </a:p>
        </p:txBody>
      </p:sp>
      <p:pic>
        <p:nvPicPr>
          <p:cNvPr id="16389" name="Picture 5">
            <a:hlinkClick r:id="rId2" action="ppaction://hlinksldjump"/>
            <a:extLst>
              <a:ext uri="{FF2B5EF4-FFF2-40B4-BE49-F238E27FC236}">
                <a16:creationId xmlns:a16="http://schemas.microsoft.com/office/drawing/2014/main" id="{6013D3DA-BDA2-8020-2ED0-935109B24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2362200" cy="1560513"/>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F8FCC8A3-8C83-9498-BCB3-C59A25B68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28600"/>
            <a:ext cx="2438400" cy="1600200"/>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6391" name="Picture 7">
            <a:extLst>
              <a:ext uri="{FF2B5EF4-FFF2-40B4-BE49-F238E27FC236}">
                <a16:creationId xmlns:a16="http://schemas.microsoft.com/office/drawing/2014/main" id="{2594E230-DA2D-A2BA-A10D-BBDBFA9473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513" y="228600"/>
            <a:ext cx="2438400" cy="1584325"/>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6393" name="Text Box 9">
            <a:extLst>
              <a:ext uri="{FF2B5EF4-FFF2-40B4-BE49-F238E27FC236}">
                <a16:creationId xmlns:a16="http://schemas.microsoft.com/office/drawing/2014/main" id="{F95A912A-B969-129D-B8B8-18804EE07B86}"/>
              </a:ext>
            </a:extLst>
          </p:cNvPr>
          <p:cNvSpPr txBox="1">
            <a:spLocks noChangeArrowheads="1"/>
          </p:cNvSpPr>
          <p:nvPr/>
        </p:nvSpPr>
        <p:spPr bwMode="auto">
          <a:xfrm>
            <a:off x="381000" y="5410200"/>
            <a:ext cx="845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800" b="0"/>
              <a:t>1. An Egyptian man compiled a list of what he thought were the seven wonders of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4E68767-201C-8164-FCF4-8EB8F5EDC55F}"/>
              </a:ext>
            </a:extLst>
          </p:cNvPr>
          <p:cNvSpPr>
            <a:spLocks noGrp="1" noChangeArrowheads="1"/>
          </p:cNvSpPr>
          <p:nvPr>
            <p:ph type="body" idx="1"/>
          </p:nvPr>
        </p:nvSpPr>
        <p:spPr>
          <a:xfrm>
            <a:off x="381000" y="2057400"/>
            <a:ext cx="8458200" cy="3200400"/>
          </a:xfrm>
          <a:noFill/>
          <a:ln w="57150">
            <a:pattFill prst="sphere">
              <a:fgClr>
                <a:srgbClr val="CC66FF"/>
              </a:fgClr>
              <a:bgClr>
                <a:srgbClr val="FFFFFF"/>
              </a:bgClr>
            </a:pattFill>
            <a:miter lim="800000"/>
            <a:headEnd/>
            <a:tailEnd/>
          </a:ln>
        </p:spPr>
        <p:txBody>
          <a:bodyPr/>
          <a:lstStyle/>
          <a:p>
            <a:pPr algn="just">
              <a:buFontTx/>
              <a:buNone/>
            </a:pPr>
            <a:r>
              <a:rPr lang="en-US" altLang="en-US" sz="2800">
                <a:latin typeface="Times New Roman" panose="02020603050405020304" pitchFamily="18" charset="0"/>
              </a:rPr>
              <a:t>Centuries ago in Ancient Greece, a man by the name of Antipater of Sidon compiled a list of what he thought were the seven wonders of the world. The seven included the Hanging Garden of Babylon in present-day Iraq, the Statue of Zeus in Greece, and the Pyramid of Cheops in Egypt. The pyramid  is the only wonder you can still see today.</a:t>
            </a:r>
          </a:p>
          <a:p>
            <a:pPr algn="just">
              <a:buFontTx/>
              <a:buNone/>
            </a:pPr>
            <a:endParaRPr lang="en-US" altLang="en-US" sz="2800">
              <a:latin typeface="Times New Roman" panose="02020603050405020304" pitchFamily="18" charset="0"/>
            </a:endParaRPr>
          </a:p>
          <a:p>
            <a:pPr algn="just">
              <a:buFontTx/>
              <a:buNone/>
            </a:pPr>
            <a:endParaRPr lang="en-US" altLang="en-US" sz="2800">
              <a:latin typeface="Times New Roman" panose="02020603050405020304" pitchFamily="18" charset="0"/>
            </a:endParaRPr>
          </a:p>
        </p:txBody>
      </p:sp>
      <p:sp>
        <p:nvSpPr>
          <p:cNvPr id="28675" name="Text Box 3">
            <a:extLst>
              <a:ext uri="{FF2B5EF4-FFF2-40B4-BE49-F238E27FC236}">
                <a16:creationId xmlns:a16="http://schemas.microsoft.com/office/drawing/2014/main" id="{6E5D64CE-DA2C-31F0-98FE-AC941FE3B52E}"/>
              </a:ext>
            </a:extLst>
          </p:cNvPr>
          <p:cNvSpPr txBox="1">
            <a:spLocks noChangeArrowheads="1"/>
          </p:cNvSpPr>
          <p:nvPr/>
        </p:nvSpPr>
        <p:spPr bwMode="auto">
          <a:xfrm>
            <a:off x="4419600" y="5867400"/>
            <a:ext cx="53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FF"/>
                </a:solidFill>
              </a:rPr>
              <a:t>F</a:t>
            </a:r>
          </a:p>
        </p:txBody>
      </p:sp>
      <p:pic>
        <p:nvPicPr>
          <p:cNvPr id="28676" name="Picture 4">
            <a:hlinkClick r:id="rId2" action="ppaction://hlinksldjump"/>
            <a:extLst>
              <a:ext uri="{FF2B5EF4-FFF2-40B4-BE49-F238E27FC236}">
                <a16:creationId xmlns:a16="http://schemas.microsoft.com/office/drawing/2014/main" id="{5AAF236C-5953-3B46-664C-5BC53E00D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2362200" cy="1560513"/>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5">
            <a:extLst>
              <a:ext uri="{FF2B5EF4-FFF2-40B4-BE49-F238E27FC236}">
                <a16:creationId xmlns:a16="http://schemas.microsoft.com/office/drawing/2014/main" id="{E66BDFAE-4EC8-68F1-378B-73DBEA8E8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28600"/>
            <a:ext cx="2438400" cy="1600200"/>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6">
            <a:extLst>
              <a:ext uri="{FF2B5EF4-FFF2-40B4-BE49-F238E27FC236}">
                <a16:creationId xmlns:a16="http://schemas.microsoft.com/office/drawing/2014/main" id="{16FD76D8-98B1-5A36-52D9-0B04B33DF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513" y="228600"/>
            <a:ext cx="2438400" cy="1584325"/>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8679" name="Text Box 7">
            <a:extLst>
              <a:ext uri="{FF2B5EF4-FFF2-40B4-BE49-F238E27FC236}">
                <a16:creationId xmlns:a16="http://schemas.microsoft.com/office/drawing/2014/main" id="{D8E98658-9316-FCFA-FD03-0E107677C439}"/>
              </a:ext>
            </a:extLst>
          </p:cNvPr>
          <p:cNvSpPr txBox="1">
            <a:spLocks noChangeArrowheads="1"/>
          </p:cNvSpPr>
          <p:nvPr/>
        </p:nvSpPr>
        <p:spPr bwMode="auto">
          <a:xfrm>
            <a:off x="914400" y="5410200"/>
            <a:ext cx="7543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800" b="0"/>
              <a:t>2. Today we can still see the Hanging Garden of Babylon in present Iraq.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checkerboard(across)">
                                      <p:cBhvr>
                                        <p:cTn id="7"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CC2E558F-40E7-D4A9-793B-15230809E30A}"/>
              </a:ext>
            </a:extLst>
          </p:cNvPr>
          <p:cNvSpPr>
            <a:spLocks noGrp="1" noChangeArrowheads="1"/>
          </p:cNvSpPr>
          <p:nvPr>
            <p:ph type="body" idx="1"/>
          </p:nvPr>
        </p:nvSpPr>
        <p:spPr>
          <a:xfrm>
            <a:off x="457200" y="2590800"/>
            <a:ext cx="8229600" cy="2743200"/>
          </a:xfrm>
          <a:noFill/>
          <a:ln w="57150">
            <a:pattFill prst="sphere">
              <a:fgClr>
                <a:srgbClr val="CC66FF"/>
              </a:fgClr>
              <a:bgClr>
                <a:schemeClr val="bg1"/>
              </a:bgClr>
            </a:pattFill>
            <a:miter lim="800000"/>
            <a:headEnd/>
            <a:tailEnd/>
          </a:ln>
        </p:spPr>
        <p:txBody>
          <a:bodyPr/>
          <a:lstStyle/>
          <a:p>
            <a:pPr algn="just">
              <a:buFontTx/>
              <a:buNone/>
            </a:pPr>
            <a:r>
              <a:rPr lang="en-US" altLang="en-US">
                <a:latin typeface="Times New Roman" panose="02020603050405020304" pitchFamily="18" charset="0"/>
              </a:rPr>
              <a:t>Many people claim that there were other wonders, which the ancient Greeks knew nothing about. These include the Great Wall of China, the Taj Mahal in India and Angkor Wat in Cambodia.</a:t>
            </a:r>
          </a:p>
          <a:p>
            <a:pPr algn="just">
              <a:buFontTx/>
              <a:buNone/>
            </a:pPr>
            <a:endParaRPr lang="en-US" altLang="en-US">
              <a:latin typeface="Times New Roman" panose="02020603050405020304" pitchFamily="18" charset="0"/>
            </a:endParaRPr>
          </a:p>
        </p:txBody>
      </p:sp>
      <p:sp>
        <p:nvSpPr>
          <p:cNvPr id="17412" name="Text Box 4">
            <a:extLst>
              <a:ext uri="{FF2B5EF4-FFF2-40B4-BE49-F238E27FC236}">
                <a16:creationId xmlns:a16="http://schemas.microsoft.com/office/drawing/2014/main" id="{FA3AC89D-D3C7-F2EB-6689-5DD5B45FCCCB}"/>
              </a:ext>
            </a:extLst>
          </p:cNvPr>
          <p:cNvSpPr txBox="1">
            <a:spLocks noChangeArrowheads="1"/>
          </p:cNvSpPr>
          <p:nvPr/>
        </p:nvSpPr>
        <p:spPr bwMode="auto">
          <a:xfrm>
            <a:off x="6248400" y="6034088"/>
            <a:ext cx="45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FF"/>
                </a:solidFill>
              </a:rPr>
              <a:t>T</a:t>
            </a:r>
          </a:p>
        </p:txBody>
      </p:sp>
      <p:pic>
        <p:nvPicPr>
          <p:cNvPr id="17415" name="Picture 7">
            <a:extLst>
              <a:ext uri="{FF2B5EF4-FFF2-40B4-BE49-F238E27FC236}">
                <a16:creationId xmlns:a16="http://schemas.microsoft.com/office/drawing/2014/main" id="{5AF83805-D3B7-343A-258F-ACBB58D41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80975"/>
            <a:ext cx="2514600" cy="2176463"/>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7416" name="Picture 8">
            <a:extLst>
              <a:ext uri="{FF2B5EF4-FFF2-40B4-BE49-F238E27FC236}">
                <a16:creationId xmlns:a16="http://schemas.microsoft.com/office/drawing/2014/main" id="{9475026F-C472-2507-82C3-719244BC6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738" y="200025"/>
            <a:ext cx="2695575" cy="2157413"/>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7417" name="Text Box 9">
            <a:extLst>
              <a:ext uri="{FF2B5EF4-FFF2-40B4-BE49-F238E27FC236}">
                <a16:creationId xmlns:a16="http://schemas.microsoft.com/office/drawing/2014/main" id="{A75499DD-ED5A-1269-C471-4ECDC17542DE}"/>
              </a:ext>
            </a:extLst>
          </p:cNvPr>
          <p:cNvSpPr txBox="1">
            <a:spLocks noChangeArrowheads="1"/>
          </p:cNvSpPr>
          <p:nvPr/>
        </p:nvSpPr>
        <p:spPr bwMode="auto">
          <a:xfrm>
            <a:off x="457200" y="5486400"/>
            <a:ext cx="838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3200" b="0"/>
              <a:t>3. The Great Wall of China first wasn’t in the list of the seven wonders of the world.</a:t>
            </a:r>
          </a:p>
        </p:txBody>
      </p:sp>
      <p:pic>
        <p:nvPicPr>
          <p:cNvPr id="17418" name="Picture 10">
            <a:hlinkClick r:id="rId4" action="ppaction://hlinksldjump"/>
            <a:extLst>
              <a:ext uri="{FF2B5EF4-FFF2-40B4-BE49-F238E27FC236}">
                <a16:creationId xmlns:a16="http://schemas.microsoft.com/office/drawing/2014/main" id="{524D4B06-1195-C87C-CA4D-B6BA028C56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0500"/>
            <a:ext cx="2667000" cy="2201863"/>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checkerboard(across)">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21D233FB-0E1F-6D18-3B6E-0EF9789040FC}"/>
              </a:ext>
            </a:extLst>
          </p:cNvPr>
          <p:cNvSpPr>
            <a:spLocks noGrp="1" noChangeArrowheads="1"/>
          </p:cNvSpPr>
          <p:nvPr>
            <p:ph type="body" idx="1"/>
          </p:nvPr>
        </p:nvSpPr>
        <p:spPr>
          <a:xfrm>
            <a:off x="533400" y="1981200"/>
            <a:ext cx="8229600" cy="3352800"/>
          </a:xfrm>
          <a:noFill/>
          <a:ln w="57150">
            <a:pattFill prst="sphere">
              <a:fgClr>
                <a:srgbClr val="CC66FF"/>
              </a:fgClr>
              <a:bgClr>
                <a:srgbClr val="FFFFFF"/>
              </a:bgClr>
            </a:pattFill>
            <a:miter lim="800000"/>
            <a:headEnd/>
            <a:tailEnd/>
          </a:ln>
        </p:spPr>
        <p:txBody>
          <a:bodyPr/>
          <a:lstStyle/>
          <a:p>
            <a:pPr algn="just">
              <a:lnSpc>
                <a:spcPct val="90000"/>
              </a:lnSpc>
              <a:buFontTx/>
              <a:buNone/>
            </a:pPr>
            <a:r>
              <a:rPr lang="en-US" altLang="en-US" sz="2500">
                <a:latin typeface="Times New Roman" panose="02020603050405020304" pitchFamily="18" charset="0"/>
              </a:rPr>
              <a:t>Angkor Wat should really be known as a wonder because it is the largest temple in the world. The temple was built around the year 1100 to honor a Hindu God, but over the next three centuries it became a Buddhist religious ceenter. The area surrounding the temple, Angkor Thom, used to be the royal capital city.</a:t>
            </a:r>
          </a:p>
          <a:p>
            <a:pPr algn="just">
              <a:lnSpc>
                <a:spcPct val="90000"/>
              </a:lnSpc>
              <a:buFontTx/>
              <a:buNone/>
            </a:pPr>
            <a:r>
              <a:rPr lang="en-US" altLang="en-US" sz="2500">
                <a:latin typeface="Times New Roman" panose="02020603050405020304" pitchFamily="18" charset="0"/>
              </a:rPr>
              <a:t>In the early 15</a:t>
            </a:r>
            <a:r>
              <a:rPr lang="en-US" altLang="en-US" sz="2500" baseline="30000">
                <a:latin typeface="Times New Roman" panose="02020603050405020304" pitchFamily="18" charset="0"/>
              </a:rPr>
              <a:t>th</a:t>
            </a:r>
            <a:r>
              <a:rPr lang="en-US" altLang="en-US" sz="2500">
                <a:latin typeface="Times New Roman" panose="02020603050405020304" pitchFamily="18" charset="0"/>
              </a:rPr>
              <a:t> century, The Khmer rulers moved to Phnom Penh and Angkor was quiet. It now is a famous tourist attraction.</a:t>
            </a:r>
          </a:p>
          <a:p>
            <a:pPr algn="just">
              <a:lnSpc>
                <a:spcPct val="90000"/>
              </a:lnSpc>
              <a:buFontTx/>
              <a:buNone/>
            </a:pPr>
            <a:endParaRPr lang="en-US" altLang="en-US" sz="2500">
              <a:latin typeface="Times New Roman" panose="02020603050405020304" pitchFamily="18" charset="0"/>
            </a:endParaRPr>
          </a:p>
          <a:p>
            <a:pPr algn="just">
              <a:lnSpc>
                <a:spcPct val="90000"/>
              </a:lnSpc>
              <a:buFontTx/>
              <a:buNone/>
            </a:pPr>
            <a:endParaRPr lang="en-US" altLang="en-US" sz="2500">
              <a:latin typeface="Times New Roman" panose="02020603050405020304" pitchFamily="18" charset="0"/>
            </a:endParaRPr>
          </a:p>
          <a:p>
            <a:pPr algn="just">
              <a:lnSpc>
                <a:spcPct val="90000"/>
              </a:lnSpc>
              <a:buFontTx/>
              <a:buNone/>
            </a:pPr>
            <a:endParaRPr lang="en-US" altLang="en-US" sz="2500">
              <a:latin typeface="Times New Roman" panose="02020603050405020304" pitchFamily="18" charset="0"/>
            </a:endParaRPr>
          </a:p>
          <a:p>
            <a:pPr algn="just">
              <a:lnSpc>
                <a:spcPct val="90000"/>
              </a:lnSpc>
              <a:buFontTx/>
              <a:buNone/>
            </a:pPr>
            <a:endParaRPr lang="en-US" altLang="en-US" sz="2500">
              <a:latin typeface="Times New Roman" panose="02020603050405020304" pitchFamily="18" charset="0"/>
            </a:endParaRPr>
          </a:p>
          <a:p>
            <a:pPr algn="just">
              <a:lnSpc>
                <a:spcPct val="90000"/>
              </a:lnSpc>
            </a:pPr>
            <a:endParaRPr lang="en-US" altLang="en-US" sz="2500">
              <a:latin typeface="Times New Roman" panose="02020603050405020304" pitchFamily="18" charset="0"/>
            </a:endParaRPr>
          </a:p>
        </p:txBody>
      </p:sp>
      <p:sp>
        <p:nvSpPr>
          <p:cNvPr id="18436" name="Text Box 4">
            <a:extLst>
              <a:ext uri="{FF2B5EF4-FFF2-40B4-BE49-F238E27FC236}">
                <a16:creationId xmlns:a16="http://schemas.microsoft.com/office/drawing/2014/main" id="{1F57EB61-F9AC-3BA6-D485-42627E72F099}"/>
              </a:ext>
            </a:extLst>
          </p:cNvPr>
          <p:cNvSpPr txBox="1">
            <a:spLocks noChangeArrowheads="1"/>
          </p:cNvSpPr>
          <p:nvPr/>
        </p:nvSpPr>
        <p:spPr bwMode="auto">
          <a:xfrm>
            <a:off x="762000" y="53340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3200" b="0"/>
              <a:t>4. In the early 15</a:t>
            </a:r>
            <a:r>
              <a:rPr lang="en-US" altLang="en-US" sz="3200" b="0" baseline="30000"/>
              <a:t>th</a:t>
            </a:r>
            <a:r>
              <a:rPr lang="en-US" altLang="en-US" sz="3200" b="0"/>
              <a:t> century, the Khmer King chose Angkor Wat as the new capital.</a:t>
            </a:r>
          </a:p>
        </p:txBody>
      </p:sp>
      <p:pic>
        <p:nvPicPr>
          <p:cNvPr id="18437" name="Picture 5">
            <a:hlinkClick r:id="rId2" action="ppaction://hlinksldjump"/>
            <a:extLst>
              <a:ext uri="{FF2B5EF4-FFF2-40B4-BE49-F238E27FC236}">
                <a16:creationId xmlns:a16="http://schemas.microsoft.com/office/drawing/2014/main" id="{AC74707D-B440-73E9-C147-7BCBBF850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42875"/>
            <a:ext cx="1905000" cy="1649413"/>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8438" name="Text Box 6">
            <a:extLst>
              <a:ext uri="{FF2B5EF4-FFF2-40B4-BE49-F238E27FC236}">
                <a16:creationId xmlns:a16="http://schemas.microsoft.com/office/drawing/2014/main" id="{3CF72BB3-A96F-BC18-CF9A-04CDB0268A02}"/>
              </a:ext>
            </a:extLst>
          </p:cNvPr>
          <p:cNvSpPr txBox="1">
            <a:spLocks noChangeArrowheads="1"/>
          </p:cNvSpPr>
          <p:nvPr/>
        </p:nvSpPr>
        <p:spPr bwMode="auto">
          <a:xfrm>
            <a:off x="7086600" y="5757863"/>
            <a:ext cx="45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0">
                <a:solidFill>
                  <a:srgbClr val="FF00FF"/>
                </a:solidFill>
              </a:rPr>
              <a:t>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checkerboard(across)">
                                      <p:cBhvr>
                                        <p:cTn id="7"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817A964-6EA3-3A64-9ED6-3AEADB6CEBC9}"/>
              </a:ext>
            </a:extLst>
          </p:cNvPr>
          <p:cNvSpPr>
            <a:spLocks noGrp="1" noChangeArrowheads="1"/>
          </p:cNvSpPr>
          <p:nvPr>
            <p:ph type="title"/>
          </p:nvPr>
        </p:nvSpPr>
        <p:spPr>
          <a:xfrm>
            <a:off x="762000" y="304800"/>
            <a:ext cx="7924800" cy="639763"/>
          </a:xfrm>
        </p:spPr>
        <p:txBody>
          <a:bodyPr/>
          <a:lstStyle/>
          <a:p>
            <a:r>
              <a:rPr lang="en-US" altLang="en-US" sz="4000" b="1">
                <a:solidFill>
                  <a:srgbClr val="FF00FF"/>
                </a:solidFill>
              </a:rPr>
              <a:t>COMPLETE THE SENTENCES</a:t>
            </a:r>
          </a:p>
        </p:txBody>
      </p:sp>
      <p:sp>
        <p:nvSpPr>
          <p:cNvPr id="23555" name="Rectangle 3">
            <a:extLst>
              <a:ext uri="{FF2B5EF4-FFF2-40B4-BE49-F238E27FC236}">
                <a16:creationId xmlns:a16="http://schemas.microsoft.com/office/drawing/2014/main" id="{B769A9B3-BD65-1DF2-4C44-333580F00879}"/>
              </a:ext>
            </a:extLst>
          </p:cNvPr>
          <p:cNvSpPr>
            <a:spLocks noGrp="1" noChangeArrowheads="1"/>
          </p:cNvSpPr>
          <p:nvPr>
            <p:ph type="body" idx="1"/>
          </p:nvPr>
        </p:nvSpPr>
        <p:spPr>
          <a:xfrm>
            <a:off x="166688" y="1066800"/>
            <a:ext cx="8763000" cy="5791200"/>
          </a:xfrm>
        </p:spPr>
        <p:txBody>
          <a:bodyPr/>
          <a:lstStyle/>
          <a:p>
            <a:pPr marL="609600" indent="-609600">
              <a:lnSpc>
                <a:spcPct val="80000"/>
              </a:lnSpc>
              <a:buFontTx/>
              <a:buNone/>
            </a:pPr>
            <a:r>
              <a:rPr lang="en-US" altLang="en-US" sz="2500">
                <a:latin typeface="Times New Roman" panose="02020603050405020304" pitchFamily="18" charset="0"/>
              </a:rPr>
              <a:t>a) The only surviving wonder on Antipater’s list is__________.</a:t>
            </a:r>
          </a:p>
          <a:p>
            <a:pPr marL="609600" indent="-609600">
              <a:lnSpc>
                <a:spcPct val="80000"/>
              </a:lnSpc>
              <a:buFontTx/>
              <a:buNone/>
            </a:pPr>
            <a:r>
              <a:rPr lang="en-US" altLang="en-US" sz="2500">
                <a:latin typeface="Times New Roman" panose="02020603050405020304" pitchFamily="18" charset="0"/>
              </a:rPr>
              <a:t>	A. the Great Wall of China	    C. the Pyramid of Cheops</a:t>
            </a:r>
          </a:p>
          <a:p>
            <a:pPr marL="609600" indent="-609600">
              <a:lnSpc>
                <a:spcPct val="80000"/>
              </a:lnSpc>
              <a:buFontTx/>
              <a:buNone/>
            </a:pPr>
            <a:r>
              <a:rPr lang="en-US" altLang="en-US" sz="2500">
                <a:latin typeface="Times New Roman" panose="02020603050405020304" pitchFamily="18" charset="0"/>
              </a:rPr>
              <a:t>	B. the Statue of Zeus		    D. Angkor Wat</a:t>
            </a:r>
          </a:p>
          <a:p>
            <a:pPr marL="609600" indent="-609600">
              <a:lnSpc>
                <a:spcPct val="80000"/>
              </a:lnSpc>
              <a:buFontTx/>
              <a:buNone/>
            </a:pPr>
            <a:r>
              <a:rPr lang="en-US" altLang="en-US" sz="2500">
                <a:latin typeface="Times New Roman" panose="02020603050405020304" pitchFamily="18" charset="0"/>
              </a:rPr>
              <a:t>b) Angkor Wat was originally built for ___________.</a:t>
            </a:r>
          </a:p>
          <a:p>
            <a:pPr marL="609600" indent="-609600">
              <a:lnSpc>
                <a:spcPct val="80000"/>
              </a:lnSpc>
              <a:buFontTx/>
              <a:buNone/>
            </a:pPr>
            <a:r>
              <a:rPr lang="en-US" altLang="en-US" sz="2500">
                <a:latin typeface="Times New Roman" panose="02020603050405020304" pitchFamily="18" charset="0"/>
              </a:rPr>
              <a:t>	A. Hindus			C. kings</a:t>
            </a:r>
          </a:p>
          <a:p>
            <a:pPr marL="609600" indent="-609600">
              <a:lnSpc>
                <a:spcPct val="80000"/>
              </a:lnSpc>
              <a:buFontTx/>
              <a:buNone/>
            </a:pPr>
            <a:r>
              <a:rPr lang="en-US" altLang="en-US" sz="2500">
                <a:latin typeface="Times New Roman" panose="02020603050405020304" pitchFamily="18" charset="0"/>
              </a:rPr>
              <a:t>	B. Buddhist			D. the citizens of Phnom Penh</a:t>
            </a:r>
          </a:p>
          <a:p>
            <a:pPr marL="609600" indent="-609600">
              <a:lnSpc>
                <a:spcPct val="80000"/>
              </a:lnSpc>
              <a:buFontTx/>
              <a:buNone/>
            </a:pPr>
            <a:r>
              <a:rPr lang="en-US" altLang="en-US" sz="2500">
                <a:latin typeface="Times New Roman" panose="02020603050405020304" pitchFamily="18" charset="0"/>
              </a:rPr>
              <a:t>c) Angkor Wat ___________.</a:t>
            </a:r>
          </a:p>
          <a:p>
            <a:pPr marL="609600" indent="-609600">
              <a:lnSpc>
                <a:spcPct val="80000"/>
              </a:lnSpc>
              <a:buFontTx/>
              <a:buNone/>
            </a:pPr>
            <a:r>
              <a:rPr lang="en-US" altLang="en-US" sz="2500">
                <a:latin typeface="Times New Roman" panose="02020603050405020304" pitchFamily="18" charset="0"/>
              </a:rPr>
              <a:t>	A. was a small temple       	C. is a pyramid                     </a:t>
            </a:r>
          </a:p>
          <a:p>
            <a:pPr marL="609600" indent="-609600">
              <a:lnSpc>
                <a:spcPct val="80000"/>
              </a:lnSpc>
              <a:buFontTx/>
              <a:buNone/>
            </a:pPr>
            <a:r>
              <a:rPr lang="en-US" altLang="en-US" sz="2500">
                <a:latin typeface="Times New Roman" panose="02020603050405020304" pitchFamily="18" charset="0"/>
              </a:rPr>
              <a:t>	B.  is one of the seven wonder of the world</a:t>
            </a:r>
          </a:p>
          <a:p>
            <a:pPr marL="609600" indent="-609600">
              <a:lnSpc>
                <a:spcPct val="80000"/>
              </a:lnSpc>
              <a:buFontTx/>
              <a:buNone/>
            </a:pPr>
            <a:r>
              <a:rPr lang="en-US" altLang="en-US" sz="2500">
                <a:latin typeface="Times New Roman" panose="02020603050405020304" pitchFamily="18" charset="0"/>
              </a:rPr>
              <a:t>	D. was a part of a royal Khmer city a long time ago</a:t>
            </a:r>
          </a:p>
          <a:p>
            <a:pPr marL="609600" indent="-609600">
              <a:lnSpc>
                <a:spcPct val="80000"/>
              </a:lnSpc>
              <a:buFontTx/>
              <a:buNone/>
            </a:pPr>
            <a:r>
              <a:rPr lang="en-US" altLang="en-US" sz="2500">
                <a:latin typeface="Times New Roman" panose="02020603050405020304" pitchFamily="18" charset="0"/>
              </a:rPr>
              <a:t>d) In the 1400s, the Khmer King _____________.</a:t>
            </a:r>
          </a:p>
          <a:p>
            <a:pPr marL="609600" indent="-609600">
              <a:lnSpc>
                <a:spcPct val="80000"/>
              </a:lnSpc>
              <a:buFontTx/>
              <a:buNone/>
            </a:pPr>
            <a:r>
              <a:rPr lang="en-US" altLang="en-US" sz="2500">
                <a:latin typeface="Times New Roman" panose="02020603050405020304" pitchFamily="18" charset="0"/>
              </a:rPr>
              <a:t>	A. built Angkor Wat		</a:t>
            </a:r>
          </a:p>
          <a:p>
            <a:pPr marL="609600" indent="-609600">
              <a:lnSpc>
                <a:spcPct val="80000"/>
              </a:lnSpc>
              <a:buFontTx/>
              <a:buNone/>
            </a:pPr>
            <a:r>
              <a:rPr lang="en-US" altLang="en-US" sz="2500">
                <a:latin typeface="Times New Roman" panose="02020603050405020304" pitchFamily="18" charset="0"/>
              </a:rPr>
              <a:t>	B. chose Phnom Penh as a capital city	</a:t>
            </a:r>
          </a:p>
          <a:p>
            <a:pPr marL="609600" indent="-609600">
              <a:lnSpc>
                <a:spcPct val="80000"/>
              </a:lnSpc>
              <a:buFontTx/>
              <a:buNone/>
            </a:pPr>
            <a:r>
              <a:rPr lang="en-US" altLang="en-US" sz="2500">
                <a:latin typeface="Times New Roman" panose="02020603050405020304" pitchFamily="18" charset="0"/>
              </a:rPr>
              <a:t>	C. turned Angkor Wat into a Buddhist center</a:t>
            </a:r>
          </a:p>
          <a:p>
            <a:pPr marL="609600" indent="-609600">
              <a:lnSpc>
                <a:spcPct val="80000"/>
              </a:lnSpc>
              <a:buFontTx/>
              <a:buNone/>
            </a:pPr>
            <a:r>
              <a:rPr lang="en-US" altLang="en-US" sz="2500">
                <a:latin typeface="Times New Roman" panose="02020603050405020304" pitchFamily="18" charset="0"/>
              </a:rPr>
              <a:t>	D. moved the temple to Phnom Penh</a:t>
            </a:r>
          </a:p>
          <a:p>
            <a:pPr marL="609600" indent="-609600">
              <a:lnSpc>
                <a:spcPct val="80000"/>
              </a:lnSpc>
              <a:buFontTx/>
              <a:buNone/>
            </a:pPr>
            <a:endParaRPr lang="en-US" altLang="en-US" sz="2500">
              <a:latin typeface="Times New Roman" panose="02020603050405020304" pitchFamily="18" charset="0"/>
            </a:endParaRPr>
          </a:p>
          <a:p>
            <a:pPr marL="609600" indent="-609600">
              <a:lnSpc>
                <a:spcPct val="80000"/>
              </a:lnSpc>
              <a:buFontTx/>
              <a:buNone/>
            </a:pPr>
            <a:endParaRPr lang="en-US" altLang="en-US" sz="2500">
              <a:latin typeface="Times New Roman" panose="02020603050405020304" pitchFamily="18" charset="0"/>
            </a:endParaRPr>
          </a:p>
          <a:p>
            <a:pPr marL="609600" indent="-609600">
              <a:lnSpc>
                <a:spcPct val="80000"/>
              </a:lnSpc>
              <a:buFontTx/>
              <a:buNone/>
            </a:pPr>
            <a:r>
              <a:rPr lang="en-US" altLang="en-US" sz="2500">
                <a:latin typeface="Times New Roman" panose="02020603050405020304" pitchFamily="18" charset="0"/>
              </a:rPr>
              <a:t>	</a:t>
            </a:r>
          </a:p>
          <a:p>
            <a:pPr marL="609600" indent="-609600">
              <a:lnSpc>
                <a:spcPct val="80000"/>
              </a:lnSpc>
              <a:buFontTx/>
              <a:buNone/>
            </a:pPr>
            <a:endParaRPr lang="en-US" altLang="en-US" sz="2500">
              <a:latin typeface="Times New Roman" panose="02020603050405020304" pitchFamily="18" charset="0"/>
            </a:endParaRPr>
          </a:p>
        </p:txBody>
      </p:sp>
      <p:sp>
        <p:nvSpPr>
          <p:cNvPr id="23556" name="Oval 4">
            <a:hlinkClick r:id="rId3" action="ppaction://hlinksldjump"/>
            <a:extLst>
              <a:ext uri="{FF2B5EF4-FFF2-40B4-BE49-F238E27FC236}">
                <a16:creationId xmlns:a16="http://schemas.microsoft.com/office/drawing/2014/main" id="{D7CE7098-F68A-9920-2D55-A4C1AC760315}"/>
              </a:ext>
            </a:extLst>
          </p:cNvPr>
          <p:cNvSpPr>
            <a:spLocks noChangeArrowheads="1"/>
          </p:cNvSpPr>
          <p:nvPr/>
        </p:nvSpPr>
        <p:spPr bwMode="auto">
          <a:xfrm>
            <a:off x="5029200" y="1447800"/>
            <a:ext cx="457200" cy="381000"/>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latin typeface="Arial" panose="020B0604020202020204" pitchFamily="34" charset="0"/>
            </a:endParaRPr>
          </a:p>
        </p:txBody>
      </p:sp>
      <p:sp>
        <p:nvSpPr>
          <p:cNvPr id="23557" name="Oval 5">
            <a:hlinkClick r:id="rId4" action="ppaction://hlinksldjump"/>
            <a:extLst>
              <a:ext uri="{FF2B5EF4-FFF2-40B4-BE49-F238E27FC236}">
                <a16:creationId xmlns:a16="http://schemas.microsoft.com/office/drawing/2014/main" id="{5D86EE74-C8EF-68F1-EAC0-9CBD60218B8C}"/>
              </a:ext>
            </a:extLst>
          </p:cNvPr>
          <p:cNvSpPr>
            <a:spLocks noChangeArrowheads="1"/>
          </p:cNvSpPr>
          <p:nvPr/>
        </p:nvSpPr>
        <p:spPr bwMode="auto">
          <a:xfrm>
            <a:off x="762000" y="2590800"/>
            <a:ext cx="457200" cy="381000"/>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latin typeface="Arial" panose="020B0604020202020204" pitchFamily="34" charset="0"/>
            </a:endParaRPr>
          </a:p>
        </p:txBody>
      </p:sp>
      <p:sp>
        <p:nvSpPr>
          <p:cNvPr id="23558" name="Oval 6">
            <a:hlinkClick r:id="rId5" action="ppaction://hlinksldjump"/>
            <a:extLst>
              <a:ext uri="{FF2B5EF4-FFF2-40B4-BE49-F238E27FC236}">
                <a16:creationId xmlns:a16="http://schemas.microsoft.com/office/drawing/2014/main" id="{445A12BD-00FA-9EE4-32FA-C3AF0EF17CFB}"/>
              </a:ext>
            </a:extLst>
          </p:cNvPr>
          <p:cNvSpPr>
            <a:spLocks noChangeArrowheads="1"/>
          </p:cNvSpPr>
          <p:nvPr/>
        </p:nvSpPr>
        <p:spPr bwMode="auto">
          <a:xfrm>
            <a:off x="762000" y="4495800"/>
            <a:ext cx="457200" cy="381000"/>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latin typeface="Arial" panose="020B0604020202020204" pitchFamily="34" charset="0"/>
            </a:endParaRPr>
          </a:p>
        </p:txBody>
      </p:sp>
      <p:sp>
        <p:nvSpPr>
          <p:cNvPr id="23559" name="Oval 7">
            <a:extLst>
              <a:ext uri="{FF2B5EF4-FFF2-40B4-BE49-F238E27FC236}">
                <a16:creationId xmlns:a16="http://schemas.microsoft.com/office/drawing/2014/main" id="{8CAFB2FB-5479-CD18-ACD7-164614F80112}"/>
              </a:ext>
            </a:extLst>
          </p:cNvPr>
          <p:cNvSpPr>
            <a:spLocks noChangeArrowheads="1"/>
          </p:cNvSpPr>
          <p:nvPr/>
        </p:nvSpPr>
        <p:spPr bwMode="auto">
          <a:xfrm>
            <a:off x="762000" y="5638800"/>
            <a:ext cx="457200" cy="381000"/>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latin typeface="Arial" panose="020B0604020202020204" pitchFamily="34" charset="0"/>
            </a:endParaRPr>
          </a:p>
        </p:txBody>
      </p:sp>
      <p:pic>
        <p:nvPicPr>
          <p:cNvPr id="23561" name="Picture 9">
            <a:hlinkClick r:id="rId6" action="ppaction://hlinksldjump"/>
            <a:extLst>
              <a:ext uri="{FF2B5EF4-FFF2-40B4-BE49-F238E27FC236}">
                <a16:creationId xmlns:a16="http://schemas.microsoft.com/office/drawing/2014/main" id="{16EA3D30-1B50-8E13-20B0-D839D85DD6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76200"/>
            <a:ext cx="7889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2">
            <a:hlinkClick r:id="rId5" action="ppaction://hlinksldjump"/>
            <a:extLst>
              <a:ext uri="{FF2B5EF4-FFF2-40B4-BE49-F238E27FC236}">
                <a16:creationId xmlns:a16="http://schemas.microsoft.com/office/drawing/2014/main" id="{8937DA8E-4CA2-830B-B1E1-B7B64AE3E6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5181600"/>
            <a:ext cx="1371600"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checkerboard(across)">
                                      <p:cBhvr>
                                        <p:cTn id="7" dur="500"/>
                                        <p:tgtEl>
                                          <p:spTgt spid="23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556"/>
                                        </p:tgtEl>
                                        <p:attrNameLst>
                                          <p:attrName>style.visibility</p:attrName>
                                        </p:attrNameLst>
                                      </p:cBhvr>
                                      <p:to>
                                        <p:strVal val="visible"/>
                                      </p:to>
                                    </p:set>
                                    <p:animEffect transition="in" filter="checkerboard(across)">
                                      <p:cBhvr>
                                        <p:cTn id="12" dur="500"/>
                                        <p:tgtEl>
                                          <p:spTgt spid="235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557"/>
                                        </p:tgtEl>
                                        <p:attrNameLst>
                                          <p:attrName>style.visibility</p:attrName>
                                        </p:attrNameLst>
                                      </p:cBhvr>
                                      <p:to>
                                        <p:strVal val="visible"/>
                                      </p:to>
                                    </p:set>
                                    <p:animEffect transition="in" filter="checkerboard(across)">
                                      <p:cBhvr>
                                        <p:cTn id="17" dur="500"/>
                                        <p:tgtEl>
                                          <p:spTgt spid="235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558"/>
                                        </p:tgtEl>
                                        <p:attrNameLst>
                                          <p:attrName>style.visibility</p:attrName>
                                        </p:attrNameLst>
                                      </p:cBhvr>
                                      <p:to>
                                        <p:strVal val="visible"/>
                                      </p:to>
                                    </p:set>
                                    <p:animEffect transition="in" filter="checkerboard(across)">
                                      <p:cBhvr>
                                        <p:cTn id="22" dur="500"/>
                                        <p:tgtEl>
                                          <p:spTgt spid="235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3559"/>
                                        </p:tgtEl>
                                        <p:attrNameLst>
                                          <p:attrName>style.visibility</p:attrName>
                                        </p:attrNameLst>
                                      </p:cBhvr>
                                      <p:to>
                                        <p:strVal val="visible"/>
                                      </p:to>
                                    </p:set>
                                    <p:animEffect transition="in" filter="checkerboard(across)">
                                      <p:cBhvr>
                                        <p:cTn id="27"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3561"/>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35" presetClass="emph" presetSubtype="0" fill="hold" nodeType="withEffect">
                                  <p:stCondLst>
                                    <p:cond delay="0"/>
                                  </p:stCondLst>
                                  <p:childTnLst>
                                    <p:anim calcmode="discrete" valueType="str">
                                      <p:cBhvr>
                                        <p:cTn id="32" dur="1000" fill="hold"/>
                                        <p:tgtEl>
                                          <p:spTgt spid="23561"/>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23561"/>
                                        </p:tgtEl>
                                        <p:attrNameLst>
                                          <p:attrName>style.visibility</p:attrName>
                                        </p:attrNameLst>
                                      </p:cBhvr>
                                      <p:to>
                                        <p:strVal val="hidden"/>
                                      </p:to>
                                    </p:set>
                                  </p:subTnLst>
                                </p:cTn>
                              </p:par>
                            </p:childTnLst>
                          </p:cTn>
                        </p:par>
                        <p:par>
                          <p:cTn id="33" fill="hold" nodeType="afterGroup">
                            <p:stCondLst>
                              <p:cond delay="1000"/>
                            </p:stCondLst>
                            <p:childTnLst>
                              <p:par>
                                <p:cTn id="34" presetID="26" presetClass="emph" presetSubtype="0" repeatCount="3000" fill="hold" nodeType="afterEffect">
                                  <p:stCondLst>
                                    <p:cond delay="0"/>
                                  </p:stCondLst>
                                  <p:childTnLst>
                                    <p:animEffect transition="out" filter="fade">
                                      <p:cBhvr>
                                        <p:cTn id="35" dur="500" tmFilter="0, 0; .2, .5; .8, .5; 1, 0"/>
                                        <p:tgtEl>
                                          <p:spTgt spid="23561"/>
                                        </p:tgtEl>
                                      </p:cBhvr>
                                    </p:animEffect>
                                    <p:animScale>
                                      <p:cBhvr>
                                        <p:cTn id="36" dur="250" autoRev="1" fill="hold"/>
                                        <p:tgtEl>
                                          <p:spTgt spid="23561"/>
                                        </p:tgtEl>
                                      </p:cBhvr>
                                      <p:by x="105000" y="105000"/>
                                    </p:animScale>
                                  </p:childTnLst>
                                  <p:subTnLst>
                                    <p:set>
                                      <p:cBhvr override="childStyle">
                                        <p:cTn dur="1" fill="hold" display="0" masterRel="nextClick" afterEffect="1"/>
                                        <p:tgtEl>
                                          <p:spTgt spid="23561"/>
                                        </p:tgtEl>
                                        <p:attrNameLst>
                                          <p:attrName>style.visibility</p:attrName>
                                        </p:attrNameLst>
                                      </p:cBhvr>
                                      <p:to>
                                        <p:strVal val="hidden"/>
                                      </p:to>
                                    </p:set>
                                  </p:subTnLst>
                                </p:cTn>
                              </p:par>
                            </p:childTnLst>
                          </p:cTn>
                        </p:par>
                      </p:childTnLst>
                    </p:cTn>
                  </p:par>
                </p:childTnLst>
              </p:cTn>
              <p:nextCondLst>
                <p:cond evt="onClick" delay="0">
                  <p:tgtEl>
                    <p:spTgt spid="23561"/>
                  </p:tgtEl>
                </p:cond>
              </p:nextCondLst>
            </p:seq>
          </p:childTnLst>
        </p:cTn>
      </p:par>
    </p:tnLst>
    <p:bldLst>
      <p:bldP spid="23554" grpId="0"/>
      <p:bldP spid="23556" grpId="0" animBg="1"/>
      <p:bldP spid="23557" grpId="0" animBg="1"/>
      <p:bldP spid="23558" grpId="0" animBg="1"/>
      <p:bldP spid="235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F5F4B606-A0C7-7822-1E88-89904FC5C565}"/>
              </a:ext>
            </a:extLst>
          </p:cNvPr>
          <p:cNvSpPr>
            <a:spLocks noGrp="1" noChangeArrowheads="1"/>
          </p:cNvSpPr>
          <p:nvPr>
            <p:ph type="body" idx="1"/>
          </p:nvPr>
        </p:nvSpPr>
        <p:spPr>
          <a:xfrm>
            <a:off x="457200" y="304800"/>
            <a:ext cx="8229600" cy="4953000"/>
          </a:xfrm>
        </p:spPr>
        <p:txBody>
          <a:bodyPr/>
          <a:lstStyle/>
          <a:p>
            <a:pPr algn="just">
              <a:lnSpc>
                <a:spcPct val="80000"/>
              </a:lnSpc>
              <a:buFontTx/>
              <a:buNone/>
            </a:pPr>
            <a:r>
              <a:rPr lang="en-US" altLang="en-US" sz="2300">
                <a:latin typeface="Times New Roman" panose="02020603050405020304" pitchFamily="18" charset="0"/>
              </a:rPr>
              <a:t>Centuries ago in Ancient Greece, a man by the name of Antipater of Sidon compiled a list of what he thought were the seven wonders of the world. The seven included the Hanging Garden of Babylon in present-day Iraq, the Statue of Zeus in Greece, and the Pyramid of Cheops in Egypt. The pyramid  is only wonder you can still see today.</a:t>
            </a:r>
          </a:p>
          <a:p>
            <a:pPr algn="just">
              <a:lnSpc>
                <a:spcPct val="80000"/>
              </a:lnSpc>
              <a:buFontTx/>
              <a:buNone/>
            </a:pPr>
            <a:r>
              <a:rPr lang="en-US" altLang="en-US" sz="2300">
                <a:latin typeface="Times New Roman" panose="02020603050405020304" pitchFamily="18" charset="0"/>
              </a:rPr>
              <a:t>Many people claim that there were other wonders, which the ancient Greeks knew nothing about. These include the Great Wall of China, the Taj Mahal in India and Angkor Wat in Cambodia.</a:t>
            </a:r>
          </a:p>
          <a:p>
            <a:pPr algn="just">
              <a:lnSpc>
                <a:spcPct val="80000"/>
              </a:lnSpc>
              <a:buFontTx/>
              <a:buNone/>
            </a:pPr>
            <a:r>
              <a:rPr lang="en-US" altLang="en-US" sz="2300">
                <a:latin typeface="Times New Roman" panose="02020603050405020304" pitchFamily="18" charset="0"/>
              </a:rPr>
              <a:t>Angkor Wat should really be known as a wonder because it is the largest temple in the world. The temple was built around the year 1100 to honor a Hindu God, but over the next three centuries it became a Buddhist religious ceenter. The area surrounding the temple, Angkor Thom, used to be the royal capital city.</a:t>
            </a:r>
          </a:p>
          <a:p>
            <a:pPr algn="just">
              <a:lnSpc>
                <a:spcPct val="80000"/>
              </a:lnSpc>
              <a:buFontTx/>
              <a:buNone/>
            </a:pPr>
            <a:r>
              <a:rPr lang="en-US" altLang="en-US" sz="2300">
                <a:latin typeface="Times New Roman" panose="02020603050405020304" pitchFamily="18" charset="0"/>
              </a:rPr>
              <a:t>In the early 15</a:t>
            </a:r>
            <a:r>
              <a:rPr lang="en-US" altLang="en-US" sz="2300" baseline="30000">
                <a:latin typeface="Times New Roman" panose="02020603050405020304" pitchFamily="18" charset="0"/>
              </a:rPr>
              <a:t>th</a:t>
            </a:r>
            <a:r>
              <a:rPr lang="en-US" altLang="en-US" sz="2300">
                <a:latin typeface="Times New Roman" panose="02020603050405020304" pitchFamily="18" charset="0"/>
              </a:rPr>
              <a:t> century, The Khmer rulers moved to Phnom Penh and Angkor was quiet. It now is a famous tourist attraction.</a:t>
            </a:r>
          </a:p>
          <a:p>
            <a:pPr algn="just">
              <a:lnSpc>
                <a:spcPct val="80000"/>
              </a:lnSpc>
            </a:pPr>
            <a:endParaRPr lang="en-US" altLang="en-US" sz="2300"/>
          </a:p>
        </p:txBody>
      </p:sp>
      <p:sp>
        <p:nvSpPr>
          <p:cNvPr id="29700" name="Text Box 4">
            <a:extLst>
              <a:ext uri="{FF2B5EF4-FFF2-40B4-BE49-F238E27FC236}">
                <a16:creationId xmlns:a16="http://schemas.microsoft.com/office/drawing/2014/main" id="{5BC19718-2FEB-25DA-F32A-3B706A3F1D63}"/>
              </a:ext>
            </a:extLst>
          </p:cNvPr>
          <p:cNvSpPr txBox="1">
            <a:spLocks noChangeArrowheads="1"/>
          </p:cNvSpPr>
          <p:nvPr/>
        </p:nvSpPr>
        <p:spPr bwMode="auto">
          <a:xfrm>
            <a:off x="457200" y="5256213"/>
            <a:ext cx="8382000" cy="114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300">
                <a:solidFill>
                  <a:srgbClr val="6600CC"/>
                </a:solidFill>
              </a:rPr>
              <a:t>a)</a:t>
            </a:r>
            <a:r>
              <a:rPr lang="en-US" altLang="en-US" sz="2300" b="0"/>
              <a:t> The only surviving wonder on Antipater’s list is__________.</a:t>
            </a:r>
          </a:p>
          <a:p>
            <a:r>
              <a:rPr lang="en-US" altLang="en-US" sz="2300" b="0"/>
              <a:t>	A. the Great Wall of China	    C. the Pyramid of Cheops</a:t>
            </a:r>
          </a:p>
          <a:p>
            <a:r>
              <a:rPr lang="en-US" altLang="en-US" sz="2300" b="0"/>
              <a:t>	B. the Statue of Zeus		    D. Angkor Wat</a:t>
            </a:r>
          </a:p>
        </p:txBody>
      </p:sp>
      <p:sp>
        <p:nvSpPr>
          <p:cNvPr id="29702" name="Rectangle 6">
            <a:extLst>
              <a:ext uri="{FF2B5EF4-FFF2-40B4-BE49-F238E27FC236}">
                <a16:creationId xmlns:a16="http://schemas.microsoft.com/office/drawing/2014/main" id="{DE50C370-2937-CC94-48C8-334D44A067F8}"/>
              </a:ext>
            </a:extLst>
          </p:cNvPr>
          <p:cNvSpPr>
            <a:spLocks noChangeArrowheads="1"/>
          </p:cNvSpPr>
          <p:nvPr/>
        </p:nvSpPr>
        <p:spPr bwMode="auto">
          <a:xfrm>
            <a:off x="381000" y="152400"/>
            <a:ext cx="8458200" cy="5029200"/>
          </a:xfrm>
          <a:prstGeom prst="rect">
            <a:avLst/>
          </a:prstGeom>
          <a:noFill/>
          <a:ln w="76200">
            <a:pattFill prst="sphere">
              <a:fgClr>
                <a:srgbClr val="0000FF"/>
              </a:fgClr>
              <a:bgClr>
                <a:srgbClr val="FFFFFF"/>
              </a:bgClr>
            </a:patt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5854" name="Picture 14" descr="Asian lily">
            <a:hlinkClick r:id="rId2" action="ppaction://hlinksldjump"/>
            <a:extLst>
              <a:ext uri="{FF2B5EF4-FFF2-40B4-BE49-F238E27FC236}">
                <a16:creationId xmlns:a16="http://schemas.microsoft.com/office/drawing/2014/main" id="{CEF902C7-8AAB-F7DE-0781-40938F8D9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6019800"/>
            <a:ext cx="11207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checkerboard(across)">
                                      <p:cBhvr>
                                        <p:cTn id="7" dur="500"/>
                                        <p:tgtEl>
                                          <p:spTgt spid="29700"/>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35854"/>
                                        </p:tgtEl>
                                        <p:attrNameLst>
                                          <p:attrName>style.visibility</p:attrName>
                                        </p:attrNameLst>
                                      </p:cBhvr>
                                      <p:to>
                                        <p:strVal val="visible"/>
                                      </p:to>
                                    </p:set>
                                    <p:anim calcmode="lin" valueType="num">
                                      <p:cBhvr>
                                        <p:cTn id="11" dur="1000" fill="hold"/>
                                        <p:tgtEl>
                                          <p:spTgt spid="35854"/>
                                        </p:tgtEl>
                                        <p:attrNameLst>
                                          <p:attrName>ppt_w</p:attrName>
                                        </p:attrNameLst>
                                      </p:cBhvr>
                                      <p:tavLst>
                                        <p:tav tm="0">
                                          <p:val>
                                            <p:strVal val="#ppt_w*0.70"/>
                                          </p:val>
                                        </p:tav>
                                        <p:tav tm="100000">
                                          <p:val>
                                            <p:strVal val="#ppt_w"/>
                                          </p:val>
                                        </p:tav>
                                      </p:tavLst>
                                    </p:anim>
                                    <p:anim calcmode="lin" valueType="num">
                                      <p:cBhvr>
                                        <p:cTn id="12" dur="1000" fill="hold"/>
                                        <p:tgtEl>
                                          <p:spTgt spid="35854"/>
                                        </p:tgtEl>
                                        <p:attrNameLst>
                                          <p:attrName>ppt_h</p:attrName>
                                        </p:attrNameLst>
                                      </p:cBhvr>
                                      <p:tavLst>
                                        <p:tav tm="0">
                                          <p:val>
                                            <p:strVal val="#ppt_h"/>
                                          </p:val>
                                        </p:tav>
                                        <p:tav tm="100000">
                                          <p:val>
                                            <p:strVal val="#ppt_h"/>
                                          </p:val>
                                        </p:tav>
                                      </p:tavLst>
                                    </p:anim>
                                    <p:animEffect transition="in" filter="fade">
                                      <p:cBhvr>
                                        <p:cTn id="13" dur="1000"/>
                                        <p:tgtEl>
                                          <p:spTgt spid="35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B963462-7AF8-100C-7413-9032260D608D}"/>
              </a:ext>
            </a:extLst>
          </p:cNvPr>
          <p:cNvSpPr>
            <a:spLocks noGrp="1" noChangeArrowheads="1"/>
          </p:cNvSpPr>
          <p:nvPr>
            <p:ph type="body" idx="1"/>
          </p:nvPr>
        </p:nvSpPr>
        <p:spPr>
          <a:xfrm>
            <a:off x="457200" y="304800"/>
            <a:ext cx="8229600" cy="4953000"/>
          </a:xfrm>
        </p:spPr>
        <p:txBody>
          <a:bodyPr/>
          <a:lstStyle/>
          <a:p>
            <a:pPr algn="just">
              <a:lnSpc>
                <a:spcPct val="80000"/>
              </a:lnSpc>
              <a:buFontTx/>
              <a:buNone/>
            </a:pPr>
            <a:r>
              <a:rPr lang="en-US" altLang="en-US" sz="2300">
                <a:latin typeface="Times New Roman" panose="02020603050405020304" pitchFamily="18" charset="0"/>
              </a:rPr>
              <a:t>Centuries ago in Ancient Greece, a man by the name of Antipater of Sidon compiled a list of what he thought were the seven wonders of the world. The seven included the Hanging Garden of Babylon in present-day Iraq, the Statue of Zeus in Greece, and the Pyramid of Cheops in Egypt. The pyramid  is only wonder you can still see today.</a:t>
            </a:r>
          </a:p>
          <a:p>
            <a:pPr algn="just">
              <a:lnSpc>
                <a:spcPct val="80000"/>
              </a:lnSpc>
              <a:buFontTx/>
              <a:buNone/>
            </a:pPr>
            <a:r>
              <a:rPr lang="en-US" altLang="en-US" sz="2300">
                <a:latin typeface="Times New Roman" panose="02020603050405020304" pitchFamily="18" charset="0"/>
              </a:rPr>
              <a:t>Many people claim that there were other wonders, which the ancient Greeks knew nothing about. These include the Great Wall of China, the Taj Mahal in India and Angkor Wat in Cambodia.</a:t>
            </a:r>
          </a:p>
          <a:p>
            <a:pPr algn="just">
              <a:lnSpc>
                <a:spcPct val="80000"/>
              </a:lnSpc>
              <a:buFontTx/>
              <a:buNone/>
            </a:pPr>
            <a:r>
              <a:rPr lang="en-US" altLang="en-US" sz="2300">
                <a:latin typeface="Times New Roman" panose="02020603050405020304" pitchFamily="18" charset="0"/>
              </a:rPr>
              <a:t>Angkor Wat should really be known as a wonder because it is the largest temple in the world. The temple was built around the year 1100 to honor a Hindu God, but over the next three centuries it became a Buddhist religious ceenter. The area surrounding the temple, Angkor Thom, used to be the royal capital city.</a:t>
            </a:r>
          </a:p>
          <a:p>
            <a:pPr algn="just">
              <a:lnSpc>
                <a:spcPct val="80000"/>
              </a:lnSpc>
              <a:buFontTx/>
              <a:buNone/>
            </a:pPr>
            <a:r>
              <a:rPr lang="en-US" altLang="en-US" sz="2300">
                <a:latin typeface="Times New Roman" panose="02020603050405020304" pitchFamily="18" charset="0"/>
              </a:rPr>
              <a:t>In the early 15</a:t>
            </a:r>
            <a:r>
              <a:rPr lang="en-US" altLang="en-US" sz="2300" baseline="30000">
                <a:latin typeface="Times New Roman" panose="02020603050405020304" pitchFamily="18" charset="0"/>
              </a:rPr>
              <a:t>th</a:t>
            </a:r>
            <a:r>
              <a:rPr lang="en-US" altLang="en-US" sz="2300">
                <a:latin typeface="Times New Roman" panose="02020603050405020304" pitchFamily="18" charset="0"/>
              </a:rPr>
              <a:t> century, The Khmer rulers moved to Phnom Penh and Angkor was quiet. It now is a famous tourist attraction.</a:t>
            </a:r>
          </a:p>
          <a:p>
            <a:pPr algn="just">
              <a:lnSpc>
                <a:spcPct val="80000"/>
              </a:lnSpc>
            </a:pPr>
            <a:endParaRPr lang="en-US" altLang="en-US" sz="2300"/>
          </a:p>
        </p:txBody>
      </p:sp>
      <p:sp>
        <p:nvSpPr>
          <p:cNvPr id="30724" name="Rectangle 4">
            <a:extLst>
              <a:ext uri="{FF2B5EF4-FFF2-40B4-BE49-F238E27FC236}">
                <a16:creationId xmlns:a16="http://schemas.microsoft.com/office/drawing/2014/main" id="{7A670C00-6DE4-B411-24BD-671E8EC56FA9}"/>
              </a:ext>
            </a:extLst>
          </p:cNvPr>
          <p:cNvSpPr>
            <a:spLocks noChangeArrowheads="1"/>
          </p:cNvSpPr>
          <p:nvPr/>
        </p:nvSpPr>
        <p:spPr bwMode="auto">
          <a:xfrm>
            <a:off x="381000" y="152400"/>
            <a:ext cx="8458200" cy="5029200"/>
          </a:xfrm>
          <a:prstGeom prst="rect">
            <a:avLst/>
          </a:prstGeom>
          <a:noFill/>
          <a:ln w="76200">
            <a:pattFill prst="sphere">
              <a:fgClr>
                <a:srgbClr val="0000FF"/>
              </a:fgClr>
              <a:bgClr>
                <a:srgbClr val="FFFFFF"/>
              </a:bgClr>
            </a:patt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6" name="Text Box 6">
            <a:extLst>
              <a:ext uri="{FF2B5EF4-FFF2-40B4-BE49-F238E27FC236}">
                <a16:creationId xmlns:a16="http://schemas.microsoft.com/office/drawing/2014/main" id="{2BD26806-2440-5EC8-CCA1-8287549D536C}"/>
              </a:ext>
            </a:extLst>
          </p:cNvPr>
          <p:cNvSpPr txBox="1">
            <a:spLocks noChangeArrowheads="1"/>
          </p:cNvSpPr>
          <p:nvPr/>
        </p:nvSpPr>
        <p:spPr bwMode="auto">
          <a:xfrm>
            <a:off x="381000" y="5334000"/>
            <a:ext cx="876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rgbClr val="6600CC"/>
                </a:solidFill>
              </a:rPr>
              <a:t>b)</a:t>
            </a:r>
            <a:r>
              <a:rPr lang="en-US" altLang="en-US" sz="2400" b="0"/>
              <a:t> Angkor Wat was originally built for ___________.</a:t>
            </a:r>
          </a:p>
          <a:p>
            <a:r>
              <a:rPr lang="en-US" altLang="en-US" sz="2400" b="0"/>
              <a:t>	A. Hindus			C. kings</a:t>
            </a:r>
          </a:p>
          <a:p>
            <a:r>
              <a:rPr lang="en-US" altLang="en-US" sz="2400" b="0"/>
              <a:t>	B. Buddhist			D. the citizens of Phnom Penh</a:t>
            </a:r>
          </a:p>
        </p:txBody>
      </p:sp>
      <p:pic>
        <p:nvPicPr>
          <p:cNvPr id="30728" name="Picture 8">
            <a:hlinkClick r:id="rId2" action="ppaction://hlinksldjump"/>
            <a:extLst>
              <a:ext uri="{FF2B5EF4-FFF2-40B4-BE49-F238E27FC236}">
                <a16:creationId xmlns:a16="http://schemas.microsoft.com/office/drawing/2014/main" id="{F8300999-55F8-726B-6612-A6235FDFE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410200"/>
            <a:ext cx="762000" cy="55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F3CFDA1-20B3-D9BB-2A10-002BD7E20EFD}"/>
              </a:ext>
            </a:extLst>
          </p:cNvPr>
          <p:cNvSpPr>
            <a:spLocks noGrp="1" noChangeArrowheads="1"/>
          </p:cNvSpPr>
          <p:nvPr>
            <p:ph type="body" idx="1"/>
          </p:nvPr>
        </p:nvSpPr>
        <p:spPr>
          <a:xfrm>
            <a:off x="457200" y="304800"/>
            <a:ext cx="8229600" cy="4953000"/>
          </a:xfrm>
        </p:spPr>
        <p:txBody>
          <a:bodyPr/>
          <a:lstStyle/>
          <a:p>
            <a:pPr algn="just">
              <a:lnSpc>
                <a:spcPct val="80000"/>
              </a:lnSpc>
              <a:buFontTx/>
              <a:buNone/>
            </a:pPr>
            <a:r>
              <a:rPr lang="en-US" altLang="en-US" sz="2300">
                <a:latin typeface="Times New Roman" panose="02020603050405020304" pitchFamily="18" charset="0"/>
              </a:rPr>
              <a:t>Centuries ago in Ancient Greece, a man by the name of Antipater of Sidon compiled a list of what he thought were the seven wonders of the world. The seven included the Hanging Garden of Babylon in present-day Iraq, the Statue of Zeus in Greece, and the Pyramid of Cheops in Egypt. The pyramid  is only wonder you can still see today.</a:t>
            </a:r>
          </a:p>
          <a:p>
            <a:pPr algn="just">
              <a:lnSpc>
                <a:spcPct val="80000"/>
              </a:lnSpc>
              <a:buFontTx/>
              <a:buNone/>
            </a:pPr>
            <a:r>
              <a:rPr lang="en-US" altLang="en-US" sz="2300">
                <a:latin typeface="Times New Roman" panose="02020603050405020304" pitchFamily="18" charset="0"/>
              </a:rPr>
              <a:t>Many people claim that there were other wonders, which the ancient Greeks knew nothing about. These include the Great Wall of China, the Taj Mahal in India and Angkor Wat in Cambodia.</a:t>
            </a:r>
          </a:p>
          <a:p>
            <a:pPr algn="just">
              <a:lnSpc>
                <a:spcPct val="80000"/>
              </a:lnSpc>
              <a:buFontTx/>
              <a:buNone/>
            </a:pPr>
            <a:r>
              <a:rPr lang="en-US" altLang="en-US" sz="2300">
                <a:latin typeface="Times New Roman" panose="02020603050405020304" pitchFamily="18" charset="0"/>
              </a:rPr>
              <a:t>Angkor Wat should really be known as a wonder because it is the largest temple in the world. The temple was built around the year 1100 to honor a Hindu God, but over the next three centuries it became a Buddhist religious ceenter. The area surrounding the temple, Angkor Thom, used to be the royal capital city.</a:t>
            </a:r>
          </a:p>
          <a:p>
            <a:pPr algn="just">
              <a:lnSpc>
                <a:spcPct val="80000"/>
              </a:lnSpc>
              <a:buFontTx/>
              <a:buNone/>
            </a:pPr>
            <a:r>
              <a:rPr lang="en-US" altLang="en-US" sz="2300">
                <a:latin typeface="Times New Roman" panose="02020603050405020304" pitchFamily="18" charset="0"/>
              </a:rPr>
              <a:t>In the early 15</a:t>
            </a:r>
            <a:r>
              <a:rPr lang="en-US" altLang="en-US" sz="2300" baseline="30000">
                <a:latin typeface="Times New Roman" panose="02020603050405020304" pitchFamily="18" charset="0"/>
              </a:rPr>
              <a:t>th</a:t>
            </a:r>
            <a:r>
              <a:rPr lang="en-US" altLang="en-US" sz="2300">
                <a:latin typeface="Times New Roman" panose="02020603050405020304" pitchFamily="18" charset="0"/>
              </a:rPr>
              <a:t> century, The Khmer rulers moved to Phnom Penh and Angkor was quiet. It now is a famous tourist attraction.</a:t>
            </a:r>
          </a:p>
          <a:p>
            <a:pPr algn="just">
              <a:lnSpc>
                <a:spcPct val="80000"/>
              </a:lnSpc>
            </a:pPr>
            <a:endParaRPr lang="en-US" altLang="en-US" sz="2300"/>
          </a:p>
        </p:txBody>
      </p:sp>
      <p:sp>
        <p:nvSpPr>
          <p:cNvPr id="31747" name="Rectangle 3">
            <a:extLst>
              <a:ext uri="{FF2B5EF4-FFF2-40B4-BE49-F238E27FC236}">
                <a16:creationId xmlns:a16="http://schemas.microsoft.com/office/drawing/2014/main" id="{246E1B15-F0C0-FF84-4D76-830021612A66}"/>
              </a:ext>
            </a:extLst>
          </p:cNvPr>
          <p:cNvSpPr>
            <a:spLocks noChangeArrowheads="1"/>
          </p:cNvSpPr>
          <p:nvPr/>
        </p:nvSpPr>
        <p:spPr bwMode="auto">
          <a:xfrm>
            <a:off x="381000" y="152400"/>
            <a:ext cx="8458200" cy="5029200"/>
          </a:xfrm>
          <a:prstGeom prst="rect">
            <a:avLst/>
          </a:prstGeom>
          <a:noFill/>
          <a:ln w="76200">
            <a:pattFill prst="sphere">
              <a:fgClr>
                <a:srgbClr val="0000FF"/>
              </a:fgClr>
              <a:bgClr>
                <a:srgbClr val="FFFFFF"/>
              </a:bgClr>
            </a:patt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48" name="Text Box 4">
            <a:extLst>
              <a:ext uri="{FF2B5EF4-FFF2-40B4-BE49-F238E27FC236}">
                <a16:creationId xmlns:a16="http://schemas.microsoft.com/office/drawing/2014/main" id="{6AB083BE-956D-EC76-51BC-0E836A50446D}"/>
              </a:ext>
            </a:extLst>
          </p:cNvPr>
          <p:cNvSpPr txBox="1">
            <a:spLocks noChangeArrowheads="1"/>
          </p:cNvSpPr>
          <p:nvPr/>
        </p:nvSpPr>
        <p:spPr bwMode="auto">
          <a:xfrm>
            <a:off x="762000" y="5153025"/>
            <a:ext cx="7772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rgbClr val="6600CC"/>
                </a:solidFill>
              </a:rPr>
              <a:t>c)</a:t>
            </a:r>
            <a:r>
              <a:rPr lang="en-US" altLang="en-US" sz="2400" b="0"/>
              <a:t> Angkor Wat ___________.</a:t>
            </a:r>
          </a:p>
          <a:p>
            <a:r>
              <a:rPr lang="en-US" altLang="en-US" sz="2400" b="0"/>
              <a:t>	A. was a small temple       	C. is a pyramid                     </a:t>
            </a:r>
          </a:p>
          <a:p>
            <a:r>
              <a:rPr lang="en-US" altLang="en-US" sz="2400" b="0"/>
              <a:t>	B.  is one of the seven wonder of the world</a:t>
            </a:r>
          </a:p>
          <a:p>
            <a:r>
              <a:rPr lang="en-US" altLang="en-US" sz="2400" b="0"/>
              <a:t>	D. was a part of a royal Khmer city a long time ago</a:t>
            </a:r>
          </a:p>
        </p:txBody>
      </p:sp>
      <p:pic>
        <p:nvPicPr>
          <p:cNvPr id="31750" name="Picture 6">
            <a:hlinkClick r:id="rId2" action="ppaction://hlinksldjump"/>
            <a:extLst>
              <a:ext uri="{FF2B5EF4-FFF2-40B4-BE49-F238E27FC236}">
                <a16:creationId xmlns:a16="http://schemas.microsoft.com/office/drawing/2014/main" id="{4982EC50-247B-081E-BCBE-25E33DF45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5486400"/>
            <a:ext cx="990600" cy="720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checkerboard(across)">
                                      <p:cBhvr>
                                        <p:cTn id="7"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9F7B1A0-EC05-615F-7548-264167172CCF}"/>
              </a:ext>
            </a:extLst>
          </p:cNvPr>
          <p:cNvSpPr>
            <a:spLocks noGrp="1" noChangeArrowheads="1"/>
          </p:cNvSpPr>
          <p:nvPr>
            <p:ph type="body" idx="1"/>
          </p:nvPr>
        </p:nvSpPr>
        <p:spPr>
          <a:xfrm>
            <a:off x="457200" y="304800"/>
            <a:ext cx="8229600" cy="4953000"/>
          </a:xfrm>
        </p:spPr>
        <p:txBody>
          <a:bodyPr/>
          <a:lstStyle/>
          <a:p>
            <a:pPr algn="just">
              <a:lnSpc>
                <a:spcPct val="80000"/>
              </a:lnSpc>
              <a:buFontTx/>
              <a:buNone/>
            </a:pPr>
            <a:r>
              <a:rPr lang="en-US" altLang="en-US" sz="2300">
                <a:latin typeface="Times New Roman" panose="02020603050405020304" pitchFamily="18" charset="0"/>
              </a:rPr>
              <a:t>Centuries ago in Ancient Greece, a man by the name of Antipater of Sidon compiled a list of what he thought were the seven wonders of the world. The seven included the Hanging Garden of Babylon in present-day Iraq, the Statue of Zeus in Greece, and the Pyramid of Cheops in Egypt. The pyramid  is only wonder you can still see today.</a:t>
            </a:r>
          </a:p>
          <a:p>
            <a:pPr algn="just">
              <a:lnSpc>
                <a:spcPct val="80000"/>
              </a:lnSpc>
              <a:buFontTx/>
              <a:buNone/>
            </a:pPr>
            <a:r>
              <a:rPr lang="en-US" altLang="en-US" sz="2300">
                <a:latin typeface="Times New Roman" panose="02020603050405020304" pitchFamily="18" charset="0"/>
              </a:rPr>
              <a:t>Many people claim that there were other wonders, which the ancient Greeks knew nothing about. These include the Great Wall of China, the Taj Mahal in India and Angkor Wat in Cambodia.</a:t>
            </a:r>
          </a:p>
          <a:p>
            <a:pPr algn="just">
              <a:lnSpc>
                <a:spcPct val="80000"/>
              </a:lnSpc>
              <a:buFontTx/>
              <a:buNone/>
            </a:pPr>
            <a:r>
              <a:rPr lang="en-US" altLang="en-US" sz="2300">
                <a:latin typeface="Times New Roman" panose="02020603050405020304" pitchFamily="18" charset="0"/>
              </a:rPr>
              <a:t>Angkor Wat should really be known as a wonder because it is the largest temple in the world. The temple was built around the year 1100 to honor a Hindu God, but over the next three centuries it became a Buddhist religious ceenter. The area surrounding the temple, Angkor Thom, used to be the royal capital city.</a:t>
            </a:r>
          </a:p>
          <a:p>
            <a:pPr algn="just">
              <a:lnSpc>
                <a:spcPct val="80000"/>
              </a:lnSpc>
              <a:buFontTx/>
              <a:buNone/>
            </a:pPr>
            <a:r>
              <a:rPr lang="en-US" altLang="en-US" sz="2300">
                <a:latin typeface="Times New Roman" panose="02020603050405020304" pitchFamily="18" charset="0"/>
              </a:rPr>
              <a:t>In the early 15</a:t>
            </a:r>
            <a:r>
              <a:rPr lang="en-US" altLang="en-US" sz="2300" baseline="30000">
                <a:latin typeface="Times New Roman" panose="02020603050405020304" pitchFamily="18" charset="0"/>
              </a:rPr>
              <a:t>th</a:t>
            </a:r>
            <a:r>
              <a:rPr lang="en-US" altLang="en-US" sz="2300">
                <a:latin typeface="Times New Roman" panose="02020603050405020304" pitchFamily="18" charset="0"/>
              </a:rPr>
              <a:t> century, The Khmer rulers moved to Phnom Penh and Angkor was quiet. It now is a famous tourist attraction.</a:t>
            </a:r>
          </a:p>
          <a:p>
            <a:pPr algn="just">
              <a:lnSpc>
                <a:spcPct val="80000"/>
              </a:lnSpc>
            </a:pPr>
            <a:endParaRPr lang="en-US" altLang="en-US" sz="2300"/>
          </a:p>
        </p:txBody>
      </p:sp>
      <p:sp>
        <p:nvSpPr>
          <p:cNvPr id="32771" name="Rectangle 3">
            <a:extLst>
              <a:ext uri="{FF2B5EF4-FFF2-40B4-BE49-F238E27FC236}">
                <a16:creationId xmlns:a16="http://schemas.microsoft.com/office/drawing/2014/main" id="{23DB3FE1-0674-660E-FD75-C40D4F4D8955}"/>
              </a:ext>
            </a:extLst>
          </p:cNvPr>
          <p:cNvSpPr>
            <a:spLocks noChangeArrowheads="1"/>
          </p:cNvSpPr>
          <p:nvPr/>
        </p:nvSpPr>
        <p:spPr bwMode="auto">
          <a:xfrm>
            <a:off x="381000" y="152400"/>
            <a:ext cx="8458200" cy="5181600"/>
          </a:xfrm>
          <a:prstGeom prst="rect">
            <a:avLst/>
          </a:prstGeom>
          <a:noFill/>
          <a:ln w="76200">
            <a:pattFill prst="sphere">
              <a:fgClr>
                <a:srgbClr val="0000FF"/>
              </a:fgClr>
              <a:bgClr>
                <a:srgbClr val="FFFFFF"/>
              </a:bgClr>
            </a:patt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2" name="Text Box 4">
            <a:extLst>
              <a:ext uri="{FF2B5EF4-FFF2-40B4-BE49-F238E27FC236}">
                <a16:creationId xmlns:a16="http://schemas.microsoft.com/office/drawing/2014/main" id="{5EE9AE40-E704-C2AA-8291-E2803F666D23}"/>
              </a:ext>
            </a:extLst>
          </p:cNvPr>
          <p:cNvSpPr txBox="1">
            <a:spLocks noChangeArrowheads="1"/>
          </p:cNvSpPr>
          <p:nvPr/>
        </p:nvSpPr>
        <p:spPr bwMode="auto">
          <a:xfrm>
            <a:off x="381000" y="5273675"/>
            <a:ext cx="83820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en-US" altLang="en-US" sz="2400">
                <a:solidFill>
                  <a:srgbClr val="6600CC"/>
                </a:solidFill>
                <a:latin typeface="Times New Roman" panose="02020603050405020304" pitchFamily="18" charset="0"/>
              </a:rPr>
              <a:t>d)</a:t>
            </a:r>
            <a:r>
              <a:rPr lang="en-US" altLang="en-US" sz="2200" b="0">
                <a:latin typeface="Times New Roman" panose="02020603050405020304" pitchFamily="18" charset="0"/>
              </a:rPr>
              <a:t> In the 1400s, the Khmer King _____________.</a:t>
            </a:r>
          </a:p>
          <a:p>
            <a:pPr>
              <a:buFontTx/>
              <a:buAutoNum type="alphaUcPeriod"/>
            </a:pPr>
            <a:r>
              <a:rPr lang="en-US" altLang="en-US" sz="2200" b="0">
                <a:latin typeface="Times New Roman" panose="02020603050405020304" pitchFamily="18" charset="0"/>
              </a:rPr>
              <a:t>built Angkor Wat	          B. chose Phnom Penh as a capital city</a:t>
            </a:r>
            <a:endParaRPr lang="en-US" altLang="en-US" b="0"/>
          </a:p>
          <a:p>
            <a:r>
              <a:rPr lang="en-US" altLang="en-US" sz="2200" b="0">
                <a:latin typeface="Times New Roman" panose="02020603050405020304" pitchFamily="18" charset="0"/>
              </a:rPr>
              <a:t>C. turned Angkor Wat into a Buddhist center</a:t>
            </a:r>
          </a:p>
          <a:p>
            <a:r>
              <a:rPr lang="en-US" altLang="en-US" sz="2200" b="0">
                <a:latin typeface="Times New Roman" panose="02020603050405020304" pitchFamily="18" charset="0"/>
              </a:rPr>
              <a:t>D. moved the temple to Phnom Penh</a:t>
            </a:r>
          </a:p>
        </p:txBody>
      </p:sp>
      <p:pic>
        <p:nvPicPr>
          <p:cNvPr id="32774" name="Picture 6">
            <a:hlinkClick r:id="rId2" action="ppaction://hlinksldjump"/>
            <a:extLst>
              <a:ext uri="{FF2B5EF4-FFF2-40B4-BE49-F238E27FC236}">
                <a16:creationId xmlns:a16="http://schemas.microsoft.com/office/drawing/2014/main" id="{C7584296-E904-CB21-F4CA-818B2FFB1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450" y="5943600"/>
            <a:ext cx="615950" cy="67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checkerboard(across)">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6399A76F-DC62-A612-4485-60B2450201A3}"/>
              </a:ext>
            </a:extLst>
          </p:cNvPr>
          <p:cNvSpPr>
            <a:spLocks noGrp="1"/>
          </p:cNvSpPr>
          <p:nvPr>
            <p:ph type="ctrTitle"/>
          </p:nvPr>
        </p:nvSpPr>
        <p:spPr/>
        <p:txBody>
          <a:bodyPr/>
          <a:lstStyle/>
          <a:p>
            <a:r>
              <a:rPr lang="en-US" dirty="0">
                <a:solidFill>
                  <a:srgbClr val="D60093"/>
                </a:solidFill>
                <a:latin typeface="Arial Rounded MT Bold" panose="020F0704030504030204" pitchFamily="34" charset="0"/>
              </a:rPr>
              <a:t>Let’s watch a video!</a:t>
            </a:r>
          </a:p>
        </p:txBody>
      </p:sp>
      <p:sp>
        <p:nvSpPr>
          <p:cNvPr id="5" name="Tiêu đề phụ 4">
            <a:extLst>
              <a:ext uri="{FF2B5EF4-FFF2-40B4-BE49-F238E27FC236}">
                <a16:creationId xmlns:a16="http://schemas.microsoft.com/office/drawing/2014/main" id="{620A7445-47B6-3248-85F6-63F19B15771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85243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WordArt 4">
            <a:hlinkClick r:id="" action="ppaction://noaction"/>
            <a:extLst>
              <a:ext uri="{FF2B5EF4-FFF2-40B4-BE49-F238E27FC236}">
                <a16:creationId xmlns:a16="http://schemas.microsoft.com/office/drawing/2014/main" id="{19C5FCC3-EFFA-BF37-F618-9C5AF95C04D6}"/>
              </a:ext>
            </a:extLst>
          </p:cNvPr>
          <p:cNvSpPr>
            <a:spLocks noChangeArrowheads="1" noChangeShapeType="1" noTextEdit="1"/>
          </p:cNvSpPr>
          <p:nvPr/>
        </p:nvSpPr>
        <p:spPr bwMode="auto">
          <a:xfrm>
            <a:off x="2895600" y="304800"/>
            <a:ext cx="3962400" cy="685800"/>
          </a:xfrm>
          <a:prstGeom prst="rect">
            <a:avLst/>
          </a:prstGeom>
        </p:spPr>
        <p:txBody>
          <a:bodyPr wrap="none" fromWordArt="1">
            <a:prstTxWarp prst="textInflate">
              <a:avLst>
                <a:gd name="adj" fmla="val 13634"/>
              </a:avLst>
            </a:prstTxWarp>
          </a:bodyPr>
          <a:lstStyle/>
          <a:p>
            <a:pPr algn="ctr"/>
            <a:r>
              <a:rPr lang="en-US" sz="3600" kern="10">
                <a:ln w="9525">
                  <a:solidFill>
                    <a:srgbClr val="FF6600"/>
                  </a:solidFill>
                  <a:round/>
                  <a:headEnd/>
                  <a:tailEnd/>
                </a:ln>
                <a:solidFill>
                  <a:srgbClr val="FF00FF"/>
                </a:solidFill>
                <a:effectLst>
                  <a:outerShdw dist="53882" dir="2700000" algn="ctr" rotWithShape="0">
                    <a:srgbClr val="9999FF">
                      <a:alpha val="80000"/>
                    </a:srgbClr>
                  </a:outerShdw>
                </a:effectLst>
                <a:latin typeface="VNI-Times"/>
              </a:rPr>
              <a:t>HOMEWORK</a:t>
            </a:r>
          </a:p>
        </p:txBody>
      </p:sp>
      <p:sp>
        <p:nvSpPr>
          <p:cNvPr id="20485" name="Rectangle 5">
            <a:extLst>
              <a:ext uri="{FF2B5EF4-FFF2-40B4-BE49-F238E27FC236}">
                <a16:creationId xmlns:a16="http://schemas.microsoft.com/office/drawing/2014/main" id="{E8D11C73-0779-6A5D-1CB8-4F8E46707CC8}"/>
              </a:ext>
            </a:extLst>
          </p:cNvPr>
          <p:cNvSpPr>
            <a:spLocks noGrp="1" noChangeArrowheads="1"/>
          </p:cNvSpPr>
          <p:nvPr>
            <p:ph type="body" idx="1"/>
          </p:nvPr>
        </p:nvSpPr>
        <p:spPr>
          <a:xfrm>
            <a:off x="1905000" y="1600200"/>
            <a:ext cx="5638800" cy="1371600"/>
          </a:xfrm>
          <a:noFill/>
          <a:ln/>
        </p:spPr>
        <p:txBody>
          <a:bodyPr/>
          <a:lstStyle/>
          <a:p>
            <a:pPr>
              <a:buFont typeface="Wingdings" panose="05000000000000000000" pitchFamily="2" charset="2"/>
              <a:buChar char="v"/>
            </a:pPr>
            <a:r>
              <a:rPr lang="en-US" altLang="en-US" sz="3600">
                <a:latin typeface="Times New Roman" panose="02020603050405020304" pitchFamily="18" charset="0"/>
              </a:rPr>
              <a:t> Learn new words by heart</a:t>
            </a:r>
          </a:p>
          <a:p>
            <a:pPr>
              <a:buFont typeface="Wingdings" panose="05000000000000000000" pitchFamily="2" charset="2"/>
              <a:buChar char="v"/>
            </a:pPr>
            <a:r>
              <a:rPr lang="en-US" altLang="en-US" sz="3600">
                <a:latin typeface="Times New Roman" panose="02020603050405020304" pitchFamily="18" charset="0"/>
              </a:rPr>
              <a:t> Prepare : WRITE – P. 135</a:t>
            </a:r>
          </a:p>
          <a:p>
            <a:pPr>
              <a:buFontTx/>
              <a:buChar char="-"/>
            </a:pPr>
            <a:endParaRPr lang="en-US" altLang="en-US" sz="3600">
              <a:latin typeface="Times New Roman" panose="02020603050405020304" pitchFamily="18" charset="0"/>
            </a:endParaRPr>
          </a:p>
        </p:txBody>
      </p:sp>
      <p:sp>
        <p:nvSpPr>
          <p:cNvPr id="20487" name="Text Box 7">
            <a:extLst>
              <a:ext uri="{FF2B5EF4-FFF2-40B4-BE49-F238E27FC236}">
                <a16:creationId xmlns:a16="http://schemas.microsoft.com/office/drawing/2014/main" id="{513C0272-6A24-F4C5-A7BC-977BA2EABDE7}"/>
              </a:ext>
            </a:extLst>
          </p:cNvPr>
          <p:cNvSpPr txBox="1">
            <a:spLocks noChangeArrowheads="1"/>
          </p:cNvSpPr>
          <p:nvPr/>
        </p:nvSpPr>
        <p:spPr bwMode="auto">
          <a:xfrm>
            <a:off x="1600200" y="3962400"/>
            <a:ext cx="624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b="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checkerboard(across)">
                                      <p:cBhvr>
                                        <p:cTn id="7" dur="500"/>
                                        <p:tgtEl>
                                          <p:spTgt spid="20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5">
                                            <p:txEl>
                                              <p:pRg st="1" end="1"/>
                                            </p:txEl>
                                          </p:spTgt>
                                        </p:tgtEl>
                                        <p:attrNameLst>
                                          <p:attrName>style.visibility</p:attrName>
                                        </p:attrNameLst>
                                      </p:cBhvr>
                                      <p:to>
                                        <p:strVal val="visible"/>
                                      </p:to>
                                    </p:set>
                                    <p:animEffect transition="in" filter="checkerboard(across)">
                                      <p:cBhvr>
                                        <p:cTn id="12" dur="500"/>
                                        <p:tgtEl>
                                          <p:spTgt spid="2048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90EDFA4-8AE6-1C0B-6EA2-81E10E60AEB1}"/>
              </a:ext>
            </a:extLst>
          </p:cNvPr>
          <p:cNvSpPr>
            <a:spLocks noGrp="1"/>
          </p:cNvSpPr>
          <p:nvPr>
            <p:ph type="title"/>
          </p:nvPr>
        </p:nvSpPr>
        <p:spPr/>
        <p:txBody>
          <a:bodyPr/>
          <a:lstStyle/>
          <a:p>
            <a:endParaRPr lang="en-US"/>
          </a:p>
        </p:txBody>
      </p:sp>
      <p:pic>
        <p:nvPicPr>
          <p:cNvPr id="4" name="Seven Wonders of the Ancient World">
            <a:hlinkClick r:id="" action="ppaction://media"/>
            <a:extLst>
              <a:ext uri="{FF2B5EF4-FFF2-40B4-BE49-F238E27FC236}">
                <a16:creationId xmlns:a16="http://schemas.microsoft.com/office/drawing/2014/main" id="{E757BDCC-B033-434C-DDBA-51E0190CBA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600200"/>
            <a:ext cx="8051800" cy="4525963"/>
          </a:xfrm>
        </p:spPr>
      </p:pic>
    </p:spTree>
    <p:extLst>
      <p:ext uri="{BB962C8B-B14F-4D97-AF65-F5344CB8AC3E}">
        <p14:creationId xmlns:p14="http://schemas.microsoft.com/office/powerpoint/2010/main" val="123243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8" name="Picture 24">
            <a:extLst>
              <a:ext uri="{FF2B5EF4-FFF2-40B4-BE49-F238E27FC236}">
                <a16:creationId xmlns:a16="http://schemas.microsoft.com/office/drawing/2014/main" id="{47C2BD98-0AED-453A-D162-62934C0B2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825" y="4543425"/>
            <a:ext cx="2743200" cy="2208213"/>
          </a:xfrm>
          <a:prstGeom prst="rect">
            <a:avLst/>
          </a:prstGeom>
          <a:noFill/>
          <a:ln w="57150" cmpd="thickThin">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11290" name="Picture 26">
            <a:extLst>
              <a:ext uri="{FF2B5EF4-FFF2-40B4-BE49-F238E27FC236}">
                <a16:creationId xmlns:a16="http://schemas.microsoft.com/office/drawing/2014/main" id="{F4F3B453-0B58-E8AD-1807-825C2FA3E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49300"/>
            <a:ext cx="2895600" cy="2151063"/>
          </a:xfrm>
          <a:prstGeom prst="rect">
            <a:avLst/>
          </a:prstGeom>
          <a:noFill/>
          <a:ln w="57150" cmpd="thickThin">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11291" name="Picture 27">
            <a:extLst>
              <a:ext uri="{FF2B5EF4-FFF2-40B4-BE49-F238E27FC236}">
                <a16:creationId xmlns:a16="http://schemas.microsoft.com/office/drawing/2014/main" id="{4DAF5FA6-8956-5D96-CE8F-A2A425209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62000"/>
            <a:ext cx="2743200" cy="2112963"/>
          </a:xfrm>
          <a:prstGeom prst="rect">
            <a:avLst/>
          </a:prstGeom>
          <a:noFill/>
          <a:ln w="57150" cmpd="thinThick">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EDFAE05D-9673-A477-CBF4-47215CA351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8" y="4557713"/>
            <a:ext cx="2867025" cy="2209800"/>
          </a:xfrm>
          <a:prstGeom prst="rect">
            <a:avLst/>
          </a:prstGeom>
          <a:noFill/>
          <a:ln w="57150" cmpd="thickThin">
            <a:solidFill>
              <a:srgbClr val="6600CC"/>
            </a:solidFill>
            <a:miter lim="800000"/>
            <a:headEnd/>
            <a:tailEnd/>
          </a:ln>
          <a:extLst>
            <a:ext uri="{909E8E84-426E-40DD-AFC4-6F175D3DCCD1}">
              <a14:hiddenFill xmlns:a14="http://schemas.microsoft.com/office/drawing/2010/main">
                <a:solidFill>
                  <a:srgbClr val="FFFFFF"/>
                </a:solidFill>
              </a14:hiddenFill>
            </a:ext>
          </a:extLst>
        </p:spPr>
      </p:pic>
      <p:sp>
        <p:nvSpPr>
          <p:cNvPr id="11267" name="Rectangle 3">
            <a:extLst>
              <a:ext uri="{FF2B5EF4-FFF2-40B4-BE49-F238E27FC236}">
                <a16:creationId xmlns:a16="http://schemas.microsoft.com/office/drawing/2014/main" id="{44098ECE-E9AC-EF20-C052-776F2D42212C}"/>
              </a:ext>
            </a:extLst>
          </p:cNvPr>
          <p:cNvSpPr>
            <a:spLocks noGrp="1" noChangeArrowheads="1"/>
          </p:cNvSpPr>
          <p:nvPr>
            <p:ph type="title"/>
          </p:nvPr>
        </p:nvSpPr>
        <p:spPr>
          <a:xfrm>
            <a:off x="533400" y="0"/>
            <a:ext cx="8229600" cy="609600"/>
          </a:xfrm>
        </p:spPr>
        <p:txBody>
          <a:bodyPr/>
          <a:lstStyle/>
          <a:p>
            <a:r>
              <a:rPr lang="en-US" altLang="en-US" sz="4800" b="1">
                <a:solidFill>
                  <a:srgbClr val="CC3300"/>
                </a:solidFill>
                <a:latin typeface="Times New Roman" panose="02020603050405020304" pitchFamily="18" charset="0"/>
              </a:rPr>
              <a:t>MATCHING</a:t>
            </a:r>
          </a:p>
        </p:txBody>
      </p:sp>
      <p:pic>
        <p:nvPicPr>
          <p:cNvPr id="11269" name="Picture 5">
            <a:extLst>
              <a:ext uri="{FF2B5EF4-FFF2-40B4-BE49-F238E27FC236}">
                <a16:creationId xmlns:a16="http://schemas.microsoft.com/office/drawing/2014/main" id="{9962E33A-B124-09E1-E627-DFFCC6086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538" y="762000"/>
            <a:ext cx="2819400" cy="2133600"/>
          </a:xfrm>
          <a:prstGeom prst="rect">
            <a:avLst/>
          </a:prstGeom>
          <a:noFill/>
          <a:ln w="57150" cmpd="thickThin">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7">
            <a:extLst>
              <a:ext uri="{FF2B5EF4-FFF2-40B4-BE49-F238E27FC236}">
                <a16:creationId xmlns:a16="http://schemas.microsoft.com/office/drawing/2014/main" id="{AC434B6D-5CA0-32D3-904C-679E7A2A5C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552950"/>
            <a:ext cx="2971800" cy="2228850"/>
          </a:xfrm>
          <a:prstGeom prst="rect">
            <a:avLst/>
          </a:prstGeom>
          <a:noFill/>
          <a:ln w="57150" cmpd="thickThin">
            <a:solidFill>
              <a:srgbClr val="6600CC"/>
            </a:solidFill>
            <a:miter lim="800000"/>
            <a:headEnd/>
            <a:tailEnd/>
          </a:ln>
          <a:extLst>
            <a:ext uri="{909E8E84-426E-40DD-AFC4-6F175D3DCCD1}">
              <a14:hiddenFill xmlns:a14="http://schemas.microsoft.com/office/drawing/2010/main">
                <a:solidFill>
                  <a:srgbClr val="FFFFFF"/>
                </a:solidFill>
              </a14:hiddenFill>
            </a:ext>
          </a:extLst>
        </p:spPr>
      </p:pic>
      <p:sp>
        <p:nvSpPr>
          <p:cNvPr id="11273" name="Oval 9">
            <a:extLst>
              <a:ext uri="{FF2B5EF4-FFF2-40B4-BE49-F238E27FC236}">
                <a16:creationId xmlns:a16="http://schemas.microsoft.com/office/drawing/2014/main" id="{F1B93B96-FA23-F2AA-6D0F-7FCBF2C0D4FA}"/>
              </a:ext>
            </a:extLst>
          </p:cNvPr>
          <p:cNvSpPr>
            <a:spLocks noChangeArrowheads="1"/>
          </p:cNvSpPr>
          <p:nvPr/>
        </p:nvSpPr>
        <p:spPr bwMode="auto">
          <a:xfrm>
            <a:off x="6172200" y="762000"/>
            <a:ext cx="609600" cy="457200"/>
          </a:xfrm>
          <a:prstGeom prst="ellipse">
            <a:avLst/>
          </a:prstGeom>
          <a:solidFill>
            <a:schemeClr val="bg1"/>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rPr>
              <a:t>3</a:t>
            </a:r>
          </a:p>
        </p:txBody>
      </p:sp>
      <p:sp>
        <p:nvSpPr>
          <p:cNvPr id="11274" name="Oval 10">
            <a:extLst>
              <a:ext uri="{FF2B5EF4-FFF2-40B4-BE49-F238E27FC236}">
                <a16:creationId xmlns:a16="http://schemas.microsoft.com/office/drawing/2014/main" id="{5C66FB7A-5C9B-B0CC-1104-000944D2604C}"/>
              </a:ext>
            </a:extLst>
          </p:cNvPr>
          <p:cNvSpPr>
            <a:spLocks noChangeArrowheads="1"/>
          </p:cNvSpPr>
          <p:nvPr/>
        </p:nvSpPr>
        <p:spPr bwMode="auto">
          <a:xfrm>
            <a:off x="6096000" y="4543425"/>
            <a:ext cx="609600" cy="457200"/>
          </a:xfrm>
          <a:prstGeom prst="ellipse">
            <a:avLst/>
          </a:prstGeom>
          <a:solidFill>
            <a:schemeClr val="bg1"/>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rPr>
              <a:t>6</a:t>
            </a:r>
          </a:p>
        </p:txBody>
      </p:sp>
      <p:sp>
        <p:nvSpPr>
          <p:cNvPr id="11277" name="Oval 13">
            <a:extLst>
              <a:ext uri="{FF2B5EF4-FFF2-40B4-BE49-F238E27FC236}">
                <a16:creationId xmlns:a16="http://schemas.microsoft.com/office/drawing/2014/main" id="{17EB2286-C4CB-18C2-B05A-146B33F0A623}"/>
              </a:ext>
            </a:extLst>
          </p:cNvPr>
          <p:cNvSpPr>
            <a:spLocks noChangeArrowheads="1"/>
          </p:cNvSpPr>
          <p:nvPr/>
        </p:nvSpPr>
        <p:spPr bwMode="auto">
          <a:xfrm>
            <a:off x="3263900" y="762000"/>
            <a:ext cx="609600" cy="457200"/>
          </a:xfrm>
          <a:prstGeom prst="ellipse">
            <a:avLst/>
          </a:prstGeom>
          <a:solidFill>
            <a:schemeClr val="bg1"/>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rPr>
              <a:t>2</a:t>
            </a:r>
          </a:p>
        </p:txBody>
      </p:sp>
      <p:sp>
        <p:nvSpPr>
          <p:cNvPr id="11278" name="Oval 14">
            <a:extLst>
              <a:ext uri="{FF2B5EF4-FFF2-40B4-BE49-F238E27FC236}">
                <a16:creationId xmlns:a16="http://schemas.microsoft.com/office/drawing/2014/main" id="{608CE81A-D238-F629-34F4-59D7AF455E6F}"/>
              </a:ext>
            </a:extLst>
          </p:cNvPr>
          <p:cNvSpPr>
            <a:spLocks noChangeArrowheads="1"/>
          </p:cNvSpPr>
          <p:nvPr/>
        </p:nvSpPr>
        <p:spPr bwMode="auto">
          <a:xfrm>
            <a:off x="114300" y="4552950"/>
            <a:ext cx="708025" cy="441325"/>
          </a:xfrm>
          <a:prstGeom prst="ellipse">
            <a:avLst/>
          </a:prstGeom>
          <a:solidFill>
            <a:schemeClr val="bg1"/>
          </a:solidFill>
          <a:ln w="12700">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rPr>
              <a:t>4</a:t>
            </a:r>
          </a:p>
        </p:txBody>
      </p:sp>
      <p:sp>
        <p:nvSpPr>
          <p:cNvPr id="11280" name="Text Box 16">
            <a:extLst>
              <a:ext uri="{FF2B5EF4-FFF2-40B4-BE49-F238E27FC236}">
                <a16:creationId xmlns:a16="http://schemas.microsoft.com/office/drawing/2014/main" id="{E9696CEC-9ABB-B539-47E3-DE6D7BA91CE4}"/>
              </a:ext>
            </a:extLst>
          </p:cNvPr>
          <p:cNvSpPr txBox="1">
            <a:spLocks noChangeArrowheads="1"/>
          </p:cNvSpPr>
          <p:nvPr/>
        </p:nvSpPr>
        <p:spPr bwMode="auto">
          <a:xfrm>
            <a:off x="0" y="2895600"/>
            <a:ext cx="320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900" b="0">
                <a:solidFill>
                  <a:schemeClr val="hlink"/>
                </a:solidFill>
              </a:rPr>
              <a:t>a.</a:t>
            </a:r>
            <a:r>
              <a:rPr lang="en-US" altLang="en-US" sz="2900" b="0">
                <a:solidFill>
                  <a:srgbClr val="FF00FF"/>
                </a:solidFill>
              </a:rPr>
              <a:t>The Great Wall</a:t>
            </a:r>
          </a:p>
        </p:txBody>
      </p:sp>
      <p:sp>
        <p:nvSpPr>
          <p:cNvPr id="11281" name="Text Box 17">
            <a:extLst>
              <a:ext uri="{FF2B5EF4-FFF2-40B4-BE49-F238E27FC236}">
                <a16:creationId xmlns:a16="http://schemas.microsoft.com/office/drawing/2014/main" id="{4A7BE877-128D-6247-D66F-5E902E1B4C48}"/>
              </a:ext>
            </a:extLst>
          </p:cNvPr>
          <p:cNvSpPr txBox="1">
            <a:spLocks noChangeArrowheads="1"/>
          </p:cNvSpPr>
          <p:nvPr/>
        </p:nvSpPr>
        <p:spPr bwMode="auto">
          <a:xfrm>
            <a:off x="6477000" y="31242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b="0">
              <a:latin typeface="Arial" panose="020B0604020202020204" pitchFamily="34" charset="0"/>
            </a:endParaRPr>
          </a:p>
        </p:txBody>
      </p:sp>
      <p:sp>
        <p:nvSpPr>
          <p:cNvPr id="11282" name="Text Box 18">
            <a:extLst>
              <a:ext uri="{FF2B5EF4-FFF2-40B4-BE49-F238E27FC236}">
                <a16:creationId xmlns:a16="http://schemas.microsoft.com/office/drawing/2014/main" id="{4BF249DF-522E-AC09-E0AE-487766862F53}"/>
              </a:ext>
            </a:extLst>
          </p:cNvPr>
          <p:cNvSpPr txBox="1">
            <a:spLocks noChangeArrowheads="1"/>
          </p:cNvSpPr>
          <p:nvPr/>
        </p:nvSpPr>
        <p:spPr bwMode="auto">
          <a:xfrm>
            <a:off x="5195888" y="2895600"/>
            <a:ext cx="333851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pPr>
            <a:r>
              <a:rPr lang="en-US" altLang="en-US" sz="2900" b="0">
                <a:solidFill>
                  <a:schemeClr val="hlink"/>
                </a:solidFill>
              </a:rPr>
              <a:t>b.</a:t>
            </a:r>
            <a:r>
              <a:rPr lang="en-US" altLang="en-US" sz="2900" b="0">
                <a:solidFill>
                  <a:srgbClr val="FF00FF"/>
                </a:solidFill>
              </a:rPr>
              <a:t>Taj Mahal</a:t>
            </a:r>
          </a:p>
        </p:txBody>
      </p:sp>
      <p:sp>
        <p:nvSpPr>
          <p:cNvPr id="11283" name="Text Box 19">
            <a:extLst>
              <a:ext uri="{FF2B5EF4-FFF2-40B4-BE49-F238E27FC236}">
                <a16:creationId xmlns:a16="http://schemas.microsoft.com/office/drawing/2014/main" id="{5A21315B-2C9B-06BA-7E8F-E17524AC6F12}"/>
              </a:ext>
            </a:extLst>
          </p:cNvPr>
          <p:cNvSpPr txBox="1">
            <a:spLocks noChangeArrowheads="1"/>
          </p:cNvSpPr>
          <p:nvPr/>
        </p:nvSpPr>
        <p:spPr bwMode="auto">
          <a:xfrm>
            <a:off x="457200" y="39624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b="0">
              <a:latin typeface="Arial" panose="020B0604020202020204" pitchFamily="34" charset="0"/>
            </a:endParaRPr>
          </a:p>
        </p:txBody>
      </p:sp>
      <p:sp>
        <p:nvSpPr>
          <p:cNvPr id="11284" name="Text Box 20">
            <a:extLst>
              <a:ext uri="{FF2B5EF4-FFF2-40B4-BE49-F238E27FC236}">
                <a16:creationId xmlns:a16="http://schemas.microsoft.com/office/drawing/2014/main" id="{E667AC1E-478A-F972-749A-0BA86CE9F467}"/>
              </a:ext>
            </a:extLst>
          </p:cNvPr>
          <p:cNvSpPr txBox="1">
            <a:spLocks noChangeArrowheads="1"/>
          </p:cNvSpPr>
          <p:nvPr/>
        </p:nvSpPr>
        <p:spPr bwMode="auto">
          <a:xfrm>
            <a:off x="0" y="33909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900" b="0">
                <a:solidFill>
                  <a:schemeClr val="hlink"/>
                </a:solidFill>
              </a:rPr>
              <a:t>c.</a:t>
            </a:r>
            <a:r>
              <a:rPr lang="en-US" altLang="en-US" sz="2900" b="0">
                <a:solidFill>
                  <a:srgbClr val="FF00FF"/>
                </a:solidFill>
              </a:rPr>
              <a:t>The Statue of Zeus</a:t>
            </a:r>
          </a:p>
        </p:txBody>
      </p:sp>
      <p:sp>
        <p:nvSpPr>
          <p:cNvPr id="11285" name="Text Box 21">
            <a:extLst>
              <a:ext uri="{FF2B5EF4-FFF2-40B4-BE49-F238E27FC236}">
                <a16:creationId xmlns:a16="http://schemas.microsoft.com/office/drawing/2014/main" id="{A1C50921-4788-3669-A186-38F12CC4818D}"/>
              </a:ext>
            </a:extLst>
          </p:cNvPr>
          <p:cNvSpPr txBox="1">
            <a:spLocks noChangeArrowheads="1"/>
          </p:cNvSpPr>
          <p:nvPr/>
        </p:nvSpPr>
        <p:spPr bwMode="auto">
          <a:xfrm>
            <a:off x="5186363" y="3324225"/>
            <a:ext cx="337661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pPr>
            <a:r>
              <a:rPr lang="en-US" altLang="en-US" sz="2900" b="0">
                <a:solidFill>
                  <a:schemeClr val="hlink"/>
                </a:solidFill>
              </a:rPr>
              <a:t>d.</a:t>
            </a:r>
            <a:r>
              <a:rPr lang="en-US" altLang="en-US" sz="2900" b="0">
                <a:solidFill>
                  <a:srgbClr val="FF00FF"/>
                </a:solidFill>
              </a:rPr>
              <a:t>The Pyramid</a:t>
            </a:r>
            <a:r>
              <a:rPr lang="en-US" altLang="en-US" sz="2900" b="0"/>
              <a:t> </a:t>
            </a:r>
          </a:p>
        </p:txBody>
      </p:sp>
      <p:sp>
        <p:nvSpPr>
          <p:cNvPr id="11286" name="Text Box 22">
            <a:extLst>
              <a:ext uri="{FF2B5EF4-FFF2-40B4-BE49-F238E27FC236}">
                <a16:creationId xmlns:a16="http://schemas.microsoft.com/office/drawing/2014/main" id="{2F6DC27A-FD10-F322-ECB9-6EED6A569070}"/>
              </a:ext>
            </a:extLst>
          </p:cNvPr>
          <p:cNvSpPr txBox="1">
            <a:spLocks noChangeArrowheads="1"/>
          </p:cNvSpPr>
          <p:nvPr/>
        </p:nvSpPr>
        <p:spPr bwMode="auto">
          <a:xfrm>
            <a:off x="0" y="38862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0">
                <a:solidFill>
                  <a:schemeClr val="hlink"/>
                </a:solidFill>
              </a:rPr>
              <a:t>e.</a:t>
            </a:r>
            <a:r>
              <a:rPr lang="en-US" altLang="en-US" sz="2400" b="0">
                <a:solidFill>
                  <a:srgbClr val="FF00FF"/>
                </a:solidFill>
              </a:rPr>
              <a:t>Hanging Garden of Babylon</a:t>
            </a:r>
          </a:p>
        </p:txBody>
      </p:sp>
      <p:sp>
        <p:nvSpPr>
          <p:cNvPr id="11287" name="Text Box 23">
            <a:extLst>
              <a:ext uri="{FF2B5EF4-FFF2-40B4-BE49-F238E27FC236}">
                <a16:creationId xmlns:a16="http://schemas.microsoft.com/office/drawing/2014/main" id="{7FF16AB1-74A4-D108-33FB-09235F64608C}"/>
              </a:ext>
            </a:extLst>
          </p:cNvPr>
          <p:cNvSpPr txBox="1">
            <a:spLocks noChangeArrowheads="1"/>
          </p:cNvSpPr>
          <p:nvPr/>
        </p:nvSpPr>
        <p:spPr bwMode="auto">
          <a:xfrm>
            <a:off x="5229225" y="3886200"/>
            <a:ext cx="32289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900" b="0">
                <a:solidFill>
                  <a:schemeClr val="hlink"/>
                </a:solidFill>
              </a:rPr>
              <a:t>f. </a:t>
            </a:r>
            <a:r>
              <a:rPr lang="en-US" altLang="en-US" sz="2900" b="0">
                <a:solidFill>
                  <a:srgbClr val="FF00FF"/>
                </a:solidFill>
              </a:rPr>
              <a:t>Eiffel Tower </a:t>
            </a:r>
          </a:p>
        </p:txBody>
      </p:sp>
      <p:sp>
        <p:nvSpPr>
          <p:cNvPr id="11275" name="Oval 11">
            <a:extLst>
              <a:ext uri="{FF2B5EF4-FFF2-40B4-BE49-F238E27FC236}">
                <a16:creationId xmlns:a16="http://schemas.microsoft.com/office/drawing/2014/main" id="{D060B0B6-414A-255D-94D3-83D9C34D45F3}"/>
              </a:ext>
            </a:extLst>
          </p:cNvPr>
          <p:cNvSpPr>
            <a:spLocks noChangeArrowheads="1"/>
          </p:cNvSpPr>
          <p:nvPr/>
        </p:nvSpPr>
        <p:spPr bwMode="auto">
          <a:xfrm>
            <a:off x="3200400" y="4559300"/>
            <a:ext cx="609600" cy="457200"/>
          </a:xfrm>
          <a:prstGeom prst="ellipse">
            <a:avLst/>
          </a:prstGeom>
          <a:solidFill>
            <a:schemeClr val="bg1"/>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rPr>
              <a:t>5</a:t>
            </a:r>
          </a:p>
        </p:txBody>
      </p:sp>
      <p:sp>
        <p:nvSpPr>
          <p:cNvPr id="11272" name="Oval 8">
            <a:extLst>
              <a:ext uri="{FF2B5EF4-FFF2-40B4-BE49-F238E27FC236}">
                <a16:creationId xmlns:a16="http://schemas.microsoft.com/office/drawing/2014/main" id="{56541B4F-0213-42E1-D181-8B26B37AD7B6}"/>
              </a:ext>
            </a:extLst>
          </p:cNvPr>
          <p:cNvSpPr>
            <a:spLocks noChangeArrowheads="1"/>
          </p:cNvSpPr>
          <p:nvPr/>
        </p:nvSpPr>
        <p:spPr bwMode="auto">
          <a:xfrm>
            <a:off x="152400" y="762000"/>
            <a:ext cx="609600" cy="457200"/>
          </a:xfrm>
          <a:prstGeom prst="ellipse">
            <a:avLst/>
          </a:prstGeom>
          <a:solidFill>
            <a:schemeClr val="bg1"/>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rPr>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80"/>
                                        </p:tgtEl>
                                        <p:attrNameLst>
                                          <p:attrName>style.visibility</p:attrName>
                                        </p:attrNameLst>
                                      </p:cBhvr>
                                      <p:to>
                                        <p:strVal val="visible"/>
                                      </p:to>
                                    </p:set>
                                    <p:animEffect transition="in" filter="checkerboard(across)">
                                      <p:cBhvr>
                                        <p:cTn id="7" dur="500"/>
                                        <p:tgtEl>
                                          <p:spTgt spid="1128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282"/>
                                        </p:tgtEl>
                                        <p:attrNameLst>
                                          <p:attrName>style.visibility</p:attrName>
                                        </p:attrNameLst>
                                      </p:cBhvr>
                                      <p:to>
                                        <p:strVal val="visible"/>
                                      </p:to>
                                    </p:set>
                                    <p:animEffect transition="in" filter="checkerboard(across)">
                                      <p:cBhvr>
                                        <p:cTn id="10" dur="500"/>
                                        <p:tgtEl>
                                          <p:spTgt spid="1128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287"/>
                                        </p:tgtEl>
                                        <p:attrNameLst>
                                          <p:attrName>style.visibility</p:attrName>
                                        </p:attrNameLst>
                                      </p:cBhvr>
                                      <p:to>
                                        <p:strVal val="visible"/>
                                      </p:to>
                                    </p:set>
                                    <p:animEffect transition="in" filter="checkerboard(across)">
                                      <p:cBhvr>
                                        <p:cTn id="13" dur="500"/>
                                        <p:tgtEl>
                                          <p:spTgt spid="1128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285"/>
                                        </p:tgtEl>
                                        <p:attrNameLst>
                                          <p:attrName>style.visibility</p:attrName>
                                        </p:attrNameLst>
                                      </p:cBhvr>
                                      <p:to>
                                        <p:strVal val="visible"/>
                                      </p:to>
                                    </p:set>
                                    <p:animEffect transition="in" filter="checkerboard(across)">
                                      <p:cBhvr>
                                        <p:cTn id="16" dur="500"/>
                                        <p:tgtEl>
                                          <p:spTgt spid="1128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1286"/>
                                        </p:tgtEl>
                                        <p:attrNameLst>
                                          <p:attrName>style.visibility</p:attrName>
                                        </p:attrNameLst>
                                      </p:cBhvr>
                                      <p:to>
                                        <p:strVal val="visible"/>
                                      </p:to>
                                    </p:set>
                                    <p:animEffect transition="in" filter="checkerboard(across)">
                                      <p:cBhvr>
                                        <p:cTn id="19" dur="500"/>
                                        <p:tgtEl>
                                          <p:spTgt spid="1128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1284"/>
                                        </p:tgtEl>
                                        <p:attrNameLst>
                                          <p:attrName>style.visibility</p:attrName>
                                        </p:attrNameLst>
                                      </p:cBhvr>
                                      <p:to>
                                        <p:strVal val="visible"/>
                                      </p:to>
                                    </p:set>
                                    <p:animEffect transition="in" filter="checkerboard(across)">
                                      <p:cBhvr>
                                        <p:cTn id="22" dur="500"/>
                                        <p:tgtEl>
                                          <p:spTgt spid="1128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267"/>
                                        </p:tgtEl>
                                        <p:attrNameLst>
                                          <p:attrName>style.visibility</p:attrName>
                                        </p:attrNameLst>
                                      </p:cBhvr>
                                      <p:to>
                                        <p:strVal val="visible"/>
                                      </p:to>
                                    </p:set>
                                    <p:anim calcmode="lin" valueType="num">
                                      <p:cBhvr additive="base">
                                        <p:cTn id="27" dur="500" fill="hold"/>
                                        <p:tgtEl>
                                          <p:spTgt spid="11267"/>
                                        </p:tgtEl>
                                        <p:attrNameLst>
                                          <p:attrName>ppt_x</p:attrName>
                                        </p:attrNameLst>
                                      </p:cBhvr>
                                      <p:tavLst>
                                        <p:tav tm="0">
                                          <p:val>
                                            <p:strVal val="1+#ppt_w/2"/>
                                          </p:val>
                                        </p:tav>
                                        <p:tav tm="100000">
                                          <p:val>
                                            <p:strVal val="#ppt_x"/>
                                          </p:val>
                                        </p:tav>
                                      </p:tavLst>
                                    </p:anim>
                                    <p:anim calcmode="lin" valueType="num">
                                      <p:cBhvr additive="base">
                                        <p:cTn id="28" dur="500" fill="hold"/>
                                        <p:tgtEl>
                                          <p:spTgt spid="11267"/>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9" presetClass="path" presetSubtype="0" accel="50000" decel="50000" fill="hold" grpId="1" nodeType="clickEffect">
                                  <p:stCondLst>
                                    <p:cond delay="0"/>
                                  </p:stCondLst>
                                  <p:childTnLst>
                                    <p:animMotion origin="layout" path="M 4.72222E-6 2.36994E-6 L -0.55955 -0.14983 " pathEditMode="relative" rAng="0" ptsTypes="AA">
                                      <p:cBhvr>
                                        <p:cTn id="32" dur="2000" fill="hold"/>
                                        <p:tgtEl>
                                          <p:spTgt spid="11285"/>
                                        </p:tgtEl>
                                        <p:attrNameLst>
                                          <p:attrName>ppt_x</p:attrName>
                                          <p:attrName>ppt_y</p:attrName>
                                        </p:attrNameLst>
                                      </p:cBhvr>
                                      <p:rCtr x="-27986" y="-7491"/>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49" presetClass="path" presetSubtype="0" accel="50000" decel="50000" fill="hold" grpId="1" nodeType="clickEffect">
                                  <p:stCondLst>
                                    <p:cond delay="0"/>
                                  </p:stCondLst>
                                  <p:childTnLst>
                                    <p:animMotion origin="layout" path="M 3.33333E-6 1.96532E-6 L 0.34166 -0.08324 " pathEditMode="relative" rAng="0" ptsTypes="AA">
                                      <p:cBhvr>
                                        <p:cTn id="36" dur="2000" fill="hold"/>
                                        <p:tgtEl>
                                          <p:spTgt spid="11280"/>
                                        </p:tgtEl>
                                        <p:attrNameLst>
                                          <p:attrName>ppt_x</p:attrName>
                                          <p:attrName>ppt_y</p:attrName>
                                        </p:attrNameLst>
                                      </p:cBhvr>
                                      <p:rCtr x="17083" y="-4162"/>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49" presetClass="path" presetSubtype="0" accel="50000" decel="50000" fill="hold" grpId="1" nodeType="clickEffect">
                                  <p:stCondLst>
                                    <p:cond delay="0"/>
                                  </p:stCondLst>
                                  <p:childTnLst>
                                    <p:animMotion origin="layout" path="M -3.33333E-6 4.10405E-6 L 0.65 -0.16093 " pathEditMode="relative" rAng="0" ptsTypes="AA">
                                      <p:cBhvr>
                                        <p:cTn id="40" dur="2000" fill="hold"/>
                                        <p:tgtEl>
                                          <p:spTgt spid="11284"/>
                                        </p:tgtEl>
                                        <p:attrNameLst>
                                          <p:attrName>ppt_x</p:attrName>
                                          <p:attrName>ppt_y</p:attrName>
                                        </p:attrNameLst>
                                      </p:cBhvr>
                                      <p:rCtr x="32500" y="-8046"/>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49" presetClass="path" presetSubtype="0" accel="50000" decel="50000" fill="hold" grpId="1" nodeType="clickEffect">
                                  <p:stCondLst>
                                    <p:cond delay="0"/>
                                  </p:stCondLst>
                                  <p:childTnLst>
                                    <p:animMotion origin="layout" path="M 0.05 0.01664 L -0.5401 0.33849 " pathEditMode="relative" rAng="0" ptsTypes="AA">
                                      <p:cBhvr>
                                        <p:cTn id="44" dur="2000" fill="hold"/>
                                        <p:tgtEl>
                                          <p:spTgt spid="11287"/>
                                        </p:tgtEl>
                                        <p:attrNameLst>
                                          <p:attrName>ppt_x</p:attrName>
                                          <p:attrName>ppt_y</p:attrName>
                                        </p:attrNameLst>
                                      </p:cBhvr>
                                      <p:rCtr x="-29514" y="16092"/>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49" presetClass="path" presetSubtype="0" accel="50000" decel="50000" fill="hold" grpId="1" nodeType="clickEffect">
                                  <p:stCondLst>
                                    <p:cond delay="0"/>
                                  </p:stCondLst>
                                  <p:childTnLst>
                                    <p:animMotion origin="layout" path="M 3.33333E-6 3.64162E-6 L 0.29583 0.33294 " pathEditMode="relative" rAng="0" ptsTypes="AA">
                                      <p:cBhvr>
                                        <p:cTn id="48" dur="2000" fill="hold"/>
                                        <p:tgtEl>
                                          <p:spTgt spid="11286"/>
                                        </p:tgtEl>
                                        <p:attrNameLst>
                                          <p:attrName>ppt_x</p:attrName>
                                          <p:attrName>ppt_y</p:attrName>
                                        </p:attrNameLst>
                                      </p:cBhvr>
                                      <p:rCtr x="14792" y="16647"/>
                                    </p:animMotion>
                                  </p:childTnLst>
                                </p:cTn>
                              </p:par>
                            </p:childTnLst>
                          </p:cTn>
                        </p:par>
                      </p:childTnLst>
                    </p:cTn>
                  </p:par>
                  <p:par>
                    <p:cTn id="49" fill="hold" nodeType="clickPar">
                      <p:stCondLst>
                        <p:cond delay="indefinite"/>
                      </p:stCondLst>
                      <p:childTnLst>
                        <p:par>
                          <p:cTn id="50" fill="hold" nodeType="withGroup">
                            <p:stCondLst>
                              <p:cond delay="0"/>
                            </p:stCondLst>
                            <p:childTnLst>
                              <p:par>
                                <p:cTn id="51" presetID="49" presetClass="path" presetSubtype="0" accel="50000" decel="50000" fill="hold" grpId="1" nodeType="clickEffect">
                                  <p:stCondLst>
                                    <p:cond delay="0"/>
                                  </p:stCondLst>
                                  <p:childTnLst>
                                    <p:animMotion origin="layout" path="M -1.11111E-6 1.96532E-6 L 0.16597 0.47167 " pathEditMode="relative" rAng="0" ptsTypes="AA">
                                      <p:cBhvr>
                                        <p:cTn id="52" dur="2000" fill="hold"/>
                                        <p:tgtEl>
                                          <p:spTgt spid="11282"/>
                                        </p:tgtEl>
                                        <p:attrNameLst>
                                          <p:attrName>ppt_x</p:attrName>
                                          <p:attrName>ppt_y</p:attrName>
                                        </p:attrNameLst>
                                      </p:cBhvr>
                                      <p:rCtr x="8299" y="235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80" grpId="0"/>
      <p:bldP spid="11280" grpId="1"/>
      <p:bldP spid="11282" grpId="0"/>
      <p:bldP spid="11282" grpId="1"/>
      <p:bldP spid="11284" grpId="0"/>
      <p:bldP spid="11284" grpId="1"/>
      <p:bldP spid="11285" grpId="0"/>
      <p:bldP spid="11285" grpId="1"/>
      <p:bldP spid="11286" grpId="0"/>
      <p:bldP spid="11286" grpId="1"/>
      <p:bldP spid="11287" grpId="0"/>
      <p:bldP spid="1128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a:extLst>
              <a:ext uri="{FF2B5EF4-FFF2-40B4-BE49-F238E27FC236}">
                <a16:creationId xmlns:a16="http://schemas.microsoft.com/office/drawing/2014/main" id="{90BD0552-56EF-92C4-71BE-22C7E74A2FD5}"/>
              </a:ext>
            </a:extLst>
          </p:cNvPr>
          <p:cNvSpPr>
            <a:spLocks noGrp="1" noChangeArrowheads="1"/>
          </p:cNvSpPr>
          <p:nvPr>
            <p:ph type="title"/>
          </p:nvPr>
        </p:nvSpPr>
        <p:spPr>
          <a:xfrm>
            <a:off x="533400" y="0"/>
            <a:ext cx="8229600" cy="609600"/>
          </a:xfrm>
        </p:spPr>
        <p:txBody>
          <a:bodyPr/>
          <a:lstStyle/>
          <a:p>
            <a:r>
              <a:rPr lang="en-US" altLang="en-US" sz="4800" b="1">
                <a:solidFill>
                  <a:srgbClr val="CC3300"/>
                </a:solidFill>
                <a:latin typeface="Times New Roman" panose="02020603050405020304" pitchFamily="18" charset="0"/>
              </a:rPr>
              <a:t>PICTURES</a:t>
            </a:r>
          </a:p>
        </p:txBody>
      </p:sp>
      <p:pic>
        <p:nvPicPr>
          <p:cNvPr id="6149" name="Picture 5">
            <a:extLst>
              <a:ext uri="{FF2B5EF4-FFF2-40B4-BE49-F238E27FC236}">
                <a16:creationId xmlns:a16="http://schemas.microsoft.com/office/drawing/2014/main" id="{E007657A-53EC-C872-3C69-788A071EE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66750"/>
            <a:ext cx="8458200" cy="5988050"/>
          </a:xfrm>
          <a:prstGeom prst="rect">
            <a:avLst/>
          </a:prstGeom>
          <a:noFill/>
          <a:ln w="76200" cmpd="tri">
            <a:solidFill>
              <a:srgbClr val="CC66FF"/>
            </a:solidFill>
            <a:miter lim="800000"/>
            <a:headEnd/>
            <a:tailEnd/>
          </a:ln>
          <a:extLst>
            <a:ext uri="{909E8E84-426E-40DD-AFC4-6F175D3DCCD1}">
              <a14:hiddenFill xmlns:a14="http://schemas.microsoft.com/office/drawing/2010/main">
                <a:solidFill>
                  <a:srgbClr val="FFFFFF"/>
                </a:solidFill>
              </a14:hiddenFill>
            </a:ext>
          </a:extLst>
        </p:spPr>
      </p:pic>
      <p:sp>
        <p:nvSpPr>
          <p:cNvPr id="6267" name="Text Box 123">
            <a:extLst>
              <a:ext uri="{FF2B5EF4-FFF2-40B4-BE49-F238E27FC236}">
                <a16:creationId xmlns:a16="http://schemas.microsoft.com/office/drawing/2014/main" id="{DA1E1A85-3E9C-164F-8F86-19636F076B14}"/>
              </a:ext>
            </a:extLst>
          </p:cNvPr>
          <p:cNvSpPr txBox="1">
            <a:spLocks noChangeArrowheads="1"/>
          </p:cNvSpPr>
          <p:nvPr/>
        </p:nvSpPr>
        <p:spPr bwMode="auto">
          <a:xfrm>
            <a:off x="6477000" y="31242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b="0">
              <a:latin typeface="Arial" panose="020B0604020202020204" pitchFamily="34" charset="0"/>
            </a:endParaRPr>
          </a:p>
        </p:txBody>
      </p:sp>
      <p:pic>
        <p:nvPicPr>
          <p:cNvPr id="6151" name="Picture 7">
            <a:extLst>
              <a:ext uri="{FF2B5EF4-FFF2-40B4-BE49-F238E27FC236}">
                <a16:creationId xmlns:a16="http://schemas.microsoft.com/office/drawing/2014/main" id="{5DB63622-3753-5907-B06C-D7EDBBEE8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8458200" cy="5988050"/>
          </a:xfrm>
          <a:prstGeom prst="rect">
            <a:avLst/>
          </a:prstGeom>
          <a:noFill/>
          <a:ln w="76200" cmpd="tri">
            <a:solidFill>
              <a:srgbClr val="CC66FF"/>
            </a:solidFill>
            <a:miter lim="800000"/>
            <a:headEnd/>
            <a:tailEnd/>
          </a:ln>
          <a:extLst>
            <a:ext uri="{909E8E84-426E-40DD-AFC4-6F175D3DCCD1}">
              <a14:hiddenFill xmlns:a14="http://schemas.microsoft.com/office/drawing/2010/main">
                <a:solidFill>
                  <a:srgbClr val="FFFFFF"/>
                </a:solidFill>
              </a14:hiddenFill>
            </a:ext>
          </a:extLst>
        </p:spPr>
      </p:pic>
      <p:pic>
        <p:nvPicPr>
          <p:cNvPr id="6157" name="Picture 13">
            <a:extLst>
              <a:ext uri="{FF2B5EF4-FFF2-40B4-BE49-F238E27FC236}">
                <a16:creationId xmlns:a16="http://schemas.microsoft.com/office/drawing/2014/main" id="{F02CD0B2-5185-EAEC-0860-956473666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85800"/>
            <a:ext cx="8458200" cy="5943600"/>
          </a:xfrm>
          <a:prstGeom prst="rect">
            <a:avLst/>
          </a:prstGeom>
          <a:noFill/>
          <a:ln w="76200" cmpd="tri">
            <a:solidFill>
              <a:srgbClr val="CC66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diamond(in)">
                                      <p:cBhvr>
                                        <p:cTn id="7" dur="500"/>
                                        <p:tgtEl>
                                          <p:spTgt spid="6149"/>
                                        </p:tgtEl>
                                      </p:cBhvr>
                                    </p:animEffect>
                                  </p:childTnLst>
                                  <p:subTnLst>
                                    <p:set>
                                      <p:cBhvr override="childStyle">
                                        <p:cTn dur="1" fill="hold" display="0" masterRel="nextClick" afterEffect="1"/>
                                        <p:tgtEl>
                                          <p:spTgt spid="614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8" fill="hold" nodeType="clickEffect">
                                  <p:stCondLst>
                                    <p:cond delay="0"/>
                                  </p:stCondLst>
                                  <p:childTnLst>
                                    <p:set>
                                      <p:cBhvr>
                                        <p:cTn id="11" dur="1" fill="hold">
                                          <p:stCondLst>
                                            <p:cond delay="0"/>
                                          </p:stCondLst>
                                        </p:cTn>
                                        <p:tgtEl>
                                          <p:spTgt spid="6151"/>
                                        </p:tgtEl>
                                        <p:attrNameLst>
                                          <p:attrName>style.visibility</p:attrName>
                                        </p:attrNameLst>
                                      </p:cBhvr>
                                      <p:to>
                                        <p:strVal val="visible"/>
                                      </p:to>
                                    </p:set>
                                    <p:animEffect transition="in" filter="wheel(8)">
                                      <p:cBhvr>
                                        <p:cTn id="12" dur="500"/>
                                        <p:tgtEl>
                                          <p:spTgt spid="6151"/>
                                        </p:tgtEl>
                                      </p:cBhvr>
                                    </p:animEffect>
                                  </p:childTnLst>
                                  <p:subTnLst>
                                    <p:set>
                                      <p:cBhvr override="childStyle">
                                        <p:cTn dur="1" fill="hold" display="0" masterRel="nextClick" afterEffect="1"/>
                                        <p:tgtEl>
                                          <p:spTgt spid="6151"/>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8" fill="hold" nodeType="clickEffect">
                                  <p:stCondLst>
                                    <p:cond delay="0"/>
                                  </p:stCondLst>
                                  <p:childTnLst>
                                    <p:set>
                                      <p:cBhvr>
                                        <p:cTn id="16" dur="1" fill="hold">
                                          <p:stCondLst>
                                            <p:cond delay="0"/>
                                          </p:stCondLst>
                                        </p:cTn>
                                        <p:tgtEl>
                                          <p:spTgt spid="6157"/>
                                        </p:tgtEl>
                                        <p:attrNameLst>
                                          <p:attrName>style.visibility</p:attrName>
                                        </p:attrNameLst>
                                      </p:cBhvr>
                                      <p:to>
                                        <p:strVal val="visible"/>
                                      </p:to>
                                    </p:set>
                                    <p:animEffect transition="in" filter="wheel(8)">
                                      <p:cBhvr>
                                        <p:cTn id="17" dur="500"/>
                                        <p:tgtEl>
                                          <p:spTgt spid="6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WordArt 5">
            <a:extLst>
              <a:ext uri="{FF2B5EF4-FFF2-40B4-BE49-F238E27FC236}">
                <a16:creationId xmlns:a16="http://schemas.microsoft.com/office/drawing/2014/main" id="{89E42FA5-B057-9BF7-A11B-B3443143151E}"/>
              </a:ext>
            </a:extLst>
          </p:cNvPr>
          <p:cNvSpPr>
            <a:spLocks noChangeArrowheads="1" noChangeShapeType="1" noTextEdit="1"/>
          </p:cNvSpPr>
          <p:nvPr/>
        </p:nvSpPr>
        <p:spPr bwMode="auto">
          <a:xfrm>
            <a:off x="2447925" y="152400"/>
            <a:ext cx="5781675" cy="581025"/>
          </a:xfrm>
          <a:prstGeom prst="rect">
            <a:avLst/>
          </a:prstGeom>
        </p:spPr>
        <p:txBody>
          <a:bodyPr wrap="none" fromWordArt="1">
            <a:prstTxWarp prst="textPlain">
              <a:avLst>
                <a:gd name="adj" fmla="val 50000"/>
              </a:avLst>
            </a:prstTxWarp>
          </a:bodyPr>
          <a:lstStyle/>
          <a:p>
            <a:pPr algn="ctr"/>
            <a:r>
              <a:rPr lang="en-US" sz="3600" kern="10">
                <a:ln w="28575">
                  <a:solidFill>
                    <a:srgbClr val="0000FF"/>
                  </a:solidFill>
                  <a:round/>
                  <a:headEnd/>
                  <a:tailEnd/>
                </a:ln>
                <a:solidFill>
                  <a:srgbClr val="CC66FF"/>
                </a:solidFill>
                <a:effectLst>
                  <a:outerShdw dist="35921" dir="2700000" algn="ctr" rotWithShape="0">
                    <a:srgbClr val="990000"/>
                  </a:outerShdw>
                </a:effectLst>
                <a:latin typeface="VNI-Times"/>
              </a:rPr>
              <a:t>WONDERS OF THE WORLD</a:t>
            </a:r>
          </a:p>
        </p:txBody>
      </p:sp>
      <p:sp>
        <p:nvSpPr>
          <p:cNvPr id="4102" name="Text Box 6">
            <a:extLst>
              <a:ext uri="{FF2B5EF4-FFF2-40B4-BE49-F238E27FC236}">
                <a16:creationId xmlns:a16="http://schemas.microsoft.com/office/drawing/2014/main" id="{07C2EA0D-D30A-F2A0-146E-25B6574B767D}"/>
              </a:ext>
            </a:extLst>
          </p:cNvPr>
          <p:cNvSpPr txBox="1">
            <a:spLocks noChangeArrowheads="1"/>
          </p:cNvSpPr>
          <p:nvPr/>
        </p:nvSpPr>
        <p:spPr bwMode="auto">
          <a:xfrm>
            <a:off x="533400" y="233363"/>
            <a:ext cx="1828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u="sng">
                <a:solidFill>
                  <a:srgbClr val="6600CC"/>
                </a:solidFill>
              </a:rPr>
              <a:t>UNIT 14</a:t>
            </a:r>
            <a:r>
              <a:rPr lang="en-US" altLang="en-US" sz="2800">
                <a:solidFill>
                  <a:srgbClr val="6600CC"/>
                </a:solidFill>
              </a:rPr>
              <a:t>:</a:t>
            </a:r>
          </a:p>
        </p:txBody>
      </p:sp>
      <p:sp>
        <p:nvSpPr>
          <p:cNvPr id="4103" name="Text Box 7">
            <a:extLst>
              <a:ext uri="{FF2B5EF4-FFF2-40B4-BE49-F238E27FC236}">
                <a16:creationId xmlns:a16="http://schemas.microsoft.com/office/drawing/2014/main" id="{89166B7B-6C01-C115-FDD9-3C908D0CDB24}"/>
              </a:ext>
            </a:extLst>
          </p:cNvPr>
          <p:cNvSpPr txBox="1">
            <a:spLocks noChangeArrowheads="1"/>
          </p:cNvSpPr>
          <p:nvPr/>
        </p:nvSpPr>
        <p:spPr bwMode="auto">
          <a:xfrm>
            <a:off x="3962400" y="685800"/>
            <a:ext cx="26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a:solidFill>
                  <a:srgbClr val="660033"/>
                </a:solidFill>
              </a:rPr>
              <a:t>READ- P. 134</a:t>
            </a:r>
          </a:p>
        </p:txBody>
      </p:sp>
      <p:sp>
        <p:nvSpPr>
          <p:cNvPr id="4105" name="Text Box 9">
            <a:extLst>
              <a:ext uri="{FF2B5EF4-FFF2-40B4-BE49-F238E27FC236}">
                <a16:creationId xmlns:a16="http://schemas.microsoft.com/office/drawing/2014/main" id="{DBE25EEC-65E3-1254-8DEF-6CD11228391E}"/>
              </a:ext>
            </a:extLst>
          </p:cNvPr>
          <p:cNvSpPr txBox="1">
            <a:spLocks noChangeArrowheads="1"/>
          </p:cNvSpPr>
          <p:nvPr/>
        </p:nvSpPr>
        <p:spPr bwMode="auto">
          <a:xfrm>
            <a:off x="685800" y="990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u="sng">
                <a:solidFill>
                  <a:srgbClr val="FF0066"/>
                </a:solidFill>
              </a:rPr>
              <a:t>NEW WORDS</a:t>
            </a:r>
            <a:r>
              <a:rPr lang="en-US" altLang="en-US" sz="2400">
                <a:solidFill>
                  <a:srgbClr val="FF0066"/>
                </a:solidFill>
              </a:rPr>
              <a:t>:</a:t>
            </a:r>
          </a:p>
        </p:txBody>
      </p:sp>
      <p:sp>
        <p:nvSpPr>
          <p:cNvPr id="4108" name="Text Box 12">
            <a:extLst>
              <a:ext uri="{FF2B5EF4-FFF2-40B4-BE49-F238E27FC236}">
                <a16:creationId xmlns:a16="http://schemas.microsoft.com/office/drawing/2014/main" id="{DD279E2E-6513-44E4-19C7-541822594EAC}"/>
              </a:ext>
            </a:extLst>
          </p:cNvPr>
          <p:cNvSpPr txBox="1">
            <a:spLocks noChangeArrowheads="1"/>
          </p:cNvSpPr>
          <p:nvPr/>
        </p:nvSpPr>
        <p:spPr bwMode="auto">
          <a:xfrm>
            <a:off x="762000" y="1905000"/>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1. (to) compile</a:t>
            </a:r>
          </a:p>
        </p:txBody>
      </p:sp>
      <p:sp>
        <p:nvSpPr>
          <p:cNvPr id="4109" name="Text Box 13">
            <a:extLst>
              <a:ext uri="{FF2B5EF4-FFF2-40B4-BE49-F238E27FC236}">
                <a16:creationId xmlns:a16="http://schemas.microsoft.com/office/drawing/2014/main" id="{6DE1DAC5-6B4B-216F-18A5-C3534DE864D2}"/>
              </a:ext>
            </a:extLst>
          </p:cNvPr>
          <p:cNvSpPr txBox="1">
            <a:spLocks noChangeArrowheads="1"/>
          </p:cNvSpPr>
          <p:nvPr/>
        </p:nvSpPr>
        <p:spPr bwMode="auto">
          <a:xfrm>
            <a:off x="4800600" y="1905000"/>
            <a:ext cx="1828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biên soạn</a:t>
            </a:r>
          </a:p>
        </p:txBody>
      </p:sp>
      <p:sp>
        <p:nvSpPr>
          <p:cNvPr id="4110" name="Text Box 14">
            <a:extLst>
              <a:ext uri="{FF2B5EF4-FFF2-40B4-BE49-F238E27FC236}">
                <a16:creationId xmlns:a16="http://schemas.microsoft.com/office/drawing/2014/main" id="{B23F8B7D-774E-49C5-4EFB-C42B82586A13}"/>
              </a:ext>
            </a:extLst>
          </p:cNvPr>
          <p:cNvSpPr txBox="1">
            <a:spLocks noChangeArrowheads="1"/>
          </p:cNvSpPr>
          <p:nvPr/>
        </p:nvSpPr>
        <p:spPr bwMode="auto">
          <a:xfrm>
            <a:off x="762000" y="2590800"/>
            <a:ext cx="3048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2. surviving (adj)</a:t>
            </a:r>
          </a:p>
        </p:txBody>
      </p:sp>
      <p:sp>
        <p:nvSpPr>
          <p:cNvPr id="4111" name="Text Box 15">
            <a:extLst>
              <a:ext uri="{FF2B5EF4-FFF2-40B4-BE49-F238E27FC236}">
                <a16:creationId xmlns:a16="http://schemas.microsoft.com/office/drawing/2014/main" id="{E89C30FD-5711-5496-2C08-71F1DE7BF897}"/>
              </a:ext>
            </a:extLst>
          </p:cNvPr>
          <p:cNvSpPr txBox="1">
            <a:spLocks noChangeArrowheads="1"/>
          </p:cNvSpPr>
          <p:nvPr/>
        </p:nvSpPr>
        <p:spPr bwMode="auto">
          <a:xfrm>
            <a:off x="4800600" y="2605088"/>
            <a:ext cx="1981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còn lại</a:t>
            </a:r>
          </a:p>
        </p:txBody>
      </p:sp>
      <p:sp>
        <p:nvSpPr>
          <p:cNvPr id="4112" name="Text Box 16">
            <a:extLst>
              <a:ext uri="{FF2B5EF4-FFF2-40B4-BE49-F238E27FC236}">
                <a16:creationId xmlns:a16="http://schemas.microsoft.com/office/drawing/2014/main" id="{818125D2-8518-1450-65A1-B0E9C00202E2}"/>
              </a:ext>
            </a:extLst>
          </p:cNvPr>
          <p:cNvSpPr txBox="1">
            <a:spLocks noChangeArrowheads="1"/>
          </p:cNvSpPr>
          <p:nvPr/>
        </p:nvSpPr>
        <p:spPr bwMode="auto">
          <a:xfrm>
            <a:off x="762000" y="3290888"/>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3. (to) claim</a:t>
            </a:r>
          </a:p>
        </p:txBody>
      </p:sp>
      <p:sp>
        <p:nvSpPr>
          <p:cNvPr id="4113" name="Text Box 17">
            <a:extLst>
              <a:ext uri="{FF2B5EF4-FFF2-40B4-BE49-F238E27FC236}">
                <a16:creationId xmlns:a16="http://schemas.microsoft.com/office/drawing/2014/main" id="{63A99A35-8FE1-CEA4-44C5-699348C1ADCD}"/>
              </a:ext>
            </a:extLst>
          </p:cNvPr>
          <p:cNvSpPr txBox="1">
            <a:spLocks noChangeArrowheads="1"/>
          </p:cNvSpPr>
          <p:nvPr/>
        </p:nvSpPr>
        <p:spPr bwMode="auto">
          <a:xfrm>
            <a:off x="4800600" y="3290888"/>
            <a:ext cx="2133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khẳng định</a:t>
            </a:r>
          </a:p>
        </p:txBody>
      </p:sp>
      <p:sp>
        <p:nvSpPr>
          <p:cNvPr id="4114" name="Text Box 18">
            <a:extLst>
              <a:ext uri="{FF2B5EF4-FFF2-40B4-BE49-F238E27FC236}">
                <a16:creationId xmlns:a16="http://schemas.microsoft.com/office/drawing/2014/main" id="{A7033BC0-993B-5A17-239F-23C92753901D}"/>
              </a:ext>
            </a:extLst>
          </p:cNvPr>
          <p:cNvSpPr txBox="1">
            <a:spLocks noChangeArrowheads="1"/>
          </p:cNvSpPr>
          <p:nvPr/>
        </p:nvSpPr>
        <p:spPr bwMode="auto">
          <a:xfrm>
            <a:off x="762000" y="4052888"/>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4. (to) honor</a:t>
            </a:r>
          </a:p>
        </p:txBody>
      </p:sp>
      <p:sp>
        <p:nvSpPr>
          <p:cNvPr id="4115" name="Text Box 19">
            <a:extLst>
              <a:ext uri="{FF2B5EF4-FFF2-40B4-BE49-F238E27FC236}">
                <a16:creationId xmlns:a16="http://schemas.microsoft.com/office/drawing/2014/main" id="{BC991848-BECC-07FE-3A21-4087F9B98978}"/>
              </a:ext>
            </a:extLst>
          </p:cNvPr>
          <p:cNvSpPr txBox="1">
            <a:spLocks noChangeArrowheads="1"/>
          </p:cNvSpPr>
          <p:nvPr/>
        </p:nvSpPr>
        <p:spPr bwMode="auto">
          <a:xfrm>
            <a:off x="4800600" y="4052888"/>
            <a:ext cx="3276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tôn thờ, tôn kính</a:t>
            </a:r>
          </a:p>
        </p:txBody>
      </p:sp>
      <p:sp>
        <p:nvSpPr>
          <p:cNvPr id="4116" name="Text Box 20">
            <a:extLst>
              <a:ext uri="{FF2B5EF4-FFF2-40B4-BE49-F238E27FC236}">
                <a16:creationId xmlns:a16="http://schemas.microsoft.com/office/drawing/2014/main" id="{AF0008F3-A622-19C0-C2A5-DED1DA2DB98C}"/>
              </a:ext>
            </a:extLst>
          </p:cNvPr>
          <p:cNvSpPr txBox="1">
            <a:spLocks noChangeArrowheads="1"/>
          </p:cNvSpPr>
          <p:nvPr/>
        </p:nvSpPr>
        <p:spPr bwMode="auto">
          <a:xfrm>
            <a:off x="762000" y="4648200"/>
            <a:ext cx="1752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5. citizen</a:t>
            </a:r>
          </a:p>
        </p:txBody>
      </p:sp>
      <p:sp>
        <p:nvSpPr>
          <p:cNvPr id="4117" name="Text Box 21">
            <a:extLst>
              <a:ext uri="{FF2B5EF4-FFF2-40B4-BE49-F238E27FC236}">
                <a16:creationId xmlns:a16="http://schemas.microsoft.com/office/drawing/2014/main" id="{911FCCDF-7CE7-6370-42D6-2B03534DBF0B}"/>
              </a:ext>
            </a:extLst>
          </p:cNvPr>
          <p:cNvSpPr txBox="1">
            <a:spLocks noChangeArrowheads="1"/>
          </p:cNvSpPr>
          <p:nvPr/>
        </p:nvSpPr>
        <p:spPr bwMode="auto">
          <a:xfrm>
            <a:off x="4800600" y="4648200"/>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công dân</a:t>
            </a:r>
          </a:p>
        </p:txBody>
      </p:sp>
      <p:sp>
        <p:nvSpPr>
          <p:cNvPr id="4118" name="Text Box 22">
            <a:extLst>
              <a:ext uri="{FF2B5EF4-FFF2-40B4-BE49-F238E27FC236}">
                <a16:creationId xmlns:a16="http://schemas.microsoft.com/office/drawing/2014/main" id="{349BA9A0-FC7E-FF6E-6BAA-E7391FD851EC}"/>
              </a:ext>
            </a:extLst>
          </p:cNvPr>
          <p:cNvSpPr txBox="1">
            <a:spLocks noChangeArrowheads="1"/>
          </p:cNvSpPr>
          <p:nvPr/>
        </p:nvSpPr>
        <p:spPr bwMode="auto">
          <a:xfrm>
            <a:off x="762000" y="5257800"/>
            <a:ext cx="1143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r_ya_</a:t>
            </a:r>
          </a:p>
        </p:txBody>
      </p:sp>
      <p:sp>
        <p:nvSpPr>
          <p:cNvPr id="4119" name="Text Box 23">
            <a:extLst>
              <a:ext uri="{FF2B5EF4-FFF2-40B4-BE49-F238E27FC236}">
                <a16:creationId xmlns:a16="http://schemas.microsoft.com/office/drawing/2014/main" id="{5CC09AB3-6C72-84FF-3CC0-7EDD6FBAC29A}"/>
              </a:ext>
            </a:extLst>
          </p:cNvPr>
          <p:cNvSpPr txBox="1">
            <a:spLocks noChangeArrowheads="1"/>
          </p:cNvSpPr>
          <p:nvPr/>
        </p:nvSpPr>
        <p:spPr bwMode="auto">
          <a:xfrm>
            <a:off x="4800600" y="5272088"/>
            <a:ext cx="3124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thuộc về hoàng gia</a:t>
            </a:r>
          </a:p>
        </p:txBody>
      </p:sp>
      <p:sp>
        <p:nvSpPr>
          <p:cNvPr id="4120" name="Rectangle 24">
            <a:extLst>
              <a:ext uri="{FF2B5EF4-FFF2-40B4-BE49-F238E27FC236}">
                <a16:creationId xmlns:a16="http://schemas.microsoft.com/office/drawing/2014/main" id="{41EF1181-1309-9573-CDDB-186CD3B5BB21}"/>
              </a:ext>
            </a:extLst>
          </p:cNvPr>
          <p:cNvSpPr>
            <a:spLocks noChangeArrowheads="1"/>
          </p:cNvSpPr>
          <p:nvPr/>
        </p:nvSpPr>
        <p:spPr bwMode="auto">
          <a:xfrm>
            <a:off x="2697163" y="1866900"/>
            <a:ext cx="1524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0000FF"/>
              </a:solidFill>
              <a:latin typeface="Arial" panose="020B0604020202020204" pitchFamily="34" charset="0"/>
            </a:endParaRPr>
          </a:p>
        </p:txBody>
      </p:sp>
      <p:sp>
        <p:nvSpPr>
          <p:cNvPr id="4121" name="Rectangle 25">
            <a:extLst>
              <a:ext uri="{FF2B5EF4-FFF2-40B4-BE49-F238E27FC236}">
                <a16:creationId xmlns:a16="http://schemas.microsoft.com/office/drawing/2014/main" id="{69A70B26-D59E-271B-37DD-00F992298C64}"/>
              </a:ext>
            </a:extLst>
          </p:cNvPr>
          <p:cNvSpPr>
            <a:spLocks noChangeArrowheads="1"/>
          </p:cNvSpPr>
          <p:nvPr/>
        </p:nvSpPr>
        <p:spPr bwMode="auto">
          <a:xfrm>
            <a:off x="1844675" y="2557463"/>
            <a:ext cx="1524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0000FF"/>
              </a:solidFill>
              <a:latin typeface="Arial" panose="020B0604020202020204" pitchFamily="34" charset="0"/>
            </a:endParaRPr>
          </a:p>
        </p:txBody>
      </p:sp>
      <p:sp>
        <p:nvSpPr>
          <p:cNvPr id="4122" name="Rectangle 26">
            <a:extLst>
              <a:ext uri="{FF2B5EF4-FFF2-40B4-BE49-F238E27FC236}">
                <a16:creationId xmlns:a16="http://schemas.microsoft.com/office/drawing/2014/main" id="{5B84EB0E-077D-1D97-38F7-F2B8E19D46FD}"/>
              </a:ext>
            </a:extLst>
          </p:cNvPr>
          <p:cNvSpPr>
            <a:spLocks noChangeArrowheads="1"/>
          </p:cNvSpPr>
          <p:nvPr/>
        </p:nvSpPr>
        <p:spPr bwMode="auto">
          <a:xfrm>
            <a:off x="2100263" y="4089400"/>
            <a:ext cx="1524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0000FF"/>
              </a:solidFill>
              <a:latin typeface="Arial" panose="020B0604020202020204" pitchFamily="34" charset="0"/>
            </a:endParaRPr>
          </a:p>
        </p:txBody>
      </p:sp>
      <p:sp>
        <p:nvSpPr>
          <p:cNvPr id="4123" name="Rectangle 27">
            <a:extLst>
              <a:ext uri="{FF2B5EF4-FFF2-40B4-BE49-F238E27FC236}">
                <a16:creationId xmlns:a16="http://schemas.microsoft.com/office/drawing/2014/main" id="{9953480C-365F-D0C6-2083-064C4F7885AD}"/>
              </a:ext>
            </a:extLst>
          </p:cNvPr>
          <p:cNvSpPr>
            <a:spLocks noChangeArrowheads="1"/>
          </p:cNvSpPr>
          <p:nvPr/>
        </p:nvSpPr>
        <p:spPr bwMode="auto">
          <a:xfrm>
            <a:off x="1390650" y="4614863"/>
            <a:ext cx="1524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0000FF"/>
              </a:solidFill>
              <a:latin typeface="Arial" panose="020B0604020202020204" pitchFamily="34" charset="0"/>
            </a:endParaRPr>
          </a:p>
        </p:txBody>
      </p:sp>
      <p:sp>
        <p:nvSpPr>
          <p:cNvPr id="4124" name="Rectangle 28">
            <a:extLst>
              <a:ext uri="{FF2B5EF4-FFF2-40B4-BE49-F238E27FC236}">
                <a16:creationId xmlns:a16="http://schemas.microsoft.com/office/drawing/2014/main" id="{D6CAE3F7-A970-0357-06EF-561D728938B4}"/>
              </a:ext>
            </a:extLst>
          </p:cNvPr>
          <p:cNvSpPr>
            <a:spLocks noChangeArrowheads="1"/>
          </p:cNvSpPr>
          <p:nvPr/>
        </p:nvSpPr>
        <p:spPr bwMode="auto">
          <a:xfrm>
            <a:off x="1400175" y="5324475"/>
            <a:ext cx="1524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0000FF"/>
              </a:solidFill>
              <a:latin typeface="Arial" panose="020B0604020202020204" pitchFamily="34" charset="0"/>
            </a:endParaRPr>
          </a:p>
        </p:txBody>
      </p:sp>
      <p:sp>
        <p:nvSpPr>
          <p:cNvPr id="4129" name="Text Box 33">
            <a:extLst>
              <a:ext uri="{FF2B5EF4-FFF2-40B4-BE49-F238E27FC236}">
                <a16:creationId xmlns:a16="http://schemas.microsoft.com/office/drawing/2014/main" id="{C1907395-92DC-AE16-1441-BC9A309CBE93}"/>
              </a:ext>
            </a:extLst>
          </p:cNvPr>
          <p:cNvSpPr txBox="1">
            <a:spLocks noChangeArrowheads="1"/>
          </p:cNvSpPr>
          <p:nvPr/>
        </p:nvSpPr>
        <p:spPr bwMode="auto">
          <a:xfrm>
            <a:off x="762000" y="5291138"/>
            <a:ext cx="2209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6. r</a:t>
            </a:r>
            <a:r>
              <a:rPr lang="en-US" altLang="en-US" sz="3000" b="0" u="sng"/>
              <a:t>o</a:t>
            </a:r>
            <a:r>
              <a:rPr lang="en-US" altLang="en-US" sz="3000" b="0"/>
              <a:t>ya</a:t>
            </a:r>
            <a:r>
              <a:rPr lang="en-US" altLang="en-US" sz="3000" b="0" u="sng"/>
              <a:t>l</a:t>
            </a:r>
          </a:p>
        </p:txBody>
      </p:sp>
      <p:sp>
        <p:nvSpPr>
          <p:cNvPr id="4130" name="Text Box 34">
            <a:extLst>
              <a:ext uri="{FF2B5EF4-FFF2-40B4-BE49-F238E27FC236}">
                <a16:creationId xmlns:a16="http://schemas.microsoft.com/office/drawing/2014/main" id="{372C0EC1-8C93-1B4D-D8BC-E02A96D3A132}"/>
              </a:ext>
            </a:extLst>
          </p:cNvPr>
          <p:cNvSpPr txBox="1">
            <a:spLocks noChangeArrowheads="1"/>
          </p:cNvSpPr>
          <p:nvPr/>
        </p:nvSpPr>
        <p:spPr bwMode="auto">
          <a:xfrm>
            <a:off x="1905000" y="5291138"/>
            <a:ext cx="1143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 (adj)</a:t>
            </a:r>
          </a:p>
        </p:txBody>
      </p:sp>
      <p:pic>
        <p:nvPicPr>
          <p:cNvPr id="4128" name="Picture 66" descr="Copy of budha1">
            <a:extLst>
              <a:ext uri="{FF2B5EF4-FFF2-40B4-BE49-F238E27FC236}">
                <a16:creationId xmlns:a16="http://schemas.microsoft.com/office/drawing/2014/main" id="{BA93A400-7487-A47D-372B-AB769E1D632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667000"/>
            <a:ext cx="411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checkerboard(across)">
                                      <p:cBhvr>
                                        <p:cTn id="7" dur="500"/>
                                        <p:tgtEl>
                                          <p:spTgt spid="41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Effect transition="in" filter="blinds(vertical)">
                                      <p:cBhvr>
                                        <p:cTn id="12" dur="500"/>
                                        <p:tgtEl>
                                          <p:spTgt spid="41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09"/>
                                        </p:tgtEl>
                                        <p:attrNameLst>
                                          <p:attrName>style.visibility</p:attrName>
                                        </p:attrNameLst>
                                      </p:cBhvr>
                                      <p:to>
                                        <p:strVal val="visible"/>
                                      </p:to>
                                    </p:set>
                                    <p:animEffect transition="in" filter="checkerboard(across)">
                                      <p:cBhvr>
                                        <p:cTn id="17" dur="500"/>
                                        <p:tgtEl>
                                          <p:spTgt spid="41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108"/>
                                        </p:tgtEl>
                                        <p:attrNameLst>
                                          <p:attrName>style.visibility</p:attrName>
                                        </p:attrNameLst>
                                      </p:cBhvr>
                                      <p:to>
                                        <p:strVal val="visible"/>
                                      </p:to>
                                    </p:set>
                                    <p:animEffect transition="in" filter="checkerboard(across)">
                                      <p:cBhvr>
                                        <p:cTn id="22" dur="500"/>
                                        <p:tgtEl>
                                          <p:spTgt spid="41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120"/>
                                        </p:tgtEl>
                                        <p:attrNameLst>
                                          <p:attrName>style.visibility</p:attrName>
                                        </p:attrNameLst>
                                      </p:cBhvr>
                                      <p:to>
                                        <p:strVal val="visible"/>
                                      </p:to>
                                    </p:set>
                                    <p:anim calcmode="lin" valueType="num">
                                      <p:cBhvr additive="base">
                                        <p:cTn id="27" dur="500" fill="hold"/>
                                        <p:tgtEl>
                                          <p:spTgt spid="4120"/>
                                        </p:tgtEl>
                                        <p:attrNameLst>
                                          <p:attrName>ppt_x</p:attrName>
                                        </p:attrNameLst>
                                      </p:cBhvr>
                                      <p:tavLst>
                                        <p:tav tm="0">
                                          <p:val>
                                            <p:strVal val="0-#ppt_w/2"/>
                                          </p:val>
                                        </p:tav>
                                        <p:tav tm="100000">
                                          <p:val>
                                            <p:strVal val="#ppt_x"/>
                                          </p:val>
                                        </p:tav>
                                      </p:tavLst>
                                    </p:anim>
                                    <p:anim calcmode="lin" valueType="num">
                                      <p:cBhvr additive="base">
                                        <p:cTn id="28" dur="500" fill="hold"/>
                                        <p:tgtEl>
                                          <p:spTgt spid="4120"/>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4110"/>
                                        </p:tgtEl>
                                        <p:attrNameLst>
                                          <p:attrName>style.visibility</p:attrName>
                                        </p:attrNameLst>
                                      </p:cBhvr>
                                      <p:to>
                                        <p:strVal val="visible"/>
                                      </p:to>
                                    </p:set>
                                    <p:animEffect transition="in" filter="checkerboard(across)">
                                      <p:cBhvr>
                                        <p:cTn id="33" dur="500"/>
                                        <p:tgtEl>
                                          <p:spTgt spid="41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4121"/>
                                        </p:tgtEl>
                                        <p:attrNameLst>
                                          <p:attrName>style.visibility</p:attrName>
                                        </p:attrNameLst>
                                      </p:cBhvr>
                                      <p:to>
                                        <p:strVal val="visible"/>
                                      </p:to>
                                    </p:set>
                                    <p:animEffect transition="in" filter="checkerboard(across)">
                                      <p:cBhvr>
                                        <p:cTn id="38" dur="500"/>
                                        <p:tgtEl>
                                          <p:spTgt spid="412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4111"/>
                                        </p:tgtEl>
                                        <p:attrNameLst>
                                          <p:attrName>style.visibility</p:attrName>
                                        </p:attrNameLst>
                                      </p:cBhvr>
                                      <p:to>
                                        <p:strVal val="visible"/>
                                      </p:to>
                                    </p:set>
                                    <p:animEffect transition="in" filter="checkerboard(across)">
                                      <p:cBhvr>
                                        <p:cTn id="43" dur="500"/>
                                        <p:tgtEl>
                                          <p:spTgt spid="411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4113"/>
                                        </p:tgtEl>
                                        <p:attrNameLst>
                                          <p:attrName>style.visibility</p:attrName>
                                        </p:attrNameLst>
                                      </p:cBhvr>
                                      <p:to>
                                        <p:strVal val="visible"/>
                                      </p:to>
                                    </p:set>
                                    <p:animEffect transition="in" filter="checkerboard(across)">
                                      <p:cBhvr>
                                        <p:cTn id="48" dur="500"/>
                                        <p:tgtEl>
                                          <p:spTgt spid="411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4112"/>
                                        </p:tgtEl>
                                        <p:attrNameLst>
                                          <p:attrName>style.visibility</p:attrName>
                                        </p:attrNameLst>
                                      </p:cBhvr>
                                      <p:to>
                                        <p:strVal val="visible"/>
                                      </p:to>
                                    </p:set>
                                    <p:animEffect transition="in" filter="checkerboard(across)">
                                      <p:cBhvr>
                                        <p:cTn id="53" dur="500"/>
                                        <p:tgtEl>
                                          <p:spTgt spid="411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8" presetClass="entr" presetSubtype="16" fill="hold" nodeType="clickEffect">
                                  <p:stCondLst>
                                    <p:cond delay="0"/>
                                  </p:stCondLst>
                                  <p:childTnLst>
                                    <p:set>
                                      <p:cBhvr>
                                        <p:cTn id="57" dur="1" fill="hold">
                                          <p:stCondLst>
                                            <p:cond delay="0"/>
                                          </p:stCondLst>
                                        </p:cTn>
                                        <p:tgtEl>
                                          <p:spTgt spid="4128"/>
                                        </p:tgtEl>
                                        <p:attrNameLst>
                                          <p:attrName>style.visibility</p:attrName>
                                        </p:attrNameLst>
                                      </p:cBhvr>
                                      <p:to>
                                        <p:strVal val="visible"/>
                                      </p:to>
                                    </p:set>
                                    <p:animEffect transition="in" filter="diamond(in)">
                                      <p:cBhvr>
                                        <p:cTn id="58" dur="500"/>
                                        <p:tgtEl>
                                          <p:spTgt spid="4128"/>
                                        </p:tgtEl>
                                      </p:cBhvr>
                                    </p:animEffect>
                                  </p:childTnLst>
                                  <p:subTnLst>
                                    <p:set>
                                      <p:cBhvr override="childStyle">
                                        <p:cTn dur="1" fill="hold" display="0" masterRel="nextClick" afterEffect="1"/>
                                        <p:tgtEl>
                                          <p:spTgt spid="4128"/>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4114"/>
                                        </p:tgtEl>
                                        <p:attrNameLst>
                                          <p:attrName>style.visibility</p:attrName>
                                        </p:attrNameLst>
                                      </p:cBhvr>
                                      <p:to>
                                        <p:strVal val="visible"/>
                                      </p:to>
                                    </p:set>
                                    <p:animEffect transition="in" filter="checkerboard(across)">
                                      <p:cBhvr>
                                        <p:cTn id="63" dur="500"/>
                                        <p:tgtEl>
                                          <p:spTgt spid="411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4122"/>
                                        </p:tgtEl>
                                        <p:attrNameLst>
                                          <p:attrName>style.visibility</p:attrName>
                                        </p:attrNameLst>
                                      </p:cBhvr>
                                      <p:to>
                                        <p:strVal val="visible"/>
                                      </p:to>
                                    </p:set>
                                    <p:animEffect transition="in" filter="checkerboard(across)">
                                      <p:cBhvr>
                                        <p:cTn id="68" dur="500"/>
                                        <p:tgtEl>
                                          <p:spTgt spid="412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4115"/>
                                        </p:tgtEl>
                                        <p:attrNameLst>
                                          <p:attrName>style.visibility</p:attrName>
                                        </p:attrNameLst>
                                      </p:cBhvr>
                                      <p:to>
                                        <p:strVal val="visible"/>
                                      </p:to>
                                    </p:set>
                                    <p:animEffect transition="in" filter="checkerboard(across)">
                                      <p:cBhvr>
                                        <p:cTn id="73" dur="500"/>
                                        <p:tgtEl>
                                          <p:spTgt spid="411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4116"/>
                                        </p:tgtEl>
                                        <p:attrNameLst>
                                          <p:attrName>style.visibility</p:attrName>
                                        </p:attrNameLst>
                                      </p:cBhvr>
                                      <p:to>
                                        <p:strVal val="visible"/>
                                      </p:to>
                                    </p:set>
                                    <p:animEffect transition="in" filter="checkerboard(across)">
                                      <p:cBhvr>
                                        <p:cTn id="78" dur="500"/>
                                        <p:tgtEl>
                                          <p:spTgt spid="4116"/>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4123"/>
                                        </p:tgtEl>
                                        <p:attrNameLst>
                                          <p:attrName>style.visibility</p:attrName>
                                        </p:attrNameLst>
                                      </p:cBhvr>
                                      <p:to>
                                        <p:strVal val="visible"/>
                                      </p:to>
                                    </p:set>
                                    <p:animEffect transition="in" filter="checkerboard(across)">
                                      <p:cBhvr>
                                        <p:cTn id="83" dur="500"/>
                                        <p:tgtEl>
                                          <p:spTgt spid="4123"/>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4117"/>
                                        </p:tgtEl>
                                        <p:attrNameLst>
                                          <p:attrName>style.visibility</p:attrName>
                                        </p:attrNameLst>
                                      </p:cBhvr>
                                      <p:to>
                                        <p:strVal val="visible"/>
                                      </p:to>
                                    </p:set>
                                    <p:animEffect transition="in" filter="checkerboard(across)">
                                      <p:cBhvr>
                                        <p:cTn id="88" dur="500"/>
                                        <p:tgtEl>
                                          <p:spTgt spid="4117"/>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 presetClass="entr" presetSubtype="10" fill="hold" grpId="0" nodeType="clickEffect">
                                  <p:stCondLst>
                                    <p:cond delay="0"/>
                                  </p:stCondLst>
                                  <p:childTnLst>
                                    <p:set>
                                      <p:cBhvr>
                                        <p:cTn id="92" dur="1" fill="hold">
                                          <p:stCondLst>
                                            <p:cond delay="0"/>
                                          </p:stCondLst>
                                        </p:cTn>
                                        <p:tgtEl>
                                          <p:spTgt spid="4118"/>
                                        </p:tgtEl>
                                        <p:attrNameLst>
                                          <p:attrName>style.visibility</p:attrName>
                                        </p:attrNameLst>
                                      </p:cBhvr>
                                      <p:to>
                                        <p:strVal val="visible"/>
                                      </p:to>
                                    </p:set>
                                    <p:animEffect transition="in" filter="checkerboard(across)">
                                      <p:cBhvr>
                                        <p:cTn id="93" dur="500"/>
                                        <p:tgtEl>
                                          <p:spTgt spid="4118"/>
                                        </p:tgtEl>
                                      </p:cBhvr>
                                    </p:animEffect>
                                  </p:childTnLst>
                                  <p:subTnLst>
                                    <p:set>
                                      <p:cBhvr override="childStyle">
                                        <p:cTn dur="1" fill="hold" display="0" masterRel="nextClick" afterEffect="1"/>
                                        <p:tgtEl>
                                          <p:spTgt spid="4118"/>
                                        </p:tgtEl>
                                        <p:attrNameLst>
                                          <p:attrName>style.visibility</p:attrName>
                                        </p:attrNameLst>
                                      </p:cBhvr>
                                      <p:to>
                                        <p:strVal val="hidden"/>
                                      </p:to>
                                    </p:set>
                                  </p:subTnLst>
                                </p:cTn>
                              </p:par>
                            </p:childTnLst>
                          </p:cTn>
                        </p:par>
                      </p:childTnLst>
                    </p:cTn>
                  </p:par>
                  <p:par>
                    <p:cTn id="94" fill="hold" nodeType="clickPar">
                      <p:stCondLst>
                        <p:cond delay="indefinite"/>
                      </p:stCondLst>
                      <p:childTnLst>
                        <p:par>
                          <p:cTn id="95" fill="hold" nodeType="withGroup">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4129"/>
                                        </p:tgtEl>
                                        <p:attrNameLst>
                                          <p:attrName>style.visibility</p:attrName>
                                        </p:attrNameLst>
                                      </p:cBhvr>
                                      <p:to>
                                        <p:strVal val="visible"/>
                                      </p:to>
                                    </p:set>
                                    <p:animEffect transition="in" filter="checkerboard(across)">
                                      <p:cBhvr>
                                        <p:cTn id="98" dur="500"/>
                                        <p:tgtEl>
                                          <p:spTgt spid="4129"/>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 presetClass="entr" presetSubtype="10" fill="hold" grpId="0" nodeType="clickEffect">
                                  <p:stCondLst>
                                    <p:cond delay="0"/>
                                  </p:stCondLst>
                                  <p:childTnLst>
                                    <p:set>
                                      <p:cBhvr>
                                        <p:cTn id="102" dur="1" fill="hold">
                                          <p:stCondLst>
                                            <p:cond delay="0"/>
                                          </p:stCondLst>
                                        </p:cTn>
                                        <p:tgtEl>
                                          <p:spTgt spid="4124"/>
                                        </p:tgtEl>
                                        <p:attrNameLst>
                                          <p:attrName>style.visibility</p:attrName>
                                        </p:attrNameLst>
                                      </p:cBhvr>
                                      <p:to>
                                        <p:strVal val="visible"/>
                                      </p:to>
                                    </p:set>
                                    <p:animEffect transition="in" filter="checkerboard(across)">
                                      <p:cBhvr>
                                        <p:cTn id="103" dur="500"/>
                                        <p:tgtEl>
                                          <p:spTgt spid="4124"/>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 presetClass="entr" presetSubtype="10" fill="hold" grpId="0" nodeType="clickEffect">
                                  <p:stCondLst>
                                    <p:cond delay="0"/>
                                  </p:stCondLst>
                                  <p:childTnLst>
                                    <p:set>
                                      <p:cBhvr>
                                        <p:cTn id="107" dur="1" fill="hold">
                                          <p:stCondLst>
                                            <p:cond delay="0"/>
                                          </p:stCondLst>
                                        </p:cTn>
                                        <p:tgtEl>
                                          <p:spTgt spid="4130"/>
                                        </p:tgtEl>
                                        <p:attrNameLst>
                                          <p:attrName>style.visibility</p:attrName>
                                        </p:attrNameLst>
                                      </p:cBhvr>
                                      <p:to>
                                        <p:strVal val="visible"/>
                                      </p:to>
                                    </p:set>
                                    <p:animEffect transition="in" filter="checkerboard(across)">
                                      <p:cBhvr>
                                        <p:cTn id="108" dur="500"/>
                                        <p:tgtEl>
                                          <p:spTgt spid="4130"/>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4119"/>
                                        </p:tgtEl>
                                        <p:attrNameLst>
                                          <p:attrName>style.visibility</p:attrName>
                                        </p:attrNameLst>
                                      </p:cBhvr>
                                      <p:to>
                                        <p:strVal val="visible"/>
                                      </p:to>
                                    </p:set>
                                    <p:animEffect transition="in" filter="checkerboard(across)">
                                      <p:cBhvr>
                                        <p:cTn id="113" dur="500"/>
                                        <p:tgtEl>
                                          <p:spTgt spid="4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4105" grpId="0"/>
      <p:bldP spid="4108" grpId="0"/>
      <p:bldP spid="4109" grpId="0"/>
      <p:bldP spid="4110" grpId="0"/>
      <p:bldP spid="4111" grpId="0"/>
      <p:bldP spid="4112" grpId="0"/>
      <p:bldP spid="4113" grpId="0"/>
      <p:bldP spid="4114" grpId="0"/>
      <p:bldP spid="4115" grpId="0"/>
      <p:bldP spid="4116" grpId="0"/>
      <p:bldP spid="4117" grpId="0"/>
      <p:bldP spid="4118" grpId="0"/>
      <p:bldP spid="4119" grpId="0"/>
      <p:bldP spid="4120" grpId="0" animBg="1"/>
      <p:bldP spid="4121" grpId="0" animBg="1"/>
      <p:bldP spid="4122" grpId="0" animBg="1"/>
      <p:bldP spid="4123" grpId="0" animBg="1"/>
      <p:bldP spid="4124" grpId="0" animBg="1"/>
      <p:bldP spid="4129" grpId="0"/>
      <p:bldP spid="41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2">
            <a:extLst>
              <a:ext uri="{FF2B5EF4-FFF2-40B4-BE49-F238E27FC236}">
                <a16:creationId xmlns:a16="http://schemas.microsoft.com/office/drawing/2014/main" id="{8D505B0C-B3AB-C07C-8DA3-2974A746CA3E}"/>
              </a:ext>
            </a:extLst>
          </p:cNvPr>
          <p:cNvSpPr>
            <a:spLocks noChangeArrowheads="1" noChangeShapeType="1" noTextEdit="1"/>
          </p:cNvSpPr>
          <p:nvPr/>
        </p:nvSpPr>
        <p:spPr bwMode="auto">
          <a:xfrm>
            <a:off x="2427288" y="587375"/>
            <a:ext cx="5781675" cy="581025"/>
          </a:xfrm>
          <a:prstGeom prst="rect">
            <a:avLst/>
          </a:prstGeom>
        </p:spPr>
        <p:txBody>
          <a:bodyPr wrap="none" fromWordArt="1">
            <a:prstTxWarp prst="textPlain">
              <a:avLst>
                <a:gd name="adj" fmla="val 50000"/>
              </a:avLst>
            </a:prstTxWarp>
          </a:bodyPr>
          <a:lstStyle/>
          <a:p>
            <a:pPr algn="ctr"/>
            <a:r>
              <a:rPr lang="en-US" sz="3600" kern="10">
                <a:ln w="28575">
                  <a:solidFill>
                    <a:srgbClr val="0000FF"/>
                  </a:solidFill>
                  <a:round/>
                  <a:headEnd/>
                  <a:tailEnd/>
                </a:ln>
                <a:solidFill>
                  <a:srgbClr val="CC66FF"/>
                </a:solidFill>
                <a:effectLst>
                  <a:outerShdw dist="35921" dir="2700000" algn="ctr" rotWithShape="0">
                    <a:srgbClr val="990000"/>
                  </a:outerShdw>
                </a:effectLst>
                <a:latin typeface="VNI-Times"/>
              </a:rPr>
              <a:t>WONDERS OF THE WORLD</a:t>
            </a:r>
          </a:p>
        </p:txBody>
      </p:sp>
      <p:sp>
        <p:nvSpPr>
          <p:cNvPr id="22531" name="Text Box 3">
            <a:extLst>
              <a:ext uri="{FF2B5EF4-FFF2-40B4-BE49-F238E27FC236}">
                <a16:creationId xmlns:a16="http://schemas.microsoft.com/office/drawing/2014/main" id="{97B6C27B-31D6-CD2B-728A-E26CD4D69A3D}"/>
              </a:ext>
            </a:extLst>
          </p:cNvPr>
          <p:cNvSpPr txBox="1">
            <a:spLocks noChangeArrowheads="1"/>
          </p:cNvSpPr>
          <p:nvPr/>
        </p:nvSpPr>
        <p:spPr bwMode="auto">
          <a:xfrm>
            <a:off x="512763" y="668338"/>
            <a:ext cx="1828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u="sng">
                <a:solidFill>
                  <a:srgbClr val="6600CC"/>
                </a:solidFill>
              </a:rPr>
              <a:t>UNIT 14</a:t>
            </a:r>
            <a:r>
              <a:rPr lang="en-US" altLang="en-US" sz="2800">
                <a:solidFill>
                  <a:srgbClr val="6600CC"/>
                </a:solidFill>
              </a:rPr>
              <a:t>:</a:t>
            </a:r>
          </a:p>
        </p:txBody>
      </p:sp>
      <p:sp>
        <p:nvSpPr>
          <p:cNvPr id="22532" name="Text Box 4">
            <a:extLst>
              <a:ext uri="{FF2B5EF4-FFF2-40B4-BE49-F238E27FC236}">
                <a16:creationId xmlns:a16="http://schemas.microsoft.com/office/drawing/2014/main" id="{44C123EE-DB0D-1FA2-67C8-785858210A5E}"/>
              </a:ext>
            </a:extLst>
          </p:cNvPr>
          <p:cNvSpPr txBox="1">
            <a:spLocks noChangeArrowheads="1"/>
          </p:cNvSpPr>
          <p:nvPr/>
        </p:nvSpPr>
        <p:spPr bwMode="auto">
          <a:xfrm>
            <a:off x="3941763" y="1120775"/>
            <a:ext cx="26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a:solidFill>
                  <a:srgbClr val="660033"/>
                </a:solidFill>
              </a:rPr>
              <a:t>READ- P. 134</a:t>
            </a:r>
          </a:p>
        </p:txBody>
      </p:sp>
      <p:sp>
        <p:nvSpPr>
          <p:cNvPr id="22533" name="Text Box 5">
            <a:extLst>
              <a:ext uri="{FF2B5EF4-FFF2-40B4-BE49-F238E27FC236}">
                <a16:creationId xmlns:a16="http://schemas.microsoft.com/office/drawing/2014/main" id="{6C95D861-0ACF-F68F-549C-D49785AE3832}"/>
              </a:ext>
            </a:extLst>
          </p:cNvPr>
          <p:cNvSpPr txBox="1">
            <a:spLocks noChangeArrowheads="1"/>
          </p:cNvSpPr>
          <p:nvPr/>
        </p:nvSpPr>
        <p:spPr bwMode="auto">
          <a:xfrm>
            <a:off x="892175" y="1425575"/>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u="sng">
                <a:solidFill>
                  <a:srgbClr val="FF0066"/>
                </a:solidFill>
              </a:rPr>
              <a:t>NEW WORDS</a:t>
            </a:r>
            <a:r>
              <a:rPr lang="en-US" altLang="en-US" sz="2400">
                <a:solidFill>
                  <a:srgbClr val="FF0066"/>
                </a:solidFill>
              </a:rPr>
              <a:t>:</a:t>
            </a:r>
          </a:p>
        </p:txBody>
      </p:sp>
      <p:sp>
        <p:nvSpPr>
          <p:cNvPr id="22534" name="Text Box 6">
            <a:extLst>
              <a:ext uri="{FF2B5EF4-FFF2-40B4-BE49-F238E27FC236}">
                <a16:creationId xmlns:a16="http://schemas.microsoft.com/office/drawing/2014/main" id="{98E13CB1-0600-8842-A7D7-1F7FE400BCCF}"/>
              </a:ext>
            </a:extLst>
          </p:cNvPr>
          <p:cNvSpPr txBox="1">
            <a:spLocks noChangeArrowheads="1"/>
          </p:cNvSpPr>
          <p:nvPr/>
        </p:nvSpPr>
        <p:spPr bwMode="auto">
          <a:xfrm>
            <a:off x="968375" y="2339975"/>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1. (to) compile</a:t>
            </a:r>
          </a:p>
        </p:txBody>
      </p:sp>
      <p:sp>
        <p:nvSpPr>
          <p:cNvPr id="22535" name="Text Box 7">
            <a:extLst>
              <a:ext uri="{FF2B5EF4-FFF2-40B4-BE49-F238E27FC236}">
                <a16:creationId xmlns:a16="http://schemas.microsoft.com/office/drawing/2014/main" id="{C01C482B-E557-749D-3865-A3770ED5AD65}"/>
              </a:ext>
            </a:extLst>
          </p:cNvPr>
          <p:cNvSpPr txBox="1">
            <a:spLocks noChangeArrowheads="1"/>
          </p:cNvSpPr>
          <p:nvPr/>
        </p:nvSpPr>
        <p:spPr bwMode="auto">
          <a:xfrm>
            <a:off x="5006975" y="2347913"/>
            <a:ext cx="1828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biên soạn</a:t>
            </a:r>
          </a:p>
        </p:txBody>
      </p:sp>
      <p:sp>
        <p:nvSpPr>
          <p:cNvPr id="22536" name="Text Box 8">
            <a:extLst>
              <a:ext uri="{FF2B5EF4-FFF2-40B4-BE49-F238E27FC236}">
                <a16:creationId xmlns:a16="http://schemas.microsoft.com/office/drawing/2014/main" id="{34DEC4BE-FFC9-B03F-9EC0-80778BEA34A2}"/>
              </a:ext>
            </a:extLst>
          </p:cNvPr>
          <p:cNvSpPr txBox="1">
            <a:spLocks noChangeArrowheads="1"/>
          </p:cNvSpPr>
          <p:nvPr/>
        </p:nvSpPr>
        <p:spPr bwMode="auto">
          <a:xfrm>
            <a:off x="990600" y="3048000"/>
            <a:ext cx="3048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2. surviving (adj)</a:t>
            </a:r>
          </a:p>
        </p:txBody>
      </p:sp>
      <p:sp>
        <p:nvSpPr>
          <p:cNvPr id="22537" name="Text Box 9">
            <a:extLst>
              <a:ext uri="{FF2B5EF4-FFF2-40B4-BE49-F238E27FC236}">
                <a16:creationId xmlns:a16="http://schemas.microsoft.com/office/drawing/2014/main" id="{5094E44A-A6FA-B465-255C-78F2385D4E14}"/>
              </a:ext>
            </a:extLst>
          </p:cNvPr>
          <p:cNvSpPr txBox="1">
            <a:spLocks noChangeArrowheads="1"/>
          </p:cNvSpPr>
          <p:nvPr/>
        </p:nvSpPr>
        <p:spPr bwMode="auto">
          <a:xfrm>
            <a:off x="5006975" y="3040063"/>
            <a:ext cx="1981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còn lại</a:t>
            </a:r>
          </a:p>
        </p:txBody>
      </p:sp>
      <p:sp>
        <p:nvSpPr>
          <p:cNvPr id="22538" name="Text Box 10">
            <a:extLst>
              <a:ext uri="{FF2B5EF4-FFF2-40B4-BE49-F238E27FC236}">
                <a16:creationId xmlns:a16="http://schemas.microsoft.com/office/drawing/2014/main" id="{DDEE11CE-04D3-2F57-8D77-2D9051ECDF5B}"/>
              </a:ext>
            </a:extLst>
          </p:cNvPr>
          <p:cNvSpPr txBox="1">
            <a:spLocks noChangeArrowheads="1"/>
          </p:cNvSpPr>
          <p:nvPr/>
        </p:nvSpPr>
        <p:spPr bwMode="auto">
          <a:xfrm>
            <a:off x="968375" y="3725863"/>
            <a:ext cx="25368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3. (to) claim</a:t>
            </a:r>
          </a:p>
        </p:txBody>
      </p:sp>
      <p:sp>
        <p:nvSpPr>
          <p:cNvPr id="22539" name="Text Box 11">
            <a:extLst>
              <a:ext uri="{FF2B5EF4-FFF2-40B4-BE49-F238E27FC236}">
                <a16:creationId xmlns:a16="http://schemas.microsoft.com/office/drawing/2014/main" id="{3DF510AC-5371-FDBF-52DB-2DDD41E407B0}"/>
              </a:ext>
            </a:extLst>
          </p:cNvPr>
          <p:cNvSpPr txBox="1">
            <a:spLocks noChangeArrowheads="1"/>
          </p:cNvSpPr>
          <p:nvPr/>
        </p:nvSpPr>
        <p:spPr bwMode="auto">
          <a:xfrm>
            <a:off x="5006975" y="3725863"/>
            <a:ext cx="2133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khẳng định</a:t>
            </a:r>
          </a:p>
        </p:txBody>
      </p:sp>
      <p:sp>
        <p:nvSpPr>
          <p:cNvPr id="22540" name="Text Box 12">
            <a:extLst>
              <a:ext uri="{FF2B5EF4-FFF2-40B4-BE49-F238E27FC236}">
                <a16:creationId xmlns:a16="http://schemas.microsoft.com/office/drawing/2014/main" id="{2A0ECF69-83FE-E0A5-1F67-AEAE79D32B46}"/>
              </a:ext>
            </a:extLst>
          </p:cNvPr>
          <p:cNvSpPr txBox="1">
            <a:spLocks noChangeArrowheads="1"/>
          </p:cNvSpPr>
          <p:nvPr/>
        </p:nvSpPr>
        <p:spPr bwMode="auto">
          <a:xfrm>
            <a:off x="968375" y="4487863"/>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4. (to) honor</a:t>
            </a:r>
          </a:p>
        </p:txBody>
      </p:sp>
      <p:sp>
        <p:nvSpPr>
          <p:cNvPr id="22541" name="Text Box 13">
            <a:extLst>
              <a:ext uri="{FF2B5EF4-FFF2-40B4-BE49-F238E27FC236}">
                <a16:creationId xmlns:a16="http://schemas.microsoft.com/office/drawing/2014/main" id="{BA8FC8E1-22C9-083B-D5E2-089DB80C3A9B}"/>
              </a:ext>
            </a:extLst>
          </p:cNvPr>
          <p:cNvSpPr txBox="1">
            <a:spLocks noChangeArrowheads="1"/>
          </p:cNvSpPr>
          <p:nvPr/>
        </p:nvSpPr>
        <p:spPr bwMode="auto">
          <a:xfrm>
            <a:off x="5006975" y="4487863"/>
            <a:ext cx="3276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tôn thờ, tôn kính</a:t>
            </a:r>
          </a:p>
        </p:txBody>
      </p:sp>
      <p:sp>
        <p:nvSpPr>
          <p:cNvPr id="22542" name="Text Box 14">
            <a:extLst>
              <a:ext uri="{FF2B5EF4-FFF2-40B4-BE49-F238E27FC236}">
                <a16:creationId xmlns:a16="http://schemas.microsoft.com/office/drawing/2014/main" id="{93150676-82AA-DE91-D8DF-6193DAD3ACBE}"/>
              </a:ext>
            </a:extLst>
          </p:cNvPr>
          <p:cNvSpPr txBox="1">
            <a:spLocks noChangeArrowheads="1"/>
          </p:cNvSpPr>
          <p:nvPr/>
        </p:nvSpPr>
        <p:spPr bwMode="auto">
          <a:xfrm>
            <a:off x="968375" y="5083175"/>
            <a:ext cx="1752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5. citizen</a:t>
            </a:r>
          </a:p>
        </p:txBody>
      </p:sp>
      <p:sp>
        <p:nvSpPr>
          <p:cNvPr id="22543" name="Text Box 15">
            <a:extLst>
              <a:ext uri="{FF2B5EF4-FFF2-40B4-BE49-F238E27FC236}">
                <a16:creationId xmlns:a16="http://schemas.microsoft.com/office/drawing/2014/main" id="{8F5EC89B-346D-2A3F-5235-5C100F96B66A}"/>
              </a:ext>
            </a:extLst>
          </p:cNvPr>
          <p:cNvSpPr txBox="1">
            <a:spLocks noChangeArrowheads="1"/>
          </p:cNvSpPr>
          <p:nvPr/>
        </p:nvSpPr>
        <p:spPr bwMode="auto">
          <a:xfrm>
            <a:off x="5006975" y="5083175"/>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công dân</a:t>
            </a:r>
          </a:p>
        </p:txBody>
      </p:sp>
      <p:sp>
        <p:nvSpPr>
          <p:cNvPr id="22545" name="Text Box 17">
            <a:extLst>
              <a:ext uri="{FF2B5EF4-FFF2-40B4-BE49-F238E27FC236}">
                <a16:creationId xmlns:a16="http://schemas.microsoft.com/office/drawing/2014/main" id="{13ACC1F2-D5E1-CA53-6CD4-D5C634FAB155}"/>
              </a:ext>
            </a:extLst>
          </p:cNvPr>
          <p:cNvSpPr txBox="1">
            <a:spLocks noChangeArrowheads="1"/>
          </p:cNvSpPr>
          <p:nvPr/>
        </p:nvSpPr>
        <p:spPr bwMode="auto">
          <a:xfrm>
            <a:off x="5006975" y="5707063"/>
            <a:ext cx="3124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thuộc về hoàng gia</a:t>
            </a:r>
          </a:p>
        </p:txBody>
      </p:sp>
      <p:sp>
        <p:nvSpPr>
          <p:cNvPr id="22546" name="Rectangle 18">
            <a:extLst>
              <a:ext uri="{FF2B5EF4-FFF2-40B4-BE49-F238E27FC236}">
                <a16:creationId xmlns:a16="http://schemas.microsoft.com/office/drawing/2014/main" id="{55DDFA1F-A016-1D10-40AC-F52EF617C8CA}"/>
              </a:ext>
            </a:extLst>
          </p:cNvPr>
          <p:cNvSpPr>
            <a:spLocks noChangeArrowheads="1"/>
          </p:cNvSpPr>
          <p:nvPr/>
        </p:nvSpPr>
        <p:spPr bwMode="auto">
          <a:xfrm>
            <a:off x="2903538" y="2301875"/>
            <a:ext cx="1524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0000FF"/>
              </a:solidFill>
              <a:latin typeface="Arial" panose="020B0604020202020204" pitchFamily="34" charset="0"/>
            </a:endParaRPr>
          </a:p>
        </p:txBody>
      </p:sp>
      <p:sp>
        <p:nvSpPr>
          <p:cNvPr id="22547" name="Rectangle 19">
            <a:extLst>
              <a:ext uri="{FF2B5EF4-FFF2-40B4-BE49-F238E27FC236}">
                <a16:creationId xmlns:a16="http://schemas.microsoft.com/office/drawing/2014/main" id="{392BD4C8-188B-CA31-F8E7-A7A4DCD9FF3B}"/>
              </a:ext>
            </a:extLst>
          </p:cNvPr>
          <p:cNvSpPr>
            <a:spLocks noChangeArrowheads="1"/>
          </p:cNvSpPr>
          <p:nvPr/>
        </p:nvSpPr>
        <p:spPr bwMode="auto">
          <a:xfrm>
            <a:off x="2090738" y="3000375"/>
            <a:ext cx="1524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0000FF"/>
              </a:solidFill>
              <a:latin typeface="Arial" panose="020B0604020202020204" pitchFamily="34" charset="0"/>
            </a:endParaRPr>
          </a:p>
        </p:txBody>
      </p:sp>
      <p:sp>
        <p:nvSpPr>
          <p:cNvPr id="22548" name="Rectangle 20">
            <a:extLst>
              <a:ext uri="{FF2B5EF4-FFF2-40B4-BE49-F238E27FC236}">
                <a16:creationId xmlns:a16="http://schemas.microsoft.com/office/drawing/2014/main" id="{5FBCABE8-C2A3-CE8E-E4C0-DB9BB0BC8FE9}"/>
              </a:ext>
            </a:extLst>
          </p:cNvPr>
          <p:cNvSpPr>
            <a:spLocks noChangeArrowheads="1"/>
          </p:cNvSpPr>
          <p:nvPr/>
        </p:nvSpPr>
        <p:spPr bwMode="auto">
          <a:xfrm>
            <a:off x="2324100" y="4524375"/>
            <a:ext cx="1524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0000FF"/>
              </a:solidFill>
              <a:latin typeface="Arial" panose="020B0604020202020204" pitchFamily="34" charset="0"/>
            </a:endParaRPr>
          </a:p>
        </p:txBody>
      </p:sp>
      <p:sp>
        <p:nvSpPr>
          <p:cNvPr id="22549" name="Rectangle 21">
            <a:extLst>
              <a:ext uri="{FF2B5EF4-FFF2-40B4-BE49-F238E27FC236}">
                <a16:creationId xmlns:a16="http://schemas.microsoft.com/office/drawing/2014/main" id="{F919422A-17A1-E69A-AD9F-78D433705DA4}"/>
              </a:ext>
            </a:extLst>
          </p:cNvPr>
          <p:cNvSpPr>
            <a:spLocks noChangeArrowheads="1"/>
          </p:cNvSpPr>
          <p:nvPr/>
        </p:nvSpPr>
        <p:spPr bwMode="auto">
          <a:xfrm>
            <a:off x="1604963" y="5057775"/>
            <a:ext cx="1524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0000FF"/>
              </a:solidFill>
              <a:latin typeface="Arial" panose="020B0604020202020204" pitchFamily="34" charset="0"/>
            </a:endParaRPr>
          </a:p>
        </p:txBody>
      </p:sp>
      <p:sp>
        <p:nvSpPr>
          <p:cNvPr id="22550" name="Rectangle 22">
            <a:extLst>
              <a:ext uri="{FF2B5EF4-FFF2-40B4-BE49-F238E27FC236}">
                <a16:creationId xmlns:a16="http://schemas.microsoft.com/office/drawing/2014/main" id="{60E23231-8D3E-9C6C-A271-3C9511E8A43E}"/>
              </a:ext>
            </a:extLst>
          </p:cNvPr>
          <p:cNvSpPr>
            <a:spLocks noChangeArrowheads="1"/>
          </p:cNvSpPr>
          <p:nvPr/>
        </p:nvSpPr>
        <p:spPr bwMode="auto">
          <a:xfrm>
            <a:off x="1628775" y="5743575"/>
            <a:ext cx="1524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0000FF"/>
              </a:solidFill>
              <a:latin typeface="Arial" panose="020B0604020202020204" pitchFamily="34" charset="0"/>
            </a:endParaRPr>
          </a:p>
        </p:txBody>
      </p:sp>
      <p:sp>
        <p:nvSpPr>
          <p:cNvPr id="22554" name="Text Box 26">
            <a:extLst>
              <a:ext uri="{FF2B5EF4-FFF2-40B4-BE49-F238E27FC236}">
                <a16:creationId xmlns:a16="http://schemas.microsoft.com/office/drawing/2014/main" id="{18FCB68D-9848-B14E-C06A-7E1E9FF012C9}"/>
              </a:ext>
            </a:extLst>
          </p:cNvPr>
          <p:cNvSpPr txBox="1">
            <a:spLocks noChangeArrowheads="1"/>
          </p:cNvSpPr>
          <p:nvPr/>
        </p:nvSpPr>
        <p:spPr bwMode="auto">
          <a:xfrm>
            <a:off x="990600" y="5715000"/>
            <a:ext cx="1828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6. royal</a:t>
            </a:r>
          </a:p>
        </p:txBody>
      </p:sp>
      <p:sp>
        <p:nvSpPr>
          <p:cNvPr id="22555" name="Text Box 27">
            <a:extLst>
              <a:ext uri="{FF2B5EF4-FFF2-40B4-BE49-F238E27FC236}">
                <a16:creationId xmlns:a16="http://schemas.microsoft.com/office/drawing/2014/main" id="{4D70D353-6549-36F7-8A2F-28E716C46D57}"/>
              </a:ext>
            </a:extLst>
          </p:cNvPr>
          <p:cNvSpPr txBox="1">
            <a:spLocks noChangeArrowheads="1"/>
          </p:cNvSpPr>
          <p:nvPr/>
        </p:nvSpPr>
        <p:spPr bwMode="auto">
          <a:xfrm>
            <a:off x="2362200" y="5711825"/>
            <a:ext cx="1143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(adj)</a:t>
            </a:r>
          </a:p>
        </p:txBody>
      </p:sp>
      <p:pic>
        <p:nvPicPr>
          <p:cNvPr id="22561" name="Picture 33">
            <a:extLst>
              <a:ext uri="{FF2B5EF4-FFF2-40B4-BE49-F238E27FC236}">
                <a16:creationId xmlns:a16="http://schemas.microsoft.com/office/drawing/2014/main" id="{0C75F6CD-C9C6-E3BA-FEF4-4B5778D76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Text Box 6">
            <a:extLst>
              <a:ext uri="{FF2B5EF4-FFF2-40B4-BE49-F238E27FC236}">
                <a16:creationId xmlns:a16="http://schemas.microsoft.com/office/drawing/2014/main" id="{A860F3E5-71B0-4971-C0A3-400888CEE723}"/>
              </a:ext>
            </a:extLst>
          </p:cNvPr>
          <p:cNvSpPr txBox="1">
            <a:spLocks noChangeArrowheads="1"/>
          </p:cNvSpPr>
          <p:nvPr/>
        </p:nvSpPr>
        <p:spPr bwMode="auto">
          <a:xfrm>
            <a:off x="762000" y="1776413"/>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1. (to) compile</a:t>
            </a:r>
          </a:p>
        </p:txBody>
      </p:sp>
      <p:sp>
        <p:nvSpPr>
          <p:cNvPr id="15367" name="Text Box 7">
            <a:extLst>
              <a:ext uri="{FF2B5EF4-FFF2-40B4-BE49-F238E27FC236}">
                <a16:creationId xmlns:a16="http://schemas.microsoft.com/office/drawing/2014/main" id="{99444FC1-A562-CCF5-798E-E79F4155A58B}"/>
              </a:ext>
            </a:extLst>
          </p:cNvPr>
          <p:cNvSpPr txBox="1">
            <a:spLocks noChangeArrowheads="1"/>
          </p:cNvSpPr>
          <p:nvPr/>
        </p:nvSpPr>
        <p:spPr bwMode="auto">
          <a:xfrm>
            <a:off x="5867400" y="3276600"/>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C. biên soạn</a:t>
            </a:r>
          </a:p>
        </p:txBody>
      </p:sp>
      <p:sp>
        <p:nvSpPr>
          <p:cNvPr id="15368" name="Text Box 8">
            <a:extLst>
              <a:ext uri="{FF2B5EF4-FFF2-40B4-BE49-F238E27FC236}">
                <a16:creationId xmlns:a16="http://schemas.microsoft.com/office/drawing/2014/main" id="{53F3BBC1-31E3-828B-CF5B-076356677216}"/>
              </a:ext>
            </a:extLst>
          </p:cNvPr>
          <p:cNvSpPr txBox="1">
            <a:spLocks noChangeArrowheads="1"/>
          </p:cNvSpPr>
          <p:nvPr/>
        </p:nvSpPr>
        <p:spPr bwMode="auto">
          <a:xfrm>
            <a:off x="762000" y="2574925"/>
            <a:ext cx="3352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2. surviving (adj)</a:t>
            </a:r>
          </a:p>
        </p:txBody>
      </p:sp>
      <p:sp>
        <p:nvSpPr>
          <p:cNvPr id="15369" name="Text Box 9">
            <a:extLst>
              <a:ext uri="{FF2B5EF4-FFF2-40B4-BE49-F238E27FC236}">
                <a16:creationId xmlns:a16="http://schemas.microsoft.com/office/drawing/2014/main" id="{EAFDBA83-C177-8DCD-7BCF-95BE984F47B5}"/>
              </a:ext>
            </a:extLst>
          </p:cNvPr>
          <p:cNvSpPr txBox="1">
            <a:spLocks noChangeArrowheads="1"/>
          </p:cNvSpPr>
          <p:nvPr/>
        </p:nvSpPr>
        <p:spPr bwMode="auto">
          <a:xfrm>
            <a:off x="5867400" y="5257800"/>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F. còn lại</a:t>
            </a:r>
          </a:p>
        </p:txBody>
      </p:sp>
      <p:sp>
        <p:nvSpPr>
          <p:cNvPr id="15370" name="Text Box 10">
            <a:extLst>
              <a:ext uri="{FF2B5EF4-FFF2-40B4-BE49-F238E27FC236}">
                <a16:creationId xmlns:a16="http://schemas.microsoft.com/office/drawing/2014/main" id="{F626EFB9-E30C-AD30-7F86-AB91BF979907}"/>
              </a:ext>
            </a:extLst>
          </p:cNvPr>
          <p:cNvSpPr txBox="1">
            <a:spLocks noChangeArrowheads="1"/>
          </p:cNvSpPr>
          <p:nvPr/>
        </p:nvSpPr>
        <p:spPr bwMode="auto">
          <a:xfrm>
            <a:off x="762000" y="3290888"/>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3. (to) claim</a:t>
            </a:r>
          </a:p>
        </p:txBody>
      </p:sp>
      <p:sp>
        <p:nvSpPr>
          <p:cNvPr id="15371" name="Text Box 11">
            <a:extLst>
              <a:ext uri="{FF2B5EF4-FFF2-40B4-BE49-F238E27FC236}">
                <a16:creationId xmlns:a16="http://schemas.microsoft.com/office/drawing/2014/main" id="{34B783D5-F877-4A6E-B6FB-4D29357F625E}"/>
              </a:ext>
            </a:extLst>
          </p:cNvPr>
          <p:cNvSpPr txBox="1">
            <a:spLocks noChangeArrowheads="1"/>
          </p:cNvSpPr>
          <p:nvPr/>
        </p:nvSpPr>
        <p:spPr bwMode="auto">
          <a:xfrm>
            <a:off x="5867400" y="1889125"/>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A. khẳng định</a:t>
            </a:r>
          </a:p>
        </p:txBody>
      </p:sp>
      <p:sp>
        <p:nvSpPr>
          <p:cNvPr id="15372" name="Text Box 12">
            <a:extLst>
              <a:ext uri="{FF2B5EF4-FFF2-40B4-BE49-F238E27FC236}">
                <a16:creationId xmlns:a16="http://schemas.microsoft.com/office/drawing/2014/main" id="{1B0B0515-2F9E-CB0A-6799-9BC791739965}"/>
              </a:ext>
            </a:extLst>
          </p:cNvPr>
          <p:cNvSpPr txBox="1">
            <a:spLocks noChangeArrowheads="1"/>
          </p:cNvSpPr>
          <p:nvPr/>
        </p:nvSpPr>
        <p:spPr bwMode="auto">
          <a:xfrm>
            <a:off x="762000" y="4052888"/>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4. (to) honor</a:t>
            </a:r>
          </a:p>
        </p:txBody>
      </p:sp>
      <p:sp>
        <p:nvSpPr>
          <p:cNvPr id="15373" name="Text Box 13">
            <a:extLst>
              <a:ext uri="{FF2B5EF4-FFF2-40B4-BE49-F238E27FC236}">
                <a16:creationId xmlns:a16="http://schemas.microsoft.com/office/drawing/2014/main" id="{E09DDC90-9D09-0191-04E8-A6A7AA7E4B05}"/>
              </a:ext>
            </a:extLst>
          </p:cNvPr>
          <p:cNvSpPr txBox="1">
            <a:spLocks noChangeArrowheads="1"/>
          </p:cNvSpPr>
          <p:nvPr/>
        </p:nvSpPr>
        <p:spPr bwMode="auto">
          <a:xfrm>
            <a:off x="5867400" y="4632325"/>
            <a:ext cx="3276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E. tôn thờ, tôn kính</a:t>
            </a:r>
          </a:p>
        </p:txBody>
      </p:sp>
      <p:sp>
        <p:nvSpPr>
          <p:cNvPr id="15374" name="Text Box 14">
            <a:extLst>
              <a:ext uri="{FF2B5EF4-FFF2-40B4-BE49-F238E27FC236}">
                <a16:creationId xmlns:a16="http://schemas.microsoft.com/office/drawing/2014/main" id="{03D846E9-DAA2-A76E-8267-838E8B250609}"/>
              </a:ext>
            </a:extLst>
          </p:cNvPr>
          <p:cNvSpPr txBox="1">
            <a:spLocks noChangeArrowheads="1"/>
          </p:cNvSpPr>
          <p:nvPr/>
        </p:nvSpPr>
        <p:spPr bwMode="auto">
          <a:xfrm>
            <a:off x="762000" y="4648200"/>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5. citizen</a:t>
            </a:r>
          </a:p>
        </p:txBody>
      </p:sp>
      <p:sp>
        <p:nvSpPr>
          <p:cNvPr id="15375" name="Text Box 15">
            <a:extLst>
              <a:ext uri="{FF2B5EF4-FFF2-40B4-BE49-F238E27FC236}">
                <a16:creationId xmlns:a16="http://schemas.microsoft.com/office/drawing/2014/main" id="{1A3DF4A6-9E3A-33DD-9BC4-9296BC7D8BEE}"/>
              </a:ext>
            </a:extLst>
          </p:cNvPr>
          <p:cNvSpPr txBox="1">
            <a:spLocks noChangeArrowheads="1"/>
          </p:cNvSpPr>
          <p:nvPr/>
        </p:nvSpPr>
        <p:spPr bwMode="auto">
          <a:xfrm>
            <a:off x="5867400" y="4078288"/>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D. công dân</a:t>
            </a:r>
          </a:p>
        </p:txBody>
      </p:sp>
      <p:sp>
        <p:nvSpPr>
          <p:cNvPr id="15376" name="Text Box 16">
            <a:extLst>
              <a:ext uri="{FF2B5EF4-FFF2-40B4-BE49-F238E27FC236}">
                <a16:creationId xmlns:a16="http://schemas.microsoft.com/office/drawing/2014/main" id="{362A4CEA-E94A-322A-9124-6C1EE8883678}"/>
              </a:ext>
            </a:extLst>
          </p:cNvPr>
          <p:cNvSpPr txBox="1">
            <a:spLocks noChangeArrowheads="1"/>
          </p:cNvSpPr>
          <p:nvPr/>
        </p:nvSpPr>
        <p:spPr bwMode="auto">
          <a:xfrm>
            <a:off x="762000" y="5394325"/>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6. royal (adj)</a:t>
            </a:r>
          </a:p>
        </p:txBody>
      </p:sp>
      <p:sp>
        <p:nvSpPr>
          <p:cNvPr id="15377" name="Text Box 17">
            <a:extLst>
              <a:ext uri="{FF2B5EF4-FFF2-40B4-BE49-F238E27FC236}">
                <a16:creationId xmlns:a16="http://schemas.microsoft.com/office/drawing/2014/main" id="{220B28D8-7EDA-414A-C2B4-542C106186F5}"/>
              </a:ext>
            </a:extLst>
          </p:cNvPr>
          <p:cNvSpPr txBox="1">
            <a:spLocks noChangeArrowheads="1"/>
          </p:cNvSpPr>
          <p:nvPr/>
        </p:nvSpPr>
        <p:spPr bwMode="auto">
          <a:xfrm>
            <a:off x="5867400" y="2590800"/>
            <a:ext cx="2514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b="0"/>
              <a:t>B. hoàng gia</a:t>
            </a:r>
          </a:p>
        </p:txBody>
      </p:sp>
      <p:sp>
        <p:nvSpPr>
          <p:cNvPr id="15378" name="Text Box 18">
            <a:extLst>
              <a:ext uri="{FF2B5EF4-FFF2-40B4-BE49-F238E27FC236}">
                <a16:creationId xmlns:a16="http://schemas.microsoft.com/office/drawing/2014/main" id="{35239FAD-5EF8-6A79-B1DF-59467377761D}"/>
              </a:ext>
            </a:extLst>
          </p:cNvPr>
          <p:cNvSpPr txBox="1">
            <a:spLocks noChangeArrowheads="1"/>
          </p:cNvSpPr>
          <p:nvPr/>
        </p:nvSpPr>
        <p:spPr bwMode="auto">
          <a:xfrm>
            <a:off x="2895600" y="457200"/>
            <a:ext cx="3124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a:solidFill>
                  <a:srgbClr val="FF6600"/>
                </a:solidFill>
                <a:latin typeface="Arial" panose="020B0604020202020204" pitchFamily="34" charset="0"/>
              </a:rPr>
              <a:t>MATCHING</a:t>
            </a:r>
          </a:p>
        </p:txBody>
      </p:sp>
      <p:sp>
        <p:nvSpPr>
          <p:cNvPr id="15379" name="Line 19">
            <a:extLst>
              <a:ext uri="{FF2B5EF4-FFF2-40B4-BE49-F238E27FC236}">
                <a16:creationId xmlns:a16="http://schemas.microsoft.com/office/drawing/2014/main" id="{F414B67E-B8DA-671B-748A-571F9271AD9F}"/>
              </a:ext>
            </a:extLst>
          </p:cNvPr>
          <p:cNvSpPr>
            <a:spLocks noChangeShapeType="1"/>
          </p:cNvSpPr>
          <p:nvPr/>
        </p:nvSpPr>
        <p:spPr bwMode="auto">
          <a:xfrm>
            <a:off x="3429000" y="2209800"/>
            <a:ext cx="2514600" cy="1371600"/>
          </a:xfrm>
          <a:prstGeom prst="line">
            <a:avLst/>
          </a:prstGeom>
          <a:noFill/>
          <a:ln w="5715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0" name="Line 20">
            <a:extLst>
              <a:ext uri="{FF2B5EF4-FFF2-40B4-BE49-F238E27FC236}">
                <a16:creationId xmlns:a16="http://schemas.microsoft.com/office/drawing/2014/main" id="{0DBF8E32-930D-CAA9-2DF0-E7BD486AD29F}"/>
              </a:ext>
            </a:extLst>
          </p:cNvPr>
          <p:cNvSpPr>
            <a:spLocks noChangeShapeType="1"/>
          </p:cNvSpPr>
          <p:nvPr/>
        </p:nvSpPr>
        <p:spPr bwMode="auto">
          <a:xfrm>
            <a:off x="3505200" y="2971800"/>
            <a:ext cx="2362200" cy="2667000"/>
          </a:xfrm>
          <a:prstGeom prst="line">
            <a:avLst/>
          </a:prstGeom>
          <a:noFill/>
          <a:ln w="571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1" name="Line 21">
            <a:extLst>
              <a:ext uri="{FF2B5EF4-FFF2-40B4-BE49-F238E27FC236}">
                <a16:creationId xmlns:a16="http://schemas.microsoft.com/office/drawing/2014/main" id="{CE06131D-86DC-B64D-76CB-5EE318DEBB90}"/>
              </a:ext>
            </a:extLst>
          </p:cNvPr>
          <p:cNvSpPr>
            <a:spLocks noChangeShapeType="1"/>
          </p:cNvSpPr>
          <p:nvPr/>
        </p:nvSpPr>
        <p:spPr bwMode="auto">
          <a:xfrm flipV="1">
            <a:off x="2895600" y="2286000"/>
            <a:ext cx="2971800" cy="14478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4" name="Line 24">
            <a:extLst>
              <a:ext uri="{FF2B5EF4-FFF2-40B4-BE49-F238E27FC236}">
                <a16:creationId xmlns:a16="http://schemas.microsoft.com/office/drawing/2014/main" id="{8ABCB63D-8F02-6FAD-A61C-C686A6C55C28}"/>
              </a:ext>
            </a:extLst>
          </p:cNvPr>
          <p:cNvSpPr>
            <a:spLocks noChangeShapeType="1"/>
          </p:cNvSpPr>
          <p:nvPr/>
        </p:nvSpPr>
        <p:spPr bwMode="auto">
          <a:xfrm>
            <a:off x="2819400" y="4419600"/>
            <a:ext cx="3048000" cy="533400"/>
          </a:xfrm>
          <a:prstGeom prst="line">
            <a:avLst/>
          </a:prstGeom>
          <a:noFill/>
          <a:ln w="571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5" name="Line 25">
            <a:extLst>
              <a:ext uri="{FF2B5EF4-FFF2-40B4-BE49-F238E27FC236}">
                <a16:creationId xmlns:a16="http://schemas.microsoft.com/office/drawing/2014/main" id="{31D2E9DB-46B7-D411-3573-58579ADEF98F}"/>
              </a:ext>
            </a:extLst>
          </p:cNvPr>
          <p:cNvSpPr>
            <a:spLocks noChangeShapeType="1"/>
          </p:cNvSpPr>
          <p:nvPr/>
        </p:nvSpPr>
        <p:spPr bwMode="auto">
          <a:xfrm flipV="1">
            <a:off x="2438400" y="4419600"/>
            <a:ext cx="3505200" cy="6858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6" name="Line 26">
            <a:extLst>
              <a:ext uri="{FF2B5EF4-FFF2-40B4-BE49-F238E27FC236}">
                <a16:creationId xmlns:a16="http://schemas.microsoft.com/office/drawing/2014/main" id="{ABBEC875-1DFD-0A35-B850-BD9280046B05}"/>
              </a:ext>
            </a:extLst>
          </p:cNvPr>
          <p:cNvSpPr>
            <a:spLocks noChangeShapeType="1"/>
          </p:cNvSpPr>
          <p:nvPr/>
        </p:nvSpPr>
        <p:spPr bwMode="auto">
          <a:xfrm flipV="1">
            <a:off x="2924175" y="2943225"/>
            <a:ext cx="2971800" cy="2743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378"/>
                                        </p:tgtEl>
                                        <p:attrNameLst>
                                          <p:attrName>style.visibility</p:attrName>
                                        </p:attrNameLst>
                                      </p:cBhvr>
                                      <p:to>
                                        <p:strVal val="visible"/>
                                      </p:to>
                                    </p:set>
                                    <p:animEffect transition="in" filter="diamond(in)">
                                      <p:cBhvr>
                                        <p:cTn id="7" dur="500"/>
                                        <p:tgtEl>
                                          <p:spTgt spid="153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5379"/>
                                        </p:tgtEl>
                                        <p:attrNameLst>
                                          <p:attrName>style.visibility</p:attrName>
                                        </p:attrNameLst>
                                      </p:cBhvr>
                                      <p:to>
                                        <p:strVal val="visible"/>
                                      </p:to>
                                    </p:set>
                                    <p:animEffect transition="in" filter="checkerboard(across)">
                                      <p:cBhvr>
                                        <p:cTn id="12" dur="500"/>
                                        <p:tgtEl>
                                          <p:spTgt spid="153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5380"/>
                                        </p:tgtEl>
                                        <p:attrNameLst>
                                          <p:attrName>style.visibility</p:attrName>
                                        </p:attrNameLst>
                                      </p:cBhvr>
                                      <p:to>
                                        <p:strVal val="visible"/>
                                      </p:to>
                                    </p:set>
                                    <p:animEffect transition="in" filter="checkerboard(across)">
                                      <p:cBhvr>
                                        <p:cTn id="17" dur="500"/>
                                        <p:tgtEl>
                                          <p:spTgt spid="1538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5381"/>
                                        </p:tgtEl>
                                        <p:attrNameLst>
                                          <p:attrName>style.visibility</p:attrName>
                                        </p:attrNameLst>
                                      </p:cBhvr>
                                      <p:to>
                                        <p:strVal val="visible"/>
                                      </p:to>
                                    </p:set>
                                    <p:animEffect transition="in" filter="checkerboard(across)">
                                      <p:cBhvr>
                                        <p:cTn id="22" dur="500"/>
                                        <p:tgtEl>
                                          <p:spTgt spid="153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5384"/>
                                        </p:tgtEl>
                                        <p:attrNameLst>
                                          <p:attrName>style.visibility</p:attrName>
                                        </p:attrNameLst>
                                      </p:cBhvr>
                                      <p:to>
                                        <p:strVal val="visible"/>
                                      </p:to>
                                    </p:set>
                                    <p:animEffect transition="in" filter="checkerboard(across)">
                                      <p:cBhvr>
                                        <p:cTn id="27" dur="500"/>
                                        <p:tgtEl>
                                          <p:spTgt spid="1538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5385"/>
                                        </p:tgtEl>
                                        <p:attrNameLst>
                                          <p:attrName>style.visibility</p:attrName>
                                        </p:attrNameLst>
                                      </p:cBhvr>
                                      <p:to>
                                        <p:strVal val="visible"/>
                                      </p:to>
                                    </p:set>
                                    <p:animEffect transition="in" filter="checkerboard(across)">
                                      <p:cBhvr>
                                        <p:cTn id="32" dur="500"/>
                                        <p:tgtEl>
                                          <p:spTgt spid="1538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15386"/>
                                        </p:tgtEl>
                                        <p:attrNameLst>
                                          <p:attrName>style.visibility</p:attrName>
                                        </p:attrNameLst>
                                      </p:cBhvr>
                                      <p:to>
                                        <p:strVal val="visible"/>
                                      </p:to>
                                    </p:set>
                                    <p:animEffect transition="in" filter="checkerboard(across)">
                                      <p:cBhvr>
                                        <p:cTn id="37" dur="500"/>
                                        <p:tgtEl>
                                          <p:spTgt spid="15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7F2D068-65E1-49C2-8661-2A7C818DD352}"/>
              </a:ext>
            </a:extLst>
          </p:cNvPr>
          <p:cNvSpPr>
            <a:spLocks noGrp="1" noChangeArrowheads="1"/>
          </p:cNvSpPr>
          <p:nvPr>
            <p:ph type="title"/>
          </p:nvPr>
        </p:nvSpPr>
        <p:spPr>
          <a:xfrm>
            <a:off x="2057400" y="152400"/>
            <a:ext cx="5105400" cy="609600"/>
          </a:xfrm>
        </p:spPr>
        <p:txBody>
          <a:bodyPr/>
          <a:lstStyle/>
          <a:p>
            <a:r>
              <a:rPr lang="en-US" altLang="en-US" sz="4000" b="1">
                <a:solidFill>
                  <a:srgbClr val="FF0066"/>
                </a:solidFill>
              </a:rPr>
              <a:t>THE TEXT</a:t>
            </a:r>
          </a:p>
        </p:txBody>
      </p:sp>
      <p:sp>
        <p:nvSpPr>
          <p:cNvPr id="45060" name="Rectangle 4">
            <a:extLst>
              <a:ext uri="{FF2B5EF4-FFF2-40B4-BE49-F238E27FC236}">
                <a16:creationId xmlns:a16="http://schemas.microsoft.com/office/drawing/2014/main" id="{4C29FF9B-D140-6197-FCB1-99E1B004E71F}"/>
              </a:ext>
            </a:extLst>
          </p:cNvPr>
          <p:cNvSpPr>
            <a:spLocks noChangeArrowheads="1"/>
          </p:cNvSpPr>
          <p:nvPr/>
        </p:nvSpPr>
        <p:spPr bwMode="auto">
          <a:xfrm>
            <a:off x="128588" y="847725"/>
            <a:ext cx="8915400" cy="5791200"/>
          </a:xfrm>
          <a:prstGeom prst="rect">
            <a:avLst/>
          </a:prstGeom>
          <a:noFill/>
          <a:ln w="76200">
            <a:pattFill prst="sphere">
              <a:fgClr>
                <a:srgbClr val="0000FF"/>
              </a:fgClr>
              <a:bgClr>
                <a:srgbClr val="FFFFFF"/>
              </a:bgClr>
            </a:patt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Tx/>
              <a:buNone/>
            </a:pPr>
            <a:r>
              <a:rPr lang="en-US" altLang="en-US" sz="2500" b="0">
                <a:latin typeface="Times New Roman" panose="02020603050405020304" pitchFamily="18" charset="0"/>
              </a:rPr>
              <a:t>Centuries ago in Ancient Greece, a man by the name of Antipater of Sidon compiled a list of what he thought were the seven wonders of the world. The seven included the Hanging Garden of Babylon in present-day Iraq, the Statue of Zeus in Greece, and the Pyramid of Cheops in Egypt. The pyramid  is only wonder you can still see today.</a:t>
            </a:r>
          </a:p>
          <a:p>
            <a:pPr algn="just" eaLnBrk="1" hangingPunct="1">
              <a:lnSpc>
                <a:spcPct val="80000"/>
              </a:lnSpc>
              <a:buFontTx/>
              <a:buNone/>
            </a:pPr>
            <a:r>
              <a:rPr lang="en-US" altLang="en-US" sz="2500" b="0">
                <a:latin typeface="Times New Roman" panose="02020603050405020304" pitchFamily="18" charset="0"/>
              </a:rPr>
              <a:t>Many people claim that there were other wonders, which the ancient Greeks knew nothing about. These include the Great Wall of China, the Taj Mahal in India and Angkor Wat in Cambodia.</a:t>
            </a:r>
          </a:p>
          <a:p>
            <a:pPr algn="just" eaLnBrk="1" hangingPunct="1">
              <a:lnSpc>
                <a:spcPct val="80000"/>
              </a:lnSpc>
              <a:buFontTx/>
              <a:buNone/>
            </a:pPr>
            <a:r>
              <a:rPr lang="en-US" altLang="en-US" sz="2500" b="0">
                <a:latin typeface="Times New Roman" panose="02020603050405020304" pitchFamily="18" charset="0"/>
              </a:rPr>
              <a:t>Angkor Wat should really be known as a wonder because it is the largest temple in the world. The temple was built around the year 1100 to honor a Hindu God, but over the next three centuries it became a Buddhist religious ceenter. The area surrounding the temple, Angkor Thom, used to be the royal capital city.</a:t>
            </a:r>
          </a:p>
          <a:p>
            <a:pPr algn="just" eaLnBrk="1" hangingPunct="1">
              <a:lnSpc>
                <a:spcPct val="80000"/>
              </a:lnSpc>
              <a:buFontTx/>
              <a:buNone/>
            </a:pPr>
            <a:r>
              <a:rPr lang="en-US" altLang="en-US" sz="2500" b="0">
                <a:latin typeface="Times New Roman" panose="02020603050405020304" pitchFamily="18" charset="0"/>
              </a:rPr>
              <a:t>In the early 15</a:t>
            </a:r>
            <a:r>
              <a:rPr lang="en-US" altLang="en-US" sz="2500" b="0" baseline="30000">
                <a:latin typeface="Times New Roman" panose="02020603050405020304" pitchFamily="18" charset="0"/>
              </a:rPr>
              <a:t>th</a:t>
            </a:r>
            <a:r>
              <a:rPr lang="en-US" altLang="en-US" sz="2500" b="0">
                <a:latin typeface="Times New Roman" panose="02020603050405020304" pitchFamily="18" charset="0"/>
              </a:rPr>
              <a:t> century, The Khmer rulers moved to Phnom Penh and Angkor was quiet. It now is a famous tourist attraction.</a:t>
            </a:r>
          </a:p>
          <a:p>
            <a:pPr algn="just" eaLnBrk="1" hangingPunct="1">
              <a:lnSpc>
                <a:spcPct val="80000"/>
              </a:lnSpc>
            </a:pPr>
            <a:endParaRPr lang="en-US" altLang="en-US" sz="2500" b="0"/>
          </a:p>
        </p:txBody>
      </p:sp>
      <p:pic>
        <p:nvPicPr>
          <p:cNvPr id="6" name="43 Track 43">
            <a:hlinkClick r:id="" action="ppaction://media"/>
            <a:extLst>
              <a:ext uri="{FF2B5EF4-FFF2-40B4-BE49-F238E27FC236}">
                <a16:creationId xmlns:a16="http://schemas.microsoft.com/office/drawing/2014/main" id="{A2F1FB0A-42F4-1A4B-31C4-87CA7D6A7A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6"/>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779</TotalTime>
  <Words>1999</Words>
  <Application>Microsoft Office PowerPoint</Application>
  <PresentationFormat>On-screen Show (4:3)</PresentationFormat>
  <Paragraphs>155</Paragraphs>
  <Slides>20</Slides>
  <Notes>1</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Default Design</vt:lpstr>
      <vt:lpstr>PowerPoint Presentation</vt:lpstr>
      <vt:lpstr>Let’s watch a video!</vt:lpstr>
      <vt:lpstr>PowerPoint Presentation</vt:lpstr>
      <vt:lpstr>MATCHING</vt:lpstr>
      <vt:lpstr>PICTURES</vt:lpstr>
      <vt:lpstr>PowerPoint Presentation</vt:lpstr>
      <vt:lpstr>PowerPoint Presentation</vt:lpstr>
      <vt:lpstr>PowerPoint Presentation</vt:lpstr>
      <vt:lpstr>THE TEXT</vt:lpstr>
      <vt:lpstr>CHECK TRUE/ FALSE STATEMENTS</vt:lpstr>
      <vt:lpstr>PowerPoint Presentation</vt:lpstr>
      <vt:lpstr>PowerPoint Presentation</vt:lpstr>
      <vt:lpstr>PowerPoint Presentation</vt:lpstr>
      <vt:lpstr>PowerPoint Presentation</vt:lpstr>
      <vt:lpstr>COMPLETE THE SENTENCES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Fujitsu</dc:creator>
  <cp:lastModifiedBy>Lita Nguyen</cp:lastModifiedBy>
  <cp:revision>81</cp:revision>
  <cp:lastPrinted>1601-01-01T00:00:00Z</cp:lastPrinted>
  <dcterms:created xsi:type="dcterms:W3CDTF">1601-01-01T00:00:00Z</dcterms:created>
  <dcterms:modified xsi:type="dcterms:W3CDTF">2022-07-30T02:47:34Z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