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sldIdLst>
    <p:sldId id="352" r:id="rId3"/>
    <p:sldId id="353" r:id="rId4"/>
    <p:sldId id="354" r:id="rId5"/>
    <p:sldId id="355" r:id="rId6"/>
    <p:sldId id="356" r:id="rId7"/>
    <p:sldId id="357" r:id="rId8"/>
    <p:sldId id="358" r:id="rId9"/>
    <p:sldId id="361" r:id="rId10"/>
    <p:sldId id="360" r:id="rId11"/>
    <p:sldId id="327" r:id="rId12"/>
    <p:sldId id="328" r:id="rId13"/>
    <p:sldId id="314" r:id="rId14"/>
    <p:sldId id="329" r:id="rId15"/>
    <p:sldId id="332" r:id="rId16"/>
    <p:sldId id="333" r:id="rId17"/>
    <p:sldId id="334" r:id="rId18"/>
    <p:sldId id="335" r:id="rId19"/>
    <p:sldId id="269" r:id="rId20"/>
    <p:sldId id="270" r:id="rId21"/>
    <p:sldId id="337" r:id="rId22"/>
    <p:sldId id="351" r:id="rId23"/>
    <p:sldId id="339" r:id="rId24"/>
    <p:sldId id="340" r:id="rId25"/>
    <p:sldId id="342" r:id="rId26"/>
    <p:sldId id="344" r:id="rId27"/>
    <p:sldId id="345" r:id="rId28"/>
    <p:sldId id="346" r:id="rId29"/>
    <p:sldId id="347" r:id="rId30"/>
    <p:sldId id="348" r:id="rId31"/>
    <p:sldId id="349" r:id="rId32"/>
    <p:sldId id="324" r:id="rId33"/>
    <p:sldId id="350" r:id="rId34"/>
    <p:sldId id="323" r:id="rId35"/>
    <p:sldId id="322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996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83A08E-42AD-4012-A56E-D2E01A55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20D00C3-BF51-4787-952D-8ED4ABDE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C226-8939-4549-84C7-8A9C5F67D4E8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4BED5D1-DD23-4F5F-9AF3-D0A86462C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ABB1ACA-A41C-4438-98B6-A57F9DE89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2B10-39E1-497F-8CF5-FF5E3AAD1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00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15-07-2022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75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15-07-2022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040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15-07-2022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7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15-07-2022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5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9E7CE-B188-4E43-B205-A90FA620B2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94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15-07-2022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2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15-07-2022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12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15-07-2022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48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15-07-2022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5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15-07-2022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59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15-07-2022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43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15-07-2022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7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311E67E-6D39-4F91-A812-CB9F9C568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50C984-9FE0-4B0A-9D30-5FE5CED90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EAECEF-8588-41D5-906B-304C8B5107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6C226-8939-4549-84C7-8A9C5F67D4E8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83D7EE-6330-4C0E-8E1F-3DEFEBA295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ACCA7A-88D3-45F7-84C3-C80046D2B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12B10-39E1-497F-8CF5-FF5E3AAD1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0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15-07-2022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2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slide" Target="slide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slide" Target="slide9.xml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8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hlinkClick r:id="rId3" action="ppaction://hlinksldjump"/>
          </p:cNvPr>
          <p:cNvSpPr/>
          <p:nvPr/>
        </p:nvSpPr>
        <p:spPr>
          <a:xfrm>
            <a:off x="7525743" y="2918012"/>
            <a:ext cx="2026024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prstClr val="black"/>
                </a:solidFill>
              </a:rPr>
              <a:t>BẮT ĐẦU</a:t>
            </a:r>
            <a:endParaRPr lang="es-CL" sz="3200" b="1" dirty="0">
              <a:solidFill>
                <a:prstClr val="black"/>
              </a:solidFill>
            </a:endParaRPr>
          </a:p>
        </p:txBody>
      </p:sp>
      <p:sp>
        <p:nvSpPr>
          <p:cNvPr id="6" name="Rectángulo redondeado 5">
            <a:hlinkClick r:id="rId4" action="ppaction://hlinksldjump"/>
          </p:cNvPr>
          <p:cNvSpPr/>
          <p:nvPr/>
        </p:nvSpPr>
        <p:spPr>
          <a:xfrm>
            <a:off x="7023757" y="4374224"/>
            <a:ext cx="3139146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prstClr val="black"/>
                </a:solidFill>
              </a:rPr>
              <a:t>HƯỚNG DẪN</a:t>
            </a:r>
            <a:endParaRPr lang="es-CL" sz="3200" b="1" dirty="0">
              <a:solidFill>
                <a:prstClr val="black"/>
              </a:solidFill>
            </a:endParaRPr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552"/>
            <a:ext cx="4367579" cy="4039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723" y="703385"/>
            <a:ext cx="4114800" cy="6001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 HÀNH VŨ TRỤ</a:t>
            </a:r>
            <a:endParaRPr lang="en-US" sz="3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48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" y="152400"/>
            <a:ext cx="1200470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90600" y="609600"/>
            <a:ext cx="9220200" cy="6858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ưởng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62000" y="609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794" y="1623410"/>
            <a:ext cx="3769635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23410"/>
            <a:ext cx="3441959" cy="3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42217" y="5257800"/>
            <a:ext cx="6695096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 i="1" dirty="0" err="1">
                <a:solidFill>
                  <a:srgbClr val="FFFF00"/>
                </a:solidFill>
              </a:rPr>
              <a:t>Cây</a:t>
            </a:r>
            <a:r>
              <a:rPr lang="en-US" altLang="en-US" sz="3200" b="1" i="1" dirty="0">
                <a:solidFill>
                  <a:srgbClr val="FFFF00"/>
                </a:solidFill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</a:rPr>
              <a:t>hướng</a:t>
            </a:r>
            <a:r>
              <a:rPr lang="en-US" altLang="en-US" sz="3200" b="1" i="1" dirty="0">
                <a:solidFill>
                  <a:srgbClr val="FFFF00"/>
                </a:solidFill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</a:rPr>
              <a:t>ra</a:t>
            </a:r>
            <a:r>
              <a:rPr lang="en-US" altLang="en-US" sz="3200" b="1" i="1" dirty="0">
                <a:solidFill>
                  <a:srgbClr val="FFFF00"/>
                </a:solidFill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</a:rPr>
              <a:t>phía</a:t>
            </a:r>
            <a:r>
              <a:rPr lang="en-US" altLang="en-US" sz="3200" b="1" i="1" dirty="0">
                <a:solidFill>
                  <a:srgbClr val="FFFF00"/>
                </a:solidFill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</a:rPr>
              <a:t>có</a:t>
            </a:r>
            <a:r>
              <a:rPr lang="en-US" altLang="en-US" sz="3200" b="1" i="1" dirty="0">
                <a:solidFill>
                  <a:srgbClr val="FFFF00"/>
                </a:solidFill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</a:rPr>
              <a:t>nhiều</a:t>
            </a:r>
            <a:r>
              <a:rPr lang="en-US" altLang="en-US" sz="3200" b="1" i="1" dirty="0">
                <a:solidFill>
                  <a:srgbClr val="FFFF00"/>
                </a:solidFill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</a:rPr>
              <a:t>ánh</a:t>
            </a:r>
            <a:r>
              <a:rPr lang="en-US" altLang="en-US" sz="3200" b="1" i="1" dirty="0">
                <a:solidFill>
                  <a:srgbClr val="FFFF00"/>
                </a:solidFill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</a:rPr>
              <a:t>sáng</a:t>
            </a:r>
            <a:endParaRPr lang="en-US" altLang="en-US" sz="3200" b="1" i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494617" y="5861451"/>
            <a:ext cx="4853246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 </a:t>
            </a:r>
            <a:r>
              <a:rPr lang="en-US" altLang="en-US" sz="3200" b="1" i="1" dirty="0" err="1" smtClean="0">
                <a:solidFill>
                  <a:schemeClr val="bg1"/>
                </a:solidFill>
              </a:rPr>
              <a:t>Cây</a:t>
            </a:r>
            <a:r>
              <a:rPr lang="en-US" altLang="en-US" sz="3200" b="1" i="1" dirty="0" smtClean="0">
                <a:solidFill>
                  <a:schemeClr val="bg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</a:rPr>
              <a:t>có</a:t>
            </a:r>
            <a:r>
              <a:rPr lang="en-US" altLang="en-US" sz="3200" b="1" i="1" dirty="0">
                <a:solidFill>
                  <a:schemeClr val="bg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</a:rPr>
              <a:t>tính</a:t>
            </a:r>
            <a:r>
              <a:rPr lang="en-US" altLang="en-US" sz="3200" b="1" i="1" dirty="0" smtClean="0">
                <a:solidFill>
                  <a:schemeClr val="bg1"/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</a:rPr>
              <a:t>hướng</a:t>
            </a:r>
            <a:r>
              <a:rPr lang="en-US" altLang="en-US" sz="3200" b="1" i="1" dirty="0" smtClean="0">
                <a:solidFill>
                  <a:schemeClr val="bg1"/>
                </a:solidFill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</a:rPr>
              <a:t>sáng</a:t>
            </a:r>
            <a:endParaRPr lang="en-US" altLang="en-US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2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8" y="152400"/>
            <a:ext cx="1200470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90600" y="609600"/>
            <a:ext cx="9220200" cy="6858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ưởng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62000" y="609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74808" y="5304672"/>
            <a:ext cx="4373592" cy="86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 b="1" i="1" dirty="0" err="1" smtClean="0">
                <a:solidFill>
                  <a:srgbClr val="FFFF00"/>
                </a:solidFill>
              </a:rPr>
              <a:t>Phiến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lá</a:t>
            </a:r>
            <a:r>
              <a:rPr lang="en-US" altLang="en-US" sz="2400" b="1" i="1" dirty="0">
                <a:solidFill>
                  <a:srgbClr val="FFFF00"/>
                </a:solidFill>
              </a:rPr>
              <a:t>: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Phiến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lá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hẹp</a:t>
            </a:r>
            <a:r>
              <a:rPr lang="en-US" altLang="en-US" sz="2400" b="1" i="1" dirty="0">
                <a:solidFill>
                  <a:srgbClr val="FFFF00"/>
                </a:solidFill>
              </a:rPr>
              <a:t>,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nhỏ</a:t>
            </a:r>
            <a:r>
              <a:rPr lang="en-US" altLang="en-US" sz="2400" b="1" i="1" dirty="0">
                <a:solidFill>
                  <a:srgbClr val="FFFF00"/>
                </a:solidFill>
              </a:rPr>
              <a:t>, </a:t>
            </a:r>
            <a:r>
              <a:rPr lang="en-US" altLang="en-US" sz="2400" b="1" i="1" dirty="0" err="1">
                <a:solidFill>
                  <a:srgbClr val="FFFF00"/>
                </a:solidFill>
              </a:rPr>
              <a:t>dài</a:t>
            </a:r>
            <a:endParaRPr lang="en-US" altLang="en-US" sz="2400" b="1" i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altLang="en-US" sz="2400" b="1" i="1" dirty="0" err="1" smtClean="0">
                <a:solidFill>
                  <a:srgbClr val="FFFF00"/>
                </a:solidFill>
              </a:rPr>
              <a:t>Màu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sắc</a:t>
            </a:r>
            <a:r>
              <a:rPr lang="en-US" altLang="en-US" sz="2400" b="1" i="1" dirty="0" smtClean="0">
                <a:solidFill>
                  <a:srgbClr val="FFFF00"/>
                </a:solidFill>
              </a:rPr>
              <a:t>: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Xanh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</a:rPr>
              <a:t>nhạt</a:t>
            </a:r>
            <a:endParaRPr lang="en-US" altLang="en-US" sz="2800" b="1" i="1" dirty="0">
              <a:solidFill>
                <a:srgbClr val="FFFF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860" y="2057400"/>
            <a:ext cx="3157045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66" y="2057399"/>
            <a:ext cx="3029698" cy="289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02073" y="1524000"/>
            <a:ext cx="363524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</a:t>
            </a:r>
            <a:r>
              <a:rPr lang="vi-VN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65460" y="1550275"/>
            <a:ext cx="363524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632593" y="5304672"/>
            <a:ext cx="3404720" cy="86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 b="1" i="1" dirty="0" err="1" smtClean="0">
                <a:solidFill>
                  <a:srgbClr val="FFFF00"/>
                </a:solidFill>
              </a:rPr>
              <a:t>Phiến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lá</a:t>
            </a:r>
            <a:r>
              <a:rPr lang="en-US" altLang="en-US" sz="2400" b="1" i="1" dirty="0">
                <a:solidFill>
                  <a:srgbClr val="FFFF00"/>
                </a:solidFill>
              </a:rPr>
              <a:t>: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Phiến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lá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</a:rPr>
              <a:t>rộng</a:t>
            </a:r>
            <a:endParaRPr lang="en-US" altLang="en-US" sz="2400" b="1" i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altLang="en-US" sz="2400" b="1" i="1" dirty="0" err="1" smtClean="0">
                <a:solidFill>
                  <a:srgbClr val="FFFF00"/>
                </a:solidFill>
              </a:rPr>
              <a:t>Màu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sắc</a:t>
            </a:r>
            <a:r>
              <a:rPr lang="en-US" altLang="en-US" sz="2400" b="1" i="1" dirty="0" smtClean="0">
                <a:solidFill>
                  <a:srgbClr val="FFFF00"/>
                </a:solidFill>
              </a:rPr>
              <a:t>: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Xanh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</a:rPr>
              <a:t>thẫm</a:t>
            </a:r>
            <a:endParaRPr lang="en-US" altLang="en-US" sz="2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8" y="152400"/>
            <a:ext cx="1200470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90600" y="609600"/>
            <a:ext cx="9220200" cy="6858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ưởng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62000" y="609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74808" y="5304672"/>
            <a:ext cx="4373592" cy="4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endParaRPr lang="en-US" altLang="en-US" sz="2400" b="1" i="1" dirty="0" smtClean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73640" y="1524000"/>
            <a:ext cx="46456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57325" y="1550275"/>
            <a:ext cx="4143375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447800" y="5233294"/>
            <a:ext cx="4343399" cy="86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 b="1" i="1" dirty="0" err="1" smtClean="0">
                <a:solidFill>
                  <a:srgbClr val="FFFF00"/>
                </a:solidFill>
              </a:rPr>
              <a:t>Thân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cây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cao</a:t>
            </a:r>
            <a:r>
              <a:rPr lang="en-US" altLang="en-US" sz="2400" b="1" i="1" dirty="0">
                <a:solidFill>
                  <a:srgbClr val="FFFF00"/>
                </a:solidFill>
              </a:rPr>
              <a:t>,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thẳng</a:t>
            </a:r>
            <a:r>
              <a:rPr lang="en-US" altLang="en-US" sz="2400" b="1" i="1" dirty="0">
                <a:solidFill>
                  <a:srgbClr val="FFFF00"/>
                </a:solidFill>
              </a:rPr>
              <a:t>,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ít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cành</a:t>
            </a:r>
            <a:r>
              <a:rPr lang="en-US" altLang="en-US" sz="2400" b="1" i="1" dirty="0">
                <a:solidFill>
                  <a:srgbClr val="FFFF00"/>
                </a:solidFill>
              </a:rPr>
              <a:t>,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cành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tập</a:t>
            </a:r>
            <a:r>
              <a:rPr lang="en-US" altLang="en-US" sz="2400" b="1" i="1" dirty="0" smtClean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trung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phần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</a:rPr>
              <a:t>ngọn</a:t>
            </a:r>
            <a:endParaRPr lang="en-US" altLang="en-US" sz="2400" b="1" i="1" dirty="0" smtClean="0">
              <a:solidFill>
                <a:srgbClr val="FFFF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2249790"/>
            <a:ext cx="4349862" cy="298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2249790"/>
            <a:ext cx="4470933" cy="30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224786" y="5304672"/>
            <a:ext cx="4343399" cy="86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 b="1" i="1" dirty="0" err="1" smtClean="0">
                <a:solidFill>
                  <a:srgbClr val="FFFF00"/>
                </a:solidFill>
              </a:rPr>
              <a:t>Thân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cây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thấp</a:t>
            </a:r>
            <a:r>
              <a:rPr lang="en-US" altLang="en-US" sz="2400" b="1" i="1" dirty="0">
                <a:solidFill>
                  <a:srgbClr val="FFFF00"/>
                </a:solidFill>
              </a:rPr>
              <a:t>,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nhiều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cành</a:t>
            </a:r>
            <a:r>
              <a:rPr lang="en-US" altLang="en-US" sz="2400" b="1" i="1" dirty="0">
                <a:solidFill>
                  <a:srgbClr val="FFFF00"/>
                </a:solidFill>
              </a:rPr>
              <a:t>, </a:t>
            </a:r>
            <a:r>
              <a:rPr lang="en-US" altLang="en-US" sz="2400" b="1" i="1" dirty="0" err="1" smtClean="0">
                <a:solidFill>
                  <a:srgbClr val="FFFF00"/>
                </a:solidFill>
              </a:rPr>
              <a:t>tán</a:t>
            </a:r>
            <a:r>
              <a:rPr lang="en-US" altLang="en-US" sz="2400" b="1" i="1" dirty="0">
                <a:solidFill>
                  <a:srgbClr val="FFFF00"/>
                </a:solidFill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</a:rPr>
              <a:t>rộng</a:t>
            </a:r>
            <a:endParaRPr lang="en-US" altLang="en-US" sz="2400" b="1" i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42863"/>
            <a:ext cx="12011025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2590800"/>
            <a:ext cx="3276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4191000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25908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0" y="2577405"/>
            <a:ext cx="350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41910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2400" y="41910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to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51816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2400" y="5082064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70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261C7D2-8A9A-4DE8-B236-6D84B44A0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" y="-9525"/>
            <a:ext cx="1214437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877" y="76200"/>
            <a:ext cx="119955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663" y="2066925"/>
            <a:ext cx="36290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63" y="2057400"/>
            <a:ext cx="36480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600" y="5077360"/>
            <a:ext cx="4091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143000"/>
            <a:ext cx="81355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0062" y="5077361"/>
            <a:ext cx="4089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7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" y="-9525"/>
            <a:ext cx="1214437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19300"/>
            <a:ext cx="38576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807" y="2028825"/>
            <a:ext cx="387667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228600"/>
            <a:ext cx="112197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5077360"/>
            <a:ext cx="40911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0062" y="5077361"/>
            <a:ext cx="4089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45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68580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5029200" y="228600"/>
            <a:ext cx="2438400" cy="762000"/>
          </a:xfrm>
          <a:prstGeom prst="roundRect">
            <a:avLst>
              <a:gd name="adj" fmla="val 3477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667853"/>
              </p:ext>
            </p:extLst>
          </p:nvPr>
        </p:nvGraphicFramePr>
        <p:xfrm>
          <a:off x="228600" y="1219200"/>
          <a:ext cx="11811000" cy="54101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24200"/>
                <a:gridCol w="3810000"/>
                <a:gridCol w="4876800"/>
              </a:tblGrid>
              <a:tr h="12867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17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17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3400" y="1288047"/>
            <a:ext cx="3276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979" y="2925634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0389" y="1227981"/>
            <a:ext cx="3774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8490" y="1185683"/>
            <a:ext cx="4134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4406" y="2759333"/>
            <a:ext cx="3325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81042" y="2759333"/>
            <a:ext cx="3954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to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34407" y="3749933"/>
            <a:ext cx="3594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1042" y="3650397"/>
            <a:ext cx="4758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4657754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8130" y="4657753"/>
            <a:ext cx="3817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26014" y="4657754"/>
            <a:ext cx="4884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7979" y="5798403"/>
            <a:ext cx="3746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26014" y="5786735"/>
            <a:ext cx="4884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241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"/>
            <a:ext cx="12068175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381000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371600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124200"/>
            <a:ext cx="10744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18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EC6658A-C027-494F-8F3B-DBE3E928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42576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862" y="1295400"/>
            <a:ext cx="4219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46761"/>
            <a:ext cx="41624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973" y="3705225"/>
            <a:ext cx="42386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entagon 3"/>
          <p:cNvSpPr/>
          <p:nvPr/>
        </p:nvSpPr>
        <p:spPr>
          <a:xfrm>
            <a:off x="0" y="228600"/>
            <a:ext cx="2514600" cy="685800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5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6B489AA-6120-48B0-A882-8CD377599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entagon 3"/>
          <p:cNvSpPr/>
          <p:nvPr/>
        </p:nvSpPr>
        <p:spPr>
          <a:xfrm>
            <a:off x="0" y="228600"/>
            <a:ext cx="2743200" cy="685800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600200"/>
            <a:ext cx="42195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1666875"/>
            <a:ext cx="42005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9" y="4114800"/>
            <a:ext cx="41624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4114800"/>
            <a:ext cx="41433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78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AVE"/>
          <p:cNvGrpSpPr/>
          <p:nvPr/>
        </p:nvGrpSpPr>
        <p:grpSpPr>
          <a:xfrm>
            <a:off x="380437" y="423677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71694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8" y="615427"/>
            <a:ext cx="2050075" cy="153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3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82" y="4301909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687344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6" action="ppaction://hlinksldjump"/>
          </p:cNvPr>
          <p:cNvSpPr/>
          <p:nvPr/>
        </p:nvSpPr>
        <p:spPr>
          <a:xfrm>
            <a:off x="1057491" y="1153121"/>
            <a:ext cx="773640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 smtClean="0">
                <a:solidFill>
                  <a:prstClr val="white"/>
                </a:solidFill>
              </a:rPr>
              <a:t>Sao Kim</a:t>
            </a:r>
            <a:endParaRPr lang="es-CL" sz="1600" b="1" dirty="0">
              <a:solidFill>
                <a:prstClr val="white"/>
              </a:solidFill>
            </a:endParaRPr>
          </a:p>
        </p:txBody>
      </p:sp>
      <p:sp>
        <p:nvSpPr>
          <p:cNvPr id="13" name="Elipse 12">
            <a:hlinkClick r:id="rId7" action="ppaction://hlinksldjump"/>
          </p:cNvPr>
          <p:cNvSpPr/>
          <p:nvPr/>
        </p:nvSpPr>
        <p:spPr>
          <a:xfrm>
            <a:off x="5453575" y="984461"/>
            <a:ext cx="900000" cy="900000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 smtClean="0">
                <a:solidFill>
                  <a:prstClr val="white"/>
                </a:solidFill>
              </a:rPr>
              <a:t>Sao </a:t>
            </a:r>
            <a:r>
              <a:rPr lang="es-MX" sz="1600" b="1" dirty="0" err="1" smtClean="0">
                <a:solidFill>
                  <a:prstClr val="white"/>
                </a:solidFill>
              </a:rPr>
              <a:t>Mộc</a:t>
            </a:r>
            <a:endParaRPr lang="es-CL" sz="1600" b="1" dirty="0">
              <a:solidFill>
                <a:prstClr val="white"/>
              </a:solidFill>
            </a:endParaRPr>
          </a:p>
        </p:txBody>
      </p:sp>
      <p:sp>
        <p:nvSpPr>
          <p:cNvPr id="11" name="Elipse 10">
            <a:hlinkClick r:id="rId8" action="ppaction://hlinksldjump"/>
          </p:cNvPr>
          <p:cNvSpPr/>
          <p:nvPr/>
        </p:nvSpPr>
        <p:spPr>
          <a:xfrm>
            <a:off x="7342542" y="4702079"/>
            <a:ext cx="900000" cy="900000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 smtClean="0">
                <a:solidFill>
                  <a:prstClr val="white"/>
                </a:solidFill>
              </a:rPr>
              <a:t>Sao </a:t>
            </a:r>
            <a:r>
              <a:rPr lang="es-MX" sz="1600" b="1" dirty="0" err="1" smtClean="0">
                <a:solidFill>
                  <a:prstClr val="white"/>
                </a:solidFill>
              </a:rPr>
              <a:t>Thủy</a:t>
            </a:r>
            <a:endParaRPr lang="es-MX" sz="1600" b="1" dirty="0" smtClean="0">
              <a:solidFill>
                <a:prstClr val="white"/>
              </a:solidFill>
            </a:endParaRPr>
          </a:p>
        </p:txBody>
      </p:sp>
      <p:sp>
        <p:nvSpPr>
          <p:cNvPr id="12" name="Elipse 11">
            <a:hlinkClick r:id="rId9" action="ppaction://hlinksldjump"/>
          </p:cNvPr>
          <p:cNvSpPr/>
          <p:nvPr/>
        </p:nvSpPr>
        <p:spPr>
          <a:xfrm>
            <a:off x="9931089" y="920232"/>
            <a:ext cx="900000" cy="900000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 smtClean="0">
                <a:solidFill>
                  <a:prstClr val="white"/>
                </a:solidFill>
              </a:rPr>
              <a:t>Sao </a:t>
            </a:r>
            <a:r>
              <a:rPr lang="es-MX" sz="1600" b="1" dirty="0" err="1" smtClean="0">
                <a:solidFill>
                  <a:prstClr val="white"/>
                </a:solidFill>
              </a:rPr>
              <a:t>Hỏa</a:t>
            </a:r>
            <a:endParaRPr lang="es-CL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0196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48588 L 0.06719 -0.48588 C 0.07748 -0.48542 0.08789 -0.48519 0.09818 -0.48403 C 0.10039 -0.4838 0.10248 -0.48287 0.10469 -0.48218 C 0.10612 -0.48172 0.10743 -0.48033 0.10886 -0.48033 L 0.23855 -0.47825 C 0.24102 -0.47894 0.24987 -0.48102 0.25248 -0.48218 C 0.25365 -0.48264 0.25456 -0.4838 0.25573 -0.48403 C 0.25821 -0.4845 0.26068 -0.48403 0.26328 -0.48403 " pathEditMode="relative" ptsTypes="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44977 L 0.39623 -0.44977 C 0.39753 -0.44491 0.39896 -0.43959 0.40039 -0.43473 C 0.40105 -0.43264 0.40196 -0.43102 0.40261 -0.42894 C 0.40313 -0.42709 0.40313 -0.425 0.40365 -0.42315 C 0.40495 -0.41922 0.40651 -0.41551 0.40795 -0.41181 L 0.41003 -0.40602 C 0.41276 -0.39167 0.40912 -0.4095 0.41328 -0.39468 C 0.41381 -0.39283 0.41381 -0.39075 0.41433 -0.38889 C 0.41563 -0.38496 0.41719 -0.38125 0.41862 -0.37755 L 0.42071 -0.37176 L 0.42292 -0.36598 C 0.42539 -0.35278 0.42214 -0.36922 0.42618 -0.35278 C 0.42657 -0.35093 0.4267 -0.34885 0.42722 -0.347 C 0.42995 -0.33542 0.42839 -0.34329 0.43151 -0.3338 C 0.4323 -0.33125 0.43282 -0.32848 0.4336 -0.32616 C 0.4336 -0.32616 0.43894 -0.31181 0.43998 -0.30903 L 0.44219 -0.30325 C 0.44258 -0.30139 0.44271 -0.29931 0.44323 -0.29746 C 0.44453 -0.29352 0.44753 -0.28612 0.44753 -0.28612 C 0.44935 -0.27593 0.44792 -0.28195 0.45287 -0.26899 L 0.45495 -0.2632 L 0.45717 -0.25741 C 0.45964 -0.24399 0.45612 -0.26042 0.46146 -0.24607 C 0.46459 -0.23774 0.45899 -0.2382 0.4668 -0.22894 L 0.47006 -0.225 " pathEditMode="relative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938 -0.13149 L 0.60938 -0.13149 C 0.61927 -0.15973 0.61016 -0.13658 0.61901 -0.1544 C 0.62019 -0.15695 0.62097 -0.15996 0.62214 -0.16204 C 0.62305 -0.16366 0.62448 -0.16436 0.62539 -0.16598 C 0.6293 -0.17269 0.62774 -0.17269 0.63073 -0.17917 C 0.63164 -0.18125 0.63295 -0.18287 0.63399 -0.18496 C 0.63516 -0.18727 0.63607 -0.19005 0.63711 -0.1926 C 0.63789 -0.19445 0.63842 -0.19653 0.63933 -0.19838 C 0.64128 -0.20232 0.64362 -0.20602 0.64571 -0.20973 L 0.64896 -0.21551 C 0.65 -0.22107 0.64987 -0.222 0.65222 -0.22686 C 0.65313 -0.22894 0.65443 -0.23056 0.65534 -0.23264 C 0.65625 -0.23426 0.65664 -0.23658 0.65756 -0.2382 C 0.66003 -0.24352 0.66185 -0.24561 0.66498 -0.24977 C 0.66758 -0.25672 0.66914 -0.26158 0.67357 -0.2669 L 0.67995 -0.27454 C 0.68503 -0.28635 0.6819 -0.27987 0.68959 -0.29352 C 0.69076 -0.29537 0.69219 -0.29676 0.69284 -0.29931 C 0.69688 -0.31343 0.69284 -0.30093 0.69818 -0.3125 C 0.70274 -0.32223 0.69766 -0.31505 0.70352 -0.32223 C 0.70625 -0.33658 0.70235 -0.31945 0.70782 -0.33172 C 0.7086 -0.33334 0.70834 -0.33565 0.70886 -0.33727 C 0.70977 -0.33959 0.7112 -0.34098 0.71211 -0.34306 C 0.71289 -0.34491 0.71342 -0.347 0.71433 -0.34885 C 0.71524 -0.35093 0.71654 -0.35255 0.71745 -0.35463 C 0.71836 -0.35625 0.71875 -0.35857 0.71967 -0.36019 C 0.72058 -0.36227 0.72188 -0.36389 0.72279 -0.36598 C 0.7237 -0.36783 0.72409 -0.37014 0.725 -0.37176 C 0.72592 -0.37338 0.72709 -0.37431 0.72826 -0.37547 C 0.72852 -0.37732 0.72852 -0.37963 0.7293 -0.38125 C 0.73282 -0.38912 0.73243 -0.38172 0.73243 -0.38681 " pathEditMode="relative" ptsTypes="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1" y="1494933"/>
            <a:ext cx="4355009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1" y="3734374"/>
            <a:ext cx="4355009" cy="212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52" y="3733800"/>
            <a:ext cx="4555999" cy="21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128" y="1511848"/>
            <a:ext cx="4529723" cy="219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52400"/>
            <a:ext cx="19050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12149959" cy="685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76200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752" y="762000"/>
            <a:ext cx="10507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 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" y="5858942"/>
            <a:ext cx="6074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51029" y="5858942"/>
            <a:ext cx="5736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42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83" y="0"/>
            <a:ext cx="12192000" cy="6858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2000" y="1752600"/>
            <a:ext cx="10058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 smtClean="0"/>
              <a:t> </a:t>
            </a:r>
            <a:r>
              <a:rPr lang="vi-VN" altLang="en-US" sz="2800" dirty="0"/>
              <a:t>Cây có tính hướng </a:t>
            </a:r>
            <a:r>
              <a:rPr lang="vi-VN" altLang="en-US" sz="2800" dirty="0" smtClean="0"/>
              <a:t>sáng.</a:t>
            </a:r>
            <a:endParaRPr lang="en-US" altLang="en-US" sz="2800" dirty="0" smtClean="0"/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vi-VN" altLang="en-US" sz="2800" dirty="0" smtClean="0"/>
              <a:t>Ánh </a:t>
            </a:r>
            <a:r>
              <a:rPr lang="vi-VN" altLang="en-US" sz="2800" dirty="0"/>
              <a:t>sáng ảnh hưởng đến </a:t>
            </a:r>
            <a:r>
              <a:rPr lang="en-US" altLang="en-US" sz="2800" dirty="0" err="1"/>
              <a:t>đời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sống</a:t>
            </a:r>
            <a:r>
              <a:rPr lang="en-US" altLang="en-US" sz="2800" dirty="0"/>
              <a:t> </a:t>
            </a:r>
            <a:r>
              <a:rPr lang="vi-VN" altLang="en-US" sz="2800" dirty="0"/>
              <a:t>thực vật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làm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thay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đổi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đặc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điểm</a:t>
            </a:r>
            <a:r>
              <a:rPr lang="en-US" altLang="en-US" sz="2800" dirty="0"/>
              <a:t> </a:t>
            </a:r>
            <a:r>
              <a:rPr lang="vi-VN" altLang="en-US" sz="2800" dirty="0"/>
              <a:t>hình thái</a:t>
            </a:r>
            <a:r>
              <a:rPr lang="en-US" altLang="en-US" sz="2800" dirty="0"/>
              <a:t>,</a:t>
            </a:r>
            <a:r>
              <a:rPr lang="vi-VN" altLang="en-US" sz="2800" dirty="0"/>
              <a:t> sinh lý </a:t>
            </a:r>
            <a:r>
              <a:rPr lang="en-US" altLang="en-US" sz="2800" dirty="0"/>
              <a:t>(</a:t>
            </a:r>
            <a:r>
              <a:rPr lang="en-US" altLang="en-US" sz="2800" dirty="0" err="1"/>
              <a:t>quang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hợp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hô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hấp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thoát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hơi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nước</a:t>
            </a:r>
            <a:r>
              <a:rPr lang="en-US" altLang="en-US" sz="2800" dirty="0"/>
              <a:t> ..)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TV</a:t>
            </a:r>
            <a:r>
              <a:rPr lang="vi-VN" altLang="en-US" sz="2800" dirty="0" smtClean="0"/>
              <a:t>.</a:t>
            </a:r>
            <a:endParaRPr lang="en-US" altLang="en-US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990600" y="609600"/>
            <a:ext cx="9220200" cy="6858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ưởng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0" y="609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783" y="3352800"/>
            <a:ext cx="10744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18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83" y="0"/>
            <a:ext cx="12192000" cy="6858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6502400" y="177800"/>
            <a:ext cx="5486400" cy="1828800"/>
          </a:xfrm>
          <a:prstGeom prst="cloudCallout">
            <a:avLst>
              <a:gd name="adj1" fmla="val -44212"/>
              <a:gd name="adj2" fmla="val 103643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21917" tIns="60958" rIns="121917" bIns="60958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7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sz="27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7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27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altLang="en-US" sz="27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altLang="en-US" sz="27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27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7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7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7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7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7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7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2700" b="1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Vì sao ánh sáng đèn có thể thu hút côn trùng | Thế Giới Đèn Diệ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1" y="2413000"/>
            <a:ext cx="361314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413000"/>
            <a:ext cx="3759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1" y="2413000"/>
            <a:ext cx="36195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10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61771" y="3824287"/>
            <a:ext cx="6096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400" dirty="0">
                <a:solidFill>
                  <a:srgbClr val="002060"/>
                </a:solidFill>
                <a:cs typeface="Times New Roman" pitchFamily="18" charset="0"/>
                <a:sym typeface="+mn-ea"/>
              </a:rPr>
              <a:t>a) Kiến sẽ tiếp tục bò theo hướng cũ.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dirty="0">
                <a:solidFill>
                  <a:srgbClr val="002060"/>
                </a:solidFill>
                <a:cs typeface="Times New Roman" pitchFamily="18" charset="0"/>
                <a:sym typeface="+mn-ea"/>
              </a:rPr>
              <a:t>b) Kiến sẽ bò theo hướng khác nhau.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400" dirty="0">
                <a:solidFill>
                  <a:srgbClr val="002060"/>
                </a:solidFill>
                <a:cs typeface="Times New Roman" pitchFamily="18" charset="0"/>
                <a:sym typeface="+mn-ea"/>
              </a:rPr>
              <a:t>c) Kiến sẽ đi theo hướng ánh sáng do gương</a:t>
            </a:r>
            <a:r>
              <a:rPr lang="en-US" altLang="en-US" sz="2400" dirty="0">
                <a:solidFill>
                  <a:srgbClr val="002060"/>
                </a:solidFill>
                <a:cs typeface="Times New Roman" pitchFamily="18" charset="0"/>
                <a:sym typeface="+mn-ea"/>
              </a:rPr>
              <a:t> </a:t>
            </a:r>
            <a:r>
              <a:rPr lang="vi-VN" altLang="en-US" sz="2400" dirty="0">
                <a:solidFill>
                  <a:srgbClr val="002060"/>
                </a:solidFill>
                <a:cs typeface="Times New Roman" pitchFamily="18" charset="0"/>
                <a:sym typeface="+mn-ea"/>
              </a:rPr>
              <a:t>phản chiếu. </a:t>
            </a:r>
          </a:p>
        </p:txBody>
      </p:sp>
      <p:pic>
        <p:nvPicPr>
          <p:cNvPr id="3" name="Picture 19" descr="dvs1470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524000"/>
            <a:ext cx="2590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87171" y="4700587"/>
            <a:ext cx="284163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>
            <a:off x="0" y="285750"/>
            <a:ext cx="2438400" cy="55245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1" y="1295400"/>
            <a:ext cx="89153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7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" y="152400"/>
            <a:ext cx="1200470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990600" y="609600"/>
            <a:ext cx="9220200" cy="6858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ưởng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9600" y="609600"/>
            <a:ext cx="8382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524000"/>
            <a:ext cx="41814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351" y="1524000"/>
            <a:ext cx="37814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810000"/>
            <a:ext cx="41814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40" y="3810000"/>
            <a:ext cx="38862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885950" y="5934373"/>
            <a:ext cx="9010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chemeClr val="bg1"/>
                </a:solidFill>
              </a:rPr>
              <a:t>Điều đó chứng tỏ ánh sáng có vai trò gì đối với đời sống động vật?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657350" y="6396335"/>
            <a:ext cx="10077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</a:rPr>
              <a:t>  </a:t>
            </a:r>
            <a:r>
              <a:rPr lang="en-US" altLang="en-US" sz="2400" b="1" dirty="0" err="1">
                <a:solidFill>
                  <a:srgbClr val="002060"/>
                </a:solidFill>
              </a:rPr>
              <a:t>Ánh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sáng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giúp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động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vật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thể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biết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</a:rPr>
              <a:t>các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</a:rPr>
              <a:t>vật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</a:rPr>
              <a:t>và</a:t>
            </a:r>
            <a:r>
              <a:rPr lang="en-US" altLang="en-US" sz="2400" b="1" dirty="0" smtClean="0">
                <a:solidFill>
                  <a:srgbClr val="002060"/>
                </a:solidFill>
              </a:rPr>
              <a:t> </a:t>
            </a:r>
            <a:r>
              <a:rPr lang="vi-VN" altLang="en-US" sz="2400" b="1" dirty="0" smtClean="0">
                <a:solidFill>
                  <a:srgbClr val="002060"/>
                </a:solidFill>
              </a:rPr>
              <a:t>định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</a:rPr>
              <a:t>hướng</a:t>
            </a:r>
            <a:r>
              <a:rPr lang="en-US" altLang="en-US" sz="24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</a:rPr>
              <a:t>di </a:t>
            </a:r>
            <a:r>
              <a:rPr lang="en-US" altLang="en-US" sz="2400" b="1" dirty="0" err="1">
                <a:solidFill>
                  <a:srgbClr val="002060"/>
                </a:solidFill>
              </a:rPr>
              <a:t>chuyển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3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" y="152400"/>
            <a:ext cx="1200470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90600" y="609600"/>
            <a:ext cx="9220200" cy="6858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ưởng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9600" y="609600"/>
            <a:ext cx="8382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imagesCAG2K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96" y="3492500"/>
            <a:ext cx="26924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078396" y="3030538"/>
            <a:ext cx="47101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FF00"/>
                </a:solidFill>
              </a:rPr>
              <a:t>Một</a:t>
            </a:r>
            <a:r>
              <a:rPr lang="en-US" altLang="en-US" sz="2400" b="1" dirty="0">
                <a:solidFill>
                  <a:srgbClr val="FFFF00"/>
                </a:solidFill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</a:rPr>
              <a:t>số</a:t>
            </a:r>
            <a:r>
              <a:rPr lang="en-US" altLang="en-US" sz="2400" b="1" dirty="0">
                <a:solidFill>
                  <a:srgbClr val="FFFF00"/>
                </a:solidFill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</a:rPr>
              <a:t>động</a:t>
            </a:r>
            <a:r>
              <a:rPr lang="en-US" altLang="en-US" sz="2400" b="1" dirty="0">
                <a:solidFill>
                  <a:srgbClr val="FFFF00"/>
                </a:solidFill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</a:rPr>
              <a:t>vật</a:t>
            </a:r>
            <a:r>
              <a:rPr lang="en-US" altLang="en-US" sz="2400" b="1" dirty="0">
                <a:solidFill>
                  <a:srgbClr val="FFFF00"/>
                </a:solidFill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</a:rPr>
              <a:t>kiếm</a:t>
            </a:r>
            <a:r>
              <a:rPr lang="en-US" altLang="en-US" sz="2400" b="1" dirty="0">
                <a:solidFill>
                  <a:srgbClr val="FFFF00"/>
                </a:solidFill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</a:rPr>
              <a:t>ăn</a:t>
            </a:r>
            <a:r>
              <a:rPr lang="en-US" altLang="en-US" sz="2400" b="1" dirty="0">
                <a:solidFill>
                  <a:srgbClr val="FFFF00"/>
                </a:solidFill>
              </a:rPr>
              <a:t> ban </a:t>
            </a:r>
            <a:r>
              <a:rPr lang="en-US" altLang="en-US" sz="2400" b="1" dirty="0" err="1">
                <a:solidFill>
                  <a:srgbClr val="FFFF00"/>
                </a:solidFill>
              </a:rPr>
              <a:t>ngày</a:t>
            </a:r>
            <a:endParaRPr lang="en-US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7" name="Picture 2" descr="Hướng dẫn cách xác định tuổi của trâu : Công Nghệ Xanh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396" y="3492500"/>
            <a:ext cx="27432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834" y="3502025"/>
            <a:ext cx="2646362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09788" y="6035675"/>
            <a:ext cx="77761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chemeClr val="bg1"/>
                </a:solidFill>
              </a:rPr>
              <a:t>Gà</a:t>
            </a:r>
            <a:r>
              <a:rPr lang="en-US" altLang="en-US" sz="2400" b="1" dirty="0">
                <a:solidFill>
                  <a:schemeClr val="bg1"/>
                </a:solidFill>
              </a:rPr>
              <a:t>                                  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    </a:t>
            </a:r>
            <a:r>
              <a:rPr lang="en-US" altLang="en-US" sz="2400" b="1" dirty="0" err="1" smtClean="0">
                <a:solidFill>
                  <a:schemeClr val="bg1"/>
                </a:solidFill>
              </a:rPr>
              <a:t>Trâu</a:t>
            </a:r>
            <a:r>
              <a:rPr lang="en-US" altLang="en-US" sz="2400" b="1" dirty="0">
                <a:solidFill>
                  <a:schemeClr val="bg1"/>
                </a:solidFill>
              </a:rPr>
              <a:t>                             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             </a:t>
            </a:r>
            <a:r>
              <a:rPr lang="en-US" altLang="en-US" sz="2400" b="1" dirty="0" err="1">
                <a:solidFill>
                  <a:schemeClr val="bg1"/>
                </a:solidFill>
              </a:rPr>
              <a:t>Vịt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9821" y="1371600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" y="205740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10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" y="152400"/>
            <a:ext cx="1200470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90600" y="609600"/>
            <a:ext cx="9220200" cy="6858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ưởng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9600" y="609600"/>
            <a:ext cx="8382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indian flying f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27275"/>
            <a:ext cx="26670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27275"/>
            <a:ext cx="2667000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327275"/>
            <a:ext cx="2895600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09788" y="5478463"/>
            <a:ext cx="7750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</a:rPr>
              <a:t>Chim</a:t>
            </a:r>
            <a:r>
              <a:rPr lang="en-US" altLang="en-US" sz="2400" b="1" dirty="0">
                <a:solidFill>
                  <a:schemeClr val="bg1"/>
                </a:solidFill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</a:rPr>
              <a:t>cú</a:t>
            </a:r>
            <a:r>
              <a:rPr lang="en-US" altLang="en-US" sz="2400" b="1" dirty="0">
                <a:solidFill>
                  <a:schemeClr val="bg1"/>
                </a:solidFill>
              </a:rPr>
              <a:t>                          </a:t>
            </a:r>
            <a:r>
              <a:rPr lang="en-US" altLang="en-US" sz="2400" b="1" dirty="0" err="1">
                <a:solidFill>
                  <a:schemeClr val="bg1"/>
                </a:solidFill>
              </a:rPr>
              <a:t>Dơi</a:t>
            </a:r>
            <a:r>
              <a:rPr lang="en-US" altLang="en-US" sz="2400" b="1" dirty="0">
                <a:solidFill>
                  <a:schemeClr val="bg1"/>
                </a:solidFill>
              </a:rPr>
              <a:t>                                </a:t>
            </a:r>
            <a:r>
              <a:rPr lang="en-US" altLang="en-US" sz="2400" b="1" dirty="0" err="1">
                <a:solidFill>
                  <a:schemeClr val="bg1"/>
                </a:solidFill>
              </a:rPr>
              <a:t>Ếch</a:t>
            </a:r>
            <a:r>
              <a:rPr lang="en-US" altLang="en-US" sz="2400" b="1" dirty="0">
                <a:solidFill>
                  <a:schemeClr val="bg1"/>
                </a:solidFill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</a:rPr>
              <a:t>mắt</a:t>
            </a:r>
            <a:r>
              <a:rPr lang="en-US" altLang="en-US" sz="2400" b="1" dirty="0">
                <a:solidFill>
                  <a:schemeClr val="bg1"/>
                </a:solidFill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</a:rPr>
              <a:t>đỏ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68800" y="1592263"/>
            <a:ext cx="3340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Một số động vật ăn đêm</a:t>
            </a:r>
          </a:p>
        </p:txBody>
      </p:sp>
    </p:spTree>
    <p:extLst>
      <p:ext uri="{BB962C8B-B14F-4D97-AF65-F5344CB8AC3E}">
        <p14:creationId xmlns:p14="http://schemas.microsoft.com/office/powerpoint/2010/main" val="211493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00470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90600" y="609600"/>
            <a:ext cx="9220200" cy="6858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ưởng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9600" y="609600"/>
            <a:ext cx="8382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90800"/>
            <a:ext cx="33051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734" y="2630214"/>
            <a:ext cx="33242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4999" y="1600200"/>
            <a:ext cx="833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7903" y="5102772"/>
            <a:ext cx="5597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lằn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" y="152400"/>
            <a:ext cx="1200470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90600" y="609600"/>
            <a:ext cx="9220200" cy="6858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ưởng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9600" y="609600"/>
            <a:ext cx="8382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1600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712" y="2438400"/>
            <a:ext cx="4200525" cy="34956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6" name="Rounded Rectangle 5"/>
          <p:cNvSpPr/>
          <p:nvPr/>
        </p:nvSpPr>
        <p:spPr>
          <a:xfrm>
            <a:off x="6477000" y="2438400"/>
            <a:ext cx="46482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3733800"/>
            <a:ext cx="464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67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" y="152400"/>
            <a:ext cx="1200470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90600" y="609600"/>
            <a:ext cx="9220200" cy="6858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ưởng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9600" y="609600"/>
            <a:ext cx="8382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1600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77000" y="2438400"/>
            <a:ext cx="48006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438400"/>
            <a:ext cx="442912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29400" y="3657600"/>
            <a:ext cx="449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86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971800" y="770708"/>
            <a:ext cx="632459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FF00"/>
                </a:solidFill>
                <a:latin typeface="+mj-lt"/>
              </a:rPr>
              <a:t>Môi trường là gì</a:t>
            </a:r>
            <a:r>
              <a:rPr lang="vi-VN" sz="3600" b="1" dirty="0" smtClean="0">
                <a:solidFill>
                  <a:srgbClr val="FFFF00"/>
                </a:solidFill>
                <a:latin typeface="+mj-lt"/>
              </a:rPr>
              <a:t>?</a:t>
            </a:r>
            <a:endParaRPr lang="vi-VN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9" name="BUENO">
            <a:hlinkClick r:id="rId4" action="ppaction://hlinksldjump"/>
          </p:cNvPr>
          <p:cNvSpPr/>
          <p:nvPr/>
        </p:nvSpPr>
        <p:spPr>
          <a:xfrm>
            <a:off x="1828800" y="2286000"/>
            <a:ext cx="7696200" cy="1143000"/>
          </a:xfrm>
          <a:prstGeom prst="roundRect">
            <a:avLst/>
          </a:prstGeom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A: </a:t>
            </a:r>
            <a:r>
              <a:rPr lang="vi-VN" sz="2400" dirty="0">
                <a:solidFill>
                  <a:schemeClr val="tx1"/>
                </a:solidFill>
                <a:latin typeface="+mj-lt"/>
              </a:rPr>
              <a:t>Nơi sinh sống của sinh vật và tất cả những gì bao quanh sinh 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MALO1"/>
          <p:cNvSpPr/>
          <p:nvPr/>
        </p:nvSpPr>
        <p:spPr>
          <a:xfrm>
            <a:off x="1828800" y="3673504"/>
            <a:ext cx="7696200" cy="11430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B: </a:t>
            </a:r>
            <a:r>
              <a:rPr lang="vi-VN" sz="2400" dirty="0">
                <a:solidFill>
                  <a:schemeClr val="tx1"/>
                </a:solidFill>
                <a:latin typeface="+mj-lt"/>
              </a:rPr>
              <a:t>Nơi tìm kiếm thức ăn của sinh vật.</a:t>
            </a:r>
          </a:p>
          <a:p>
            <a:pPr algn="ctr"/>
            <a:endParaRPr lang="es-CL" sz="16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1828800" y="5099539"/>
            <a:ext cx="7696200" cy="1143000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C: </a:t>
            </a:r>
            <a:r>
              <a:rPr lang="vi-VN" sz="2400" dirty="0">
                <a:solidFill>
                  <a:schemeClr val="tx1"/>
                </a:solidFill>
                <a:latin typeface="+mj-lt"/>
              </a:rPr>
              <a:t>Nơi cư trú của sinh vật.</a:t>
            </a:r>
          </a:p>
          <a:p>
            <a:endParaRPr lang="es-CL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54648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4496951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03" y="2818366"/>
            <a:ext cx="4367579" cy="40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4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" y="152400"/>
            <a:ext cx="1200470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90600" y="609600"/>
            <a:ext cx="9220200" cy="6858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ưởng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9600" y="609600"/>
            <a:ext cx="8382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1833562"/>
            <a:ext cx="3513085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1833561"/>
            <a:ext cx="3454400" cy="335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955800" y="5400675"/>
            <a:ext cx="8763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i="1" dirty="0" err="1">
                <a:solidFill>
                  <a:srgbClr val="FFFF00"/>
                </a:solidFill>
              </a:rPr>
              <a:t>Gà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đẻ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trứng</a:t>
            </a:r>
            <a:r>
              <a:rPr lang="en-US" altLang="en-US" sz="2800" i="1" dirty="0">
                <a:solidFill>
                  <a:srgbClr val="FFFF00"/>
                </a:solidFill>
              </a:rPr>
              <a:t> ban </a:t>
            </a:r>
            <a:r>
              <a:rPr lang="en-US" altLang="en-US" sz="2800" i="1" dirty="0" err="1">
                <a:solidFill>
                  <a:srgbClr val="FFFF00"/>
                </a:solidFill>
              </a:rPr>
              <a:t>ngày</a:t>
            </a:r>
            <a:r>
              <a:rPr lang="en-US" altLang="en-US" sz="2800" i="1" dirty="0">
                <a:solidFill>
                  <a:srgbClr val="FFFF00"/>
                </a:solidFill>
              </a:rPr>
              <a:t> =&gt; </a:t>
            </a:r>
            <a:r>
              <a:rPr lang="en-US" altLang="en-US" sz="2800" i="1" dirty="0" err="1">
                <a:solidFill>
                  <a:srgbClr val="FFFF00"/>
                </a:solidFill>
              </a:rPr>
              <a:t>Dùng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ánh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điện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để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kích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thích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gà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đẻ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cả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ngày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lẫn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đêm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và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giữ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ấm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cho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gà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khi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trời</a:t>
            </a:r>
            <a:r>
              <a:rPr lang="en-US" altLang="en-US" sz="2800" i="1" dirty="0">
                <a:solidFill>
                  <a:srgbClr val="FFFF00"/>
                </a:solidFill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</a:rPr>
              <a:t>lạnh</a:t>
            </a:r>
            <a:r>
              <a:rPr lang="en-US" altLang="en-US" sz="2800" i="1" dirty="0">
                <a:solidFill>
                  <a:srgbClr val="FFFF00"/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215709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71438"/>
            <a:ext cx="12011025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1701225"/>
            <a:ext cx="1021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3276600"/>
            <a:ext cx="10134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852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" y="152400"/>
            <a:ext cx="1200470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90600" y="609600"/>
            <a:ext cx="9220200" cy="6858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ưởng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9600" y="609600"/>
            <a:ext cx="8382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638299" y="1590675"/>
            <a:ext cx="8763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638299" y="325755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ĐV </a:t>
            </a:r>
            <a:r>
              <a:rPr lang="en-US" altLang="en-US" sz="24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thích</a:t>
            </a:r>
            <a:r>
              <a:rPr lang="en-US" altLang="en-US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nghi</a:t>
            </a:r>
            <a:r>
              <a:rPr lang="en-US" altLang="en-US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điều</a:t>
            </a:r>
            <a:r>
              <a:rPr lang="en-US" altLang="en-US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kiện</a:t>
            </a:r>
            <a:r>
              <a:rPr lang="en-US" altLang="en-US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ánh</a:t>
            </a:r>
            <a:r>
              <a:rPr lang="en-US" altLang="en-US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sáng</a:t>
            </a:r>
            <a:r>
              <a:rPr lang="en-US" altLang="en-US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 =&gt;</a:t>
            </a:r>
            <a:r>
              <a:rPr lang="vi-VN" altLang="en-US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 chia làm 2 nhóm: 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4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ưa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sáng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Gồm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hoạt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. VD: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Trâu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bò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.. 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638299" y="4476750"/>
            <a:ext cx="891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4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ưa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tối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: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Gồm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hoạt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đêm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hang,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hốc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hay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đáy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   VD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Chuột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cú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mèo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dơi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402482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1913"/>
            <a:ext cx="12106275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0" y="2438400"/>
            <a:ext cx="9525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5021" y="4022229"/>
            <a:ext cx="9372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76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32"/>
            <a:ext cx="12106275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23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F19D10E-B8D2-443F-83BD-5B7242724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437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hevron 5"/>
          <p:cNvSpPr/>
          <p:nvPr/>
        </p:nvSpPr>
        <p:spPr>
          <a:xfrm>
            <a:off x="467714" y="5181600"/>
            <a:ext cx="304800" cy="266700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46B8A68-D340-4AC4-BC02-E09089DDC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" y="47625"/>
            <a:ext cx="12182475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hevron 4"/>
          <p:cNvSpPr/>
          <p:nvPr/>
        </p:nvSpPr>
        <p:spPr>
          <a:xfrm>
            <a:off x="467714" y="4876800"/>
            <a:ext cx="304800" cy="266700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14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611C757-DBA9-437B-853D-B56203EDC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94"/>
            <a:ext cx="12144375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hevron 4"/>
          <p:cNvSpPr/>
          <p:nvPr/>
        </p:nvSpPr>
        <p:spPr>
          <a:xfrm>
            <a:off x="551795" y="4295447"/>
            <a:ext cx="304800" cy="266700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20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357D375-6DD8-4BCF-A254-412F4E38B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8" y="-2628"/>
            <a:ext cx="1218247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hevron 4"/>
          <p:cNvSpPr/>
          <p:nvPr/>
        </p:nvSpPr>
        <p:spPr>
          <a:xfrm>
            <a:off x="677918" y="5181600"/>
            <a:ext cx="304800" cy="266700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12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2DF01E7-53A6-4A99-97A9-D69989F9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8575"/>
            <a:ext cx="1218247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hevron 4"/>
          <p:cNvSpPr/>
          <p:nvPr/>
        </p:nvSpPr>
        <p:spPr>
          <a:xfrm>
            <a:off x="572814" y="3162300"/>
            <a:ext cx="304800" cy="266700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42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0" y="3429000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108959" y="307906"/>
            <a:ext cx="4572000" cy="523220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Nhân tố sinh thái là gì</a:t>
            </a:r>
            <a:r>
              <a:rPr lang="vi-VN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s-CL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BUENO">
            <a:hlinkClick r:id="rId4" action="ppaction://hlinksldjump"/>
          </p:cNvPr>
          <p:cNvSpPr/>
          <p:nvPr/>
        </p:nvSpPr>
        <p:spPr>
          <a:xfrm>
            <a:off x="3108959" y="5427784"/>
            <a:ext cx="3889718" cy="1143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vi-V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 những yếu tố môi trường tác động lên cơ thể sinh vật</a:t>
            </a:r>
            <a:r>
              <a:rPr lang="vi-VN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s-CL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3129902" y="3892061"/>
            <a:ext cx="3868775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</a:t>
            </a:r>
            <a:r>
              <a:rPr lang="vi-VN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 </a:t>
            </a:r>
            <a:r>
              <a:rPr lang="vi-V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nhiệt độ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ánh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sáng</a:t>
            </a:r>
            <a:r>
              <a:rPr lang="vi-V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vi-V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s-CL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3108960" y="2286000"/>
            <a:ext cx="3889717" cy="11430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</a:t>
            </a:r>
            <a:r>
              <a:rPr lang="vi-VN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 </a:t>
            </a:r>
            <a:r>
              <a:rPr lang="vi-V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 vật khác</a:t>
            </a:r>
            <a:endParaRPr lang="vi-V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74" y="3429000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884" y="1448289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7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AEA2AAB-30FF-40D9-99B5-03440C985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5255"/>
            <a:ext cx="1218247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hevron 4"/>
          <p:cNvSpPr/>
          <p:nvPr/>
        </p:nvSpPr>
        <p:spPr>
          <a:xfrm>
            <a:off x="572814" y="3771900"/>
            <a:ext cx="304800" cy="266700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88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E4EEE47-8889-40C7-A4E0-847F674C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" y="28575"/>
            <a:ext cx="1216342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hevron 4"/>
          <p:cNvSpPr/>
          <p:nvPr/>
        </p:nvSpPr>
        <p:spPr>
          <a:xfrm>
            <a:off x="572814" y="4495800"/>
            <a:ext cx="304800" cy="266700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77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9AD10BC-6C0E-4229-BF94-A9020C35B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8"/>
            <a:ext cx="1214437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hevron 4"/>
          <p:cNvSpPr/>
          <p:nvPr/>
        </p:nvSpPr>
        <p:spPr>
          <a:xfrm>
            <a:off x="572814" y="3048000"/>
            <a:ext cx="304800" cy="266700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131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84563EE-2559-47F1-B584-7DD7C2918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"/>
            <a:ext cx="12192000" cy="686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hevron 4"/>
          <p:cNvSpPr/>
          <p:nvPr/>
        </p:nvSpPr>
        <p:spPr>
          <a:xfrm>
            <a:off x="420414" y="4076700"/>
            <a:ext cx="304800" cy="266700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261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167B95D-41D1-4AC5-BB1A-BADE4F9F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3" y="0"/>
            <a:ext cx="1218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hevron 4"/>
          <p:cNvSpPr/>
          <p:nvPr/>
        </p:nvSpPr>
        <p:spPr>
          <a:xfrm>
            <a:off x="685800" y="4838700"/>
            <a:ext cx="304800" cy="266700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74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1AB62EB-0CCA-444F-A1EE-25A539E6F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0" y="31531"/>
            <a:ext cx="12144375" cy="682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24200" y="1981200"/>
            <a:ext cx="6553200" cy="2438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</a:t>
            </a:r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CÁC EM ĐÃ CHÚ Ý </a:t>
            </a:r>
            <a:endParaRPr lang="en-US" sz="5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 NGHE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009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921" y="3583744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108960" y="457106"/>
            <a:ext cx="4572000" cy="830997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FFFF00"/>
                </a:solidFill>
                <a:latin typeface="+mj-lt"/>
                <a:cs typeface="Arial" pitchFamily="34" charset="0"/>
                <a:sym typeface="+mn-ea"/>
              </a:rPr>
              <a:t>Môi</a:t>
            </a:r>
            <a:r>
              <a:rPr lang="en-US" altLang="en-US" sz="2400" b="1" dirty="0">
                <a:solidFill>
                  <a:srgbClr val="FFFF00"/>
                </a:solidFill>
                <a:latin typeface="+mj-lt"/>
                <a:cs typeface="Arial" pitchFamily="3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+mj-lt"/>
                <a:cs typeface="Arial" pitchFamily="34" charset="0"/>
                <a:sym typeface="+mn-ea"/>
              </a:rPr>
              <a:t>trường</a:t>
            </a:r>
            <a:r>
              <a:rPr lang="en-US" altLang="en-US" sz="2400" b="1" dirty="0">
                <a:solidFill>
                  <a:srgbClr val="FFFF00"/>
                </a:solidFill>
                <a:latin typeface="+mj-lt"/>
                <a:cs typeface="Arial" pitchFamily="3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+mj-lt"/>
                <a:cs typeface="Arial" pitchFamily="34" charset="0"/>
                <a:sym typeface="+mn-ea"/>
              </a:rPr>
              <a:t>sống</a:t>
            </a:r>
            <a:r>
              <a:rPr lang="en-US" altLang="en-US" sz="2400" b="1" dirty="0">
                <a:solidFill>
                  <a:srgbClr val="FFFF00"/>
                </a:solidFill>
                <a:latin typeface="+mj-lt"/>
                <a:cs typeface="Arial" pitchFamily="3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+mj-lt"/>
                <a:cs typeface="Arial" pitchFamily="34" charset="0"/>
                <a:sym typeface="+mn-ea"/>
              </a:rPr>
              <a:t>của</a:t>
            </a:r>
            <a:r>
              <a:rPr lang="en-US" altLang="en-US" sz="2400" b="1" dirty="0">
                <a:solidFill>
                  <a:srgbClr val="FFFF00"/>
                </a:solidFill>
                <a:latin typeface="+mj-lt"/>
                <a:cs typeface="Arial" pitchFamily="3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+mj-lt"/>
                <a:cs typeface="Arial" pitchFamily="34" charset="0"/>
                <a:sym typeface="+mn-ea"/>
              </a:rPr>
              <a:t>bọ</a:t>
            </a:r>
            <a:r>
              <a:rPr lang="en-US" altLang="en-US" sz="2400" b="1" dirty="0">
                <a:solidFill>
                  <a:srgbClr val="FFFF00"/>
                </a:solidFill>
                <a:latin typeface="+mj-lt"/>
                <a:cs typeface="Arial" pitchFamily="3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+mj-lt"/>
                <a:cs typeface="Arial" pitchFamily="34" charset="0"/>
                <a:sym typeface="+mn-ea"/>
              </a:rPr>
              <a:t>chét</a:t>
            </a:r>
            <a:r>
              <a:rPr lang="en-US" altLang="en-US" sz="2400" b="1" dirty="0">
                <a:solidFill>
                  <a:srgbClr val="FFFF00"/>
                </a:solidFill>
                <a:latin typeface="+mj-lt"/>
                <a:cs typeface="Arial" pitchFamily="34" charset="0"/>
                <a:sym typeface="+mn-ea"/>
              </a:rPr>
              <a:t> ở </a:t>
            </a:r>
            <a:r>
              <a:rPr lang="en-US" altLang="en-US" sz="2400" b="1" dirty="0" err="1">
                <a:solidFill>
                  <a:srgbClr val="FFFF00"/>
                </a:solidFill>
                <a:latin typeface="+mj-lt"/>
                <a:cs typeface="Arial" pitchFamily="34" charset="0"/>
                <a:sym typeface="+mn-ea"/>
              </a:rPr>
              <a:t>trên</a:t>
            </a:r>
            <a:r>
              <a:rPr lang="en-US" altLang="en-US" sz="2400" b="1" dirty="0">
                <a:solidFill>
                  <a:srgbClr val="FFFF00"/>
                </a:solidFill>
                <a:latin typeface="+mj-lt"/>
                <a:cs typeface="Arial" pitchFamily="34" charset="0"/>
                <a:sym typeface="+mn-ea"/>
              </a:rPr>
              <a:t> </a:t>
            </a:r>
            <a:r>
              <a:rPr lang="vi-VN" altLang="en-US" sz="2400" b="1" dirty="0">
                <a:solidFill>
                  <a:srgbClr val="FFFF00"/>
                </a:solidFill>
                <a:latin typeface="+mj-lt"/>
                <a:cs typeface="Times New Roman" pitchFamily="18" charset="0"/>
                <a:sym typeface="+mn-ea"/>
              </a:rPr>
              <a:t>là </a:t>
            </a:r>
            <a:r>
              <a:rPr lang="en-US" altLang="en-US" sz="2400" b="1" dirty="0" err="1">
                <a:solidFill>
                  <a:srgbClr val="FFFF00"/>
                </a:solidFill>
                <a:latin typeface="+mj-lt"/>
                <a:cs typeface="Times New Roman" pitchFamily="18" charset="0"/>
                <a:sym typeface="+mn-ea"/>
              </a:rPr>
              <a:t>môi</a:t>
            </a:r>
            <a:r>
              <a:rPr lang="en-US" altLang="en-US" sz="2400" b="1" dirty="0">
                <a:solidFill>
                  <a:srgbClr val="FFFF00"/>
                </a:solidFill>
                <a:latin typeface="+mj-lt"/>
                <a:cs typeface="Times New Roman" pitchFamily="18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+mj-lt"/>
                <a:cs typeface="Times New Roman" pitchFamily="18" charset="0"/>
                <a:sym typeface="+mn-ea"/>
              </a:rPr>
              <a:t>trường</a:t>
            </a:r>
            <a:r>
              <a:rPr lang="en-US" altLang="en-US" sz="2400" b="1" dirty="0">
                <a:solidFill>
                  <a:srgbClr val="FFFF00"/>
                </a:solidFill>
                <a:latin typeface="+mj-lt"/>
                <a:cs typeface="Times New Roman" pitchFamily="18" charset="0"/>
                <a:sym typeface="+mn-ea"/>
              </a:rPr>
              <a:t> </a:t>
            </a:r>
            <a:r>
              <a:rPr lang="vi-VN" altLang="en-US" sz="2400" b="1" dirty="0">
                <a:solidFill>
                  <a:srgbClr val="FFFF00"/>
                </a:solidFill>
                <a:latin typeface="+mj-lt"/>
                <a:cs typeface="Times New Roman" pitchFamily="18" charset="0"/>
                <a:sym typeface="+mn-ea"/>
              </a:rPr>
              <a:t>gì? </a:t>
            </a:r>
            <a:endParaRPr lang="es-CL" sz="2400" b="1" dirty="0">
              <a:solidFill>
                <a:srgbClr val="FFC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BUENO">
            <a:hlinkClick r:id="rId4" action="ppaction://hlinksldjump"/>
          </p:cNvPr>
          <p:cNvSpPr/>
          <p:nvPr/>
        </p:nvSpPr>
        <p:spPr>
          <a:xfrm>
            <a:off x="2925856" y="5492530"/>
            <a:ext cx="3920421" cy="1143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vi-V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Môi trường sinh vậ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endParaRPr lang="vi-V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s-CL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2972247" y="3933952"/>
            <a:ext cx="3874030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</a:t>
            </a:r>
            <a:r>
              <a:rPr lang="vi-VN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Môi </a:t>
            </a:r>
            <a:r>
              <a:rPr lang="vi-V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trong đất</a:t>
            </a:r>
          </a:p>
        </p:txBody>
      </p:sp>
      <p:sp>
        <p:nvSpPr>
          <p:cNvPr id="14" name="MALO2"/>
          <p:cNvSpPr/>
          <p:nvPr/>
        </p:nvSpPr>
        <p:spPr>
          <a:xfrm>
            <a:off x="3108960" y="2286000"/>
            <a:ext cx="3737317" cy="11430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</a:t>
            </a:r>
            <a:r>
              <a:rPr lang="vi-VN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Môi trường trên mặt đất – không khí.</a:t>
            </a:r>
            <a:endParaRPr lang="vi-V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905" y="1867144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416" y="3452168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15" name="Picture 2" descr="Mách bạn cách tiêu diệt bọ chét, ve rận ở chó mèo cực h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440" y="306362"/>
            <a:ext cx="3387437" cy="3121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43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584" y="3012244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525065" y="770708"/>
            <a:ext cx="4572000" cy="461665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BUENO">
            <a:hlinkClick r:id="rId4" action="ppaction://hlinksldjump"/>
          </p:cNvPr>
          <p:cNvSpPr/>
          <p:nvPr/>
        </p:nvSpPr>
        <p:spPr>
          <a:xfrm>
            <a:off x="3108960" y="2440744"/>
            <a:ext cx="4804117" cy="1143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MALO1"/>
          <p:cNvSpPr/>
          <p:nvPr/>
        </p:nvSpPr>
        <p:spPr>
          <a:xfrm>
            <a:off x="3108959" y="3957193"/>
            <a:ext cx="4804118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3108958" y="5715000"/>
            <a:ext cx="4804119" cy="11430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s-CL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916" y="3281915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517" y="4877289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" y="3052640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20" y="3621068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8192238" y="791859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09" y="4673254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40" y="3465513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878944" y="327298"/>
            <a:ext cx="7968343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600" b="1" dirty="0" err="1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Chào</a:t>
            </a:r>
            <a:r>
              <a:rPr lang="es-MX" sz="3600" b="1" dirty="0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mừng</a:t>
            </a:r>
            <a:r>
              <a:rPr lang="es-MX" sz="3600" b="1" dirty="0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s-MX" sz="3600" b="1" dirty="0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s-MX" sz="3600" b="1" dirty="0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s-MX" sz="3600" b="1" dirty="0" err="1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s-MX" sz="3600" b="1" dirty="0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s-MX" sz="3600" b="1" dirty="0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hành</a:t>
            </a:r>
            <a:r>
              <a:rPr lang="es-MX" sz="3600" b="1" dirty="0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s-MX" sz="3600" b="1" dirty="0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s-MX" sz="3600" b="1" dirty="0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s-MX" sz="3600" b="1" dirty="0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s-MX" sz="3600" b="1" dirty="0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s-CL" sz="3600" b="1" dirty="0">
              <a:ln w="38100">
                <a:solidFill>
                  <a:prstClr val="white"/>
                </a:solidFill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5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33338"/>
            <a:ext cx="1208722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762000"/>
            <a:ext cx="18934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42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133600"/>
            <a:ext cx="6248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H</a:t>
            </a:r>
            <a:r>
              <a:rPr lang="vi-VN" sz="4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ÁNH SÁNG LÊN ĐỜI SỐNG SINH VẬT</a:t>
            </a:r>
          </a:p>
        </p:txBody>
      </p:sp>
    </p:spTree>
    <p:extLst>
      <p:ext uri="{BB962C8B-B14F-4D97-AF65-F5344CB8AC3E}">
        <p14:creationId xmlns:p14="http://schemas.microsoft.com/office/powerpoint/2010/main" val="1850534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4288"/>
            <a:ext cx="1216342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65875" y="609600"/>
            <a:ext cx="4660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0" y="2728639"/>
            <a:ext cx="313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H</a:t>
            </a:r>
            <a:r>
              <a:rPr lang="vi-VN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ÁNH SÁNG LÊN ĐỜI SỐNG THỰC VẬT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4390" y="4648200"/>
            <a:ext cx="22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I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7600" y="4648200"/>
            <a:ext cx="2379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II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3188" y="2630214"/>
            <a:ext cx="304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H</a:t>
            </a:r>
            <a:r>
              <a:rPr lang="vi-VN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ÁNH SÁNG LÊN ĐỜI SỐNG ĐỘNG VẬT</a:t>
            </a:r>
          </a:p>
        </p:txBody>
      </p:sp>
    </p:spTree>
    <p:extLst>
      <p:ext uri="{BB962C8B-B14F-4D97-AF65-F5344CB8AC3E}">
        <p14:creationId xmlns:p14="http://schemas.microsoft.com/office/powerpoint/2010/main" val="1325147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1784</Words>
  <Application>Microsoft Office PowerPoint</Application>
  <PresentationFormat>Custom</PresentationFormat>
  <Paragraphs>177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Thuy</cp:lastModifiedBy>
  <cp:revision>53</cp:revision>
  <dcterms:created xsi:type="dcterms:W3CDTF">2021-12-15T19:09:39Z</dcterms:created>
  <dcterms:modified xsi:type="dcterms:W3CDTF">2022-07-15T14:51:54Z</dcterms:modified>
</cp:coreProperties>
</file>