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6" r:id="rId3"/>
    <p:sldId id="260" r:id="rId4"/>
    <p:sldId id="270" r:id="rId5"/>
    <p:sldId id="261" r:id="rId6"/>
    <p:sldId id="257" r:id="rId7"/>
    <p:sldId id="265" r:id="rId8"/>
    <p:sldId id="274" r:id="rId9"/>
    <p:sldId id="275" r:id="rId10"/>
    <p:sldId id="269" r:id="rId11"/>
    <p:sldId id="268" r:id="rId12"/>
    <p:sldId id="276" r:id="rId13"/>
    <p:sldId id="26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24" autoAdjust="0"/>
  </p:normalViewPr>
  <p:slideViewPr>
    <p:cSldViewPr>
      <p:cViewPr varScale="1">
        <p:scale>
          <a:sx n="100" d="100"/>
          <a:sy n="100" d="100"/>
        </p:scale>
        <p:origin x="861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4E659-EFC4-4337-97DB-B474F484B051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BBD12-E099-49E6-9F49-CC5141D63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3E7F8E-0C46-CCB6-71D2-2E6B355B54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1045E7-51F7-C84F-B197-EE8BF2C6B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711C91-8214-046C-6A2E-37FED0B8DF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62C3C-4058-4D9C-A7DE-CF7F8ADE2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708273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9165C-6730-EA25-DF8F-8AEC7CA144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98D380-3E31-7B09-803B-33A20D8ADE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451FE8-B25F-0306-9183-854F3C32F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37401-E66F-49C7-9148-8580BA235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44866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3407AC-46A0-38DF-7CD9-331AF0A792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B9FB9B-0095-BE77-A501-E02CB501AA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C30B3E-417C-51F4-65A4-97FB5136D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7C7D8-156A-473C-BA56-CE75B8136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134025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F1D5B5-120B-585B-D1EE-2EAC6917E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4C0CE9-67EF-1D3A-458A-6FC08AD31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056AFA-E870-AB17-531B-23C5E9CA8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725AB-01BD-4207-99BF-77092E931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169702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B9C8B4-819D-B5AD-C45E-07A914586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F20DBD-F07A-C565-DCAC-9D0402118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D94D3F-9210-6A5A-B594-C65B67DB4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D181B-1C52-416B-915B-DA00017136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184625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3EDF9-5499-B551-3CFC-7D676B847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BD051-C1EB-04D9-C68F-F5B18EDDD1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FC530A-36B8-B2DC-A959-C6A1EBC34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0F8AB-EC2F-4915-83DD-70518D18A1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208862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F2ECB4-006A-A345-A17D-0D48FB315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170668C-64F3-9AE5-81E0-268AE76099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712F4A-7F50-8169-960A-DD8BB34139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CC7AF-CF66-4304-A118-6F9AF7D52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425346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9BFE9A-D63D-786B-038E-EF3949D6D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112463-A6DC-9102-609B-5C6FD9592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D0E042-8C45-8740-051C-AB969DEC5F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82EEB-06C3-408C-9602-CEED5C29D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326450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CB3F9D-55CF-75CC-EFD8-5EC404020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04773D-94C5-FFBF-364D-5DC079419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47A9F0-B70A-B609-37A4-343DBAACD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14829-9ED5-4E1D-9845-43FFF39B7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81077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1CA743-2AD8-CE99-4B20-78D539C28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BFB820-B06C-AFB6-B94D-81F6E3B6C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077C4D-C068-A6EE-A6D3-641638F69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1F667-BDDA-40AD-9F5C-800FE1154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960463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Bấm biểu tượng để thêm hình ảnh</a:t>
            </a:r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49F834-4FA5-4E11-29B6-DB88D27A7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9B1C79-0665-EB83-1222-B850B52E81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C9B0C-9B27-F23E-5530-BF3608BA9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903E1-7020-4621-9896-FB1AAA4C1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304582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DCCC5B4-B9F1-8F10-BA0B-89CA2C2E5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1B5BA5E-3637-D68D-5710-E288AA354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6ED033-1DDB-B593-4E03-FAA96E6D45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4999C9-DB56-8FAC-0F1D-C15A000038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D3E2C3-D7A0-71BB-2307-67F00AEDD7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996417-1795-44E2-818F-13BA84D57F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" Target="slide3.xml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" Target="slide3.xml"/><Relationship Id="rId7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9.png"/><Relationship Id="rId3" Type="http://schemas.openxmlformats.org/officeDocument/2006/relationships/slide" Target="slide3.xml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3.xm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" Target="slide3.xm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30.png"/><Relationship Id="rId3" Type="http://schemas.openxmlformats.org/officeDocument/2006/relationships/oleObject" Target="../embeddings/oleObject1.bin"/><Relationship Id="rId7" Type="http://schemas.openxmlformats.org/officeDocument/2006/relationships/slide" Target="slide3.xml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9.png"/><Relationship Id="rId4" Type="http://schemas.openxmlformats.org/officeDocument/2006/relationships/image" Target="../media/image2.wmf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3.xml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" Target="slide3.xml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8" descr="D:\6.gif">
            <a:extLst>
              <a:ext uri="{FF2B5EF4-FFF2-40B4-BE49-F238E27FC236}">
                <a16:creationId xmlns:a16="http://schemas.microsoft.com/office/drawing/2014/main" id="{BA80315F-B7B9-4436-D53D-398C03A832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636912"/>
            <a:ext cx="85010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580958-7558-B250-8368-0CDD2ED00EC2}"/>
              </a:ext>
            </a:extLst>
          </p:cNvPr>
          <p:cNvGrpSpPr/>
          <p:nvPr/>
        </p:nvGrpSpPr>
        <p:grpSpPr>
          <a:xfrm>
            <a:off x="142875" y="142875"/>
            <a:ext cx="8643938" cy="3084513"/>
            <a:chOff x="142875" y="142875"/>
            <a:chExt cx="8643938" cy="3084513"/>
          </a:xfrm>
        </p:grpSpPr>
        <p:sp>
          <p:nvSpPr>
            <p:cNvPr id="4" name="Hộp_Văn_Bản 3">
              <a:extLst>
                <a:ext uri="{FF2B5EF4-FFF2-40B4-BE49-F238E27FC236}">
                  <a16:creationId xmlns:a16="http://schemas.microsoft.com/office/drawing/2014/main" id="{4B237BB6-E3D5-3FFA-1039-FE7A6958A700}"/>
                </a:ext>
              </a:extLst>
            </p:cNvPr>
            <p:cNvSpPr txBox="1"/>
            <p:nvPr/>
          </p:nvSpPr>
          <p:spPr>
            <a:xfrm>
              <a:off x="285750" y="785813"/>
              <a:ext cx="8501063" cy="107791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0000CC"/>
                  </a:solidFill>
                  <a:latin typeface="Arial" pitchFamily="34" charset="0"/>
                </a:rPr>
                <a:t>Cho </a:t>
              </a:r>
              <a:r>
                <a:rPr lang="en-US" sz="3200" b="1" dirty="0" err="1">
                  <a:solidFill>
                    <a:srgbClr val="0000CC"/>
                  </a:solidFill>
                  <a:latin typeface="Arial" pitchFamily="34" charset="0"/>
                </a:rPr>
                <a:t>hai</a:t>
              </a:r>
              <a:r>
                <a:rPr lang="en-US" sz="3200" b="1" dirty="0">
                  <a:solidFill>
                    <a:srgbClr val="0000CC"/>
                  </a:solidFill>
                  <a:latin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itchFamily="34" charset="0"/>
                </a:rPr>
                <a:t>đa</a:t>
              </a:r>
              <a:r>
                <a:rPr lang="en-US" sz="3200" b="1" dirty="0">
                  <a:solidFill>
                    <a:srgbClr val="0000CC"/>
                  </a:solidFill>
                  <a:latin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itchFamily="34" charset="0"/>
                </a:rPr>
                <a:t>thức</a:t>
              </a:r>
              <a:r>
                <a:rPr lang="en-US" sz="3200" b="1" dirty="0">
                  <a:solidFill>
                    <a:srgbClr val="0000CC"/>
                  </a:solidFill>
                  <a:latin typeface="Arial" pitchFamily="34" charset="0"/>
                </a:rPr>
                <a:t>: </a:t>
              </a: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</a:rPr>
                <a:t>M = 3xyz – 3x</a:t>
              </a:r>
              <a:r>
                <a:rPr lang="en-US" sz="3200" b="1" baseline="30000" dirty="0">
                  <a:solidFill>
                    <a:srgbClr val="FF0000"/>
                  </a:solidFill>
                  <a:latin typeface="Arial" pitchFamily="34" charset="0"/>
                </a:rPr>
                <a:t>2 </a:t>
              </a: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</a:rPr>
                <a:t>+ 5xy – 1 </a:t>
              </a:r>
            </a:p>
            <a:p>
              <a:pPr>
                <a:defRPr/>
              </a:pPr>
              <a:r>
                <a:rPr lang="en-US" sz="3200" b="1" dirty="0">
                  <a:latin typeface="Arial" pitchFamily="34" charset="0"/>
                </a:rPr>
                <a:t>                      </a:t>
              </a:r>
              <a:r>
                <a:rPr lang="en-US" sz="3200" b="1" dirty="0" err="1">
                  <a:latin typeface="Arial" pitchFamily="34" charset="0"/>
                </a:rPr>
                <a:t>và</a:t>
              </a:r>
              <a:r>
                <a:rPr lang="en-US" sz="3200" b="1" dirty="0">
                  <a:latin typeface="Arial" pitchFamily="34" charset="0"/>
                </a:rPr>
                <a:t>   </a:t>
              </a:r>
              <a:r>
                <a:rPr lang="en-US" sz="3200" b="1" dirty="0">
                  <a:solidFill>
                    <a:srgbClr val="0000CC"/>
                  </a:solidFill>
                  <a:latin typeface="Arial" pitchFamily="34" charset="0"/>
                </a:rPr>
                <a:t>N = 5x</a:t>
              </a:r>
              <a:r>
                <a:rPr lang="en-US" sz="3200" b="1" baseline="30000" dirty="0">
                  <a:solidFill>
                    <a:srgbClr val="0000CC"/>
                  </a:solidFill>
                  <a:latin typeface="Arial" pitchFamily="34" charset="0"/>
                </a:rPr>
                <a:t>2</a:t>
              </a:r>
              <a:r>
                <a:rPr lang="en-US" sz="3200" b="1" dirty="0">
                  <a:solidFill>
                    <a:srgbClr val="0000CC"/>
                  </a:solidFill>
                  <a:latin typeface="Arial" pitchFamily="34" charset="0"/>
                </a:rPr>
                <a:t> + xyz – 5xy + 3 – y </a:t>
              </a:r>
            </a:p>
          </p:txBody>
        </p:sp>
        <p:sp>
          <p:nvSpPr>
            <p:cNvPr id="5" name="Sao 5-Cánh 4">
              <a:extLst>
                <a:ext uri="{FF2B5EF4-FFF2-40B4-BE49-F238E27FC236}">
                  <a16:creationId xmlns:a16="http://schemas.microsoft.com/office/drawing/2014/main" id="{77A3D114-81D0-CF82-F640-EADD5A2E01CC}"/>
                </a:ext>
              </a:extLst>
            </p:cNvPr>
            <p:cNvSpPr/>
            <p:nvPr/>
          </p:nvSpPr>
          <p:spPr>
            <a:xfrm>
              <a:off x="285750" y="214313"/>
              <a:ext cx="428625" cy="42862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ộp_Văn_Bản 12">
              <a:hlinkClick r:id="rId2" action="ppaction://hlinksldjump"/>
              <a:extLst>
                <a:ext uri="{FF2B5EF4-FFF2-40B4-BE49-F238E27FC236}">
                  <a16:creationId xmlns:a16="http://schemas.microsoft.com/office/drawing/2014/main" id="{E477C0BA-73AD-F907-A4EC-F203D665E78D}"/>
                </a:ext>
              </a:extLst>
            </p:cNvPr>
            <p:cNvSpPr txBox="1"/>
            <p:nvPr/>
          </p:nvSpPr>
          <p:spPr>
            <a:xfrm>
              <a:off x="928688" y="142875"/>
              <a:ext cx="3429000" cy="5842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srgbClr val="0000CC"/>
                  </a:solidFill>
                  <a:latin typeface="Arial" pitchFamily="34" charset="0"/>
                </a:rPr>
                <a:t>Bài</a:t>
              </a:r>
              <a:r>
                <a:rPr lang="en-US" sz="3200" b="1" dirty="0">
                  <a:solidFill>
                    <a:srgbClr val="0000CC"/>
                  </a:solidFill>
                  <a:latin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itchFamily="34" charset="0"/>
                </a:rPr>
                <a:t>tập</a:t>
              </a:r>
              <a:r>
                <a:rPr lang="en-US" sz="3200" b="1" dirty="0">
                  <a:solidFill>
                    <a:srgbClr val="0000CC"/>
                  </a:solidFill>
                  <a:latin typeface="Arial" pitchFamily="34" charset="0"/>
                </a:rPr>
                <a:t> 31 SGK:</a:t>
              </a:r>
            </a:p>
          </p:txBody>
        </p:sp>
        <p:sp>
          <p:nvSpPr>
            <p:cNvPr id="15" name="Hộp_Văn_Bản 14">
              <a:hlinkClick r:id="rId3" action="ppaction://hlinksldjump"/>
              <a:extLst>
                <a:ext uri="{FF2B5EF4-FFF2-40B4-BE49-F238E27FC236}">
                  <a16:creationId xmlns:a16="http://schemas.microsoft.com/office/drawing/2014/main" id="{7DEDC9ED-5909-F21B-DF1B-DA8AB222B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13" y="2071688"/>
              <a:ext cx="28575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00CC"/>
                  </a:solidFill>
                </a:rPr>
                <a:t>a) Tính </a:t>
              </a:r>
              <a:r>
                <a:rPr lang="en-US" altLang="en-US" sz="3200" b="1">
                  <a:solidFill>
                    <a:srgbClr val="FF0000"/>
                  </a:solidFill>
                </a:rPr>
                <a:t>M</a:t>
              </a:r>
              <a:r>
                <a:rPr lang="en-US" altLang="en-US" sz="3200" b="1">
                  <a:solidFill>
                    <a:srgbClr val="0000CC"/>
                  </a:solidFill>
                </a:rPr>
                <a:t> + N</a:t>
              </a:r>
              <a:endParaRPr lang="en-US" altLang="en-US" sz="3200" b="1" baseline="30000">
                <a:solidFill>
                  <a:srgbClr val="0000CC"/>
                </a:solidFill>
              </a:endParaRPr>
            </a:p>
          </p:txBody>
        </p:sp>
        <p:sp>
          <p:nvSpPr>
            <p:cNvPr id="16" name="Hộp_Văn_Bản 15">
              <a:hlinkClick r:id="rId3" action="ppaction://hlinksldjump"/>
              <a:extLst>
                <a:ext uri="{FF2B5EF4-FFF2-40B4-BE49-F238E27FC236}">
                  <a16:creationId xmlns:a16="http://schemas.microsoft.com/office/drawing/2014/main" id="{8B569ECE-AAA3-A6F6-E6A1-90E93FDE9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75" y="2643188"/>
              <a:ext cx="30003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0000CC"/>
                  </a:solidFill>
                </a:rPr>
                <a:t>b) </a:t>
              </a:r>
              <a:r>
                <a:rPr lang="en-US" altLang="en-US" sz="3200" b="1" dirty="0" err="1">
                  <a:solidFill>
                    <a:srgbClr val="0000CC"/>
                  </a:solidFill>
                </a:rPr>
                <a:t>Tính</a:t>
              </a:r>
              <a:r>
                <a:rPr lang="en-US" alt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altLang="en-US" sz="3200" b="1" dirty="0">
                  <a:solidFill>
                    <a:srgbClr val="FF0000"/>
                  </a:solidFill>
                </a:rPr>
                <a:t>M</a:t>
              </a:r>
              <a:r>
                <a:rPr lang="en-US" altLang="en-US" sz="3200" b="1" dirty="0">
                  <a:solidFill>
                    <a:srgbClr val="0000CC"/>
                  </a:solidFill>
                </a:rPr>
                <a:t> – N</a:t>
              </a:r>
              <a:endParaRPr lang="en-US" altLang="en-US" sz="3200" b="1" baseline="30000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169755-77B9-C8E8-AAC1-2B36D62BB067}"/>
              </a:ext>
            </a:extLst>
          </p:cNvPr>
          <p:cNvGrpSpPr/>
          <p:nvPr/>
        </p:nvGrpSpPr>
        <p:grpSpPr>
          <a:xfrm>
            <a:off x="-428625" y="142875"/>
            <a:ext cx="10001250" cy="6217804"/>
            <a:chOff x="-428625" y="142875"/>
            <a:chExt cx="10001250" cy="6217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Hộp_Văn_Bản 3">
                  <a:extLst>
                    <a:ext uri="{FF2B5EF4-FFF2-40B4-BE49-F238E27FC236}">
                      <a16:creationId xmlns:a16="http://schemas.microsoft.com/office/drawing/2014/main" id="{4E5FA51A-926D-3F2F-8013-4BE03623BFCB}"/>
                    </a:ext>
                  </a:extLst>
                </p:cNvPr>
                <p:cNvSpPr txBox="1"/>
                <p:nvPr/>
              </p:nvSpPr>
              <p:spPr>
                <a:xfrm>
                  <a:off x="285750" y="785813"/>
                  <a:ext cx="8501063" cy="1099532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3200" b="1" dirty="0">
                      <a:solidFill>
                        <a:srgbClr val="0000CC"/>
                      </a:solidFill>
                      <a:latin typeface="Arial" pitchFamily="34" charset="0"/>
                    </a:rPr>
                    <a:t>Cho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latin typeface="Arial" pitchFamily="34" charset="0"/>
                    </a:rPr>
                    <a:t>hai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Arial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latin typeface="Arial" pitchFamily="34" charset="0"/>
                    </a:rPr>
                    <a:t>đa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Arial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latin typeface="Arial" pitchFamily="34" charset="0"/>
                    </a:rPr>
                    <a:t>thức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Arial" pitchFamily="34" charset="0"/>
                    </a:rPr>
                    <a:t>: </a:t>
                  </a:r>
                  <a:r>
                    <a:rPr lang="en-US" sz="3200" b="1" dirty="0">
                      <a:solidFill>
                        <a:srgbClr val="FF0000"/>
                      </a:solidFill>
                      <a:latin typeface="Arial" pitchFamily="34" charset="0"/>
                    </a:rPr>
                    <a:t>M = 3xyz – 3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baseline="30000" dirty="0">
                      <a:solidFill>
                        <a:srgbClr val="FF0000"/>
                      </a:solidFill>
                      <a:latin typeface="Arial" pitchFamily="34" charset="0"/>
                    </a:rPr>
                    <a:t> </a:t>
                  </a:r>
                  <a:r>
                    <a:rPr lang="en-US" sz="3200" b="1" dirty="0">
                      <a:solidFill>
                        <a:srgbClr val="FF0000"/>
                      </a:solidFill>
                      <a:latin typeface="Arial" pitchFamily="34" charset="0"/>
                    </a:rPr>
                    <a:t>+ 5xy – 1 </a:t>
                  </a:r>
                </a:p>
                <a:p>
                  <a:pPr>
                    <a:defRPr/>
                  </a:pPr>
                  <a:r>
                    <a:rPr lang="en-US" sz="3200" b="1" dirty="0">
                      <a:latin typeface="Arial" pitchFamily="34" charset="0"/>
                    </a:rPr>
                    <a:t>                      </a:t>
                  </a:r>
                  <a:r>
                    <a:rPr lang="en-US" sz="3200" b="1" dirty="0" err="1">
                      <a:latin typeface="Arial" pitchFamily="34" charset="0"/>
                    </a:rPr>
                    <a:t>và</a:t>
                  </a:r>
                  <a:r>
                    <a:rPr lang="en-US" sz="3200" b="1" dirty="0">
                      <a:latin typeface="Arial" pitchFamily="34" charset="0"/>
                    </a:rPr>
                    <a:t>   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Arial" pitchFamily="34" charset="0"/>
                    </a:rPr>
                    <a:t>N = </a:t>
                  </a:r>
                  <a:r>
                    <a:rPr lang="en-US" sz="3200" b="1" dirty="0">
                      <a:solidFill>
                        <a:srgbClr val="FF0000"/>
                      </a:solidFill>
                      <a:latin typeface="Arial" pitchFamily="34" charset="0"/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rgbClr val="0000CC"/>
                      </a:solidFill>
                      <a:latin typeface="Arial" pitchFamily="34" charset="0"/>
                    </a:rPr>
                    <a:t> + xyz – 5xy + 3 – y </a:t>
                  </a:r>
                </a:p>
              </p:txBody>
            </p:sp>
          </mc:Choice>
          <mc:Fallback xmlns="">
            <p:sp>
              <p:nvSpPr>
                <p:cNvPr id="4" name="Hộp_Văn_Bản 3">
                  <a:extLst>
                    <a:ext uri="{FF2B5EF4-FFF2-40B4-BE49-F238E27FC236}">
                      <a16:creationId xmlns:a16="http://schemas.microsoft.com/office/drawing/2014/main" id="{4E5FA51A-926D-3F2F-8013-4BE03623B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50" y="785813"/>
                  <a:ext cx="8501063" cy="1099532"/>
                </a:xfrm>
                <a:prstGeom prst="rect">
                  <a:avLst/>
                </a:prstGeom>
                <a:blipFill>
                  <a:blip r:embed="rId2"/>
                  <a:stretch>
                    <a:fillRect l="-1717" t="-4891" r="-2647" b="-163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Sao 5-Cánh 4">
              <a:extLst>
                <a:ext uri="{FF2B5EF4-FFF2-40B4-BE49-F238E27FC236}">
                  <a16:creationId xmlns:a16="http://schemas.microsoft.com/office/drawing/2014/main" id="{DB490396-A752-932C-9635-3517A5CC9A41}"/>
                </a:ext>
              </a:extLst>
            </p:cNvPr>
            <p:cNvSpPr/>
            <p:nvPr/>
          </p:nvSpPr>
          <p:spPr>
            <a:xfrm>
              <a:off x="285750" y="214313"/>
              <a:ext cx="428625" cy="42862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Hộp_Văn_Bản 7">
              <a:extLst>
                <a:ext uri="{FF2B5EF4-FFF2-40B4-BE49-F238E27FC236}">
                  <a16:creationId xmlns:a16="http://schemas.microsoft.com/office/drawing/2014/main" id="{5EED7B6D-C4B9-990E-494D-BBBC9763C541}"/>
                </a:ext>
              </a:extLst>
            </p:cNvPr>
            <p:cNvSpPr txBox="1"/>
            <p:nvPr/>
          </p:nvSpPr>
          <p:spPr>
            <a:xfrm>
              <a:off x="3643313" y="2928938"/>
              <a:ext cx="1285875" cy="5842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srgbClr val="0000CC"/>
                  </a:solidFill>
                  <a:latin typeface="Arial" pitchFamily="34" charset="0"/>
                </a:rPr>
                <a:t>Giải</a:t>
              </a:r>
              <a:r>
                <a:rPr lang="en-US" sz="3200" b="1" dirty="0">
                  <a:solidFill>
                    <a:srgbClr val="0000CC"/>
                  </a:solidFill>
                  <a:latin typeface="Arial" pitchFamily="34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Hộp_Văn_Bản 8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14A0BBCB-3A74-536E-81DE-865E80855B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428625" y="3624263"/>
                  <a:ext cx="9929813" cy="532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    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M 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+ N = 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(3xyz – </a:t>
                  </a:r>
                  <a:r>
                    <a:rPr lang="en-US" sz="2800" b="1" dirty="0">
                      <a:solidFill>
                        <a:srgbClr val="FF0000"/>
                      </a:solidFill>
                      <a:latin typeface="Arial" pitchFamily="34" charset="0"/>
                    </a:rPr>
                    <a:t>3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2800" b="1" baseline="30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+ 5xy –1)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+(</a:t>
                  </a:r>
                  <a:r>
                    <a:rPr lang="en-US" sz="2800" b="1" dirty="0">
                      <a:solidFill>
                        <a:schemeClr val="accent2"/>
                      </a:solidFill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2800" b="1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+ </a:t>
                  </a:r>
                  <a:r>
                    <a:rPr lang="en-US" altLang="en-US" sz="2800" b="1" dirty="0" err="1">
                      <a:solidFill>
                        <a:srgbClr val="0000CC"/>
                      </a:solidFill>
                    </a:rPr>
                    <a:t>xyz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 – 5xy + 3 – y)</a:t>
                  </a:r>
                  <a:endParaRPr lang="en-US" altLang="en-US" sz="2800" b="1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Hộp_Văn_Bản 8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14A0BBCB-3A74-536E-81DE-865E80855B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8625" y="3624263"/>
                  <a:ext cx="9929813" cy="532966"/>
                </a:xfrm>
                <a:prstGeom prst="rect">
                  <a:avLst/>
                </a:prstGeom>
                <a:blipFill>
                  <a:blip r:embed="rId5"/>
                  <a:stretch>
                    <a:fillRect t="-11494" b="-3103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Hộp_Văn_Bản 9">
                  <a:extLst>
                    <a:ext uri="{FF2B5EF4-FFF2-40B4-BE49-F238E27FC236}">
                      <a16:creationId xmlns:a16="http://schemas.microsoft.com/office/drawing/2014/main" id="{042831F5-EAED-A238-7904-B6BB153C4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0125" y="4286250"/>
                  <a:ext cx="8572500" cy="532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=</a:t>
                  </a:r>
                  <a:r>
                    <a:rPr lang="en-US" altLang="en-US" sz="2800" b="1" dirty="0"/>
                    <a:t>  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3xyz – </a:t>
                  </a:r>
                  <a:r>
                    <a:rPr lang="en-US" sz="2800" b="1" dirty="0">
                      <a:solidFill>
                        <a:srgbClr val="FF0000"/>
                      </a:solidFill>
                      <a:latin typeface="Arial" pitchFamily="34" charset="0"/>
                    </a:rPr>
                    <a:t>3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2800" b="1" baseline="30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+ 5xy –1  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+ </a:t>
                  </a:r>
                  <a:r>
                    <a:rPr lang="en-US" sz="2800" b="1" dirty="0">
                      <a:solidFill>
                        <a:schemeClr val="accent2"/>
                      </a:solidFill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2800" b="1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+ </a:t>
                  </a:r>
                  <a:r>
                    <a:rPr lang="en-US" altLang="en-US" sz="2800" b="1" dirty="0" err="1">
                      <a:solidFill>
                        <a:srgbClr val="0000CC"/>
                      </a:solidFill>
                    </a:rPr>
                    <a:t>xyz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 – 5xy + 3 – y</a:t>
                  </a:r>
                  <a:endParaRPr lang="en-US" altLang="en-US" sz="2800" b="1" baseline="30000" dirty="0"/>
                </a:p>
              </p:txBody>
            </p:sp>
          </mc:Choice>
          <mc:Fallback xmlns="">
            <p:sp>
              <p:nvSpPr>
                <p:cNvPr id="10" name="Hộp_Văn_Bản 9">
                  <a:extLst>
                    <a:ext uri="{FF2B5EF4-FFF2-40B4-BE49-F238E27FC236}">
                      <a16:creationId xmlns:a16="http://schemas.microsoft.com/office/drawing/2014/main" id="{042831F5-EAED-A238-7904-B6BB153C44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00125" y="4286250"/>
                  <a:ext cx="8572500" cy="532966"/>
                </a:xfrm>
                <a:prstGeom prst="rect">
                  <a:avLst/>
                </a:prstGeom>
                <a:blipFill>
                  <a:blip r:embed="rId6"/>
                  <a:stretch>
                    <a:fillRect l="-1422" t="-10227" b="-295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Hộp_Văn_Bản 10">
                  <a:extLst>
                    <a:ext uri="{FF2B5EF4-FFF2-40B4-BE49-F238E27FC236}">
                      <a16:creationId xmlns:a16="http://schemas.microsoft.com/office/drawing/2014/main" id="{2E81BD65-7855-89DB-4327-9DCB771346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438" y="5000625"/>
                  <a:ext cx="9072562" cy="9638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=  (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3xyz + </a:t>
                  </a:r>
                  <a:r>
                    <a:rPr lang="en-US" altLang="en-US" sz="2800" b="1" dirty="0" err="1">
                      <a:solidFill>
                        <a:srgbClr val="0000CC"/>
                      </a:solidFill>
                    </a:rPr>
                    <a:t>xyz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)+(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– </a:t>
                  </a:r>
                  <a:r>
                    <a:rPr lang="en-US" sz="2800" b="1" dirty="0">
                      <a:solidFill>
                        <a:srgbClr val="FF0000"/>
                      </a:solidFill>
                      <a:latin typeface="Arial" pitchFamily="34" charset="0"/>
                    </a:rPr>
                    <a:t>3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+ </a:t>
                  </a:r>
                  <a:r>
                    <a:rPr lang="en-US" sz="2800" b="1" dirty="0">
                      <a:solidFill>
                        <a:schemeClr val="accent2"/>
                      </a:solidFill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)+(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5xy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 – 5xy)–y + (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–1 </a:t>
                  </a:r>
                  <a:r>
                    <a:rPr lang="en-US" altLang="en-US" sz="2800" b="1" dirty="0">
                      <a:solidFill>
                        <a:schemeClr val="accent2"/>
                      </a:solidFill>
                    </a:rPr>
                    <a:t>+ 3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)</a:t>
                  </a:r>
                  <a:endParaRPr lang="en-US" altLang="en-US" sz="2800" b="1" dirty="0">
                    <a:solidFill>
                      <a:srgbClr val="0000CC"/>
                    </a:solidFill>
                  </a:endParaRPr>
                </a:p>
                <a:p>
                  <a:pPr algn="just" eaLnBrk="1" hangingPunct="1"/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Hộp_Văn_Bản 10">
                  <a:extLst>
                    <a:ext uri="{FF2B5EF4-FFF2-40B4-BE49-F238E27FC236}">
                      <a16:creationId xmlns:a16="http://schemas.microsoft.com/office/drawing/2014/main" id="{2E81BD65-7855-89DB-4327-9DCB771346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438" y="5000625"/>
                  <a:ext cx="9072562" cy="963854"/>
                </a:xfrm>
                <a:prstGeom prst="rect">
                  <a:avLst/>
                </a:prstGeom>
                <a:blipFill>
                  <a:blip r:embed="rId7"/>
                  <a:stretch>
                    <a:fillRect l="-1411" t="-569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Hộp_Văn_Bản 12">
              <a:extLst>
                <a:ext uri="{FF2B5EF4-FFF2-40B4-BE49-F238E27FC236}">
                  <a16:creationId xmlns:a16="http://schemas.microsoft.com/office/drawing/2014/main" id="{93AD64E5-104F-22AD-E244-0891E1FF50AA}"/>
                </a:ext>
              </a:extLst>
            </p:cNvPr>
            <p:cNvSpPr txBox="1"/>
            <p:nvPr/>
          </p:nvSpPr>
          <p:spPr>
            <a:xfrm>
              <a:off x="928688" y="142875"/>
              <a:ext cx="3429000" cy="5842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srgbClr val="0000CC"/>
                  </a:solidFill>
                  <a:latin typeface="Arial" pitchFamily="34" charset="0"/>
                </a:rPr>
                <a:t>Bài</a:t>
              </a:r>
              <a:r>
                <a:rPr lang="en-US" sz="3200" b="1" dirty="0">
                  <a:solidFill>
                    <a:srgbClr val="0000CC"/>
                  </a:solidFill>
                  <a:latin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itchFamily="34" charset="0"/>
                </a:rPr>
                <a:t>tập</a:t>
              </a:r>
              <a:r>
                <a:rPr lang="en-US" sz="3200" b="1" dirty="0">
                  <a:solidFill>
                    <a:srgbClr val="0000CC"/>
                  </a:solidFill>
                  <a:latin typeface="Arial" pitchFamily="34" charset="0"/>
                </a:rPr>
                <a:t> 31 SGK:</a:t>
              </a:r>
            </a:p>
          </p:txBody>
        </p:sp>
        <p:sp>
          <p:nvSpPr>
            <p:cNvPr id="15" name="Hộp_Văn_Bản 14">
              <a:hlinkClick r:id="rId4" action="ppaction://hlinksldjump"/>
              <a:extLst>
                <a:ext uri="{FF2B5EF4-FFF2-40B4-BE49-F238E27FC236}">
                  <a16:creationId xmlns:a16="http://schemas.microsoft.com/office/drawing/2014/main" id="{676034CC-B637-608C-8C00-63742D4B2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13" y="2071688"/>
              <a:ext cx="28575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00CC"/>
                  </a:solidFill>
                </a:rPr>
                <a:t>a) Tính </a:t>
              </a:r>
              <a:r>
                <a:rPr lang="en-US" altLang="en-US" sz="3200" b="1">
                  <a:solidFill>
                    <a:srgbClr val="FF0000"/>
                  </a:solidFill>
                </a:rPr>
                <a:t>M</a:t>
              </a:r>
              <a:r>
                <a:rPr lang="en-US" altLang="en-US" sz="3200" b="1">
                  <a:solidFill>
                    <a:srgbClr val="0000CC"/>
                  </a:solidFill>
                </a:rPr>
                <a:t> + N</a:t>
              </a:r>
              <a:endParaRPr lang="en-US" altLang="en-US" sz="3200" b="1" baseline="30000">
                <a:solidFill>
                  <a:srgbClr val="0000CC"/>
                </a:solidFill>
              </a:endParaRPr>
            </a:p>
          </p:txBody>
        </p:sp>
        <p:sp>
          <p:nvSpPr>
            <p:cNvPr id="16" name="Hộp_Văn_Bản 15">
              <a:hlinkClick r:id="rId4" action="ppaction://hlinksldjump"/>
              <a:extLst>
                <a:ext uri="{FF2B5EF4-FFF2-40B4-BE49-F238E27FC236}">
                  <a16:creationId xmlns:a16="http://schemas.microsoft.com/office/drawing/2014/main" id="{9AAA58AC-F5D1-E029-C0A2-DB855108C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75" y="2643188"/>
              <a:ext cx="30003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00CC"/>
                  </a:solidFill>
                </a:rPr>
                <a:t>b) Tính </a:t>
              </a:r>
              <a:r>
                <a:rPr lang="en-US" altLang="en-US" sz="3200" b="1">
                  <a:solidFill>
                    <a:srgbClr val="FF0000"/>
                  </a:solidFill>
                </a:rPr>
                <a:t>M</a:t>
              </a:r>
              <a:r>
                <a:rPr lang="en-US" altLang="en-US" sz="3200" b="1">
                  <a:solidFill>
                    <a:srgbClr val="0000CC"/>
                  </a:solidFill>
                </a:rPr>
                <a:t> – N</a:t>
              </a:r>
              <a:endParaRPr lang="en-US" altLang="en-US" sz="3200" b="1" baseline="3000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Hộp_Văn_Bản 17">
                  <a:extLst>
                    <a:ext uri="{FF2B5EF4-FFF2-40B4-BE49-F238E27FC236}">
                      <a16:creationId xmlns:a16="http://schemas.microsoft.com/office/drawing/2014/main" id="{8054933A-92F9-5333-F41B-D0DFDB1FF8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438" y="5827713"/>
                  <a:ext cx="9072562" cy="532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=      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4xyz</a:t>
                  </a:r>
                  <a:r>
                    <a:rPr lang="en-US" altLang="en-US" sz="2800" b="1" baseline="30000" dirty="0">
                      <a:solidFill>
                        <a:srgbClr val="0000CC"/>
                      </a:solidFill>
                    </a:rPr>
                    <a:t> 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       +         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2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2800" b="1" baseline="30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              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– y  +      2 </a:t>
                  </a:r>
                  <a:endParaRPr lang="en-US" altLang="en-US" sz="2800" b="1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Hộp_Văn_Bản 17">
                  <a:extLst>
                    <a:ext uri="{FF2B5EF4-FFF2-40B4-BE49-F238E27FC236}">
                      <a16:creationId xmlns:a16="http://schemas.microsoft.com/office/drawing/2014/main" id="{8054933A-92F9-5333-F41B-D0DFDB1FF8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438" y="5827713"/>
                  <a:ext cx="9072562" cy="532966"/>
                </a:xfrm>
                <a:prstGeom prst="rect">
                  <a:avLst/>
                </a:prstGeom>
                <a:blipFill>
                  <a:blip r:embed="rId8"/>
                  <a:stretch>
                    <a:fillRect l="-1411" t="-11494" b="-3103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E3661F-F577-6199-ED49-03B299A1462A}"/>
              </a:ext>
            </a:extLst>
          </p:cNvPr>
          <p:cNvGrpSpPr/>
          <p:nvPr/>
        </p:nvGrpSpPr>
        <p:grpSpPr>
          <a:xfrm>
            <a:off x="-428625" y="142875"/>
            <a:ext cx="10001250" cy="6217804"/>
            <a:chOff x="-428625" y="142875"/>
            <a:chExt cx="10001250" cy="6217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Hộp_Văn_Bản 3">
                  <a:extLst>
                    <a:ext uri="{FF2B5EF4-FFF2-40B4-BE49-F238E27FC236}">
                      <a16:creationId xmlns:a16="http://schemas.microsoft.com/office/drawing/2014/main" id="{4E5FA51A-926D-3F2F-8013-4BE03623BFCB}"/>
                    </a:ext>
                  </a:extLst>
                </p:cNvPr>
                <p:cNvSpPr txBox="1"/>
                <p:nvPr/>
              </p:nvSpPr>
              <p:spPr>
                <a:xfrm>
                  <a:off x="285750" y="785813"/>
                  <a:ext cx="8501063" cy="1099532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3200" b="1" dirty="0">
                      <a:solidFill>
                        <a:srgbClr val="0000CC"/>
                      </a:solidFill>
                      <a:latin typeface="Arial" pitchFamily="34" charset="0"/>
                    </a:rPr>
                    <a:t>Cho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latin typeface="Arial" pitchFamily="34" charset="0"/>
                    </a:rPr>
                    <a:t>hai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Arial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latin typeface="Arial" pitchFamily="34" charset="0"/>
                    </a:rPr>
                    <a:t>đa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Arial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latin typeface="Arial" pitchFamily="34" charset="0"/>
                    </a:rPr>
                    <a:t>thức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Arial" pitchFamily="34" charset="0"/>
                    </a:rPr>
                    <a:t>: </a:t>
                  </a:r>
                  <a:r>
                    <a:rPr lang="en-US" sz="3200" b="1" dirty="0">
                      <a:solidFill>
                        <a:srgbClr val="FF0000"/>
                      </a:solidFill>
                      <a:latin typeface="Arial" pitchFamily="34" charset="0"/>
                    </a:rPr>
                    <a:t>M = 3xyz – 3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baseline="30000" dirty="0">
                      <a:solidFill>
                        <a:srgbClr val="FF0000"/>
                      </a:solidFill>
                      <a:latin typeface="Arial" pitchFamily="34" charset="0"/>
                    </a:rPr>
                    <a:t> </a:t>
                  </a:r>
                  <a:r>
                    <a:rPr lang="en-US" sz="3200" b="1" dirty="0">
                      <a:solidFill>
                        <a:srgbClr val="FF0000"/>
                      </a:solidFill>
                      <a:latin typeface="Arial" pitchFamily="34" charset="0"/>
                    </a:rPr>
                    <a:t>+ 5xy – 1 </a:t>
                  </a:r>
                </a:p>
                <a:p>
                  <a:pPr>
                    <a:defRPr/>
                  </a:pPr>
                  <a:r>
                    <a:rPr lang="en-US" sz="3200" b="1" dirty="0">
                      <a:latin typeface="Arial" pitchFamily="34" charset="0"/>
                    </a:rPr>
                    <a:t>                      </a:t>
                  </a:r>
                  <a:r>
                    <a:rPr lang="en-US" sz="3200" b="1" dirty="0" err="1">
                      <a:latin typeface="Arial" pitchFamily="34" charset="0"/>
                    </a:rPr>
                    <a:t>và</a:t>
                  </a:r>
                  <a:r>
                    <a:rPr lang="en-US" sz="3200" b="1" dirty="0">
                      <a:latin typeface="Arial" pitchFamily="34" charset="0"/>
                    </a:rPr>
                    <a:t>   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Arial" pitchFamily="34" charset="0"/>
                    </a:rPr>
                    <a:t>N = </a:t>
                  </a:r>
                  <a:r>
                    <a:rPr lang="en-US" sz="3200" b="1" dirty="0">
                      <a:solidFill>
                        <a:srgbClr val="FF0000"/>
                      </a:solidFill>
                      <a:latin typeface="Arial" pitchFamily="34" charset="0"/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rgbClr val="0000CC"/>
                      </a:solidFill>
                      <a:latin typeface="Arial" pitchFamily="34" charset="0"/>
                    </a:rPr>
                    <a:t> + xyz – 5xy + 3 – y </a:t>
                  </a:r>
                </a:p>
              </p:txBody>
            </p:sp>
          </mc:Choice>
          <mc:Fallback xmlns="">
            <p:sp>
              <p:nvSpPr>
                <p:cNvPr id="4" name="Hộp_Văn_Bản 3">
                  <a:extLst>
                    <a:ext uri="{FF2B5EF4-FFF2-40B4-BE49-F238E27FC236}">
                      <a16:creationId xmlns:a16="http://schemas.microsoft.com/office/drawing/2014/main" id="{4E5FA51A-926D-3F2F-8013-4BE03623B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750" y="785813"/>
                  <a:ext cx="8501063" cy="1099532"/>
                </a:xfrm>
                <a:prstGeom prst="rect">
                  <a:avLst/>
                </a:prstGeom>
                <a:blipFill>
                  <a:blip r:embed="rId2"/>
                  <a:stretch>
                    <a:fillRect l="-1717" t="-4891" r="-2647" b="-163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Sao 5-Cánh 4">
              <a:extLst>
                <a:ext uri="{FF2B5EF4-FFF2-40B4-BE49-F238E27FC236}">
                  <a16:creationId xmlns:a16="http://schemas.microsoft.com/office/drawing/2014/main" id="{DB490396-A752-932C-9635-3517A5CC9A41}"/>
                </a:ext>
              </a:extLst>
            </p:cNvPr>
            <p:cNvSpPr/>
            <p:nvPr/>
          </p:nvSpPr>
          <p:spPr>
            <a:xfrm>
              <a:off x="285750" y="214313"/>
              <a:ext cx="428625" cy="42862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Hộp_Văn_Bản 7">
              <a:extLst>
                <a:ext uri="{FF2B5EF4-FFF2-40B4-BE49-F238E27FC236}">
                  <a16:creationId xmlns:a16="http://schemas.microsoft.com/office/drawing/2014/main" id="{5EED7B6D-C4B9-990E-494D-BBBC9763C541}"/>
                </a:ext>
              </a:extLst>
            </p:cNvPr>
            <p:cNvSpPr txBox="1"/>
            <p:nvPr/>
          </p:nvSpPr>
          <p:spPr>
            <a:xfrm>
              <a:off x="3643313" y="2928938"/>
              <a:ext cx="1285875" cy="5842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srgbClr val="0000CC"/>
                  </a:solidFill>
                  <a:latin typeface="Arial" pitchFamily="34" charset="0"/>
                </a:rPr>
                <a:t>Giải</a:t>
              </a:r>
              <a:r>
                <a:rPr lang="en-US" sz="3200" b="1" dirty="0">
                  <a:solidFill>
                    <a:srgbClr val="0000CC"/>
                  </a:solidFill>
                  <a:latin typeface="Arial" pitchFamily="34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Hộp_Văn_Bản 8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14A0BBCB-3A74-536E-81DE-865E80855B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428625" y="3624263"/>
                  <a:ext cx="9929813" cy="532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    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M 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+ N = 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(3xyz – </a:t>
                  </a:r>
                  <a:r>
                    <a:rPr lang="en-US" sz="2800" b="1" dirty="0">
                      <a:solidFill>
                        <a:srgbClr val="FF0000"/>
                      </a:solidFill>
                      <a:latin typeface="Arial" pitchFamily="34" charset="0"/>
                    </a:rPr>
                    <a:t>3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2800" b="1" baseline="30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+ 5xy –1)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-(</a:t>
                  </a:r>
                  <a:r>
                    <a:rPr lang="en-US" sz="2800" b="1" dirty="0">
                      <a:solidFill>
                        <a:schemeClr val="accent2"/>
                      </a:solidFill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2800" b="1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+ </a:t>
                  </a:r>
                  <a:r>
                    <a:rPr lang="en-US" altLang="en-US" sz="2800" b="1" dirty="0" err="1">
                      <a:solidFill>
                        <a:srgbClr val="0000CC"/>
                      </a:solidFill>
                    </a:rPr>
                    <a:t>xyz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 – 5xy + 3 – y)</a:t>
                  </a:r>
                  <a:endParaRPr lang="en-US" altLang="en-US" sz="2800" b="1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Hộp_Văn_Bản 8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14A0BBCB-3A74-536E-81DE-865E80855B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8625" y="3624263"/>
                  <a:ext cx="9929813" cy="532966"/>
                </a:xfrm>
                <a:prstGeom prst="rect">
                  <a:avLst/>
                </a:prstGeom>
                <a:blipFill>
                  <a:blip r:embed="rId5"/>
                  <a:stretch>
                    <a:fillRect t="-11494" b="-3103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Hộp_Văn_Bản 9">
                  <a:extLst>
                    <a:ext uri="{FF2B5EF4-FFF2-40B4-BE49-F238E27FC236}">
                      <a16:creationId xmlns:a16="http://schemas.microsoft.com/office/drawing/2014/main" id="{042831F5-EAED-A238-7904-B6BB153C4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0125" y="4286250"/>
                  <a:ext cx="8572500" cy="532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=</a:t>
                  </a:r>
                  <a:r>
                    <a:rPr lang="en-US" altLang="en-US" sz="2800" b="1" dirty="0"/>
                    <a:t>  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3xyz – </a:t>
                  </a:r>
                  <a:r>
                    <a:rPr lang="en-US" sz="2800" b="1" dirty="0">
                      <a:solidFill>
                        <a:srgbClr val="FF0000"/>
                      </a:solidFill>
                      <a:latin typeface="Arial" pitchFamily="34" charset="0"/>
                    </a:rPr>
                    <a:t>3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2800" b="1" baseline="30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+ 5xy –1 </a:t>
                  </a:r>
                  <a:r>
                    <a:rPr lang="en-US" altLang="en-US" sz="2800" b="1" dirty="0">
                      <a:solidFill>
                        <a:schemeClr val="accent2"/>
                      </a:solidFill>
                    </a:rPr>
                    <a:t>– </a:t>
                  </a:r>
                  <a:r>
                    <a:rPr lang="en-US" sz="2800" b="1" dirty="0">
                      <a:solidFill>
                        <a:schemeClr val="accent2"/>
                      </a:solidFill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2800" b="1" dirty="0">
                      <a:solidFill>
                        <a:schemeClr val="accent2"/>
                      </a:solidFill>
                    </a:rPr>
                    <a:t> – </a:t>
                  </a:r>
                  <a:r>
                    <a:rPr lang="en-US" altLang="en-US" sz="2800" b="1" dirty="0" err="1">
                      <a:solidFill>
                        <a:schemeClr val="accent2"/>
                      </a:solidFill>
                    </a:rPr>
                    <a:t>xyz</a:t>
                  </a:r>
                  <a:r>
                    <a:rPr lang="en-US" altLang="en-US" sz="2800" b="1" dirty="0">
                      <a:solidFill>
                        <a:schemeClr val="accent2"/>
                      </a:solidFill>
                    </a:rPr>
                    <a:t> + 5xy – 3 + y</a:t>
                  </a:r>
                  <a:endParaRPr lang="en-US" altLang="en-US" sz="2800" b="1" baseline="30000" dirty="0"/>
                </a:p>
              </p:txBody>
            </p:sp>
          </mc:Choice>
          <mc:Fallback xmlns="">
            <p:sp>
              <p:nvSpPr>
                <p:cNvPr id="10" name="Hộp_Văn_Bản 9">
                  <a:extLst>
                    <a:ext uri="{FF2B5EF4-FFF2-40B4-BE49-F238E27FC236}">
                      <a16:creationId xmlns:a16="http://schemas.microsoft.com/office/drawing/2014/main" id="{042831F5-EAED-A238-7904-B6BB153C44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00125" y="4286250"/>
                  <a:ext cx="8572500" cy="532966"/>
                </a:xfrm>
                <a:prstGeom prst="rect">
                  <a:avLst/>
                </a:prstGeom>
                <a:blipFill>
                  <a:blip r:embed="rId6"/>
                  <a:stretch>
                    <a:fillRect l="-1422" t="-10227" b="-295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Hộp_Văn_Bản 10">
                  <a:extLst>
                    <a:ext uri="{FF2B5EF4-FFF2-40B4-BE49-F238E27FC236}">
                      <a16:creationId xmlns:a16="http://schemas.microsoft.com/office/drawing/2014/main" id="{2E81BD65-7855-89DB-4327-9DCB771346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438" y="5000625"/>
                  <a:ext cx="9072562" cy="9638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=  (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3xyz – </a:t>
                  </a:r>
                  <a:r>
                    <a:rPr lang="en-US" altLang="en-US" sz="2800" b="1" dirty="0" err="1">
                      <a:solidFill>
                        <a:srgbClr val="0000CC"/>
                      </a:solidFill>
                    </a:rPr>
                    <a:t>xyz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)+(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– </a:t>
                  </a:r>
                  <a:r>
                    <a:rPr lang="en-US" sz="2800" b="1" dirty="0">
                      <a:solidFill>
                        <a:srgbClr val="FF0000"/>
                      </a:solidFill>
                      <a:latin typeface="Arial" pitchFamily="34" charset="0"/>
                    </a:rPr>
                    <a:t>3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en-US" sz="2800" b="1" dirty="0">
                      <a:solidFill>
                        <a:schemeClr val="accent2"/>
                      </a:solidFill>
                    </a:rPr>
                    <a:t>–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 </a:t>
                  </a:r>
                  <a:r>
                    <a:rPr lang="en-US" sz="2800" b="1" dirty="0">
                      <a:solidFill>
                        <a:schemeClr val="accent2"/>
                      </a:solidFill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)+(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5xy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 + 5xy)+y + (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–1– </a:t>
                  </a:r>
                  <a:r>
                    <a:rPr lang="en-US" altLang="en-US" sz="2800" b="1" dirty="0">
                      <a:solidFill>
                        <a:schemeClr val="accent2"/>
                      </a:solidFill>
                    </a:rPr>
                    <a:t>3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)</a:t>
                  </a:r>
                  <a:endParaRPr lang="en-US" altLang="en-US" sz="2800" b="1" dirty="0">
                    <a:solidFill>
                      <a:srgbClr val="0000CC"/>
                    </a:solidFill>
                  </a:endParaRPr>
                </a:p>
                <a:p>
                  <a:pPr algn="just" eaLnBrk="1" hangingPunct="1"/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Hộp_Văn_Bản 10">
                  <a:extLst>
                    <a:ext uri="{FF2B5EF4-FFF2-40B4-BE49-F238E27FC236}">
                      <a16:creationId xmlns:a16="http://schemas.microsoft.com/office/drawing/2014/main" id="{2E81BD65-7855-89DB-4327-9DCB771346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438" y="5000625"/>
                  <a:ext cx="9072562" cy="963854"/>
                </a:xfrm>
                <a:prstGeom prst="rect">
                  <a:avLst/>
                </a:prstGeom>
                <a:blipFill>
                  <a:blip r:embed="rId7"/>
                  <a:stretch>
                    <a:fillRect l="-1411" t="-569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Hộp_Văn_Bản 12">
              <a:extLst>
                <a:ext uri="{FF2B5EF4-FFF2-40B4-BE49-F238E27FC236}">
                  <a16:creationId xmlns:a16="http://schemas.microsoft.com/office/drawing/2014/main" id="{93AD64E5-104F-22AD-E244-0891E1FF50AA}"/>
                </a:ext>
              </a:extLst>
            </p:cNvPr>
            <p:cNvSpPr txBox="1"/>
            <p:nvPr/>
          </p:nvSpPr>
          <p:spPr>
            <a:xfrm>
              <a:off x="928688" y="142875"/>
              <a:ext cx="3429000" cy="5842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dirty="0" err="1">
                  <a:solidFill>
                    <a:srgbClr val="0000CC"/>
                  </a:solidFill>
                  <a:latin typeface="Arial" pitchFamily="34" charset="0"/>
                </a:rPr>
                <a:t>Bài</a:t>
              </a:r>
              <a:r>
                <a:rPr lang="en-US" sz="3200" b="1" dirty="0">
                  <a:solidFill>
                    <a:srgbClr val="0000CC"/>
                  </a:solidFill>
                  <a:latin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Arial" pitchFamily="34" charset="0"/>
                </a:rPr>
                <a:t>tập</a:t>
              </a:r>
              <a:r>
                <a:rPr lang="en-US" sz="3200" b="1" dirty="0">
                  <a:solidFill>
                    <a:srgbClr val="0000CC"/>
                  </a:solidFill>
                  <a:latin typeface="Arial" pitchFamily="34" charset="0"/>
                </a:rPr>
                <a:t> 31 SGK:</a:t>
              </a:r>
            </a:p>
          </p:txBody>
        </p:sp>
        <p:sp>
          <p:nvSpPr>
            <p:cNvPr id="16" name="Hộp_Văn_Bản 15">
              <a:hlinkClick r:id="rId3" action="ppaction://hlinksldjump"/>
              <a:extLst>
                <a:ext uri="{FF2B5EF4-FFF2-40B4-BE49-F238E27FC236}">
                  <a16:creationId xmlns:a16="http://schemas.microsoft.com/office/drawing/2014/main" id="{9AAA58AC-F5D1-E029-C0A2-DB855108C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520" y="2128233"/>
              <a:ext cx="30003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0000CC"/>
                  </a:solidFill>
                </a:rPr>
                <a:t>b) </a:t>
              </a:r>
              <a:r>
                <a:rPr lang="en-US" altLang="en-US" sz="3200" b="1" dirty="0" err="1">
                  <a:solidFill>
                    <a:srgbClr val="0000CC"/>
                  </a:solidFill>
                </a:rPr>
                <a:t>Tính</a:t>
              </a:r>
              <a:r>
                <a:rPr lang="en-US" altLang="en-US" sz="3200" b="1" dirty="0">
                  <a:solidFill>
                    <a:srgbClr val="0000CC"/>
                  </a:solidFill>
                </a:rPr>
                <a:t> </a:t>
              </a:r>
              <a:r>
                <a:rPr lang="en-US" altLang="en-US" sz="3200" b="1" dirty="0">
                  <a:solidFill>
                    <a:srgbClr val="FF0000"/>
                  </a:solidFill>
                </a:rPr>
                <a:t>M</a:t>
              </a:r>
              <a:r>
                <a:rPr lang="en-US" altLang="en-US" sz="3200" b="1" dirty="0">
                  <a:solidFill>
                    <a:srgbClr val="0000CC"/>
                  </a:solidFill>
                </a:rPr>
                <a:t> – N</a:t>
              </a:r>
              <a:endParaRPr lang="en-US" altLang="en-US" sz="3200" b="1" baseline="30000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Hộp_Văn_Bản 17">
                  <a:extLst>
                    <a:ext uri="{FF2B5EF4-FFF2-40B4-BE49-F238E27FC236}">
                      <a16:creationId xmlns:a16="http://schemas.microsoft.com/office/drawing/2014/main" id="{8054933A-92F9-5333-F41B-D0DFDB1FF8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438" y="5827713"/>
                  <a:ext cx="9072562" cy="532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=      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2xyz</a:t>
                  </a:r>
                  <a:r>
                    <a:rPr lang="en-US" altLang="en-US" sz="2800" b="1" baseline="30000" dirty="0">
                      <a:solidFill>
                        <a:srgbClr val="0000CC"/>
                      </a:solidFill>
                    </a:rPr>
                    <a:t>        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   </a:t>
                  </a:r>
                  <a:r>
                    <a:rPr lang="en-US" altLang="en-US" sz="2800" b="1" baseline="30000" dirty="0">
                      <a:solidFill>
                        <a:srgbClr val="0000CC"/>
                      </a:solidFill>
                    </a:rPr>
                    <a:t>  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   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𝟖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2800" b="1" baseline="300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            + 10xy      </a:t>
                  </a:r>
                  <a:r>
                    <a:rPr lang="en-US" altLang="en-US" sz="2800" b="1" dirty="0">
                      <a:solidFill>
                        <a:srgbClr val="0000CC"/>
                      </a:solidFill>
                    </a:rPr>
                    <a:t>+ y    </a:t>
                  </a:r>
                  <a:r>
                    <a:rPr lang="en-US" altLang="en-US" sz="2800" b="1" dirty="0">
                      <a:solidFill>
                        <a:srgbClr val="FF0000"/>
                      </a:solidFill>
                    </a:rPr>
                    <a:t>– 4</a:t>
                  </a:r>
                  <a:endParaRPr lang="en-US" altLang="en-US" sz="2800" b="1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Hộp_Văn_Bản 17">
                  <a:extLst>
                    <a:ext uri="{FF2B5EF4-FFF2-40B4-BE49-F238E27FC236}">
                      <a16:creationId xmlns:a16="http://schemas.microsoft.com/office/drawing/2014/main" id="{8054933A-92F9-5333-F41B-D0DFDB1FF8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438" y="5827713"/>
                  <a:ext cx="9072562" cy="532966"/>
                </a:xfrm>
                <a:prstGeom prst="rect">
                  <a:avLst/>
                </a:prstGeom>
                <a:blipFill>
                  <a:blip r:embed="rId8"/>
                  <a:stretch>
                    <a:fillRect l="-1411" t="-11494" b="-3103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05397036"/>
      </p:ext>
    </p:extLst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>
            <a:extLst>
              <a:ext uri="{FF2B5EF4-FFF2-40B4-BE49-F238E27FC236}">
                <a16:creationId xmlns:a16="http://schemas.microsoft.com/office/drawing/2014/main" id="{8B429406-5307-767F-F30D-F0EA7628F1E0}"/>
              </a:ext>
            </a:extLst>
          </p:cNvPr>
          <p:cNvSpPr txBox="1"/>
          <p:nvPr/>
        </p:nvSpPr>
        <p:spPr>
          <a:xfrm>
            <a:off x="2786063" y="415925"/>
            <a:ext cx="3929062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</a:rPr>
              <a:t>Công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5" name="Hộp_Văn_Bản 4">
            <a:extLst>
              <a:ext uri="{FF2B5EF4-FFF2-40B4-BE49-F238E27FC236}">
                <a16:creationId xmlns:a16="http://schemas.microsoft.com/office/drawing/2014/main" id="{1E852C59-B370-2BB1-2037-E90298362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844675"/>
            <a:ext cx="7715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</a:rPr>
              <a:t>*Học thuộc quy tắc cộng, trừ đa thức.</a:t>
            </a:r>
          </a:p>
        </p:txBody>
      </p:sp>
      <p:sp>
        <p:nvSpPr>
          <p:cNvPr id="6" name="Hộp_Văn_Bản 5">
            <a:extLst>
              <a:ext uri="{FF2B5EF4-FFF2-40B4-BE49-F238E27FC236}">
                <a16:creationId xmlns:a16="http://schemas.microsoft.com/office/drawing/2014/main" id="{C12C38AB-2055-C411-002C-91D07FCB4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3214688"/>
            <a:ext cx="6215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</a:rPr>
              <a:t>*BTVN: 29; 30; 31; 33; SGK.</a:t>
            </a:r>
          </a:p>
        </p:txBody>
      </p:sp>
      <p:sp>
        <p:nvSpPr>
          <p:cNvPr id="7" name="Hộp_Văn_Bản 6">
            <a:extLst>
              <a:ext uri="{FF2B5EF4-FFF2-40B4-BE49-F238E27FC236}">
                <a16:creationId xmlns:a16="http://schemas.microsoft.com/office/drawing/2014/main" id="{3A2603C8-E262-48A9-034A-2239B4E8E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3786188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</a:rPr>
              <a:t>29; 30 SBT.</a:t>
            </a: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D0B2DC-1E5F-47D4-D3B1-4A3EE797D3AA}"/>
              </a:ext>
            </a:extLst>
          </p:cNvPr>
          <p:cNvGrpSpPr/>
          <p:nvPr/>
        </p:nvGrpSpPr>
        <p:grpSpPr>
          <a:xfrm>
            <a:off x="357188" y="142852"/>
            <a:ext cx="8572500" cy="5167955"/>
            <a:chOff x="357188" y="142852"/>
            <a:chExt cx="8572500" cy="5167955"/>
          </a:xfrm>
        </p:grpSpPr>
        <p:sp>
          <p:nvSpPr>
            <p:cNvPr id="6" name="Hộp_Văn_Bản 5">
              <a:extLst>
                <a:ext uri="{FF2B5EF4-FFF2-40B4-BE49-F238E27FC236}">
                  <a16:creationId xmlns:a16="http://schemas.microsoft.com/office/drawing/2014/main" id="{154B3439-E3FB-7503-E0EB-AD1107E1BC89}"/>
                </a:ext>
              </a:extLst>
            </p:cNvPr>
            <p:cNvSpPr txBox="1"/>
            <p:nvPr/>
          </p:nvSpPr>
          <p:spPr>
            <a:xfrm>
              <a:off x="2571736" y="142852"/>
              <a:ext cx="3786214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atin typeface="+mj-lt"/>
                </a:rPr>
                <a:t>K</a:t>
              </a:r>
              <a:r>
                <a:rPr lang="en-US" sz="2800" b="1" dirty="0"/>
                <a:t>IỂM TRA BÀI CŨ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7" name="Hộp_Văn_Bản 6">
              <a:extLst>
                <a:ext uri="{FF2B5EF4-FFF2-40B4-BE49-F238E27FC236}">
                  <a16:creationId xmlns:a16="http://schemas.microsoft.com/office/drawing/2014/main" id="{28D785AF-5B36-5D8A-F102-6AA134E360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8" y="785813"/>
              <a:ext cx="8429625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CC"/>
                  </a:solidFill>
                </a:rPr>
                <a:t>1.Em hãy bỏ các dấu ngoặc trong hai biểu         thức sau: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Hộp_Văn_Bản 7">
                  <a:extLst>
                    <a:ext uri="{FF2B5EF4-FFF2-40B4-BE49-F238E27FC236}">
                      <a16:creationId xmlns:a16="http://schemas.microsoft.com/office/drawing/2014/main" id="{24FB34D3-85B6-5348-1AA2-16363819961D}"/>
                    </a:ext>
                  </a:extLst>
                </p:cNvPr>
                <p:cNvSpPr txBox="1"/>
                <p:nvPr/>
              </p:nvSpPr>
              <p:spPr>
                <a:xfrm>
                  <a:off x="655638" y="1857375"/>
                  <a:ext cx="7488237" cy="59593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   a/     ( 5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 – 3y + 2)  + ( 4y – 2</a:t>
                  </a:r>
                  <a:r>
                    <a:rPr lang="en-US" sz="3200" b="1" dirty="0">
                      <a:solidFill>
                        <a:srgbClr val="FF0000"/>
                      </a:solidFill>
                      <a:cs typeface="Arial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 – 2 )</a:t>
                  </a:r>
                  <a:endParaRPr lang="en-US" sz="3200" b="1" baseline="30000" dirty="0">
                    <a:solidFill>
                      <a:srgbClr val="FF0000"/>
                    </a:solidFill>
                    <a:latin typeface="+mj-lt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8" name="Hộp_Văn_Bản 7">
                  <a:extLst>
                    <a:ext uri="{FF2B5EF4-FFF2-40B4-BE49-F238E27FC236}">
                      <a16:creationId xmlns:a16="http://schemas.microsoft.com/office/drawing/2014/main" id="{24FB34D3-85B6-5348-1AA2-1636381996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38" y="1857375"/>
                  <a:ext cx="7488237" cy="595932"/>
                </a:xfrm>
                <a:prstGeom prst="rect">
                  <a:avLst/>
                </a:prstGeom>
                <a:blipFill>
                  <a:blip r:embed="rId2"/>
                  <a:stretch>
                    <a:fillRect t="-12371" b="-32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Hộp_Văn_Bản 8">
                  <a:extLst>
                    <a:ext uri="{FF2B5EF4-FFF2-40B4-BE49-F238E27FC236}">
                      <a16:creationId xmlns:a16="http://schemas.microsoft.com/office/drawing/2014/main" id="{6C5BE1D1-181D-BB38-34AC-692771D1E796}"/>
                    </a:ext>
                  </a:extLst>
                </p:cNvPr>
                <p:cNvSpPr txBox="1"/>
                <p:nvPr/>
              </p:nvSpPr>
              <p:spPr>
                <a:xfrm>
                  <a:off x="642938" y="2500313"/>
                  <a:ext cx="8131175" cy="59593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en-US" sz="3200" b="1" dirty="0">
                      <a:latin typeface="+mj-lt"/>
                      <a:cs typeface="Arial" charset="0"/>
                    </a:rPr>
                    <a:t>   b/     ( 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+mj-lt"/>
                      <a:cs typeface="Arial" charset="0"/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+mj-lt"/>
                      <a:cs typeface="Arial" charset="0"/>
                    </a:rPr>
                    <a:t> – 3y + 2)  – ( 4y – 2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+mj-lt"/>
                      <a:cs typeface="Arial" charset="0"/>
                    </a:rPr>
                    <a:t> – 2 </a:t>
                  </a:r>
                  <a:r>
                    <a:rPr lang="en-US" sz="3200" b="1" dirty="0">
                      <a:latin typeface="+mj-lt"/>
                      <a:cs typeface="Arial" charset="0"/>
                    </a:rPr>
                    <a:t>)</a:t>
                  </a:r>
                  <a:endParaRPr lang="en-US" sz="3200" b="1" baseline="30000" dirty="0">
                    <a:latin typeface="+mj-lt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9" name="Hộp_Văn_Bản 8">
                  <a:extLst>
                    <a:ext uri="{FF2B5EF4-FFF2-40B4-BE49-F238E27FC236}">
                      <a16:creationId xmlns:a16="http://schemas.microsoft.com/office/drawing/2014/main" id="{6C5BE1D1-181D-BB38-34AC-692771D1E7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500313"/>
                  <a:ext cx="8131175" cy="595932"/>
                </a:xfrm>
                <a:prstGeom prst="rect">
                  <a:avLst/>
                </a:prstGeom>
                <a:blipFill>
                  <a:blip r:embed="rId3"/>
                  <a:stretch>
                    <a:fillRect t="-12245" b="-316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Hộp_Văn_Bản 9">
              <a:extLst>
                <a:ext uri="{FF2B5EF4-FFF2-40B4-BE49-F238E27FC236}">
                  <a16:creationId xmlns:a16="http://schemas.microsoft.com/office/drawing/2014/main" id="{7813F3BB-7A14-25BA-3179-3F9B1B9B1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88" y="3143250"/>
              <a:ext cx="71437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0000CC"/>
                  </a:solidFill>
                </a:rPr>
                <a:t>2.Em hãy thu gọn các đa thức sau: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Hộp_Văn_Bản 10">
                  <a:extLst>
                    <a:ext uri="{FF2B5EF4-FFF2-40B4-BE49-F238E27FC236}">
                      <a16:creationId xmlns:a16="http://schemas.microsoft.com/office/drawing/2014/main" id="{AC3E70F7-74D4-C54E-BA63-73770AF8051F}"/>
                    </a:ext>
                  </a:extLst>
                </p:cNvPr>
                <p:cNvSpPr txBox="1"/>
                <p:nvPr/>
              </p:nvSpPr>
              <p:spPr>
                <a:xfrm>
                  <a:off x="655638" y="3857625"/>
                  <a:ext cx="8274050" cy="59593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   a/   5</a:t>
                  </a:r>
                  <a:r>
                    <a:rPr lang="en-US" sz="3200" b="1" dirty="0">
                      <a:solidFill>
                        <a:srgbClr val="FF0000"/>
                      </a:solidFill>
                      <a:cs typeface="Arial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 – 3y + 2  +  4y – 2</a:t>
                  </a:r>
                  <a:r>
                    <a:rPr lang="en-US" sz="3200" b="1" dirty="0">
                      <a:solidFill>
                        <a:srgbClr val="FF0000"/>
                      </a:solidFill>
                      <a:cs typeface="Arial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 – 2 </a:t>
                  </a:r>
                  <a:endParaRPr lang="en-US" sz="3200" b="1" baseline="30000" dirty="0">
                    <a:solidFill>
                      <a:srgbClr val="FF0000"/>
                    </a:solidFill>
                    <a:latin typeface="+mj-lt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1" name="Hộp_Văn_Bản 10">
                  <a:extLst>
                    <a:ext uri="{FF2B5EF4-FFF2-40B4-BE49-F238E27FC236}">
                      <a16:creationId xmlns:a16="http://schemas.microsoft.com/office/drawing/2014/main" id="{AC3E70F7-74D4-C54E-BA63-73770AF805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38" y="3857625"/>
                  <a:ext cx="8274050" cy="595932"/>
                </a:xfrm>
                <a:prstGeom prst="rect">
                  <a:avLst/>
                </a:prstGeom>
                <a:blipFill>
                  <a:blip r:embed="rId4"/>
                  <a:stretch>
                    <a:fillRect t="-12245" b="-316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Hộp_Văn_Bản 11">
                  <a:extLst>
                    <a:ext uri="{FF2B5EF4-FFF2-40B4-BE49-F238E27FC236}">
                      <a16:creationId xmlns:a16="http://schemas.microsoft.com/office/drawing/2014/main" id="{D8CCDD86-8026-E382-762F-73B044BBC58A}"/>
                    </a:ext>
                  </a:extLst>
                </p:cNvPr>
                <p:cNvSpPr txBox="1"/>
                <p:nvPr/>
              </p:nvSpPr>
              <p:spPr>
                <a:xfrm>
                  <a:off x="584200" y="4714875"/>
                  <a:ext cx="8131175" cy="59593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    b/   5</a:t>
                  </a:r>
                  <a:r>
                    <a:rPr lang="en-US" sz="3200" b="1" dirty="0">
                      <a:solidFill>
                        <a:srgbClr val="FF0000"/>
                      </a:solidFill>
                      <a:cs typeface="Arial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 – 3y + 2 – 4y + 2</a:t>
                  </a:r>
                  <a:r>
                    <a:rPr lang="en-US" sz="3200" b="1" dirty="0">
                      <a:solidFill>
                        <a:srgbClr val="FF0000"/>
                      </a:solidFill>
                      <a:cs typeface="Arial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 + 2</a:t>
                  </a:r>
                  <a:endParaRPr lang="en-US" sz="3200" b="1" baseline="30000" dirty="0">
                    <a:solidFill>
                      <a:srgbClr val="FF0000"/>
                    </a:solidFill>
                    <a:latin typeface="+mj-lt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2" name="Hộp_Văn_Bản 11">
                  <a:extLst>
                    <a:ext uri="{FF2B5EF4-FFF2-40B4-BE49-F238E27FC236}">
                      <a16:creationId xmlns:a16="http://schemas.microsoft.com/office/drawing/2014/main" id="{D8CCDD86-8026-E382-762F-73B044BBC5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200" y="4714875"/>
                  <a:ext cx="8131175" cy="595932"/>
                </a:xfrm>
                <a:prstGeom prst="rect">
                  <a:avLst/>
                </a:prstGeom>
                <a:blipFill>
                  <a:blip r:embed="rId5"/>
                  <a:stretch>
                    <a:fillRect t="-12245" b="-316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576403-E345-D1B0-B8DD-70DC0642BCF7}"/>
              </a:ext>
            </a:extLst>
          </p:cNvPr>
          <p:cNvGrpSpPr/>
          <p:nvPr/>
        </p:nvGrpSpPr>
        <p:grpSpPr>
          <a:xfrm>
            <a:off x="857250" y="142852"/>
            <a:ext cx="8143875" cy="5028618"/>
            <a:chOff x="857250" y="142852"/>
            <a:chExt cx="8143875" cy="5028618"/>
          </a:xfrm>
        </p:grpSpPr>
        <p:sp>
          <p:nvSpPr>
            <p:cNvPr id="6" name="Hộp_Văn_Bản 5">
              <a:hlinkClick r:id="rId2" action="ppaction://hlinksldjump"/>
              <a:extLst>
                <a:ext uri="{FF2B5EF4-FFF2-40B4-BE49-F238E27FC236}">
                  <a16:creationId xmlns:a16="http://schemas.microsoft.com/office/drawing/2014/main" id="{A495ED1E-8C7F-C059-C5DC-8339F58CEBF8}"/>
                </a:ext>
              </a:extLst>
            </p:cNvPr>
            <p:cNvSpPr txBox="1"/>
            <p:nvPr/>
          </p:nvSpPr>
          <p:spPr>
            <a:xfrm>
              <a:off x="2571736" y="142852"/>
              <a:ext cx="3786214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atin typeface="+mj-lt"/>
                </a:rPr>
                <a:t>K</a:t>
              </a:r>
              <a:r>
                <a:rPr lang="en-US" sz="2800" b="1" dirty="0"/>
                <a:t>IỂM TRA BÀI CŨ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7" name="Hộp_Văn_Bản 6">
              <a:extLst>
                <a:ext uri="{FF2B5EF4-FFF2-40B4-BE49-F238E27FC236}">
                  <a16:creationId xmlns:a16="http://schemas.microsoft.com/office/drawing/2014/main" id="{1BF246B1-CCAB-DBDC-5EC6-52857EC8585E}"/>
                </a:ext>
              </a:extLst>
            </p:cNvPr>
            <p:cNvSpPr txBox="1"/>
            <p:nvPr/>
          </p:nvSpPr>
          <p:spPr>
            <a:xfrm>
              <a:off x="2571750" y="785813"/>
              <a:ext cx="400050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0000CC"/>
                  </a:solidFill>
                  <a:latin typeface="+mj-lt"/>
                  <a:cs typeface="Arial" charset="0"/>
                </a:rPr>
                <a:t>1. </a:t>
              </a:r>
              <a:r>
                <a:rPr lang="en-US" sz="3200" b="1" dirty="0" err="1">
                  <a:solidFill>
                    <a:srgbClr val="0000CC"/>
                  </a:solidFill>
                  <a:latin typeface="+mj-lt"/>
                  <a:cs typeface="Arial" charset="0"/>
                </a:rPr>
                <a:t>Bỏ</a:t>
              </a:r>
              <a:r>
                <a:rPr lang="en-US" sz="3200" b="1" dirty="0">
                  <a:solidFill>
                    <a:srgbClr val="0000CC"/>
                  </a:solidFill>
                  <a:latin typeface="+mj-lt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+mj-lt"/>
                  <a:cs typeface="Arial" charset="0"/>
                </a:rPr>
                <a:t>dấu</a:t>
              </a:r>
              <a:r>
                <a:rPr lang="en-US" sz="3200" b="1" dirty="0">
                  <a:solidFill>
                    <a:srgbClr val="0000CC"/>
                  </a:solidFill>
                  <a:latin typeface="+mj-lt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+mj-lt"/>
                  <a:cs typeface="Arial" charset="0"/>
                </a:rPr>
                <a:t>ngoặc</a:t>
              </a:r>
              <a:r>
                <a:rPr lang="en-US" sz="3200" b="1" dirty="0">
                  <a:solidFill>
                    <a:srgbClr val="0000CC"/>
                  </a:solidFill>
                  <a:latin typeface="+mj-lt"/>
                  <a:cs typeface="Arial" charset="0"/>
                </a:rPr>
                <a:t> 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Hộp_Văn_Bản 7">
                  <a:extLst>
                    <a:ext uri="{FF2B5EF4-FFF2-40B4-BE49-F238E27FC236}">
                      <a16:creationId xmlns:a16="http://schemas.microsoft.com/office/drawing/2014/main" id="{D5265B2F-C7E1-D452-7010-A6C599C02520}"/>
                    </a:ext>
                  </a:extLst>
                </p:cNvPr>
                <p:cNvSpPr txBox="1"/>
                <p:nvPr/>
              </p:nvSpPr>
              <p:spPr>
                <a:xfrm>
                  <a:off x="1500188" y="1357313"/>
                  <a:ext cx="6960244" cy="5959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defRPr/>
                  </a:pPr>
                  <a:r>
                    <a:rPr lang="en-US" sz="3200" b="1" dirty="0">
                      <a:latin typeface="+mj-lt"/>
                      <a:cs typeface="Arial" charset="0"/>
                    </a:rPr>
                    <a:t>     a/ </a:t>
                  </a:r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( 5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 – 3y + 2)  </a:t>
                  </a:r>
                  <a:r>
                    <a:rPr lang="en-US" sz="3200" b="1" dirty="0">
                      <a:latin typeface="+mj-lt"/>
                      <a:cs typeface="Arial" charset="0"/>
                    </a:rPr>
                    <a:t>+ 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( 4y – 2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chemeClr val="accent2"/>
                      </a:solidFill>
                      <a:latin typeface="+mj-lt"/>
                      <a:cs typeface="Arial" charset="0"/>
                    </a:rPr>
                    <a:t> 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– 2 )</a:t>
                  </a:r>
                  <a:endParaRPr lang="en-US" sz="3200" b="1" baseline="30000" dirty="0">
                    <a:solidFill>
                      <a:srgbClr val="0000CC"/>
                    </a:solidFill>
                    <a:latin typeface="+mj-lt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8" name="Hộp_Văn_Bản 7">
                  <a:extLst>
                    <a:ext uri="{FF2B5EF4-FFF2-40B4-BE49-F238E27FC236}">
                      <a16:creationId xmlns:a16="http://schemas.microsoft.com/office/drawing/2014/main" id="{D5265B2F-C7E1-D452-7010-A6C599C025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0188" y="1357313"/>
                  <a:ext cx="6960244" cy="595932"/>
                </a:xfrm>
                <a:prstGeom prst="rect">
                  <a:avLst/>
                </a:prstGeom>
                <a:blipFill>
                  <a:blip r:embed="rId3"/>
                  <a:stretch>
                    <a:fillRect t="-12371" b="-32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Hộp_Văn_Bản 9">
              <a:extLst>
                <a:ext uri="{FF2B5EF4-FFF2-40B4-BE49-F238E27FC236}">
                  <a16:creationId xmlns:a16="http://schemas.microsoft.com/office/drawing/2014/main" id="{FC5F2BD9-1DE0-6C7C-0D5F-70522B2BAB13}"/>
                </a:ext>
              </a:extLst>
            </p:cNvPr>
            <p:cNvSpPr txBox="1"/>
            <p:nvPr/>
          </p:nvSpPr>
          <p:spPr>
            <a:xfrm>
              <a:off x="2571750" y="2773363"/>
              <a:ext cx="3857625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0000CC"/>
                  </a:solidFill>
                  <a:latin typeface="+mj-lt"/>
                  <a:cs typeface="Arial" charset="0"/>
                </a:rPr>
                <a:t>2. Thu </a:t>
              </a:r>
              <a:r>
                <a:rPr lang="en-US" sz="3200" b="1" dirty="0" err="1">
                  <a:solidFill>
                    <a:srgbClr val="0000CC"/>
                  </a:solidFill>
                  <a:latin typeface="+mj-lt"/>
                  <a:cs typeface="Arial" charset="0"/>
                </a:rPr>
                <a:t>gọn</a:t>
              </a:r>
              <a:r>
                <a:rPr lang="en-US" sz="3200" b="1" dirty="0">
                  <a:solidFill>
                    <a:srgbClr val="0000CC"/>
                  </a:solidFill>
                  <a:latin typeface="+mj-lt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+mj-lt"/>
                  <a:cs typeface="Arial" charset="0"/>
                </a:rPr>
                <a:t>đa</a:t>
              </a:r>
              <a:r>
                <a:rPr lang="en-US" sz="3200" b="1" dirty="0">
                  <a:solidFill>
                    <a:srgbClr val="0000CC"/>
                  </a:solidFill>
                  <a:latin typeface="+mj-lt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+mj-lt"/>
                  <a:cs typeface="Arial" charset="0"/>
                </a:rPr>
                <a:t>thức</a:t>
              </a:r>
              <a:r>
                <a:rPr lang="en-US" sz="3200" b="1" dirty="0">
                  <a:solidFill>
                    <a:srgbClr val="0000CC"/>
                  </a:solidFill>
                  <a:latin typeface="+mj-lt"/>
                  <a:cs typeface="Arial" charset="0"/>
                </a:rPr>
                <a:t> 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Hộp_Văn_Bản 10">
                  <a:extLst>
                    <a:ext uri="{FF2B5EF4-FFF2-40B4-BE49-F238E27FC236}">
                      <a16:creationId xmlns:a16="http://schemas.microsoft.com/office/drawing/2014/main" id="{6655DB80-B98A-60AC-F922-DAC2BEC06C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57313" y="3500438"/>
                  <a:ext cx="6429375" cy="595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3200" b="1" dirty="0"/>
                    <a:t>     a/ </a:t>
                  </a:r>
                  <a:r>
                    <a:rPr lang="en-US" altLang="en-US" sz="3200" b="1" dirty="0">
                      <a:solidFill>
                        <a:schemeClr val="tx1"/>
                      </a:solidFill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>
                      <a:solidFill>
                        <a:schemeClr val="tx1"/>
                      </a:solidFill>
                    </a:rPr>
                    <a:t> – 3y + 2  +  4y – 2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en-US" sz="3200" b="1" dirty="0"/>
                    <a:t>– 2 </a:t>
                  </a:r>
                  <a:endParaRPr lang="en-US" altLang="en-US" sz="3200" b="1" baseline="30000" dirty="0"/>
                </a:p>
              </p:txBody>
            </p:sp>
          </mc:Choice>
          <mc:Fallback xmlns="">
            <p:sp>
              <p:nvSpPr>
                <p:cNvPr id="11" name="Hộp_Văn_Bản 10">
                  <a:extLst>
                    <a:ext uri="{FF2B5EF4-FFF2-40B4-BE49-F238E27FC236}">
                      <a16:creationId xmlns:a16="http://schemas.microsoft.com/office/drawing/2014/main" id="{6655DB80-B98A-60AC-F922-DAC2BEC06C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57313" y="3500438"/>
                  <a:ext cx="6429375" cy="595932"/>
                </a:xfrm>
                <a:prstGeom prst="rect">
                  <a:avLst/>
                </a:prstGeom>
                <a:blipFill>
                  <a:blip r:embed="rId4"/>
                  <a:stretch>
                    <a:fillRect t="-11224" r="-1328" b="-3265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Mũi tên Phải Cong 18">
              <a:extLst>
                <a:ext uri="{FF2B5EF4-FFF2-40B4-BE49-F238E27FC236}">
                  <a16:creationId xmlns:a16="http://schemas.microsoft.com/office/drawing/2014/main" id="{71C28226-5E89-0114-9D9B-B20E1406CD00}"/>
                </a:ext>
              </a:extLst>
            </p:cNvPr>
            <p:cNvSpPr/>
            <p:nvPr/>
          </p:nvSpPr>
          <p:spPr>
            <a:xfrm>
              <a:off x="857250" y="1571625"/>
              <a:ext cx="1071563" cy="2500313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Hộp_Văn_Bản 23">
                  <a:extLst>
                    <a:ext uri="{FF2B5EF4-FFF2-40B4-BE49-F238E27FC236}">
                      <a16:creationId xmlns:a16="http://schemas.microsoft.com/office/drawing/2014/main" id="{F620C383-0E9B-416A-A863-48F6C931691D}"/>
                    </a:ext>
                  </a:extLst>
                </p:cNvPr>
                <p:cNvSpPr txBox="1"/>
                <p:nvPr/>
              </p:nvSpPr>
              <p:spPr>
                <a:xfrm>
                  <a:off x="1584325" y="4071938"/>
                  <a:ext cx="7416800" cy="109953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en-US" sz="3200" b="1" dirty="0">
                      <a:latin typeface="+mj-lt"/>
                      <a:cs typeface="Arial" charset="0"/>
                    </a:rPr>
                    <a:t>   =  (</a:t>
                  </a:r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 – 2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 </a:t>
                  </a:r>
                  <a:r>
                    <a:rPr lang="en-US" sz="3200" b="1" dirty="0">
                      <a:latin typeface="+mj-lt"/>
                      <a:cs typeface="Arial" charset="0"/>
                    </a:rPr>
                    <a:t>) + ( 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– 3y +  4y </a:t>
                  </a:r>
                  <a:r>
                    <a:rPr lang="en-US" sz="3200" b="1" dirty="0">
                      <a:latin typeface="+mj-lt"/>
                      <a:cs typeface="Arial" charset="0"/>
                    </a:rPr>
                    <a:t>) + ( 2 – 2)</a:t>
                  </a:r>
                </a:p>
                <a:p>
                  <a:pPr algn="just">
                    <a:defRPr/>
                  </a:pPr>
                  <a:r>
                    <a:rPr lang="en-US" sz="3200" b="1" dirty="0">
                      <a:latin typeface="+mj-lt"/>
                      <a:cs typeface="Arial" charset="0"/>
                    </a:rPr>
                    <a:t>   =      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+mj-lt"/>
                      <a:cs typeface="Arial" charset="0"/>
                    </a:rPr>
                    <a:t> 3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chemeClr val="tx1"/>
                      </a:solidFill>
                      <a:latin typeface="+mj-lt"/>
                      <a:cs typeface="Arial" charset="0"/>
                    </a:rPr>
                    <a:t>        </a:t>
                  </a:r>
                  <a:r>
                    <a:rPr lang="en-US" sz="3200" b="1" dirty="0">
                      <a:latin typeface="+mj-lt"/>
                      <a:cs typeface="Arial" charset="0"/>
                    </a:rPr>
                    <a:t>+        y </a:t>
                  </a:r>
                  <a:r>
                    <a:rPr lang="en-US" sz="3200" b="1" baseline="30000" dirty="0">
                      <a:latin typeface="+mj-lt"/>
                      <a:cs typeface="Arial" charset="0"/>
                    </a:rPr>
                    <a:t>    </a:t>
                  </a:r>
                </a:p>
              </p:txBody>
            </p:sp>
          </mc:Choice>
          <mc:Fallback xmlns="">
            <p:sp>
              <p:nvSpPr>
                <p:cNvPr id="24" name="Hộp_Văn_Bản 23">
                  <a:extLst>
                    <a:ext uri="{FF2B5EF4-FFF2-40B4-BE49-F238E27FC236}">
                      <a16:creationId xmlns:a16="http://schemas.microsoft.com/office/drawing/2014/main" id="{F620C383-0E9B-416A-A863-48F6C93169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4325" y="4071938"/>
                  <a:ext cx="7416800" cy="1099532"/>
                </a:xfrm>
                <a:prstGeom prst="rect">
                  <a:avLst/>
                </a:prstGeom>
                <a:blipFill>
                  <a:blip r:embed="rId5"/>
                  <a:stretch>
                    <a:fillRect t="-6667" b="-17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32A0D2-F5B1-329E-CFC5-A1330C1361EE}"/>
              </a:ext>
            </a:extLst>
          </p:cNvPr>
          <p:cNvGrpSpPr/>
          <p:nvPr/>
        </p:nvGrpSpPr>
        <p:grpSpPr>
          <a:xfrm>
            <a:off x="285750" y="142852"/>
            <a:ext cx="9274175" cy="5950955"/>
            <a:chOff x="285750" y="142852"/>
            <a:chExt cx="9274175" cy="5950955"/>
          </a:xfrm>
        </p:grpSpPr>
        <p:sp>
          <p:nvSpPr>
            <p:cNvPr id="6" name="Hộp_Văn_Bản 5">
              <a:hlinkClick r:id="rId2" action="ppaction://hlinksldjump"/>
              <a:extLst>
                <a:ext uri="{FF2B5EF4-FFF2-40B4-BE49-F238E27FC236}">
                  <a16:creationId xmlns:a16="http://schemas.microsoft.com/office/drawing/2014/main" id="{71DE2B97-BBFC-734E-B6ED-861B66FA0038}"/>
                </a:ext>
              </a:extLst>
            </p:cNvPr>
            <p:cNvSpPr txBox="1"/>
            <p:nvPr/>
          </p:nvSpPr>
          <p:spPr>
            <a:xfrm>
              <a:off x="2571736" y="142852"/>
              <a:ext cx="3786214" cy="52322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latin typeface="+mj-lt"/>
                </a:rPr>
                <a:t>K</a:t>
              </a:r>
              <a:r>
                <a:rPr lang="en-US" sz="2800" b="1" dirty="0"/>
                <a:t>IỂM TRA BÀI CŨ</a:t>
              </a:r>
              <a:endParaRPr lang="en-US" sz="2800" b="1" dirty="0">
                <a:latin typeface="+mj-lt"/>
              </a:endParaRPr>
            </a:p>
          </p:txBody>
        </p:sp>
        <p:sp>
          <p:nvSpPr>
            <p:cNvPr id="7" name="Hộp_Văn_Bản 6">
              <a:extLst>
                <a:ext uri="{FF2B5EF4-FFF2-40B4-BE49-F238E27FC236}">
                  <a16:creationId xmlns:a16="http://schemas.microsoft.com/office/drawing/2014/main" id="{6D468308-33CC-8DCE-C9CC-131FAB4EFE88}"/>
                </a:ext>
              </a:extLst>
            </p:cNvPr>
            <p:cNvSpPr txBox="1"/>
            <p:nvPr/>
          </p:nvSpPr>
          <p:spPr>
            <a:xfrm>
              <a:off x="2571750" y="785813"/>
              <a:ext cx="400050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0000CC"/>
                  </a:solidFill>
                  <a:latin typeface="+mj-lt"/>
                  <a:cs typeface="Arial" charset="0"/>
                </a:rPr>
                <a:t>1. </a:t>
              </a:r>
              <a:r>
                <a:rPr lang="en-US" sz="3200" b="1" dirty="0" err="1">
                  <a:solidFill>
                    <a:srgbClr val="0000CC"/>
                  </a:solidFill>
                  <a:latin typeface="+mj-lt"/>
                  <a:cs typeface="Arial" charset="0"/>
                </a:rPr>
                <a:t>Bỏ</a:t>
              </a:r>
              <a:r>
                <a:rPr lang="en-US" sz="3200" b="1" dirty="0">
                  <a:solidFill>
                    <a:srgbClr val="0000CC"/>
                  </a:solidFill>
                  <a:latin typeface="+mj-lt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+mj-lt"/>
                  <a:cs typeface="Arial" charset="0"/>
                </a:rPr>
                <a:t>dấu</a:t>
              </a:r>
              <a:r>
                <a:rPr lang="en-US" sz="3200" b="1" dirty="0">
                  <a:solidFill>
                    <a:srgbClr val="0000CC"/>
                  </a:solidFill>
                  <a:latin typeface="+mj-lt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+mj-lt"/>
                  <a:cs typeface="Arial" charset="0"/>
                </a:rPr>
                <a:t>ngoặc</a:t>
              </a:r>
              <a:r>
                <a:rPr lang="en-US" sz="3200" b="1" dirty="0">
                  <a:solidFill>
                    <a:srgbClr val="0000CC"/>
                  </a:solidFill>
                  <a:latin typeface="+mj-lt"/>
                  <a:cs typeface="Arial" charset="0"/>
                </a:rPr>
                <a:t> 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Hộp_Văn_Bản 8">
                  <a:extLst>
                    <a:ext uri="{FF2B5EF4-FFF2-40B4-BE49-F238E27FC236}">
                      <a16:creationId xmlns:a16="http://schemas.microsoft.com/office/drawing/2014/main" id="{58811C5E-E4E0-F4DE-6C04-11E582E4F997}"/>
                    </a:ext>
                  </a:extLst>
                </p:cNvPr>
                <p:cNvSpPr txBox="1"/>
                <p:nvPr/>
              </p:nvSpPr>
              <p:spPr>
                <a:xfrm>
                  <a:off x="1071563" y="1357313"/>
                  <a:ext cx="7429500" cy="59593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just">
                    <a:defRPr/>
                  </a:pPr>
                  <a:r>
                    <a:rPr lang="en-US" sz="3200" b="1" dirty="0">
                      <a:latin typeface="+mj-lt"/>
                      <a:cs typeface="Arial" charset="0"/>
                    </a:rPr>
                    <a:t>         b/ </a:t>
                  </a:r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( 5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/>
                    <a:t> </a:t>
                  </a:r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– 3y + 2) </a:t>
                  </a:r>
                  <a:r>
                    <a:rPr lang="en-US" sz="3200" b="1" dirty="0">
                      <a:latin typeface="+mj-lt"/>
                      <a:cs typeface="Arial" charset="0"/>
                    </a:rPr>
                    <a:t>–  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( 4y – </a:t>
                  </a:r>
                  <a:r>
                    <a:rPr lang="en-US" sz="3200" b="1" dirty="0">
                      <a:solidFill>
                        <a:schemeClr val="accent2"/>
                      </a:solidFill>
                      <a:latin typeface="+mj-lt"/>
                      <a:cs typeface="Arial" charset="0"/>
                    </a:rPr>
                    <a:t>2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chemeClr val="accent2"/>
                      </a:solidFill>
                      <a:latin typeface="+mj-lt"/>
                      <a:cs typeface="Arial" charset="0"/>
                    </a:rPr>
                    <a:t> 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– 2 )</a:t>
                  </a:r>
                  <a:endParaRPr lang="en-US" sz="3200" b="1" baseline="30000" dirty="0">
                    <a:solidFill>
                      <a:srgbClr val="0000CC"/>
                    </a:solidFill>
                    <a:latin typeface="+mj-lt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9" name="Hộp_Văn_Bản 8">
                  <a:extLst>
                    <a:ext uri="{FF2B5EF4-FFF2-40B4-BE49-F238E27FC236}">
                      <a16:creationId xmlns:a16="http://schemas.microsoft.com/office/drawing/2014/main" id="{58811C5E-E4E0-F4DE-6C04-11E582E4F9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563" y="1357313"/>
                  <a:ext cx="7429500" cy="595932"/>
                </a:xfrm>
                <a:prstGeom prst="rect">
                  <a:avLst/>
                </a:prstGeom>
                <a:blipFill>
                  <a:blip r:embed="rId3"/>
                  <a:stretch>
                    <a:fillRect t="-12371" b="-329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Hộp_Văn_Bản 9">
              <a:extLst>
                <a:ext uri="{FF2B5EF4-FFF2-40B4-BE49-F238E27FC236}">
                  <a16:creationId xmlns:a16="http://schemas.microsoft.com/office/drawing/2014/main" id="{7E9C336D-14D0-DF2D-4A63-F6B2829377DD}"/>
                </a:ext>
              </a:extLst>
            </p:cNvPr>
            <p:cNvSpPr txBox="1"/>
            <p:nvPr/>
          </p:nvSpPr>
          <p:spPr>
            <a:xfrm>
              <a:off x="2571750" y="2773363"/>
              <a:ext cx="3857625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>
                  <a:solidFill>
                    <a:srgbClr val="0000CC"/>
                  </a:solidFill>
                  <a:latin typeface="+mj-lt"/>
                  <a:cs typeface="Arial" charset="0"/>
                </a:rPr>
                <a:t>2. Thu </a:t>
              </a:r>
              <a:r>
                <a:rPr lang="en-US" sz="3200" b="1" dirty="0" err="1">
                  <a:solidFill>
                    <a:srgbClr val="0000CC"/>
                  </a:solidFill>
                  <a:latin typeface="+mj-lt"/>
                  <a:cs typeface="Arial" charset="0"/>
                </a:rPr>
                <a:t>gọn</a:t>
              </a:r>
              <a:r>
                <a:rPr lang="en-US" sz="3200" b="1" dirty="0">
                  <a:solidFill>
                    <a:srgbClr val="0000CC"/>
                  </a:solidFill>
                  <a:latin typeface="+mj-lt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+mj-lt"/>
                  <a:cs typeface="Arial" charset="0"/>
                </a:rPr>
                <a:t>đa</a:t>
              </a:r>
              <a:r>
                <a:rPr lang="en-US" sz="3200" b="1" dirty="0">
                  <a:solidFill>
                    <a:srgbClr val="0000CC"/>
                  </a:solidFill>
                  <a:latin typeface="+mj-lt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+mj-lt"/>
                  <a:cs typeface="Arial" charset="0"/>
                </a:rPr>
                <a:t>thức</a:t>
              </a:r>
              <a:r>
                <a:rPr lang="en-US" sz="3200" b="1" dirty="0">
                  <a:solidFill>
                    <a:srgbClr val="0000CC"/>
                  </a:solidFill>
                  <a:latin typeface="+mj-lt"/>
                  <a:cs typeface="Arial" charset="0"/>
                </a:rPr>
                <a:t> 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Hộp_Văn_Bản 11">
                  <a:extLst>
                    <a:ext uri="{FF2B5EF4-FFF2-40B4-BE49-F238E27FC236}">
                      <a16:creationId xmlns:a16="http://schemas.microsoft.com/office/drawing/2014/main" id="{8CB2F8F5-8A4E-945F-5A2B-33487090F6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8750" y="4273550"/>
                  <a:ext cx="8131175" cy="595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3200" b="1" dirty="0"/>
                    <a:t>   b/ </a:t>
                  </a:r>
                  <a:r>
                    <a:rPr lang="en-US" altLang="en-US" sz="3200" b="1" dirty="0">
                      <a:solidFill>
                        <a:schemeClr val="tx1"/>
                      </a:solidFill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>
                      <a:solidFill>
                        <a:schemeClr val="tx1"/>
                      </a:solidFill>
                    </a:rPr>
                    <a:t> – 3y + 2 – 4y + 2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+</a:t>
                  </a:r>
                  <a:r>
                    <a:rPr lang="en-US" altLang="en-US" sz="3200" b="1" dirty="0"/>
                    <a:t> 2</a:t>
                  </a:r>
                  <a:endParaRPr lang="en-US" altLang="en-US" sz="3200" b="1" baseline="30000" dirty="0"/>
                </a:p>
              </p:txBody>
            </p:sp>
          </mc:Choice>
          <mc:Fallback xmlns="">
            <p:sp>
              <p:nvSpPr>
                <p:cNvPr id="12" name="Hộp_Văn_Bản 11">
                  <a:extLst>
                    <a:ext uri="{FF2B5EF4-FFF2-40B4-BE49-F238E27FC236}">
                      <a16:creationId xmlns:a16="http://schemas.microsoft.com/office/drawing/2014/main" id="{8CB2F8F5-8A4E-945F-5A2B-33487090F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28750" y="4273550"/>
                  <a:ext cx="8131175" cy="595932"/>
                </a:xfrm>
                <a:prstGeom prst="rect">
                  <a:avLst/>
                </a:prstGeom>
                <a:blipFill>
                  <a:blip r:embed="rId4"/>
                  <a:stretch>
                    <a:fillRect t="-11224" b="-3265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Mũi tên Phải Cong 22">
              <a:extLst>
                <a:ext uri="{FF2B5EF4-FFF2-40B4-BE49-F238E27FC236}">
                  <a16:creationId xmlns:a16="http://schemas.microsoft.com/office/drawing/2014/main" id="{56D4782D-B14A-ABF9-7BC5-52B82BF10666}"/>
                </a:ext>
              </a:extLst>
            </p:cNvPr>
            <p:cNvSpPr/>
            <p:nvPr/>
          </p:nvSpPr>
          <p:spPr>
            <a:xfrm>
              <a:off x="285750" y="1428750"/>
              <a:ext cx="1428750" cy="3500438"/>
            </a:xfrm>
            <a:prstGeom prst="curvedRightArrow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Hộp_Văn_Bản 24">
                  <a:extLst>
                    <a:ext uri="{FF2B5EF4-FFF2-40B4-BE49-F238E27FC236}">
                      <a16:creationId xmlns:a16="http://schemas.microsoft.com/office/drawing/2014/main" id="{3FB2F204-60AD-8722-0BCC-1694D2E54648}"/>
                    </a:ext>
                  </a:extLst>
                </p:cNvPr>
                <p:cNvSpPr txBox="1"/>
                <p:nvPr/>
              </p:nvSpPr>
              <p:spPr>
                <a:xfrm>
                  <a:off x="1043608" y="4994275"/>
                  <a:ext cx="7671767" cy="10995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defRPr/>
                  </a:pPr>
                  <a:r>
                    <a:rPr lang="en-US" sz="3200" b="1" dirty="0">
                      <a:latin typeface="+mj-lt"/>
                      <a:cs typeface="Arial" charset="0"/>
                    </a:rPr>
                    <a:t>   =  ( </a:t>
                  </a:r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 + 2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 </a:t>
                  </a:r>
                  <a:r>
                    <a:rPr lang="en-US" sz="3200" b="1" dirty="0">
                      <a:latin typeface="+mj-lt"/>
                      <a:cs typeface="Arial" charset="0"/>
                    </a:rPr>
                    <a:t>) + ( 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– 3y – 4y </a:t>
                  </a:r>
                  <a:r>
                    <a:rPr lang="en-US" sz="3200" b="1" dirty="0">
                      <a:latin typeface="+mj-lt"/>
                      <a:cs typeface="Arial" charset="0"/>
                    </a:rPr>
                    <a:t>) + ( 2 + 2)</a:t>
                  </a:r>
                </a:p>
                <a:p>
                  <a:pPr algn="just">
                    <a:defRPr/>
                  </a:pPr>
                  <a:r>
                    <a:rPr lang="en-US" sz="3200" b="1" dirty="0">
                      <a:latin typeface="+mj-lt"/>
                      <a:cs typeface="Arial" charset="0"/>
                    </a:rPr>
                    <a:t>   =      </a:t>
                  </a:r>
                  <a:r>
                    <a:rPr lang="en-US" sz="3200" b="1" dirty="0">
                      <a:solidFill>
                        <a:schemeClr val="tx1"/>
                      </a:solidFill>
                      <a:latin typeface="+mj-lt"/>
                      <a:cs typeface="Arial" charset="0"/>
                    </a:rPr>
                    <a:t>7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baseline="30000" dirty="0">
                      <a:solidFill>
                        <a:schemeClr val="tx1"/>
                      </a:solidFill>
                      <a:latin typeface="+mj-lt"/>
                      <a:cs typeface="Arial" charset="0"/>
                    </a:rPr>
                    <a:t>               </a:t>
                  </a:r>
                  <a:r>
                    <a:rPr lang="en-US" sz="3200" b="1" dirty="0">
                      <a:latin typeface="Arial" charset="0"/>
                      <a:cs typeface="Arial" charset="0"/>
                    </a:rPr>
                    <a:t>– </a:t>
                  </a:r>
                  <a:r>
                    <a:rPr lang="en-US" sz="3200" b="1" dirty="0">
                      <a:latin typeface="+mj-lt"/>
                      <a:cs typeface="Arial" charset="0"/>
                    </a:rPr>
                    <a:t>    7y            +     4</a:t>
                  </a:r>
                  <a:r>
                    <a:rPr lang="en-US" sz="3200" b="1" baseline="30000" dirty="0">
                      <a:latin typeface="+mj-lt"/>
                      <a:cs typeface="Arial" charset="0"/>
                    </a:rPr>
                    <a:t>    </a:t>
                  </a:r>
                </a:p>
              </p:txBody>
            </p:sp>
          </mc:Choice>
          <mc:Fallback xmlns="">
            <p:sp>
              <p:nvSpPr>
                <p:cNvPr id="25" name="Hộp_Văn_Bản 24">
                  <a:extLst>
                    <a:ext uri="{FF2B5EF4-FFF2-40B4-BE49-F238E27FC236}">
                      <a16:creationId xmlns:a16="http://schemas.microsoft.com/office/drawing/2014/main" id="{3FB2F204-60AD-8722-0BCC-1694D2E546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4994275"/>
                  <a:ext cx="7671767" cy="1099532"/>
                </a:xfrm>
                <a:prstGeom prst="rect">
                  <a:avLst/>
                </a:prstGeom>
                <a:blipFill>
                  <a:blip r:embed="rId5"/>
                  <a:stretch>
                    <a:fillRect t="-6630" b="-165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>
            <a:extLst>
              <a:ext uri="{FF2B5EF4-FFF2-40B4-BE49-F238E27FC236}">
                <a16:creationId xmlns:a16="http://schemas.microsoft.com/office/drawing/2014/main" id="{DFC629FB-4B9F-B2EA-2B1B-4E4BEE232C50}"/>
              </a:ext>
            </a:extLst>
          </p:cNvPr>
          <p:cNvSpPr txBox="1"/>
          <p:nvPr/>
        </p:nvSpPr>
        <p:spPr>
          <a:xfrm>
            <a:off x="1785938" y="214313"/>
            <a:ext cx="5357812" cy="584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</a:rPr>
              <a:t>Quy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</a:rPr>
              <a:t>tắc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</a:rPr>
              <a:t>cộng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</a:rPr>
              <a:t>trừ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</a:rPr>
              <a:t>đa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5" name="Hộp_Văn_Bản 4">
            <a:extLst>
              <a:ext uri="{FF2B5EF4-FFF2-40B4-BE49-F238E27FC236}">
                <a16:creationId xmlns:a16="http://schemas.microsoft.com/office/drawing/2014/main" id="{8B17680F-659C-FC73-6B68-7DCA7AA30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143000"/>
            <a:ext cx="8143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</a:rPr>
              <a:t>Muốn cộng, trừ đa thức ta làm như sau:</a:t>
            </a:r>
          </a:p>
        </p:txBody>
      </p:sp>
      <p:sp>
        <p:nvSpPr>
          <p:cNvPr id="6" name="Hộp_Văn_Bản 5">
            <a:extLst>
              <a:ext uri="{FF2B5EF4-FFF2-40B4-BE49-F238E27FC236}">
                <a16:creationId xmlns:a16="http://schemas.microsoft.com/office/drawing/2014/main" id="{AD65E9F6-0F8F-686D-55BC-84EEBB7EFD72}"/>
              </a:ext>
            </a:extLst>
          </p:cNvPr>
          <p:cNvSpPr txBox="1"/>
          <p:nvPr/>
        </p:nvSpPr>
        <p:spPr>
          <a:xfrm>
            <a:off x="2000232" y="2143116"/>
            <a:ext cx="535785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</a:rPr>
              <a:t>Bỏ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</a:rPr>
              <a:t>ngoặc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7" name="Hộp_Văn_Bản 6">
            <a:extLst>
              <a:ext uri="{FF2B5EF4-FFF2-40B4-BE49-F238E27FC236}">
                <a16:creationId xmlns:a16="http://schemas.microsoft.com/office/drawing/2014/main" id="{A3145D46-8F20-39B9-6FC1-58B4E66CAFD2}"/>
              </a:ext>
            </a:extLst>
          </p:cNvPr>
          <p:cNvSpPr txBox="1"/>
          <p:nvPr/>
        </p:nvSpPr>
        <p:spPr>
          <a:xfrm>
            <a:off x="2000232" y="3129977"/>
            <a:ext cx="535785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 2: Thu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</a:rPr>
              <a:t>gọn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D736D2-3271-8566-A70F-CB08F01C26B3}"/>
              </a:ext>
            </a:extLst>
          </p:cNvPr>
          <p:cNvGrpSpPr/>
          <p:nvPr/>
        </p:nvGrpSpPr>
        <p:grpSpPr>
          <a:xfrm>
            <a:off x="0" y="214313"/>
            <a:ext cx="9358313" cy="6386626"/>
            <a:chOff x="0" y="214313"/>
            <a:chExt cx="9358313" cy="63866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Hộp_Văn_Bản 2">
                  <a:hlinkClick r:id="rId2" action="ppaction://hlinksldjump"/>
                  <a:extLst>
                    <a:ext uri="{FF2B5EF4-FFF2-40B4-BE49-F238E27FC236}">
                      <a16:creationId xmlns:a16="http://schemas.microsoft.com/office/drawing/2014/main" id="{C48B0C48-0652-121C-08BC-6018FEB1AA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916832"/>
                  <a:ext cx="8274050" cy="595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  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A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+ B =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( 5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 – 3y + 2) 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 ( 4y – 2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>
                      <a:solidFill>
                        <a:schemeClr val="accent2"/>
                      </a:solidFill>
                    </a:rPr>
                    <a:t> –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2 )</a:t>
                  </a:r>
                  <a:endParaRPr lang="en-US" altLang="en-US" sz="3200" b="1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Hộp_Văn_Bản 2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C48B0C48-0652-121C-08BC-6018FEB1AA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1916832"/>
                  <a:ext cx="8274050" cy="595932"/>
                </a:xfrm>
                <a:prstGeom prst="rect">
                  <a:avLst/>
                </a:prstGeom>
                <a:blipFill>
                  <a:blip r:embed="rId4"/>
                  <a:stretch>
                    <a:fillRect t="-11224" b="-3265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Hộp_Văn_Bản 4">
                  <a:extLst>
                    <a:ext uri="{FF2B5EF4-FFF2-40B4-BE49-F238E27FC236}">
                      <a16:creationId xmlns:a16="http://schemas.microsoft.com/office/drawing/2014/main" id="{8E04A295-ABE3-A39E-29DD-ED2963FAFB7F}"/>
                    </a:ext>
                  </a:extLst>
                </p:cNvPr>
                <p:cNvSpPr txBox="1"/>
                <p:nvPr/>
              </p:nvSpPr>
              <p:spPr>
                <a:xfrm>
                  <a:off x="642938" y="214313"/>
                  <a:ext cx="6858000" cy="15919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3200" b="1" dirty="0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1. Cho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hai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đa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thức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: </a:t>
                  </a:r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A =  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 – 3y + 2</a:t>
                  </a:r>
                </a:p>
                <a:p>
                  <a:pPr>
                    <a:defRPr/>
                  </a:pPr>
                  <a:r>
                    <a:rPr lang="en-US" sz="3200" b="1" dirty="0">
                      <a:latin typeface="+mj-lt"/>
                      <a:cs typeface="Arial" charset="0"/>
                    </a:rPr>
                    <a:t>                          </a:t>
                  </a:r>
                  <a:r>
                    <a:rPr lang="en-US" sz="3200" b="1" dirty="0" err="1">
                      <a:latin typeface="+mj-lt"/>
                      <a:cs typeface="Arial" charset="0"/>
                    </a:rPr>
                    <a:t>và</a:t>
                  </a:r>
                  <a:r>
                    <a:rPr lang="en-US" sz="3200" b="1" dirty="0">
                      <a:latin typeface="+mj-lt"/>
                      <a:cs typeface="Arial" charset="0"/>
                    </a:rPr>
                    <a:t>   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B =  4y – 2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3200" b="1" dirty="0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 – 2</a:t>
                  </a:r>
                </a:p>
                <a:p>
                  <a:pPr>
                    <a:defRPr/>
                  </a:pPr>
                  <a:r>
                    <a:rPr lang="en-US" sz="3200" b="1" dirty="0" err="1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Tính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 A + B </a:t>
                  </a:r>
                  <a:r>
                    <a:rPr lang="en-US" sz="3200" b="1" dirty="0" err="1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và</a:t>
                  </a:r>
                  <a:r>
                    <a:rPr lang="en-US" sz="3200" b="1" dirty="0">
                      <a:solidFill>
                        <a:srgbClr val="0000CC"/>
                      </a:solidFill>
                      <a:latin typeface="+mj-lt"/>
                      <a:cs typeface="Arial" charset="0"/>
                    </a:rPr>
                    <a:t> A – B  </a:t>
                  </a:r>
                </a:p>
              </p:txBody>
            </p:sp>
          </mc:Choice>
          <mc:Fallback xmlns="">
            <p:sp>
              <p:nvSpPr>
                <p:cNvPr id="5" name="Hộp_Văn_Bản 4">
                  <a:extLst>
                    <a:ext uri="{FF2B5EF4-FFF2-40B4-BE49-F238E27FC236}">
                      <a16:creationId xmlns:a16="http://schemas.microsoft.com/office/drawing/2014/main" id="{8E04A295-ABE3-A39E-29DD-ED2963FAFB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14313"/>
                  <a:ext cx="6858000" cy="1591974"/>
                </a:xfrm>
                <a:prstGeom prst="rect">
                  <a:avLst/>
                </a:prstGeom>
                <a:blipFill>
                  <a:blip r:embed="rId5"/>
                  <a:stretch>
                    <a:fillRect l="-2222" t="-4598" b="-114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Hộp_Văn_Bản 5">
                  <a:extLst>
                    <a:ext uri="{FF2B5EF4-FFF2-40B4-BE49-F238E27FC236}">
                      <a16:creationId xmlns:a16="http://schemas.microsoft.com/office/drawing/2014/main" id="{A819DCCC-4D79-DF48-5FDE-EC682FD445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425" y="2572470"/>
                  <a:ext cx="8274050" cy="595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3200" b="1" dirty="0"/>
                    <a:t>            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= </a:t>
                  </a:r>
                  <a:r>
                    <a:rPr lang="en-US" altLang="en-US" sz="3200" b="1" dirty="0"/>
                    <a:t>   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 – 3y + 2 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</a:t>
                  </a:r>
                  <a:r>
                    <a:rPr lang="en-US" altLang="en-US" sz="3200" b="1" dirty="0"/>
                    <a:t> 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4y – 2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– 2 </a:t>
                  </a:r>
                  <a:endParaRPr lang="en-US" altLang="en-US" sz="3200" b="1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Hộp_Văn_Bản 5">
                  <a:extLst>
                    <a:ext uri="{FF2B5EF4-FFF2-40B4-BE49-F238E27FC236}">
                      <a16:creationId xmlns:a16="http://schemas.microsoft.com/office/drawing/2014/main" id="{A819DCCC-4D79-DF48-5FDE-EC682FD445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8425" y="2572470"/>
                  <a:ext cx="8274050" cy="595932"/>
                </a:xfrm>
                <a:prstGeom prst="rect">
                  <a:avLst/>
                </a:prstGeom>
                <a:blipFill>
                  <a:blip r:embed="rId6"/>
                  <a:stretch>
                    <a:fillRect t="-11224" b="-3265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Hộp_Văn_Bản 6">
                  <a:extLst>
                    <a:ext uri="{FF2B5EF4-FFF2-40B4-BE49-F238E27FC236}">
                      <a16:creationId xmlns:a16="http://schemas.microsoft.com/office/drawing/2014/main" id="{3011C96D-E289-A6ED-D331-F196254C10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6013" y="3143970"/>
                  <a:ext cx="8242300" cy="10995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   =  </a:t>
                  </a:r>
                  <a:r>
                    <a:rPr lang="en-US" altLang="en-US" sz="3200" b="1" dirty="0"/>
                    <a:t>(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– 2</a:t>
                  </a:r>
                  <a:r>
                    <a:rPr lang="en-US" sz="3200" b="1" dirty="0">
                      <a:solidFill>
                        <a:srgbClr val="FF0000"/>
                      </a:solidFill>
                      <a:cs typeface="Arial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/>
                    <a:t> )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+ </a:t>
                  </a:r>
                  <a:r>
                    <a:rPr lang="en-US" altLang="en-US" sz="3200" b="1" dirty="0"/>
                    <a:t>(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– 3y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  4y</a:t>
                  </a:r>
                  <a:r>
                    <a:rPr lang="en-US" altLang="en-US" sz="3200" b="1" dirty="0"/>
                    <a:t> )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 </a:t>
                  </a:r>
                  <a:r>
                    <a:rPr lang="en-US" altLang="en-US" sz="3200" b="1" dirty="0"/>
                    <a:t>(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altLang="en-US" sz="3200" b="1" dirty="0"/>
                    <a:t>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– 2</a:t>
                  </a:r>
                  <a:r>
                    <a:rPr lang="en-US" altLang="en-US" sz="3200" b="1" dirty="0"/>
                    <a:t>)</a:t>
                  </a:r>
                </a:p>
                <a:p>
                  <a:pPr algn="just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   =       3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baseline="30000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en-US" sz="3200" b="1" dirty="0">
                      <a:solidFill>
                        <a:schemeClr val="accent2"/>
                      </a:solidFill>
                    </a:rPr>
                    <a:t>        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      y </a:t>
                  </a:r>
                  <a:r>
                    <a:rPr lang="en-US" altLang="en-US" sz="3200" b="1" baseline="30000" dirty="0">
                      <a:solidFill>
                        <a:srgbClr val="0000CC"/>
                      </a:solidFill>
                    </a:rPr>
                    <a:t>    </a:t>
                  </a:r>
                </a:p>
              </p:txBody>
            </p:sp>
          </mc:Choice>
          <mc:Fallback xmlns="">
            <p:sp>
              <p:nvSpPr>
                <p:cNvPr id="7" name="Hộp_Văn_Bản 6">
                  <a:extLst>
                    <a:ext uri="{FF2B5EF4-FFF2-40B4-BE49-F238E27FC236}">
                      <a16:creationId xmlns:a16="http://schemas.microsoft.com/office/drawing/2014/main" id="{3011C96D-E289-A6ED-D331-F196254C10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16013" y="3143970"/>
                  <a:ext cx="8242300" cy="1099532"/>
                </a:xfrm>
                <a:prstGeom prst="rect">
                  <a:avLst/>
                </a:prstGeom>
                <a:blipFill>
                  <a:blip r:embed="rId7"/>
                  <a:stretch>
                    <a:fillRect t="-6111" b="-1777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Hộp_Văn_Bản 10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4AFF64BD-BB76-34C2-48D9-5FCB17ED35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4215532"/>
                  <a:ext cx="8274050" cy="924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    A –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B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 =  ( 5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 – 3y + 2)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– ( 4y – 2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– 2 )</a:t>
                  </a:r>
                  <a:endParaRPr lang="en-US" altLang="en-US" sz="3200" b="1" baseline="30000" dirty="0">
                    <a:solidFill>
                      <a:srgbClr val="0000CC"/>
                    </a:solidFill>
                  </a:endParaRPr>
                </a:p>
                <a:p>
                  <a:pPr algn="just" eaLnBrk="1" hangingPunct="1"/>
                  <a:endParaRPr lang="en-US" altLang="en-US" sz="3200" b="1" baseline="30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Hộp_Văn_Bản 10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4AFF64BD-BB76-34C2-48D9-5FCB17ED35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215532"/>
                  <a:ext cx="8274050" cy="924227"/>
                </a:xfrm>
                <a:prstGeom prst="rect">
                  <a:avLst/>
                </a:prstGeom>
                <a:blipFill>
                  <a:blip r:embed="rId10"/>
                  <a:stretch>
                    <a:fillRect t="-728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Hộp_Văn_Bản 11">
                  <a:extLst>
                    <a:ext uri="{FF2B5EF4-FFF2-40B4-BE49-F238E27FC236}">
                      <a16:creationId xmlns:a16="http://schemas.microsoft.com/office/drawing/2014/main" id="{DE5921E3-CA27-FF58-59ED-CB18098D95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1538" y="4929907"/>
                  <a:ext cx="7215187" cy="595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3200" b="1" dirty="0"/>
                    <a:t>      =   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 – 3y + 2   –</a:t>
                  </a:r>
                  <a:r>
                    <a:rPr lang="en-US" altLang="en-US" sz="3200" b="1" dirty="0">
                      <a:solidFill>
                        <a:srgbClr val="C00000"/>
                      </a:solidFill>
                    </a:rPr>
                    <a:t> 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4y</a:t>
                  </a:r>
                  <a:r>
                    <a:rPr lang="en-US" altLang="en-US" sz="3200" b="1" dirty="0"/>
                    <a:t> 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+ </a:t>
                  </a:r>
                  <a:r>
                    <a:rPr lang="en-US" altLang="en-US" sz="3200" b="1" dirty="0"/>
                    <a:t>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2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+</a:t>
                  </a:r>
                  <a:r>
                    <a:rPr lang="en-US" altLang="en-US" sz="3200" b="1" dirty="0"/>
                    <a:t>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2</a:t>
                  </a:r>
                  <a:endParaRPr lang="en-US" altLang="en-US" sz="3200" b="1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Hộp_Văn_Bản 11">
                  <a:extLst>
                    <a:ext uri="{FF2B5EF4-FFF2-40B4-BE49-F238E27FC236}">
                      <a16:creationId xmlns:a16="http://schemas.microsoft.com/office/drawing/2014/main" id="{DE5921E3-CA27-FF58-59ED-CB18098D95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1538" y="4929907"/>
                  <a:ext cx="7215187" cy="595932"/>
                </a:xfrm>
                <a:prstGeom prst="rect">
                  <a:avLst/>
                </a:prstGeom>
                <a:blipFill>
                  <a:blip r:embed="rId11"/>
                  <a:stretch>
                    <a:fillRect t="-11340" b="-3402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Hộp_Văn_Bản 12">
                  <a:extLst>
                    <a:ext uri="{FF2B5EF4-FFF2-40B4-BE49-F238E27FC236}">
                      <a16:creationId xmlns:a16="http://schemas.microsoft.com/office/drawing/2014/main" id="{F94C37B4-1A0A-CD29-2799-A13135EC2C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0125" y="5501407"/>
                  <a:ext cx="8001000" cy="10995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3200" b="1" dirty="0"/>
                    <a:t>     =  (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 +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2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en-US" sz="3200" b="1" dirty="0"/>
                    <a:t>) + (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– 3y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– 4y </a:t>
                  </a:r>
                  <a:r>
                    <a:rPr lang="en-US" altLang="en-US" sz="3200" b="1" dirty="0"/>
                    <a:t>) + (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altLang="en-US" sz="3200" b="1" dirty="0"/>
                    <a:t>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+ 2</a:t>
                  </a:r>
                  <a:r>
                    <a:rPr lang="en-US" altLang="en-US" sz="3200" b="1" dirty="0"/>
                    <a:t>)</a:t>
                  </a:r>
                </a:p>
                <a:p>
                  <a:pPr algn="just" eaLnBrk="1" hangingPunct="1"/>
                  <a:r>
                    <a:rPr lang="en-US" altLang="en-US" sz="3200" b="1" dirty="0"/>
                    <a:t>     =        7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baseline="30000" dirty="0">
                      <a:solidFill>
                        <a:schemeClr val="tx1"/>
                      </a:solidFill>
                    </a:rPr>
                    <a:t>             </a:t>
                  </a:r>
                  <a:r>
                    <a:rPr lang="en-US" altLang="en-US" sz="3200" b="1" dirty="0"/>
                    <a:t>–        7y          +      4</a:t>
                  </a:r>
                  <a:r>
                    <a:rPr lang="en-US" altLang="en-US" sz="3200" b="1" baseline="30000" dirty="0"/>
                    <a:t>    </a:t>
                  </a:r>
                </a:p>
              </p:txBody>
            </p:sp>
          </mc:Choice>
          <mc:Fallback xmlns="">
            <p:sp>
              <p:nvSpPr>
                <p:cNvPr id="13" name="Hộp_Văn_Bản 12">
                  <a:extLst>
                    <a:ext uri="{FF2B5EF4-FFF2-40B4-BE49-F238E27FC236}">
                      <a16:creationId xmlns:a16="http://schemas.microsoft.com/office/drawing/2014/main" id="{F94C37B4-1A0A-CD29-2799-A13135EC2C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00125" y="5501407"/>
                  <a:ext cx="8001000" cy="1099532"/>
                </a:xfrm>
                <a:prstGeom prst="rect">
                  <a:avLst/>
                </a:prstGeom>
                <a:blipFill>
                  <a:blip r:embed="rId12"/>
                  <a:stretch>
                    <a:fillRect t="-6077" r="-457" b="-1712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Hộp_Văn_Bản 6">
                  <a:extLst>
                    <a:ext uri="{FF2B5EF4-FFF2-40B4-BE49-F238E27FC236}">
                      <a16:creationId xmlns:a16="http://schemas.microsoft.com/office/drawing/2014/main" id="{3B3911A6-6CFE-D8A7-365C-38B75AE89B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5616" y="3140546"/>
                  <a:ext cx="8242300" cy="10995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   =  </a:t>
                  </a:r>
                  <a:r>
                    <a:rPr lang="en-US" altLang="en-US" sz="3200" b="1" dirty="0"/>
                    <a:t>(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– 2</a:t>
                  </a:r>
                  <a:r>
                    <a:rPr lang="en-US" sz="3200" b="1" dirty="0">
                      <a:solidFill>
                        <a:srgbClr val="FF0000"/>
                      </a:solidFill>
                      <a:cs typeface="Arial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dirty="0"/>
                    <a:t> )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+ </a:t>
                  </a:r>
                  <a:r>
                    <a:rPr lang="en-US" altLang="en-US" sz="3200" b="1" dirty="0"/>
                    <a:t>(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– 3y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  4y</a:t>
                  </a:r>
                  <a:r>
                    <a:rPr lang="en-US" altLang="en-US" sz="3200" b="1" dirty="0"/>
                    <a:t> )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 </a:t>
                  </a:r>
                  <a:r>
                    <a:rPr lang="en-US" altLang="en-US" sz="3200" b="1" dirty="0"/>
                    <a:t>(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2</a:t>
                  </a:r>
                  <a:r>
                    <a:rPr lang="en-US" altLang="en-US" sz="3200" b="1" dirty="0"/>
                    <a:t>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– 2</a:t>
                  </a:r>
                  <a:r>
                    <a:rPr lang="en-US" altLang="en-US" sz="3200" b="1" dirty="0"/>
                    <a:t>)</a:t>
                  </a:r>
                </a:p>
                <a:p>
                  <a:pPr algn="just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   =       3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en-US" sz="3200" b="1" baseline="30000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en-US" sz="3200" b="1" dirty="0">
                      <a:solidFill>
                        <a:schemeClr val="accent2"/>
                      </a:solidFill>
                    </a:rPr>
                    <a:t>        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      y </a:t>
                  </a:r>
                  <a:r>
                    <a:rPr lang="en-US" altLang="en-US" sz="3200" b="1" baseline="30000" dirty="0">
                      <a:solidFill>
                        <a:srgbClr val="0000CC"/>
                      </a:solidFill>
                    </a:rPr>
                    <a:t>    </a:t>
                  </a:r>
                </a:p>
              </p:txBody>
            </p:sp>
          </mc:Choice>
          <mc:Fallback xmlns="">
            <p:sp>
              <p:nvSpPr>
                <p:cNvPr id="9" name="Hộp_Văn_Bản 6">
                  <a:extLst>
                    <a:ext uri="{FF2B5EF4-FFF2-40B4-BE49-F238E27FC236}">
                      <a16:creationId xmlns:a16="http://schemas.microsoft.com/office/drawing/2014/main" id="{3B3911A6-6CFE-D8A7-365C-38B75AE89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15616" y="3140546"/>
                  <a:ext cx="8242300" cy="1099532"/>
                </a:xfrm>
                <a:prstGeom prst="rect">
                  <a:avLst/>
                </a:prstGeom>
                <a:blipFill>
                  <a:blip r:embed="rId13"/>
                  <a:stretch>
                    <a:fillRect t="-6077" b="-1712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757A0B5-25E5-7E4C-DB68-019912898244}"/>
              </a:ext>
            </a:extLst>
          </p:cNvPr>
          <p:cNvGrpSpPr/>
          <p:nvPr/>
        </p:nvGrpSpPr>
        <p:grpSpPr>
          <a:xfrm>
            <a:off x="-285750" y="284163"/>
            <a:ext cx="9507289" cy="6199860"/>
            <a:chOff x="-285750" y="284163"/>
            <a:chExt cx="9507289" cy="61998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Hộp_Văn_Bản 3">
                  <a:extLst>
                    <a:ext uri="{FF2B5EF4-FFF2-40B4-BE49-F238E27FC236}">
                      <a16:creationId xmlns:a16="http://schemas.microsoft.com/office/drawing/2014/main" id="{3B174304-1F8E-9D4C-0E76-78A596BA79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5368" y="284163"/>
                  <a:ext cx="8501062" cy="228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2. Cho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hai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đa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thức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: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+mj-lt"/>
                    </a:rPr>
                    <a:t>M = </a:t>
                  </a:r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/>
                    <a:t>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+mj-lt"/>
                    </a:rPr>
                    <a:t>+ 5x – 3 </a:t>
                  </a:r>
                </a:p>
                <a:p>
                  <a:pPr eaLnBrk="1" hangingPunct="1"/>
                  <a:r>
                    <a:rPr lang="en-US" altLang="en-US" sz="3200" b="1" dirty="0">
                      <a:latin typeface="+mj-lt"/>
                    </a:rPr>
                    <a:t>                      </a:t>
                  </a:r>
                  <a:r>
                    <a:rPr lang="en-US" altLang="en-US" sz="3200" b="1" dirty="0" err="1">
                      <a:latin typeface="+mj-lt"/>
                    </a:rPr>
                    <a:t>và</a:t>
                  </a:r>
                  <a:r>
                    <a:rPr lang="en-US" altLang="en-US" sz="3200" b="1" dirty="0">
                      <a:latin typeface="+mj-lt"/>
                    </a:rPr>
                    <a:t>   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N =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xyz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– 4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+ 5x 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</a:t>
                  </a:r>
                  <a:endParaRPr lang="en-US" altLang="en-US" sz="3200" b="1" dirty="0">
                    <a:solidFill>
                      <a:srgbClr val="0000CC"/>
                    </a:solidFill>
                    <a:latin typeface="+mj-lt"/>
                  </a:endParaRPr>
                </a:p>
                <a:p>
                  <a:pPr eaLnBrk="1" hangingPunct="1"/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Tìm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lỗi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sai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trong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phép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tính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M+N 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dưới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đây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và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sửa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lại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cho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đúng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Hộp_Văn_Bản 3">
                  <a:extLst>
                    <a:ext uri="{FF2B5EF4-FFF2-40B4-BE49-F238E27FC236}">
                      <a16:creationId xmlns:a16="http://schemas.microsoft.com/office/drawing/2014/main" id="{3B174304-1F8E-9D4C-0E76-78A596BA79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5368" y="284163"/>
                  <a:ext cx="8501062" cy="2289794"/>
                </a:xfrm>
                <a:prstGeom prst="rect">
                  <a:avLst/>
                </a:prstGeom>
                <a:blipFill>
                  <a:blip r:embed="rId2"/>
                  <a:stretch>
                    <a:fillRect l="-1865" t="-3200" b="-77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Hộp_Văn_Bản 8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D7C3321A-A7D2-FE12-877D-89F9237836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285750" y="2641600"/>
                  <a:ext cx="9429750" cy="801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  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M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+ N =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(5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 + 5x – 3)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+(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</a:rPr>
                    <a:t>xyz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– 4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>
                      <a:solidFill>
                        <a:schemeClr val="accent2"/>
                      </a:solidFill>
                    </a:rPr>
                    <a:t>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+ 5x–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)</a:t>
                  </a:r>
                  <a:endParaRPr lang="en-US" altLang="en-US" sz="3200" b="1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Hộp_Văn_Bản 8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D7C3321A-A7D2-FE12-877D-89F923783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285750" y="2641600"/>
                  <a:ext cx="9429750" cy="801310"/>
                </a:xfrm>
                <a:prstGeom prst="rect">
                  <a:avLst/>
                </a:prstGeom>
                <a:blipFill>
                  <a:blip r:embed="rId5"/>
                  <a:stretch>
                    <a:fillRect b="-984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Hộp_Văn_Bản 9">
                  <a:extLst>
                    <a:ext uri="{FF2B5EF4-FFF2-40B4-BE49-F238E27FC236}">
                      <a16:creationId xmlns:a16="http://schemas.microsoft.com/office/drawing/2014/main" id="{D8092C77-88DB-8B16-EDE9-2769D5C8A7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5260" y="3319996"/>
                  <a:ext cx="8702527" cy="12937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3200" b="1" dirty="0"/>
                    <a:t>       </a:t>
                  </a:r>
                </a:p>
                <a:p>
                  <a:pPr algn="just" eaLnBrk="1" hangingPunct="1"/>
                  <a:r>
                    <a:rPr lang="en-US" altLang="en-US" sz="3200" b="1" dirty="0"/>
                    <a:t>       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=</a:t>
                  </a:r>
                  <a:r>
                    <a:rPr lang="en-US" altLang="en-US" sz="3200" b="1" dirty="0"/>
                    <a:t>  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/>
                    <a:t>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 + 5x – 3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</a:rPr>
                    <a:t>xyz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– 4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>
                      <a:solidFill>
                        <a:schemeClr val="accent2"/>
                      </a:solidFill>
                    </a:rPr>
                    <a:t> 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+ 5x 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altLang="en-US" sz="3200" b="1" baseline="30000" dirty="0"/>
                </a:p>
              </p:txBody>
            </p:sp>
          </mc:Choice>
          <mc:Fallback xmlns="">
            <p:sp>
              <p:nvSpPr>
                <p:cNvPr id="10" name="Hộp_Văn_Bản 9">
                  <a:extLst>
                    <a:ext uri="{FF2B5EF4-FFF2-40B4-BE49-F238E27FC236}">
                      <a16:creationId xmlns:a16="http://schemas.microsoft.com/office/drawing/2014/main" id="{D8092C77-88DB-8B16-EDE9-2769D5C8A7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5260" y="3319996"/>
                  <a:ext cx="8702527" cy="1293752"/>
                </a:xfrm>
                <a:prstGeom prst="rect">
                  <a:avLst/>
                </a:prstGeom>
                <a:blipFill>
                  <a:blip r:embed="rId6"/>
                  <a:stretch>
                    <a:fillRect b="-613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6" name="Hộp_Văn_Bản 10">
                  <a:extLst>
                    <a:ext uri="{FF2B5EF4-FFF2-40B4-BE49-F238E27FC236}">
                      <a16:creationId xmlns:a16="http://schemas.microsoft.com/office/drawing/2014/main" id="{51AD4497-BB79-4CF0-7524-19DAF36AEF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676" y="4205386"/>
                  <a:ext cx="7885112" cy="22786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endParaRPr lang="en-US" altLang="en-US" sz="3200" b="1" dirty="0">
                    <a:solidFill>
                      <a:schemeClr val="accent2"/>
                    </a:solidFill>
                  </a:endParaRPr>
                </a:p>
                <a:p>
                  <a:pPr algn="just" eaLnBrk="1" hangingPunct="1"/>
                  <a:r>
                    <a:rPr lang="en-US" altLang="en-US" sz="3200" b="1" dirty="0">
                      <a:solidFill>
                        <a:schemeClr val="accent2"/>
                      </a:solidFill>
                    </a:rPr>
                    <a:t> = (5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>
                      <a:solidFill>
                        <a:schemeClr val="accent2"/>
                      </a:solidFill>
                    </a:rPr>
                    <a:t>    4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>
                      <a:solidFill>
                        <a:schemeClr val="accent2"/>
                      </a:solidFill>
                    </a:rPr>
                    <a:t> )+(5x + 5x)+(– 3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schemeClr val="accent2"/>
                      </a:solidFill>
                    </a:rPr>
                    <a:t>)</a:t>
                  </a:r>
                </a:p>
                <a:p>
                  <a:pPr algn="just" eaLnBrk="1" hangingPunct="1"/>
                  <a:r>
                    <a:rPr lang="en-US" altLang="en-US" sz="3200" b="1" dirty="0">
                      <a:solidFill>
                        <a:schemeClr val="accent2"/>
                      </a:solidFill>
                    </a:rPr>
                    <a:t> </a:t>
                  </a:r>
                </a:p>
                <a:p>
                  <a:pPr algn="just" eaLnBrk="1" hangingPunct="1"/>
                  <a:r>
                    <a:rPr lang="en-US" altLang="en-US" sz="3200" b="1" dirty="0">
                      <a:solidFill>
                        <a:schemeClr val="accent2"/>
                      </a:solidFill>
                    </a:rPr>
                    <a:t> =                      +     </a:t>
                  </a:r>
                  <a:r>
                    <a:rPr lang="en-US" altLang="en-US" sz="3200" b="1" baseline="30000" dirty="0">
                      <a:solidFill>
                        <a:schemeClr val="accent2"/>
                      </a:solidFill>
                    </a:rPr>
                    <a:t>              </a:t>
                  </a:r>
                  <a:r>
                    <a:rPr lang="en-US" altLang="en-US" sz="3200" b="1" dirty="0">
                      <a:solidFill>
                        <a:schemeClr val="accent2"/>
                      </a:solidFill>
                    </a:rPr>
                    <a:t> </a:t>
                  </a:r>
                  <a:endParaRPr lang="en-US" altLang="en-US" sz="3200" b="1" baseline="30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036" name="Hộp_Văn_Bản 10">
                  <a:extLst>
                    <a:ext uri="{FF2B5EF4-FFF2-40B4-BE49-F238E27FC236}">
                      <a16:creationId xmlns:a16="http://schemas.microsoft.com/office/drawing/2014/main" id="{51AD4497-BB79-4CF0-7524-19DAF36AE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82676" y="4205386"/>
                  <a:ext cx="7885112" cy="2278637"/>
                </a:xfrm>
                <a:prstGeom prst="rect">
                  <a:avLst/>
                </a:prstGeom>
                <a:blipFill>
                  <a:blip r:embed="rId7"/>
                  <a:stretch>
                    <a:fillRect l="-619" b="-77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0" name="Hộp_Văn_Bản 19">
              <a:hlinkClick r:id="rId4" action="ppaction://hlinksldjump"/>
              <a:extLst>
                <a:ext uri="{FF2B5EF4-FFF2-40B4-BE49-F238E27FC236}">
                  <a16:creationId xmlns:a16="http://schemas.microsoft.com/office/drawing/2014/main" id="{7E4CDAF0-CE88-CCE8-B883-961B761A6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188" y="4286250"/>
              <a:ext cx="85725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00CC"/>
                  </a:solidFill>
                </a:rPr>
                <a:t>     + </a:t>
              </a:r>
              <a:endParaRPr lang="en-US" altLang="en-US" sz="3200" b="1" baseline="30000">
                <a:solidFill>
                  <a:srgbClr val="0000CC"/>
                </a:solidFill>
              </a:endParaRPr>
            </a:p>
          </p:txBody>
        </p:sp>
        <p:sp>
          <p:nvSpPr>
            <p:cNvPr id="1042" name="Hộp_Văn_Bản 21">
              <a:hlinkClick r:id="rId4" action="ppaction://hlinksldjump"/>
              <a:extLst>
                <a:ext uri="{FF2B5EF4-FFF2-40B4-BE49-F238E27FC236}">
                  <a16:creationId xmlns:a16="http://schemas.microsoft.com/office/drawing/2014/main" id="{38A26885-D3D6-B26A-3227-AB429407A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4164" y="4752975"/>
              <a:ext cx="18573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0000CC"/>
                  </a:solidFill>
                </a:rPr>
                <a:t>  + </a:t>
              </a:r>
              <a:r>
                <a:rPr lang="en-US" altLang="en-US" sz="3200" b="1" dirty="0" err="1">
                  <a:solidFill>
                    <a:srgbClr val="0000CC"/>
                  </a:solidFill>
                </a:rPr>
                <a:t>xyz</a:t>
              </a:r>
              <a:r>
                <a:rPr lang="en-US" altLang="en-US" sz="3200" b="1" dirty="0">
                  <a:solidFill>
                    <a:srgbClr val="0000CC"/>
                  </a:solidFill>
                </a:rPr>
                <a:t> </a:t>
              </a:r>
              <a:endParaRPr lang="en-US" altLang="en-US" sz="3200" b="1" baseline="30000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3" name="Hộp_Văn_Bản 22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AAE6F932-171F-81D8-7DD9-ABD49A7F13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14563" y="5643563"/>
                  <a:ext cx="1857375" cy="595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9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>
                      <a:solidFill>
                        <a:schemeClr val="accent2"/>
                      </a:solidFill>
                    </a:rPr>
                    <a:t> </a:t>
                  </a:r>
                  <a:endParaRPr lang="en-US" altLang="en-US" sz="3200" b="1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043" name="Hộp_Văn_Bản 22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AAE6F932-171F-81D8-7DD9-ABD49A7F13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14563" y="5643563"/>
                  <a:ext cx="1857375" cy="595932"/>
                </a:xfrm>
                <a:prstGeom prst="rect">
                  <a:avLst/>
                </a:prstGeom>
                <a:blipFill>
                  <a:blip r:embed="rId8"/>
                  <a:stretch>
                    <a:fillRect t="-11224" b="-3265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4" name="Hộp_Văn_Bản 23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748FA844-8A53-26B9-3344-5246AB366E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12940" y="5596527"/>
                  <a:ext cx="3489324" cy="799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10</a:t>
                  </a:r>
                  <a:r>
                    <a:rPr lang="en-US" sz="3200" b="1" dirty="0">
                      <a:solidFill>
                        <a:srgbClr val="FF0000"/>
                      </a:solidFill>
                      <a:cs typeface="Arial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    </m:t>
                      </m:r>
                    </m:oMath>
                  </a14:m>
                  <a:r>
                    <a:rPr lang="en-US" altLang="en-US" sz="3200" b="1" baseline="30000" dirty="0">
                      <a:solidFill>
                        <a:srgbClr val="0000CC"/>
                      </a:solidFill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</a:t>
                  </a:r>
                  <a:endParaRPr lang="en-US" altLang="en-US" sz="3200" b="1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044" name="Hộp_Văn_Bản 23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748FA844-8A53-26B9-3344-5246AB366E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2940" y="5596527"/>
                  <a:ext cx="3489324" cy="799001"/>
                </a:xfrm>
                <a:prstGeom prst="rect">
                  <a:avLst/>
                </a:prstGeom>
                <a:blipFill>
                  <a:blip r:embed="rId9"/>
                  <a:stretch>
                    <a:fillRect b="-992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5" name="Hộp_Văn_Bản 24">
              <a:hlinkClick r:id="rId3" action="ppaction://hlinksldjump"/>
              <a:extLst>
                <a:ext uri="{FF2B5EF4-FFF2-40B4-BE49-F238E27FC236}">
                  <a16:creationId xmlns:a16="http://schemas.microsoft.com/office/drawing/2014/main" id="{17F1088E-5FFD-5EB8-A41B-833F47204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56" y="5192713"/>
              <a:ext cx="857250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0000CC"/>
                  </a:solidFill>
                </a:rPr>
                <a:t>     + </a:t>
              </a:r>
              <a:endParaRPr lang="en-US" altLang="en-US" sz="3200" b="1" baseline="30000" dirty="0">
                <a:solidFill>
                  <a:srgbClr val="0000CC"/>
                </a:solidFill>
              </a:endParaRPr>
            </a:p>
          </p:txBody>
        </p:sp>
        <p:sp>
          <p:nvSpPr>
            <p:cNvPr id="1046" name="Hộp_Văn_Bản 25">
              <a:hlinkClick r:id="rId3" action="ppaction://hlinksldjump"/>
              <a:extLst>
                <a:ext uri="{FF2B5EF4-FFF2-40B4-BE49-F238E27FC236}">
                  <a16:creationId xmlns:a16="http://schemas.microsoft.com/office/drawing/2014/main" id="{9CE7FDE8-E96F-80B8-5E8F-6D4000E13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6038" y="4729163"/>
              <a:ext cx="8572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00CC"/>
                  </a:solidFill>
                </a:rPr>
                <a:t> – </a:t>
              </a:r>
              <a:endParaRPr lang="en-US" altLang="en-US" sz="3200" b="1" baseline="30000">
                <a:solidFill>
                  <a:srgbClr val="0000CC"/>
                </a:solidFill>
              </a:endParaRPr>
            </a:p>
          </p:txBody>
        </p:sp>
        <p:sp>
          <p:nvSpPr>
            <p:cNvPr id="1049" name="Hộp_Văn_Bản 29">
              <a:hlinkClick r:id="rId4" action="ppaction://hlinksldjump"/>
              <a:extLst>
                <a:ext uri="{FF2B5EF4-FFF2-40B4-BE49-F238E27FC236}">
                  <a16:creationId xmlns:a16="http://schemas.microsoft.com/office/drawing/2014/main" id="{0E51E5F0-C94C-DD4F-8DE2-CA50D66EA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625" y="5715000"/>
              <a:ext cx="18573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00CC"/>
                  </a:solidFill>
                </a:rPr>
                <a:t>     + xyz </a:t>
              </a:r>
              <a:endParaRPr lang="en-US" altLang="en-US" sz="3200" b="1" baseline="3000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90F268-5E9F-54A0-4AFE-99A706B20D3F}"/>
              </a:ext>
            </a:extLst>
          </p:cNvPr>
          <p:cNvGrpSpPr/>
          <p:nvPr/>
        </p:nvGrpSpPr>
        <p:grpSpPr>
          <a:xfrm>
            <a:off x="-285750" y="284163"/>
            <a:ext cx="9507289" cy="6414085"/>
            <a:chOff x="-285750" y="284163"/>
            <a:chExt cx="9507289" cy="641408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23572F9-350F-15E8-8A47-9EB6EE0EB161}"/>
                </a:ext>
              </a:extLst>
            </p:cNvPr>
            <p:cNvGrpSpPr/>
            <p:nvPr/>
          </p:nvGrpSpPr>
          <p:grpSpPr>
            <a:xfrm>
              <a:off x="645368" y="284163"/>
              <a:ext cx="8501062" cy="1186656"/>
              <a:chOff x="645368" y="284163"/>
              <a:chExt cx="8501062" cy="11866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Hộp_Văn_Bản 3">
                    <a:extLst>
                      <a:ext uri="{FF2B5EF4-FFF2-40B4-BE49-F238E27FC236}">
                        <a16:creationId xmlns:a16="http://schemas.microsoft.com/office/drawing/2014/main" id="{3B174304-1F8E-9D4C-0E76-78A596BA79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5368" y="284163"/>
                    <a:ext cx="8501062" cy="10995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3200" b="1" dirty="0">
                        <a:solidFill>
                          <a:srgbClr val="0000CC"/>
                        </a:solidFill>
                        <a:latin typeface="+mj-lt"/>
                      </a:rPr>
                      <a:t>2. Cho </a:t>
                    </a:r>
                    <a:r>
                      <a:rPr lang="en-US" altLang="en-US" sz="3200" b="1" dirty="0" err="1">
                        <a:solidFill>
                          <a:srgbClr val="0000CC"/>
                        </a:solidFill>
                        <a:latin typeface="+mj-lt"/>
                      </a:rPr>
                      <a:t>hai</a:t>
                    </a:r>
                    <a:r>
                      <a:rPr lang="en-US" altLang="en-US" sz="3200" b="1" dirty="0">
                        <a:solidFill>
                          <a:srgbClr val="0000CC"/>
                        </a:solidFill>
                        <a:latin typeface="+mj-lt"/>
                      </a:rPr>
                      <a:t> </a:t>
                    </a:r>
                    <a:r>
                      <a:rPr lang="en-US" altLang="en-US" sz="3200" b="1" dirty="0" err="1">
                        <a:solidFill>
                          <a:srgbClr val="0000CC"/>
                        </a:solidFill>
                        <a:latin typeface="+mj-lt"/>
                      </a:rPr>
                      <a:t>đa</a:t>
                    </a:r>
                    <a:r>
                      <a:rPr lang="en-US" altLang="en-US" sz="3200" b="1" dirty="0">
                        <a:solidFill>
                          <a:srgbClr val="0000CC"/>
                        </a:solidFill>
                        <a:latin typeface="+mj-lt"/>
                      </a:rPr>
                      <a:t> </a:t>
                    </a:r>
                    <a:r>
                      <a:rPr lang="en-US" altLang="en-US" sz="3200" b="1" dirty="0" err="1">
                        <a:solidFill>
                          <a:srgbClr val="0000CC"/>
                        </a:solidFill>
                        <a:latin typeface="+mj-lt"/>
                      </a:rPr>
                      <a:t>thức</a:t>
                    </a:r>
                    <a:r>
                      <a:rPr lang="en-US" altLang="en-US" sz="3200" b="1" dirty="0">
                        <a:solidFill>
                          <a:srgbClr val="0000CC"/>
                        </a:solidFill>
                        <a:latin typeface="+mj-lt"/>
                      </a:rPr>
                      <a:t>: </a:t>
                    </a:r>
                    <a:r>
                      <a:rPr lang="en-US" altLang="en-US" sz="3200" b="1" dirty="0">
                        <a:solidFill>
                          <a:srgbClr val="FF0000"/>
                        </a:solidFill>
                        <a:latin typeface="+mj-lt"/>
                      </a:rPr>
                      <a:t>M = </a:t>
                    </a:r>
                    <a:r>
                      <a:rPr lang="en-US" sz="3200" b="1" dirty="0">
                        <a:solidFill>
                          <a:srgbClr val="FF0000"/>
                        </a:solidFill>
                        <a:latin typeface="+mj-lt"/>
                        <a:cs typeface="Arial" charset="0"/>
                      </a:rPr>
                      <a:t>5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𝒚</m:t>
                        </m:r>
                      </m:oMath>
                    </a14:m>
                    <a:r>
                      <a:rPr lang="en-US" altLang="en-US" sz="3200" b="1" dirty="0"/>
                      <a:t> </a:t>
                    </a:r>
                    <a:r>
                      <a:rPr lang="en-US" altLang="en-US" sz="3200" b="1" dirty="0">
                        <a:solidFill>
                          <a:srgbClr val="FF0000"/>
                        </a:solidFill>
                        <a:latin typeface="+mj-lt"/>
                      </a:rPr>
                      <a:t>+ 5x – 3 </a:t>
                    </a:r>
                  </a:p>
                  <a:p>
                    <a:pPr eaLnBrk="1" hangingPunct="1"/>
                    <a:r>
                      <a:rPr lang="en-US" altLang="en-US" sz="3200" b="1" dirty="0">
                        <a:latin typeface="+mj-lt"/>
                      </a:rPr>
                      <a:t>                      </a:t>
                    </a:r>
                    <a:r>
                      <a:rPr lang="en-US" altLang="en-US" sz="3200" b="1" dirty="0" err="1">
                        <a:latin typeface="+mj-lt"/>
                      </a:rPr>
                      <a:t>và</a:t>
                    </a:r>
                    <a:r>
                      <a:rPr lang="en-US" altLang="en-US" sz="3200" b="1" dirty="0">
                        <a:latin typeface="+mj-lt"/>
                      </a:rPr>
                      <a:t>    </a:t>
                    </a:r>
                    <a:r>
                      <a:rPr lang="en-US" altLang="en-US" sz="3200" b="1" dirty="0">
                        <a:solidFill>
                          <a:srgbClr val="0000CC"/>
                        </a:solidFill>
                        <a:latin typeface="+mj-lt"/>
                      </a:rPr>
                      <a:t>N = </a:t>
                    </a:r>
                    <a:r>
                      <a:rPr lang="en-US" altLang="en-US" sz="3200" b="1" dirty="0" err="1">
                        <a:solidFill>
                          <a:srgbClr val="0000CC"/>
                        </a:solidFill>
                        <a:latin typeface="+mj-lt"/>
                      </a:rPr>
                      <a:t>xyz</a:t>
                    </a:r>
                    <a:r>
                      <a:rPr lang="en-US" altLang="en-US" sz="3200" b="1" dirty="0">
                        <a:solidFill>
                          <a:srgbClr val="0000CC"/>
                        </a:solidFill>
                        <a:latin typeface="+mj-lt"/>
                      </a:rPr>
                      <a:t> – 4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𝒚</m:t>
                        </m:r>
                      </m:oMath>
                    </a14:m>
                    <a:r>
                      <a:rPr lang="en-US" altLang="en-US" sz="3200" b="1" dirty="0">
                        <a:solidFill>
                          <a:srgbClr val="0000CC"/>
                        </a:solidFill>
                        <a:latin typeface="+mj-lt"/>
                      </a:rPr>
                      <a:t> + 5x – </a:t>
                    </a:r>
                  </a:p>
                </p:txBody>
              </p:sp>
            </mc:Choice>
            <mc:Fallback xmlns="">
              <p:sp>
                <p:nvSpPr>
                  <p:cNvPr id="4" name="Hộp_Văn_Bản 3">
                    <a:extLst>
                      <a:ext uri="{FF2B5EF4-FFF2-40B4-BE49-F238E27FC236}">
                        <a16:creationId xmlns:a16="http://schemas.microsoft.com/office/drawing/2014/main" id="{3B174304-1F8E-9D4C-0E76-78A596BA79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45368" y="284163"/>
                    <a:ext cx="8501062" cy="10995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865" t="-6667" b="-17222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6" name="Object 2">
                    <a:extLst>
                      <a:ext uri="{FF2B5EF4-FFF2-40B4-BE49-F238E27FC236}">
                        <a16:creationId xmlns:a16="http://schemas.microsoft.com/office/drawing/2014/main" id="{E96C8B95-C1D5-721D-3A90-4898DA60B6F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395369" y="559594"/>
                  <a:ext cx="354012" cy="91122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3" imgW="152280" imgH="393480" progId="Equation.DSMT4">
                          <p:embed/>
                        </p:oleObj>
                      </mc:Choice>
                      <mc:Fallback>
                        <p:oleObj name="Equation" r:id="rId3" imgW="152280" imgH="393480" progId="Equation.DSMT4">
                          <p:embed/>
                          <p:pic>
                            <p:nvPicPr>
                              <p:cNvPr id="6" name="Object 2">
                                <a:extLst>
                                  <a:ext uri="{FF2B5EF4-FFF2-40B4-BE49-F238E27FC236}">
                                    <a16:creationId xmlns:a16="http://schemas.microsoft.com/office/drawing/2014/main" id="{E96C8B95-C1D5-721D-3A90-4898DA60B6F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5369" y="559594"/>
                                <a:ext cx="354012" cy="91122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6" name="Object 2">
                    <a:extLst>
                      <a:ext uri="{FF2B5EF4-FFF2-40B4-BE49-F238E27FC236}">
                        <a16:creationId xmlns:a16="http://schemas.microsoft.com/office/drawing/2014/main" id="{E96C8B95-C1D5-721D-3A90-4898DA60B6FB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7395369" y="559594"/>
                  <a:ext cx="354012" cy="91122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5" imgW="152280" imgH="393480" progId="Equation.DSMT4">
                          <p:embed/>
                        </p:oleObj>
                      </mc:Choice>
                      <mc:Fallback>
                        <p:oleObj name="Equation" r:id="rId5" imgW="152280" imgH="393480" progId="Equation.DSMT4">
                          <p:embed/>
                          <p:pic>
                            <p:nvPicPr>
                              <p:cNvPr id="6" name="Object 2">
                                <a:extLst>
                                  <a:ext uri="{FF2B5EF4-FFF2-40B4-BE49-F238E27FC236}">
                                    <a16:creationId xmlns:a16="http://schemas.microsoft.com/office/drawing/2014/main" id="{E96C8B95-C1D5-721D-3A90-4898DA60B6FB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395369" y="559594"/>
                                <a:ext cx="354012" cy="91122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Hộp_Văn_Bản 8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D7C3321A-A7D2-FE12-877D-89F9237836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285750" y="2641600"/>
                  <a:ext cx="9429750" cy="801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 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M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+ N =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(5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 + 5x – 3)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+(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</a:rPr>
                    <a:t>xyz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– 4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+ 5x 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)</a:t>
                  </a:r>
                  <a:endParaRPr lang="en-US" altLang="en-US" sz="3200" b="1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Hộp_Văn_Bản 8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D7C3321A-A7D2-FE12-877D-89F923783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285750" y="2641600"/>
                  <a:ext cx="9429750" cy="801310"/>
                </a:xfrm>
                <a:prstGeom prst="rect">
                  <a:avLst/>
                </a:prstGeom>
                <a:blipFill>
                  <a:blip r:embed="rId9"/>
                  <a:stretch>
                    <a:fillRect b="-984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Hộp_Văn_Bản 9">
                  <a:extLst>
                    <a:ext uri="{FF2B5EF4-FFF2-40B4-BE49-F238E27FC236}">
                      <a16:creationId xmlns:a16="http://schemas.microsoft.com/office/drawing/2014/main" id="{D8092C77-88DB-8B16-EDE9-2769D5C8A7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5260" y="3319996"/>
                  <a:ext cx="8843243" cy="12937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3200" b="1" dirty="0"/>
                    <a:t>       </a:t>
                  </a:r>
                </a:p>
                <a:p>
                  <a:pPr algn="just" eaLnBrk="1" hangingPunct="1"/>
                  <a:r>
                    <a:rPr lang="en-US" altLang="en-US" sz="3200" b="1" dirty="0"/>
                    <a:t>       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=</a:t>
                  </a:r>
                  <a:r>
                    <a:rPr lang="en-US" altLang="en-US" sz="3200" b="1" dirty="0"/>
                    <a:t>  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/>
                    <a:t>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 + 5x – 3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</a:rPr>
                    <a:t>xyz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– 4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/>
                    <a:t>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+ 5x 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altLang="en-US" sz="3200" b="1" baseline="30000" dirty="0"/>
                </a:p>
              </p:txBody>
            </p:sp>
          </mc:Choice>
          <mc:Fallback xmlns="">
            <p:sp>
              <p:nvSpPr>
                <p:cNvPr id="10" name="Hộp_Văn_Bản 9">
                  <a:extLst>
                    <a:ext uri="{FF2B5EF4-FFF2-40B4-BE49-F238E27FC236}">
                      <a16:creationId xmlns:a16="http://schemas.microsoft.com/office/drawing/2014/main" id="{D8092C77-88DB-8B16-EDE9-2769D5C8A7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5260" y="3319996"/>
                  <a:ext cx="8843243" cy="1293752"/>
                </a:xfrm>
                <a:prstGeom prst="rect">
                  <a:avLst/>
                </a:prstGeom>
                <a:blipFill>
                  <a:blip r:embed="rId10"/>
                  <a:stretch>
                    <a:fillRect b="-613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6" name="Hộp_Văn_Bản 10">
                  <a:extLst>
                    <a:ext uri="{FF2B5EF4-FFF2-40B4-BE49-F238E27FC236}">
                      <a16:creationId xmlns:a16="http://schemas.microsoft.com/office/drawing/2014/main" id="{51AD4497-BB79-4CF0-7524-19DAF36AEF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676" y="4205386"/>
                  <a:ext cx="7885112" cy="24928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endParaRPr lang="en-US" altLang="en-US" sz="3200" b="1" dirty="0">
                    <a:solidFill>
                      <a:srgbClr val="0000CC"/>
                    </a:solidFill>
                  </a:endParaRPr>
                </a:p>
                <a:p>
                  <a:pPr algn="just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= (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/>
                    <a:t>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4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/>
                    <a:t>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)+(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5x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+ 5x)+(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– 3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en-US" sz="32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)</a:t>
                  </a:r>
                </a:p>
                <a:p>
                  <a:pPr algn="just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</a:t>
                  </a:r>
                </a:p>
                <a:p>
                  <a:pPr algn="just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=                      +              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</a:t>
                  </a:r>
                  <a:endParaRPr lang="en-US" altLang="en-US" sz="3200" b="1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>
            <p:sp>
              <p:nvSpPr>
                <p:cNvPr id="1036" name="Hộp_Văn_Bản 10">
                  <a:extLst>
                    <a:ext uri="{FF2B5EF4-FFF2-40B4-BE49-F238E27FC236}">
                      <a16:creationId xmlns:a16="http://schemas.microsoft.com/office/drawing/2014/main" id="{51AD4497-BB79-4CF0-7524-19DAF36AE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82676" y="4205386"/>
                  <a:ext cx="7885112" cy="2492862"/>
                </a:xfrm>
                <a:prstGeom prst="rect">
                  <a:avLst/>
                </a:prstGeom>
                <a:blipFill>
                  <a:blip r:embed="rId11"/>
                  <a:stretch>
                    <a:fillRect l="-619" b="-244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0" name="Hộp_Văn_Bản 19">
              <a:hlinkClick r:id="rId8" action="ppaction://hlinksldjump"/>
              <a:extLst>
                <a:ext uri="{FF2B5EF4-FFF2-40B4-BE49-F238E27FC236}">
                  <a16:creationId xmlns:a16="http://schemas.microsoft.com/office/drawing/2014/main" id="{7E4CDAF0-CE88-CCE8-B883-961B761A6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188" y="4286250"/>
              <a:ext cx="857250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00CC"/>
                  </a:solidFill>
                </a:rPr>
                <a:t>     + </a:t>
              </a:r>
              <a:endParaRPr lang="en-US" altLang="en-US" sz="3200" b="1" baseline="30000">
                <a:solidFill>
                  <a:srgbClr val="0000CC"/>
                </a:solidFill>
              </a:endParaRPr>
            </a:p>
          </p:txBody>
        </p:sp>
        <p:sp>
          <p:nvSpPr>
            <p:cNvPr id="1042" name="Hộp_Văn_Bản 21">
              <a:hlinkClick r:id="rId8" action="ppaction://hlinksldjump"/>
              <a:extLst>
                <a:ext uri="{FF2B5EF4-FFF2-40B4-BE49-F238E27FC236}">
                  <a16:creationId xmlns:a16="http://schemas.microsoft.com/office/drawing/2014/main" id="{38A26885-D3D6-B26A-3227-AB429407A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4164" y="4752975"/>
              <a:ext cx="18573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0000CC"/>
                  </a:solidFill>
                </a:rPr>
                <a:t>     + </a:t>
              </a:r>
              <a:r>
                <a:rPr lang="en-US" altLang="en-US" sz="3200" b="1" dirty="0" err="1">
                  <a:solidFill>
                    <a:srgbClr val="0000CC"/>
                  </a:solidFill>
                </a:rPr>
                <a:t>xyz</a:t>
              </a:r>
              <a:r>
                <a:rPr lang="en-US" altLang="en-US" sz="3200" b="1" dirty="0">
                  <a:solidFill>
                    <a:srgbClr val="0000CC"/>
                  </a:solidFill>
                </a:rPr>
                <a:t> </a:t>
              </a:r>
              <a:endParaRPr lang="en-US" altLang="en-US" sz="3200" b="1" baseline="30000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3" name="Hộp_Văn_Bản 22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AAE6F932-171F-81D8-7DD9-ABD49A7F13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14563" y="5643563"/>
                  <a:ext cx="1857375" cy="595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9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/>
                    <a:t> </a:t>
                  </a:r>
                  <a:endParaRPr lang="en-US" altLang="en-US" sz="3200" b="1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043" name="Hộp_Văn_Bản 22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AAE6F932-171F-81D8-7DD9-ABD49A7F13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14563" y="5643563"/>
                  <a:ext cx="1857375" cy="595932"/>
                </a:xfrm>
                <a:prstGeom prst="rect">
                  <a:avLst/>
                </a:prstGeom>
                <a:blipFill>
                  <a:blip r:embed="rId12"/>
                  <a:stretch>
                    <a:fillRect t="-11224" b="-3265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44" name="Hộp_Văn_Bản 23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748FA844-8A53-26B9-3344-5246AB366E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2833" y="5701022"/>
                  <a:ext cx="1857375" cy="595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  10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altLang="en-US" sz="3200" b="1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>
            <p:sp>
              <p:nvSpPr>
                <p:cNvPr id="1044" name="Hộp_Văn_Bản 23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748FA844-8A53-26B9-3344-5246AB366E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32833" y="5701022"/>
                  <a:ext cx="1857375" cy="595932"/>
                </a:xfrm>
                <a:prstGeom prst="rect">
                  <a:avLst/>
                </a:prstGeom>
                <a:blipFill>
                  <a:blip r:embed="rId13"/>
                  <a:stretch>
                    <a:fillRect t="-11224" b="-3265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5" name="Hộp_Văn_Bản 24">
              <a:hlinkClick r:id="rId8" action="ppaction://hlinksldjump"/>
              <a:extLst>
                <a:ext uri="{FF2B5EF4-FFF2-40B4-BE49-F238E27FC236}">
                  <a16:creationId xmlns:a16="http://schemas.microsoft.com/office/drawing/2014/main" id="{17F1088E-5FFD-5EB8-A41B-833F47204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56" y="5192713"/>
              <a:ext cx="857250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0000CC"/>
                  </a:solidFill>
                </a:rPr>
                <a:t>     + </a:t>
              </a:r>
              <a:endParaRPr lang="en-US" altLang="en-US" sz="3200" b="1" baseline="30000" dirty="0">
                <a:solidFill>
                  <a:srgbClr val="0000CC"/>
                </a:solidFill>
              </a:endParaRPr>
            </a:p>
          </p:txBody>
        </p:sp>
        <p:sp>
          <p:nvSpPr>
            <p:cNvPr id="1046" name="Hộp_Văn_Bản 25">
              <a:hlinkClick r:id="rId8" action="ppaction://hlinksldjump"/>
              <a:extLst>
                <a:ext uri="{FF2B5EF4-FFF2-40B4-BE49-F238E27FC236}">
                  <a16:creationId xmlns:a16="http://schemas.microsoft.com/office/drawing/2014/main" id="{9CE7FDE8-E96F-80B8-5E8F-6D4000E13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6038" y="4729163"/>
              <a:ext cx="8572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00CC"/>
                  </a:solidFill>
                </a:rPr>
                <a:t> – </a:t>
              </a:r>
              <a:endParaRPr lang="en-US" altLang="en-US" sz="3200" b="1" baseline="30000">
                <a:solidFill>
                  <a:srgbClr val="0000CC"/>
                </a:solidFill>
              </a:endParaRPr>
            </a:p>
          </p:txBody>
        </p:sp>
        <p:sp>
          <p:nvSpPr>
            <p:cNvPr id="1049" name="Hộp_Văn_Bản 29">
              <a:hlinkClick r:id="rId8" action="ppaction://hlinksldjump"/>
              <a:extLst>
                <a:ext uri="{FF2B5EF4-FFF2-40B4-BE49-F238E27FC236}">
                  <a16:creationId xmlns:a16="http://schemas.microsoft.com/office/drawing/2014/main" id="{0E51E5F0-C94C-DD4F-8DE2-CA50D66EA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625" y="5715000"/>
              <a:ext cx="18573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00CC"/>
                  </a:solidFill>
                </a:rPr>
                <a:t>     + xyz </a:t>
              </a:r>
              <a:endParaRPr lang="en-US" altLang="en-US" sz="3200" b="1" baseline="30000">
                <a:solidFill>
                  <a:srgbClr val="0000CC"/>
                </a:solidFill>
              </a:endParaRPr>
            </a:p>
          </p:txBody>
        </p:sp>
        <p:sp>
          <p:nvSpPr>
            <p:cNvPr id="20" name="Hình Bầu dục 17">
              <a:extLst>
                <a:ext uri="{FF2B5EF4-FFF2-40B4-BE49-F238E27FC236}">
                  <a16:creationId xmlns:a16="http://schemas.microsoft.com/office/drawing/2014/main" id="{69AAFC2D-08E8-001F-7C42-AD99E15975F9}"/>
                </a:ext>
              </a:extLst>
            </p:cNvPr>
            <p:cNvSpPr/>
            <p:nvPr/>
          </p:nvSpPr>
          <p:spPr>
            <a:xfrm>
              <a:off x="2928938" y="4500563"/>
              <a:ext cx="1285875" cy="107156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ình Bầu dục 17">
              <a:extLst>
                <a:ext uri="{FF2B5EF4-FFF2-40B4-BE49-F238E27FC236}">
                  <a16:creationId xmlns:a16="http://schemas.microsoft.com/office/drawing/2014/main" id="{559BC6CF-0298-F621-96AA-E4A07C827CC3}"/>
                </a:ext>
              </a:extLst>
            </p:cNvPr>
            <p:cNvSpPr/>
            <p:nvPr/>
          </p:nvSpPr>
          <p:spPr>
            <a:xfrm>
              <a:off x="2623766" y="5541963"/>
              <a:ext cx="1285875" cy="107156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ình Bầu dục 17">
              <a:extLst>
                <a:ext uri="{FF2B5EF4-FFF2-40B4-BE49-F238E27FC236}">
                  <a16:creationId xmlns:a16="http://schemas.microsoft.com/office/drawing/2014/main" id="{7DE215CD-3AD2-D905-6F73-F7300FA3C200}"/>
                </a:ext>
              </a:extLst>
            </p:cNvPr>
            <p:cNvSpPr/>
            <p:nvPr/>
          </p:nvSpPr>
          <p:spPr>
            <a:xfrm>
              <a:off x="4452939" y="5476348"/>
              <a:ext cx="1285875" cy="107156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ình Bầu dục 17">
              <a:extLst>
                <a:ext uri="{FF2B5EF4-FFF2-40B4-BE49-F238E27FC236}">
                  <a16:creationId xmlns:a16="http://schemas.microsoft.com/office/drawing/2014/main" id="{F0127DC5-39FB-1A34-D08E-CCB2CE45B739}"/>
                </a:ext>
              </a:extLst>
            </p:cNvPr>
            <p:cNvSpPr/>
            <p:nvPr/>
          </p:nvSpPr>
          <p:spPr>
            <a:xfrm>
              <a:off x="6329361" y="5476348"/>
              <a:ext cx="1285875" cy="1071562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E9C6EC-D704-385D-6FDD-4619B82775E2}"/>
                </a:ext>
              </a:extLst>
            </p:cNvPr>
            <p:cNvSpPr txBox="1"/>
            <p:nvPr/>
          </p:nvSpPr>
          <p:spPr>
            <a:xfrm>
              <a:off x="1314451" y="1712505"/>
              <a:ext cx="482203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en-US" sz="3000" b="1" dirty="0" err="1">
                  <a:solidFill>
                    <a:srgbClr val="FF0000"/>
                  </a:solidFill>
                  <a:latin typeface="+mj-lt"/>
                </a:rPr>
                <a:t>Tìm</a:t>
              </a:r>
              <a:r>
                <a:rPr lang="en-US" altLang="en-US" sz="30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altLang="en-US" sz="3000" b="1" dirty="0" err="1">
                  <a:solidFill>
                    <a:srgbClr val="FF0000"/>
                  </a:solidFill>
                  <a:latin typeface="+mj-lt"/>
                </a:rPr>
                <a:t>lỗi</a:t>
              </a:r>
              <a:r>
                <a:rPr lang="en-US" altLang="en-US" sz="30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altLang="en-US" sz="3000" b="1" dirty="0" err="1">
                  <a:solidFill>
                    <a:srgbClr val="FF0000"/>
                  </a:solidFill>
                  <a:latin typeface="+mj-lt"/>
                </a:rPr>
                <a:t>sai</a:t>
              </a:r>
              <a:endParaRPr lang="en-US" altLang="en-US" sz="3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616925"/>
      </p:ext>
    </p:extLst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FECED7B-0573-92CB-7E72-ED7C8E2D96CE}"/>
              </a:ext>
            </a:extLst>
          </p:cNvPr>
          <p:cNvGrpSpPr/>
          <p:nvPr/>
        </p:nvGrpSpPr>
        <p:grpSpPr>
          <a:xfrm>
            <a:off x="-285750" y="284163"/>
            <a:ext cx="9432180" cy="6230894"/>
            <a:chOff x="-285750" y="284163"/>
            <a:chExt cx="9432180" cy="6230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Hộp_Văn_Bản 3">
                  <a:extLst>
                    <a:ext uri="{FF2B5EF4-FFF2-40B4-BE49-F238E27FC236}">
                      <a16:creationId xmlns:a16="http://schemas.microsoft.com/office/drawing/2014/main" id="{3B174304-1F8E-9D4C-0E76-78A596BA79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5368" y="284163"/>
                  <a:ext cx="8501062" cy="1797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2. Cho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hai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đa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thức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: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+mj-lt"/>
                    </a:rPr>
                    <a:t>M = </a:t>
                  </a:r>
                  <a:r>
                    <a:rPr lang="en-US" sz="3200" b="1" dirty="0">
                      <a:solidFill>
                        <a:srgbClr val="FF0000"/>
                      </a:solidFill>
                      <a:latin typeface="+mj-lt"/>
                      <a:cs typeface="Arial" charset="0"/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/>
                    <a:t>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+mj-lt"/>
                    </a:rPr>
                    <a:t>+ 5x – 3 </a:t>
                  </a:r>
                </a:p>
                <a:p>
                  <a:pPr eaLnBrk="1" hangingPunct="1"/>
                  <a:r>
                    <a:rPr lang="en-US" altLang="en-US" sz="3200" b="1" dirty="0">
                      <a:latin typeface="+mj-lt"/>
                    </a:rPr>
                    <a:t>                      </a:t>
                  </a:r>
                  <a:r>
                    <a:rPr lang="en-US" altLang="en-US" sz="3200" b="1" dirty="0" err="1">
                      <a:latin typeface="+mj-lt"/>
                    </a:rPr>
                    <a:t>và</a:t>
                  </a:r>
                  <a:r>
                    <a:rPr lang="en-US" altLang="en-US" sz="3200" b="1" dirty="0">
                      <a:latin typeface="+mj-lt"/>
                    </a:rPr>
                    <a:t>   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N =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  <a:latin typeface="+mj-lt"/>
                    </a:rPr>
                    <a:t>xyz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– 4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+ 5x –</a:t>
                  </a:r>
                  <a14:m>
                    <m:oMath xmlns:m="http://schemas.openxmlformats.org/officeDocument/2006/math">
                      <m:r>
                        <a:rPr lang="en-US" altLang="en-US" sz="32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srgbClr val="0000CC"/>
                      </a:solidFill>
                      <a:latin typeface="+mj-lt"/>
                    </a:rPr>
                    <a:t>  </a:t>
                  </a:r>
                </a:p>
                <a:p>
                  <a:pPr eaLnBrk="1" hangingPunct="1"/>
                  <a:r>
                    <a:rPr lang="en-US" altLang="en-US" sz="3200" b="1" dirty="0">
                      <a:solidFill>
                        <a:srgbClr val="FF0000"/>
                      </a:solidFill>
                      <a:latin typeface="+mj-lt"/>
                    </a:rPr>
                    <a:t>SỬA LẠI: </a:t>
                  </a:r>
                </a:p>
              </p:txBody>
            </p:sp>
          </mc:Choice>
          <mc:Fallback xmlns="">
            <p:sp>
              <p:nvSpPr>
                <p:cNvPr id="4" name="Hộp_Văn_Bản 3">
                  <a:extLst>
                    <a:ext uri="{FF2B5EF4-FFF2-40B4-BE49-F238E27FC236}">
                      <a16:creationId xmlns:a16="http://schemas.microsoft.com/office/drawing/2014/main" id="{3B174304-1F8E-9D4C-0E76-78A596BA79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5368" y="284163"/>
                  <a:ext cx="8501062" cy="1797352"/>
                </a:xfrm>
                <a:prstGeom prst="rect">
                  <a:avLst/>
                </a:prstGeom>
                <a:blipFill>
                  <a:blip r:embed="rId2"/>
                  <a:stretch>
                    <a:fillRect l="-1865" t="-4082" b="-1020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Hộp_Văn_Bản 8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D7C3321A-A7D2-FE12-877D-89F9237836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285750" y="2641600"/>
                  <a:ext cx="9429750" cy="801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  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M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+ N =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(5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 + 5x – 3)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 (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</a:rPr>
                    <a:t>xyz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– 4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+ 5x 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9" name="Hộp_Văn_Bản 8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D7C3321A-A7D2-FE12-877D-89F923783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285750" y="2641600"/>
                  <a:ext cx="9429750" cy="801310"/>
                </a:xfrm>
                <a:prstGeom prst="rect">
                  <a:avLst/>
                </a:prstGeom>
                <a:blipFill>
                  <a:blip r:embed="rId5"/>
                  <a:stretch>
                    <a:fillRect b="-984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Hộp_Văn_Bản 9">
                  <a:extLst>
                    <a:ext uri="{FF2B5EF4-FFF2-40B4-BE49-F238E27FC236}">
                      <a16:creationId xmlns:a16="http://schemas.microsoft.com/office/drawing/2014/main" id="{D8092C77-88DB-8B16-EDE9-2769D5C8A7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5261" y="3207813"/>
                  <a:ext cx="8771235" cy="12937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r>
                    <a:rPr lang="en-US" altLang="en-US" sz="3200" b="1" dirty="0"/>
                    <a:t>      </a:t>
                  </a:r>
                </a:p>
                <a:p>
                  <a:pPr algn="just" eaLnBrk="1" hangingPunct="1"/>
                  <a:r>
                    <a:rPr lang="en-US" altLang="en-US" sz="3200" b="1" dirty="0"/>
                    <a:t>       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=</a:t>
                  </a:r>
                  <a:r>
                    <a:rPr lang="en-US" altLang="en-US" sz="3200" b="1" dirty="0"/>
                    <a:t>  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/>
                    <a:t>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 + 5x – 3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 </a:t>
                  </a:r>
                  <a:r>
                    <a:rPr lang="en-US" altLang="en-US" sz="3200" b="1" dirty="0" err="1">
                      <a:solidFill>
                        <a:srgbClr val="0000CC"/>
                      </a:solidFill>
                    </a:rPr>
                    <a:t>xyz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– 4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/>
                    <a:t>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+ 5x 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0" name="Hộp_Văn_Bản 9">
                  <a:extLst>
                    <a:ext uri="{FF2B5EF4-FFF2-40B4-BE49-F238E27FC236}">
                      <a16:creationId xmlns:a16="http://schemas.microsoft.com/office/drawing/2014/main" id="{D8092C77-88DB-8B16-EDE9-2769D5C8A7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5261" y="3207813"/>
                  <a:ext cx="8771235" cy="1293752"/>
                </a:xfrm>
                <a:prstGeom prst="rect">
                  <a:avLst/>
                </a:prstGeom>
                <a:blipFill>
                  <a:blip r:embed="rId6"/>
                  <a:stretch>
                    <a:fillRect b="-613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6" name="Hộp_Văn_Bản 10">
                  <a:extLst>
                    <a:ext uri="{FF2B5EF4-FFF2-40B4-BE49-F238E27FC236}">
                      <a16:creationId xmlns:a16="http://schemas.microsoft.com/office/drawing/2014/main" id="{51AD4497-BB79-4CF0-7524-19DAF36AEF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676" y="4205386"/>
                  <a:ext cx="7885112" cy="23096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just" eaLnBrk="1" hangingPunct="1"/>
                  <a:endParaRPr lang="en-US" altLang="en-US" sz="3200" b="1" dirty="0">
                    <a:solidFill>
                      <a:srgbClr val="0000CC"/>
                    </a:solidFill>
                  </a:endParaRPr>
                </a:p>
                <a:p>
                  <a:pPr algn="just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= (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5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/>
                    <a:t>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  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4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/>
                    <a:t>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)+(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5x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+ 5x)+(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– 3 </a:t>
                  </a:r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32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)</a:t>
                  </a:r>
                </a:p>
                <a:p>
                  <a:pPr algn="just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</a:t>
                  </a:r>
                </a:p>
                <a:p>
                  <a:pPr algn="just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=                      +     </a:t>
                  </a:r>
                  <a:r>
                    <a:rPr lang="en-US" altLang="en-US" sz="3200" b="1" baseline="30000" dirty="0">
                      <a:solidFill>
                        <a:srgbClr val="FF0000"/>
                      </a:solidFill>
                    </a:rPr>
                    <a:t>              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</a:rPr>
                    <a:t> </a:t>
                  </a:r>
                  <a:endParaRPr lang="en-US" altLang="en-US" sz="3200" b="1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036" name="Hộp_Văn_Bản 10">
                  <a:extLst>
                    <a:ext uri="{FF2B5EF4-FFF2-40B4-BE49-F238E27FC236}">
                      <a16:creationId xmlns:a16="http://schemas.microsoft.com/office/drawing/2014/main" id="{51AD4497-BB79-4CF0-7524-19DAF36AE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82676" y="4205386"/>
                  <a:ext cx="7885112" cy="2309671"/>
                </a:xfrm>
                <a:prstGeom prst="rect">
                  <a:avLst/>
                </a:prstGeom>
                <a:blipFill>
                  <a:blip r:embed="rId7"/>
                  <a:stretch>
                    <a:fillRect l="-619" b="-633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2" name="Hộp_Văn_Bản 21">
              <a:hlinkClick r:id="rId4" action="ppaction://hlinksldjump"/>
              <a:extLst>
                <a:ext uri="{FF2B5EF4-FFF2-40B4-BE49-F238E27FC236}">
                  <a16:creationId xmlns:a16="http://schemas.microsoft.com/office/drawing/2014/main" id="{38A26885-D3D6-B26A-3227-AB429407A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624" y="4826001"/>
              <a:ext cx="18573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0000CC"/>
                  </a:solidFill>
                </a:rPr>
                <a:t>   + </a:t>
              </a:r>
              <a:r>
                <a:rPr lang="en-US" altLang="en-US" sz="3200" b="1" dirty="0" err="1">
                  <a:solidFill>
                    <a:srgbClr val="0000CC"/>
                  </a:solidFill>
                </a:rPr>
                <a:t>xyz</a:t>
              </a:r>
              <a:r>
                <a:rPr lang="en-US" altLang="en-US" sz="3200" b="1" dirty="0">
                  <a:solidFill>
                    <a:srgbClr val="0000CC"/>
                  </a:solidFill>
                </a:rPr>
                <a:t> </a:t>
              </a:r>
              <a:endParaRPr lang="en-US" altLang="en-US" sz="3200" b="1" baseline="30000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3" name="Hộp_Văn_Bản 22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AAE6F932-171F-81D8-7DD9-ABD49A7F13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14563" y="5643563"/>
                  <a:ext cx="1857375" cy="5959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𝒚</m:t>
                      </m:r>
                    </m:oMath>
                  </a14:m>
                  <a:r>
                    <a:rPr lang="en-US" altLang="en-US" sz="3200" b="1" dirty="0"/>
                    <a:t> </a:t>
                  </a:r>
                  <a:endParaRPr lang="en-US" altLang="en-US" sz="3200" b="1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043" name="Hộp_Văn_Bản 22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AAE6F932-171F-81D8-7DD9-ABD49A7F13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14563" y="5643563"/>
                  <a:ext cx="1857375" cy="5959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4" name="Hộp_Văn_Bản 23">
              <a:hlinkClick r:id="rId4" action="ppaction://hlinksldjump"/>
              <a:extLst>
                <a:ext uri="{FF2B5EF4-FFF2-40B4-BE49-F238E27FC236}">
                  <a16:creationId xmlns:a16="http://schemas.microsoft.com/office/drawing/2014/main" id="{748FA844-8A53-26B9-3344-5246AB366E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500" y="5643563"/>
              <a:ext cx="18573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0000CC"/>
                  </a:solidFill>
                </a:rPr>
                <a:t>   10x</a:t>
              </a:r>
              <a:endParaRPr lang="en-US" altLang="en-US" sz="3200" b="1" baseline="30000" dirty="0">
                <a:solidFill>
                  <a:srgbClr val="0000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5" name="Hộp_Văn_Bản 24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17F1088E-5FFD-5EB8-A41B-833F472046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9795" y="5587874"/>
                  <a:ext cx="3364707" cy="7990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    +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3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altLang="en-US" sz="3200" b="1" dirty="0">
                      <a:solidFill>
                        <a:srgbClr val="0000CC"/>
                      </a:solidFill>
                    </a:rPr>
                    <a:t> </a:t>
                  </a:r>
                  <a:endParaRPr lang="en-US" altLang="en-US" sz="3200" b="1" baseline="300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045" name="Hộp_Văn_Bản 24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17F1088E-5FFD-5EB8-A41B-833F472046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99795" y="5587874"/>
                  <a:ext cx="3364707" cy="799001"/>
                </a:xfrm>
                <a:prstGeom prst="rect">
                  <a:avLst/>
                </a:prstGeom>
                <a:blipFill>
                  <a:blip r:embed="rId9"/>
                  <a:stretch>
                    <a:fillRect b="-992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6" name="Hộp_Văn_Bản 25">
              <a:hlinkClick r:id="rId3" action="ppaction://hlinksldjump"/>
              <a:extLst>
                <a:ext uri="{FF2B5EF4-FFF2-40B4-BE49-F238E27FC236}">
                  <a16:creationId xmlns:a16="http://schemas.microsoft.com/office/drawing/2014/main" id="{9CE7FDE8-E96F-80B8-5E8F-6D4000E13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6019" y="4652267"/>
              <a:ext cx="8572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0000CC"/>
                  </a:solidFill>
                </a:rPr>
                <a:t> – </a:t>
              </a:r>
              <a:endParaRPr lang="en-US" altLang="en-US" sz="3200" b="1" baseline="30000" dirty="0">
                <a:solidFill>
                  <a:srgbClr val="0000CC"/>
                </a:solidFill>
              </a:endParaRPr>
            </a:p>
          </p:txBody>
        </p:sp>
        <p:sp>
          <p:nvSpPr>
            <p:cNvPr id="1049" name="Hộp_Văn_Bản 29">
              <a:hlinkClick r:id="rId3" action="ppaction://hlinksldjump"/>
              <a:extLst>
                <a:ext uri="{FF2B5EF4-FFF2-40B4-BE49-F238E27FC236}">
                  <a16:creationId xmlns:a16="http://schemas.microsoft.com/office/drawing/2014/main" id="{0E51E5F0-C94C-DD4F-8DE2-CA50D66EA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625" y="5715000"/>
              <a:ext cx="18573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0000CC"/>
                  </a:solidFill>
                </a:rPr>
                <a:t>     + xyz </a:t>
              </a:r>
              <a:endParaRPr lang="en-US" altLang="en-US" sz="3200" b="1" baseline="3000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779879"/>
      </p:ext>
    </p:extLst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Blank">
  <a:themeElements>
    <a:clrScheme name="Chủ đề của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ủ đề của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ủ đề của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̉ đề của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̉ đề của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̉ đề của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̉ đề của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̉ đề của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̉ đề của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̉ đề của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̉ đề của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̉ đề của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̉ đề của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̉ đề của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773</TotalTime>
  <Words>1186</Words>
  <Application>Microsoft Office PowerPoint</Application>
  <PresentationFormat>On-screen Show (4:3)</PresentationFormat>
  <Paragraphs>118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Blank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lecuong</dc:creator>
  <cp:lastModifiedBy>Cuong Vo</cp:lastModifiedBy>
  <cp:revision>76</cp:revision>
  <dcterms:created xsi:type="dcterms:W3CDTF">2013-03-05T13:20:29Z</dcterms:created>
  <dcterms:modified xsi:type="dcterms:W3CDTF">2022-07-30T06:53:03Z</dcterms:modified>
</cp:coreProperties>
</file>