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heme/themeOverride1.xml" ContentType="application/vnd.openxmlformats-officedocument.themeOverride+xml"/>
  <Override PartName="/ppt/tags/tag1.xml" ContentType="application/vnd.openxmlformats-officedocument.presentationml.tags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04" r:id="rId1"/>
  </p:sldMasterIdLst>
  <p:notesMasterIdLst>
    <p:notesMasterId r:id="rId23"/>
  </p:notesMasterIdLst>
  <p:handoutMasterIdLst>
    <p:handoutMasterId r:id="rId24"/>
  </p:handoutMasterIdLst>
  <p:sldIdLst>
    <p:sldId id="372" r:id="rId2"/>
    <p:sldId id="388" r:id="rId3"/>
    <p:sldId id="436" r:id="rId4"/>
    <p:sldId id="389" r:id="rId5"/>
    <p:sldId id="437" r:id="rId6"/>
    <p:sldId id="430" r:id="rId7"/>
    <p:sldId id="433" r:id="rId8"/>
    <p:sldId id="378" r:id="rId9"/>
    <p:sldId id="405" r:id="rId10"/>
    <p:sldId id="426" r:id="rId11"/>
    <p:sldId id="424" r:id="rId12"/>
    <p:sldId id="427" r:id="rId13"/>
    <p:sldId id="435" r:id="rId14"/>
    <p:sldId id="406" r:id="rId15"/>
    <p:sldId id="429" r:id="rId16"/>
    <p:sldId id="438" r:id="rId17"/>
    <p:sldId id="439" r:id="rId18"/>
    <p:sldId id="441" r:id="rId19"/>
    <p:sldId id="442" r:id="rId20"/>
    <p:sldId id="432" r:id="rId21"/>
    <p:sldId id="364" r:id="rId2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CCFFFF"/>
    <a:srgbClr val="00FFFF"/>
    <a:srgbClr val="CCECFF"/>
    <a:srgbClr val="000000"/>
    <a:srgbClr val="0033CC"/>
    <a:srgbClr val="33CC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0" autoAdjust="0"/>
    <p:restoredTop sz="95878" autoAdjust="0"/>
  </p:normalViewPr>
  <p:slideViewPr>
    <p:cSldViewPr>
      <p:cViewPr varScale="1">
        <p:scale>
          <a:sx n="101" d="100"/>
          <a:sy n="101" d="100"/>
        </p:scale>
        <p:origin x="84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370" name="Rectangle 2">
            <a:extLst>
              <a:ext uri="{FF2B5EF4-FFF2-40B4-BE49-F238E27FC236}">
                <a16:creationId xmlns:a16="http://schemas.microsoft.com/office/drawing/2014/main" id="{F493C19A-7154-54F0-EEA0-28AC495879B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98371" name="Rectangle 3">
            <a:extLst>
              <a:ext uri="{FF2B5EF4-FFF2-40B4-BE49-F238E27FC236}">
                <a16:creationId xmlns:a16="http://schemas.microsoft.com/office/drawing/2014/main" id="{36BAD494-A729-AD59-0187-5A81D2A86782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8DBFD3EF-40E3-4A7F-AA2F-5A804F8168FA}" type="datetime10">
              <a:rPr lang="en-US"/>
              <a:pPr>
                <a:defRPr/>
              </a:pPr>
              <a:t>13:19</a:t>
            </a:fld>
            <a:endParaRPr lang="en-US"/>
          </a:p>
        </p:txBody>
      </p:sp>
      <p:sp>
        <p:nvSpPr>
          <p:cNvPr id="698372" name="Rectangle 4">
            <a:extLst>
              <a:ext uri="{FF2B5EF4-FFF2-40B4-BE49-F238E27FC236}">
                <a16:creationId xmlns:a16="http://schemas.microsoft.com/office/drawing/2014/main" id="{25528183-4C42-0D23-63E8-D9606CC4D33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98373" name="Rectangle 5">
            <a:extLst>
              <a:ext uri="{FF2B5EF4-FFF2-40B4-BE49-F238E27FC236}">
                <a16:creationId xmlns:a16="http://schemas.microsoft.com/office/drawing/2014/main" id="{FB5998D4-DBCC-B525-C628-6E398B676AA5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B925489-E576-47B6-96D6-0FEF7169DF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22" name="Rectangle 2">
            <a:extLst>
              <a:ext uri="{FF2B5EF4-FFF2-40B4-BE49-F238E27FC236}">
                <a16:creationId xmlns:a16="http://schemas.microsoft.com/office/drawing/2014/main" id="{FAF41B02-2B38-8686-CA1F-EED9B01646E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96323" name="Rectangle 3">
            <a:extLst>
              <a:ext uri="{FF2B5EF4-FFF2-40B4-BE49-F238E27FC236}">
                <a16:creationId xmlns:a16="http://schemas.microsoft.com/office/drawing/2014/main" id="{D06E019B-5135-5E85-402F-5D03E43BD6E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478DCDFB-D1FA-4516-810A-B8BB5C03A023}" type="datetime10">
              <a:rPr lang="en-US"/>
              <a:pPr>
                <a:defRPr/>
              </a:pPr>
              <a:t>13:18</a:t>
            </a:fld>
            <a:endParaRPr 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A1CD2F-5E31-E505-A549-31CBBAEB05CD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96325" name="Rectangle 5">
            <a:extLst>
              <a:ext uri="{FF2B5EF4-FFF2-40B4-BE49-F238E27FC236}">
                <a16:creationId xmlns:a16="http://schemas.microsoft.com/office/drawing/2014/main" id="{A6195CFD-334B-B548-4493-9598E1326EE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96326" name="Rectangle 6">
            <a:extLst>
              <a:ext uri="{FF2B5EF4-FFF2-40B4-BE49-F238E27FC236}">
                <a16:creationId xmlns:a16="http://schemas.microsoft.com/office/drawing/2014/main" id="{5F0D71A4-688A-D302-F8C8-60BA0C0D589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96327" name="Rectangle 7">
            <a:extLst>
              <a:ext uri="{FF2B5EF4-FFF2-40B4-BE49-F238E27FC236}">
                <a16:creationId xmlns:a16="http://schemas.microsoft.com/office/drawing/2014/main" id="{FF453B5C-3477-2313-3B46-5003601130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7AF6B82-5B04-4D3C-BC0A-EC20BFB329E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>
            <a:extLst>
              <a:ext uri="{FF2B5EF4-FFF2-40B4-BE49-F238E27FC236}">
                <a16:creationId xmlns:a16="http://schemas.microsoft.com/office/drawing/2014/main" id="{3F49D97C-F0B8-6830-B0A4-8F60838B33A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EE7BC89-6483-4E89-95AB-FC8A314C0484}" type="datetime10">
              <a:rPr lang="en-US" altLang="en-US" smtClean="0"/>
              <a:pPr/>
              <a:t>13:18</a:t>
            </a:fld>
            <a:endParaRPr lang="en-US" altLang="en-US"/>
          </a:p>
        </p:txBody>
      </p:sp>
      <p:sp>
        <p:nvSpPr>
          <p:cNvPr id="26627" name="Rectangle 7">
            <a:extLst>
              <a:ext uri="{FF2B5EF4-FFF2-40B4-BE49-F238E27FC236}">
                <a16:creationId xmlns:a16="http://schemas.microsoft.com/office/drawing/2014/main" id="{4B9D7D5F-46AF-2E48-B4A9-29C9CD6E46A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278926A-AF49-4F44-AC73-A9CFEC958522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26628" name="Rectangle 2">
            <a:extLst>
              <a:ext uri="{FF2B5EF4-FFF2-40B4-BE49-F238E27FC236}">
                <a16:creationId xmlns:a16="http://schemas.microsoft.com/office/drawing/2014/main" id="{96D06764-C9A4-0944-6ACD-B128523721D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9" name="Rectangle 3">
            <a:extLst>
              <a:ext uri="{FF2B5EF4-FFF2-40B4-BE49-F238E27FC236}">
                <a16:creationId xmlns:a16="http://schemas.microsoft.com/office/drawing/2014/main" id="{CD23EAE3-EC9D-1513-F3F2-A1A116166A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>
            <a:extLst>
              <a:ext uri="{FF2B5EF4-FFF2-40B4-BE49-F238E27FC236}">
                <a16:creationId xmlns:a16="http://schemas.microsoft.com/office/drawing/2014/main" id="{3F49D97C-F0B8-6830-B0A4-8F60838B33A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EE7BC89-6483-4E89-95AB-FC8A314C0484}" type="datetime10">
              <a:rPr lang="en-US" altLang="en-US" smtClean="0"/>
              <a:pPr/>
              <a:t>13:18</a:t>
            </a:fld>
            <a:endParaRPr lang="en-US" altLang="en-US"/>
          </a:p>
        </p:txBody>
      </p:sp>
      <p:sp>
        <p:nvSpPr>
          <p:cNvPr id="26627" name="Rectangle 7">
            <a:extLst>
              <a:ext uri="{FF2B5EF4-FFF2-40B4-BE49-F238E27FC236}">
                <a16:creationId xmlns:a16="http://schemas.microsoft.com/office/drawing/2014/main" id="{4B9D7D5F-46AF-2E48-B4A9-29C9CD6E46A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278926A-AF49-4F44-AC73-A9CFEC958522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26628" name="Rectangle 2">
            <a:extLst>
              <a:ext uri="{FF2B5EF4-FFF2-40B4-BE49-F238E27FC236}">
                <a16:creationId xmlns:a16="http://schemas.microsoft.com/office/drawing/2014/main" id="{96D06764-C9A4-0944-6ACD-B128523721D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9" name="Rectangle 3">
            <a:extLst>
              <a:ext uri="{FF2B5EF4-FFF2-40B4-BE49-F238E27FC236}">
                <a16:creationId xmlns:a16="http://schemas.microsoft.com/office/drawing/2014/main" id="{CD23EAE3-EC9D-1513-F3F2-A1A116166A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2782061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>
            <a:extLst>
              <a:ext uri="{FF2B5EF4-FFF2-40B4-BE49-F238E27FC236}">
                <a16:creationId xmlns:a16="http://schemas.microsoft.com/office/drawing/2014/main" id="{DBB5979C-1E12-7052-1098-93A33174BE5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568ABD0-EDF5-45C4-9E32-DCA8008C54AE}" type="datetime10">
              <a:rPr lang="en-US" altLang="en-US" smtClean="0"/>
              <a:pPr/>
              <a:t>13:18</a:t>
            </a:fld>
            <a:endParaRPr lang="en-US" altLang="en-US"/>
          </a:p>
        </p:txBody>
      </p:sp>
      <p:sp>
        <p:nvSpPr>
          <p:cNvPr id="28675" name="Rectangle 7">
            <a:extLst>
              <a:ext uri="{FF2B5EF4-FFF2-40B4-BE49-F238E27FC236}">
                <a16:creationId xmlns:a16="http://schemas.microsoft.com/office/drawing/2014/main" id="{E551503D-FD14-8AAE-04CB-D547629E100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C690095-46EE-427B-9F33-389939BCCD43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28676" name="Rectangle 2">
            <a:extLst>
              <a:ext uri="{FF2B5EF4-FFF2-40B4-BE49-F238E27FC236}">
                <a16:creationId xmlns:a16="http://schemas.microsoft.com/office/drawing/2014/main" id="{4DDFE0EB-D75E-EEF0-C302-4D15543A24F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7" name="Rectangle 3">
            <a:extLst>
              <a:ext uri="{FF2B5EF4-FFF2-40B4-BE49-F238E27FC236}">
                <a16:creationId xmlns:a16="http://schemas.microsoft.com/office/drawing/2014/main" id="{87DC1286-0C49-297D-56F2-2934927800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>
            <a:extLst>
              <a:ext uri="{FF2B5EF4-FFF2-40B4-BE49-F238E27FC236}">
                <a16:creationId xmlns:a16="http://schemas.microsoft.com/office/drawing/2014/main" id="{DBB5979C-1E12-7052-1098-93A33174BE5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568ABD0-EDF5-45C4-9E32-DCA8008C54AE}" type="datetime10">
              <a:rPr lang="en-US" altLang="en-US" smtClean="0"/>
              <a:pPr/>
              <a:t>13:18</a:t>
            </a:fld>
            <a:endParaRPr lang="en-US" altLang="en-US"/>
          </a:p>
        </p:txBody>
      </p:sp>
      <p:sp>
        <p:nvSpPr>
          <p:cNvPr id="28675" name="Rectangle 7">
            <a:extLst>
              <a:ext uri="{FF2B5EF4-FFF2-40B4-BE49-F238E27FC236}">
                <a16:creationId xmlns:a16="http://schemas.microsoft.com/office/drawing/2014/main" id="{E551503D-FD14-8AAE-04CB-D547629E100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C690095-46EE-427B-9F33-389939BCCD43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28676" name="Rectangle 2">
            <a:extLst>
              <a:ext uri="{FF2B5EF4-FFF2-40B4-BE49-F238E27FC236}">
                <a16:creationId xmlns:a16="http://schemas.microsoft.com/office/drawing/2014/main" id="{4DDFE0EB-D75E-EEF0-C302-4D15543A24F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7" name="Rectangle 3">
            <a:extLst>
              <a:ext uri="{FF2B5EF4-FFF2-40B4-BE49-F238E27FC236}">
                <a16:creationId xmlns:a16="http://schemas.microsoft.com/office/drawing/2014/main" id="{87DC1286-0C49-297D-56F2-2934927800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3571070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>
            <a:extLst>
              <a:ext uri="{FF2B5EF4-FFF2-40B4-BE49-F238E27FC236}">
                <a16:creationId xmlns:a16="http://schemas.microsoft.com/office/drawing/2014/main" id="{02E7DBDC-BA68-1752-0206-D51C49827124}"/>
              </a:ext>
            </a:extLst>
          </p:cNvPr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9525 h 1912"/>
              <a:gd name="T4" fmla="*/ 0 w 1588"/>
              <a:gd name="T5" fmla="*/ 9525 h 1912"/>
              <a:gd name="T6" fmla="*/ 0 w 1588"/>
              <a:gd name="T7" fmla="*/ 95250 h 1912"/>
              <a:gd name="T8" fmla="*/ 0 w 1588"/>
              <a:gd name="T9" fmla="*/ 3035300 h 1912"/>
              <a:gd name="T10" fmla="*/ 0 w 1588"/>
              <a:gd name="T11" fmla="*/ 3035300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05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2605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DB728B1-97BE-3045-43DE-E78605FE5D5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882F58A-B575-B47C-0B42-41AF593140E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F9EDA5F-ADA7-470D-B043-34ABB287EF9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A3DAAF94-8C6C-853F-58AB-7ADA67A6D334}"/>
              </a:ext>
            </a:extLst>
          </p:cNvPr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32B3B2-0376-4E40-ADBC-308F9BE39988}" type="datetime12">
              <a:rPr lang="en-US"/>
              <a:pPr>
                <a:defRPr/>
              </a:pPr>
              <a:t>1:18 PM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805039"/>
      </p:ext>
    </p:extLst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0BFBC4F-62F7-A3EE-3B2E-DD1172FD1A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4C4F81-2C88-4620-8216-D5311E86517A}" type="datetime12">
              <a:rPr lang="en-US"/>
              <a:pPr>
                <a:defRPr/>
              </a:pPr>
              <a:t>1:18 PM</a:t>
            </a:fld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9B531FD-0EBE-F1A8-4191-A9F3046A10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1B17135-E959-8CC1-1F68-8FC1142F69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A5F6F4-9118-4624-BB68-65E1DEFD1B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1486831"/>
      </p:ext>
    </p:extLst>
  </p:cSld>
  <p:clrMapOvr>
    <a:masterClrMapping/>
  </p:clrMapOvr>
  <p:transition spd="slow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51C032A-6966-85E2-7CA6-813EE16053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137029-CEC4-4C75-A05B-71E9DF59B3F5}" type="datetime12">
              <a:rPr lang="en-US"/>
              <a:pPr>
                <a:defRPr/>
              </a:pPr>
              <a:t>1:18 PM</a:t>
            </a:fld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5844421-AE8B-B41D-6A3C-4D155098A7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3F5BB98-D266-6D92-A7D8-C43F3B62A3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7ADEFB-D4C5-45E7-87F6-6069AD7D4C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6364335"/>
      </p:ext>
    </p:extLst>
  </p:cSld>
  <p:clrMapOvr>
    <a:masterClrMapping/>
  </p:clrMapOvr>
  <p:transition spd="slow">
    <p:dissolv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92100"/>
            <a:ext cx="8229600" cy="57277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2C25914-F54E-D25F-D582-23AB076010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1ABC78-5C91-4D64-8C45-FCCEEE7890B6}" type="datetime12">
              <a:rPr lang="en-US"/>
              <a:pPr>
                <a:defRPr/>
              </a:pPr>
              <a:t>1:18 PM</a:t>
            </a:fld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83142BE-9760-C6D8-AD35-9DBA57D333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A6DC7A3-5E48-A60C-0605-E810EB2D0C2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4D3D1B-7C5D-4284-BCAA-743B2F29AF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6250434"/>
      </p:ext>
    </p:extLst>
  </p:cSld>
  <p:clrMapOvr>
    <a:masterClrMapping/>
  </p:clrMapOvr>
  <p:transition spd="slow">
    <p:dissolv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05000"/>
            <a:ext cx="40386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038600"/>
            <a:ext cx="40386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BF8D3142-7A8B-4051-21F1-D20DD2CD7A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8E22D0-B434-4CA0-A8E6-EB72754440E4}" type="datetime12">
              <a:rPr lang="en-US"/>
              <a:pPr>
                <a:defRPr/>
              </a:pPr>
              <a:t>1:18 PM</a:t>
            </a:fld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AB5DA901-D633-180F-A8B1-2CBE354205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AF940D98-0648-2081-498B-867F95224F7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73E1F3-90CC-47FF-A878-F04D6FE2A60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3279021"/>
      </p:ext>
    </p:extLst>
  </p:cSld>
  <p:clrMapOvr>
    <a:masterClrMapping/>
  </p:clrMapOvr>
  <p:transition spd="slow">
    <p:dissolv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05000"/>
            <a:ext cx="40386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05000"/>
            <a:ext cx="40386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4038600"/>
            <a:ext cx="40386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4038600"/>
            <a:ext cx="40386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AB8E3E6-2FC7-6BFA-7019-BCA77C2AC0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F74CFE-F046-4287-9AB3-FBA9F126C05C}" type="datetime12">
              <a:rPr lang="en-US"/>
              <a:pPr>
                <a:defRPr/>
              </a:pPr>
              <a:t>1:18 PM</a:t>
            </a:fld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527C622-C3BF-5590-E74C-68F7AE37A0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A9E0C22-4E40-2B10-E6ED-52A5CEBCC0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9BF46D-6BA4-4283-9D68-A4430E4B89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4877207"/>
      </p:ext>
    </p:extLst>
  </p:cSld>
  <p:clrMapOvr>
    <a:masterClrMapping/>
  </p:clrMapOvr>
  <p:transition spd="slow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04A3A59-2B5D-FC55-C0A7-29F8629128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D99D99-AE9A-4BFD-A102-364063DD69B1}" type="datetime12">
              <a:rPr lang="en-US"/>
              <a:pPr>
                <a:defRPr/>
              </a:pPr>
              <a:t>1:18 PM</a:t>
            </a:fld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777A439-FC2B-038B-2CD4-D2276EFEE4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030B564-0208-3C9D-27E3-3F164B726B5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15F5C7-0326-4858-B064-9B22AFAD315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9835158"/>
      </p:ext>
    </p:extLst>
  </p:cSld>
  <p:clrMapOvr>
    <a:masterClrMapping/>
  </p:clrMapOvr>
  <p:transition spd="slow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DB733D-B1E2-0E98-1C8B-9FE1D1D836E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1CFECE-1637-4823-A38E-E818493B7A47}" type="datetime12">
              <a:rPr lang="en-US"/>
              <a:pPr>
                <a:defRPr/>
              </a:pPr>
              <a:t>1:18 PM</a:t>
            </a:fld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6C7BACC-4E49-D6A9-B0D3-C88265B052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CB34F87-1B94-77D7-6880-C8F77014A6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AEEC3B-5A0A-4381-A81F-A8591A20DF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717300"/>
      </p:ext>
    </p:extLst>
  </p:cSld>
  <p:clrMapOvr>
    <a:masterClrMapping/>
  </p:clrMapOvr>
  <p:transition spd="slow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7B9BEFA-D0F2-86B1-2AFD-D3D97B0517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D013E9-864F-4A07-98FD-9921D9012424}" type="datetime12">
              <a:rPr lang="en-US"/>
              <a:pPr>
                <a:defRPr/>
              </a:pPr>
              <a:t>1:18 PM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E163D7C-F692-0DA8-8ADE-AA04C5B3C6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D75A260-BC5F-AE65-F91F-75D58B05BE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26DE1D-7829-4E01-92F1-D9A4F097CC0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9895408"/>
      </p:ext>
    </p:extLst>
  </p:cSld>
  <p:clrMapOvr>
    <a:masterClrMapping/>
  </p:clrMapOvr>
  <p:transition spd="slow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AF85389-3A14-AEFC-F03B-1D1D435DE0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D744B1-6A64-40D9-BEE6-FFE545E18947}" type="datetime12">
              <a:rPr lang="en-US"/>
              <a:pPr>
                <a:defRPr/>
              </a:pPr>
              <a:t>1:18 PM</a:t>
            </a:fld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231C79C-5772-9579-875B-3E024A66C4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69A6D3-F518-AD9A-8ED6-CB3EBE916B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35DA93-0878-4684-8C13-1D0000C4D5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2315464"/>
      </p:ext>
    </p:extLst>
  </p:cSld>
  <p:clrMapOvr>
    <a:masterClrMapping/>
  </p:clrMapOvr>
  <p:transition spd="slow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6215DBD-BD75-1104-EF99-6DBEF6E834F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71784A-6353-43DF-9EEE-B4ECD549A596}" type="datetime12">
              <a:rPr lang="en-US"/>
              <a:pPr>
                <a:defRPr/>
              </a:pPr>
              <a:t>1:18 PM</a:t>
            </a:fld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01E7B99-DB88-E03F-5698-063998AA08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9434073-4CB1-708C-B339-81B7E592D1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E6A700-11BE-4F32-9B7E-A4AD042AD3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1608998"/>
      </p:ext>
    </p:extLst>
  </p:cSld>
  <p:clrMapOvr>
    <a:masterClrMapping/>
  </p:clrMapOvr>
  <p:transition spd="slow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DB8A4BE-1FA1-38AF-EAAC-757DF2CA29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109D0E-AD44-4535-ADBA-FA837CEEBD6E}" type="datetime12">
              <a:rPr lang="en-US"/>
              <a:pPr>
                <a:defRPr/>
              </a:pPr>
              <a:t>1:18 PM</a:t>
            </a:fld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9FE7DFE-BC98-57F5-7CEB-A5E34085D18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53556FB-27BF-BEB8-F9FF-8E7C0EEB17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DAF508-6443-4420-8D44-2A18337E13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2342325"/>
      </p:ext>
    </p:extLst>
  </p:cSld>
  <p:clrMapOvr>
    <a:masterClrMapping/>
  </p:clrMapOvr>
  <p:transition spd="slow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ADC82FF-1F6E-07AC-A712-6C18D3AB99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4729B5-EE82-4CCB-9021-93E2F22E68DA}" type="datetime12">
              <a:rPr lang="en-US"/>
              <a:pPr>
                <a:defRPr/>
              </a:pPr>
              <a:t>1:18 PM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4B444AF-6F3D-054E-0536-FB64DE3641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84A305A-B12B-3BCE-6AA0-D50CDB21AC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2A977A-514D-449F-A8C0-9B8EA04F34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3340950"/>
      </p:ext>
    </p:extLst>
  </p:cSld>
  <p:clrMapOvr>
    <a:masterClrMapping/>
  </p:clrMapOvr>
  <p:transition spd="slow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12B802F-DA29-855B-1298-01D7E27E1F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45FC68-0B76-45E5-BAD9-0391DAEC0F44}" type="datetime12">
              <a:rPr lang="en-US"/>
              <a:pPr>
                <a:defRPr/>
              </a:pPr>
              <a:t>1:18 PM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0F85E41-8A12-ABA4-DB31-4B0C68844B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7CA74CB-F1F0-B9D9-3063-CBD53218BD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C77886-3700-4FA0-9359-E335AF5756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6841472"/>
      </p:ext>
    </p:extLst>
  </p:cSld>
  <p:clrMapOvr>
    <a:masterClrMapping/>
  </p:clrMapOvr>
  <p:transition spd="slow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DF2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026" name="Rectangle 2">
            <a:extLst>
              <a:ext uri="{FF2B5EF4-FFF2-40B4-BE49-F238E27FC236}">
                <a16:creationId xmlns:a16="http://schemas.microsoft.com/office/drawing/2014/main" id="{5E3B0C7D-EE0F-88B8-B247-5714AAA6B2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5027" name="Rectangle 3">
            <a:extLst>
              <a:ext uri="{FF2B5EF4-FFF2-40B4-BE49-F238E27FC236}">
                <a16:creationId xmlns:a16="http://schemas.microsoft.com/office/drawing/2014/main" id="{CEDDC22E-3AC1-C7F7-5002-9850D1E23D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5028" name="Rectangle 4">
            <a:extLst>
              <a:ext uri="{FF2B5EF4-FFF2-40B4-BE49-F238E27FC236}">
                <a16:creationId xmlns:a16="http://schemas.microsoft.com/office/drawing/2014/main" id="{E591AF0A-2FF9-FF6B-FA76-C46A53E37DF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fld id="{C516DCC5-6BDD-4216-857F-A3BC028AFFFC}" type="datetime12">
              <a:rPr lang="en-US"/>
              <a:pPr>
                <a:defRPr/>
              </a:pPr>
              <a:t>1:18 PM</a:t>
            </a:fld>
            <a:endParaRPr lang="en-US"/>
          </a:p>
        </p:txBody>
      </p:sp>
      <p:sp>
        <p:nvSpPr>
          <p:cNvPr id="1025029" name="Rectangle 5">
            <a:extLst>
              <a:ext uri="{FF2B5EF4-FFF2-40B4-BE49-F238E27FC236}">
                <a16:creationId xmlns:a16="http://schemas.microsoft.com/office/drawing/2014/main" id="{0B72BDE6-6238-9E54-5599-C1BC0E9F2D3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5030" name="Rectangle 6">
            <a:extLst>
              <a:ext uri="{FF2B5EF4-FFF2-40B4-BE49-F238E27FC236}">
                <a16:creationId xmlns:a16="http://schemas.microsoft.com/office/drawing/2014/main" id="{4FD5DD40-1217-8F6C-BBEE-F13094D4DC9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937DAE91-3019-4199-90C5-881D3A29023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593" r:id="rId1"/>
    <p:sldLayoutId id="2147484580" r:id="rId2"/>
    <p:sldLayoutId id="2147484581" r:id="rId3"/>
    <p:sldLayoutId id="2147484582" r:id="rId4"/>
    <p:sldLayoutId id="2147484583" r:id="rId5"/>
    <p:sldLayoutId id="2147484584" r:id="rId6"/>
    <p:sldLayoutId id="2147484585" r:id="rId7"/>
    <p:sldLayoutId id="2147484586" r:id="rId8"/>
    <p:sldLayoutId id="2147484587" r:id="rId9"/>
    <p:sldLayoutId id="2147484588" r:id="rId10"/>
    <p:sldLayoutId id="2147484589" r:id="rId11"/>
    <p:sldLayoutId id="2147484590" r:id="rId12"/>
    <p:sldLayoutId id="2147484591" r:id="rId13"/>
    <p:sldLayoutId id="2147484592" r:id="rId14"/>
  </p:sldLayoutIdLst>
  <p:transition spd="slow">
    <p:dissolv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3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5.xml"/><Relationship Id="rId4" Type="http://schemas.openxmlformats.org/officeDocument/2006/relationships/image" Target="../media/image19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1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0691" name="WordArt 3">
            <a:extLst>
              <a:ext uri="{FF2B5EF4-FFF2-40B4-BE49-F238E27FC236}">
                <a16:creationId xmlns:a16="http://schemas.microsoft.com/office/drawing/2014/main" id="{9C378404-012A-024E-7E1E-3910ABB74A2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09800" y="1371600"/>
            <a:ext cx="4800600" cy="914400"/>
          </a:xfrm>
          <a:prstGeom prst="rect">
            <a:avLst/>
          </a:prstGeom>
        </p:spPr>
        <p:txBody>
          <a:bodyPr wrap="none" fromWordArt="1">
            <a:prstTxWarp prst="textDeflateBottom">
              <a:avLst>
                <a:gd name="adj" fmla="val 53125"/>
              </a:avLst>
            </a:prstTxWarp>
            <a:scene3d>
              <a:camera prst="legacyPerspectiveTopRight"/>
              <a:lightRig rig="legacyFlat3" dir="b"/>
            </a:scene3d>
            <a:sp3d extrusionH="887400" prstMaterial="legacyMatte">
              <a:extrusionClr>
                <a:srgbClr val="FFFF00"/>
              </a:extrusionClr>
              <a:contourClr>
                <a:srgbClr val="F80000"/>
              </a:contourClr>
            </a:sp3d>
          </a:bodyPr>
          <a:lstStyle/>
          <a:p>
            <a:pPr algn="ctr"/>
            <a:r>
              <a:rPr lang="en-US" sz="3600" b="1" kern="10">
                <a:ln w="9525">
                  <a:round/>
                  <a:headEnd/>
                  <a:tailEnd/>
                </a:ln>
                <a:solidFill>
                  <a:srgbClr val="F80000"/>
                </a:solidFill>
                <a:cs typeface="Arial" panose="020B0604020202020204" pitchFamily="34" charset="0"/>
              </a:rPr>
              <a:t>CHÀO MỪNG</a:t>
            </a:r>
          </a:p>
        </p:txBody>
      </p:sp>
      <p:sp>
        <p:nvSpPr>
          <p:cNvPr id="1010692" name="Text Box 4">
            <a:extLst>
              <a:ext uri="{FF2B5EF4-FFF2-40B4-BE49-F238E27FC236}">
                <a16:creationId xmlns:a16="http://schemas.microsoft.com/office/drawing/2014/main" id="{34C99821-DDB8-E8DF-B45F-3EC7E18689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302538"/>
            <a:ext cx="8077200" cy="22529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50000"/>
              </a:spcBef>
              <a:spcAft>
                <a:spcPct val="10000"/>
              </a:spcAft>
              <a:buClr>
                <a:schemeClr val="tx2"/>
              </a:buClr>
              <a:buSzTx/>
              <a:buFont typeface="Wingdings" panose="05000000000000000000" pitchFamily="2" charset="2"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VNI-Ariston" pitchFamily="2" charset="0"/>
                <a:cs typeface="Arial" panose="020B0604020202020204" pitchFamily="34" charset="0"/>
              </a:rPr>
              <a:t> QÚY THẦY CÔ ĐẾN DỰ GIỜ MÔN TOÁN </a:t>
            </a:r>
          </a:p>
          <a:p>
            <a:pPr algn="ctr" eaLnBrk="1" hangingPunct="1">
              <a:lnSpc>
                <a:spcPct val="90000"/>
              </a:lnSpc>
              <a:spcBef>
                <a:spcPct val="50000"/>
              </a:spcBef>
              <a:spcAft>
                <a:spcPct val="10000"/>
              </a:spcAft>
              <a:buClr>
                <a:schemeClr val="tx2"/>
              </a:buClr>
              <a:buSzTx/>
              <a:buFont typeface="Wingdings" panose="05000000000000000000" pitchFamily="2" charset="2"/>
              <a:buNone/>
            </a:pPr>
            <a:endParaRPr lang="en-US" altLang="en-US" sz="3600" b="1" dirty="0">
              <a:solidFill>
                <a:srgbClr val="FF33CC"/>
              </a:solidFill>
              <a:latin typeface="VNI-Ariston" pitchFamily="2" charset="0"/>
              <a:cs typeface="Arial" panose="020B0604020202020204" pitchFamily="34" charset="0"/>
            </a:endParaRPr>
          </a:p>
          <a:p>
            <a:pPr algn="ctr" eaLnBrk="1" hangingPunct="1">
              <a:lnSpc>
                <a:spcPct val="90000"/>
              </a:lnSpc>
              <a:spcBef>
                <a:spcPct val="50000"/>
              </a:spcBef>
              <a:spcAft>
                <a:spcPct val="10000"/>
              </a:spcAft>
              <a:buClr>
                <a:schemeClr val="tx2"/>
              </a:buClr>
              <a:buSzTx/>
              <a:buFont typeface="Wingdings" panose="05000000000000000000" pitchFamily="2" charset="2"/>
              <a:buNone/>
            </a:pPr>
            <a:r>
              <a:rPr lang="en-US" altLang="en-US" sz="3600" b="1" dirty="0" err="1">
                <a:solidFill>
                  <a:srgbClr val="0000FF"/>
                </a:solidFill>
                <a:latin typeface="VNI-Ariston" pitchFamily="2" charset="0"/>
                <a:cs typeface="Arial" panose="020B0604020202020204" pitchFamily="34" charset="0"/>
              </a:rPr>
              <a:t>Trường</a:t>
            </a:r>
            <a:r>
              <a:rPr lang="en-US" altLang="en-US" sz="3600" b="1" dirty="0">
                <a:solidFill>
                  <a:srgbClr val="0000FF"/>
                </a:solidFill>
                <a:latin typeface="VNI-Ariston" pitchFamily="2" charset="0"/>
                <a:cs typeface="Arial" panose="020B0604020202020204" pitchFamily="34" charset="0"/>
              </a:rPr>
              <a:t> THCS </a:t>
            </a:r>
            <a:r>
              <a:rPr lang="en-US" altLang="en-US" sz="3600" b="1" dirty="0" err="1">
                <a:solidFill>
                  <a:srgbClr val="0000FF"/>
                </a:solidFill>
                <a:latin typeface="VNI-Ariston" pitchFamily="2" charset="0"/>
                <a:cs typeface="Arial" panose="020B0604020202020204" pitchFamily="34" charset="0"/>
              </a:rPr>
              <a:t>Tăng</a:t>
            </a:r>
            <a:r>
              <a:rPr lang="en-US" altLang="en-US" sz="3600" b="1" dirty="0">
                <a:solidFill>
                  <a:srgbClr val="0000FF"/>
                </a:solidFill>
                <a:latin typeface="VNI-Ariston" pitchFamily="2" charset="0"/>
                <a:cs typeface="Arial" panose="020B0604020202020204" pitchFamily="34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VNI-Ariston" pitchFamily="2" charset="0"/>
                <a:cs typeface="Arial" panose="020B0604020202020204" pitchFamily="34" charset="0"/>
              </a:rPr>
              <a:t>Bạt</a:t>
            </a:r>
            <a:r>
              <a:rPr lang="en-US" altLang="en-US" sz="3600" b="1" dirty="0">
                <a:solidFill>
                  <a:srgbClr val="0000FF"/>
                </a:solidFill>
                <a:latin typeface="VNI-Ariston" pitchFamily="2" charset="0"/>
                <a:cs typeface="Arial" panose="020B0604020202020204" pitchFamily="34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VNI-Ariston" pitchFamily="2" charset="0"/>
                <a:cs typeface="Arial" panose="020B0604020202020204" pitchFamily="34" charset="0"/>
              </a:rPr>
              <a:t>Hổ</a:t>
            </a:r>
            <a:r>
              <a:rPr lang="en-US" altLang="en-US" sz="3600" b="1" dirty="0">
                <a:solidFill>
                  <a:srgbClr val="0000FF"/>
                </a:solidFill>
                <a:latin typeface="VNI-Ariston" pitchFamily="2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5124" name="Picture 5" descr="atom1">
            <a:extLst>
              <a:ext uri="{FF2B5EF4-FFF2-40B4-BE49-F238E27FC236}">
                <a16:creationId xmlns:a16="http://schemas.microsoft.com/office/drawing/2014/main" id="{DDCEFFC6-9161-8B88-F75D-D3442F1466E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152400"/>
            <a:ext cx="1752600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0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106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106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10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0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010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5" presetID="20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6" dur="500" autoRev="1" fill="hold"/>
                                        <p:tgtEl>
                                          <p:spTgt spid="10106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7" dur="500" autoRev="1" fill="hold"/>
                                        <p:tgtEl>
                                          <p:spTgt spid="10106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8" dur="500" autoRev="1" fill="hold"/>
                                        <p:tgtEl>
                                          <p:spTgt spid="10106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0692" grpId="0"/>
      <p:bldP spid="1010692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>
            <a:extLst>
              <a:ext uri="{FF2B5EF4-FFF2-40B4-BE49-F238E27FC236}">
                <a16:creationId xmlns:a16="http://schemas.microsoft.com/office/drawing/2014/main" id="{75202517-C605-E8F9-BF59-811E9837F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762000"/>
            <a:ext cx="8382000" cy="1627188"/>
          </a:xfrm>
          <a:prstGeom prst="rect">
            <a:avLst/>
          </a:prstGeom>
          <a:solidFill>
            <a:srgbClr val="FFFF99"/>
          </a:solidFill>
          <a:ln w="9525" algn="ctr">
            <a:solidFill>
              <a:srgbClr val="0000CC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000">
              <a:latin typeface="Arial" panose="020B0604020202020204" pitchFamily="34" charset="0"/>
            </a:endParaRPr>
          </a:p>
        </p:txBody>
      </p:sp>
      <p:sp>
        <p:nvSpPr>
          <p:cNvPr id="46084" name="Rectangle 4">
            <a:extLst>
              <a:ext uri="{FF2B5EF4-FFF2-40B4-BE49-F238E27FC236}">
                <a16:creationId xmlns:a16="http://schemas.microsoft.com/office/drawing/2014/main" id="{040781BE-7977-2FAD-A9A0-A3C90B3E9EB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33363" y="152400"/>
            <a:ext cx="8072437" cy="533400"/>
          </a:xfrm>
        </p:spPr>
        <p:txBody>
          <a:bodyPr/>
          <a:lstStyle/>
          <a:p>
            <a:pPr>
              <a:defRPr/>
            </a:pPr>
            <a:r>
              <a:rPr lang="en-US" sz="3200" b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2/ </a:t>
            </a:r>
            <a:r>
              <a:rPr lang="en-US" sz="3200" b="1">
                <a:solidFill>
                  <a:srgbClr val="0000CC"/>
                </a:solidFill>
                <a:effectLst/>
                <a:latin typeface="Times New Roman" panose="02020603050405020304" pitchFamily="18" charset="0"/>
              </a:rPr>
              <a:t>Hai quy tắc biến đổi bất phương trình.</a:t>
            </a:r>
          </a:p>
        </p:txBody>
      </p:sp>
      <p:sp>
        <p:nvSpPr>
          <p:cNvPr id="13316" name="Rectangle 5">
            <a:extLst>
              <a:ext uri="{FF2B5EF4-FFF2-40B4-BE49-F238E27FC236}">
                <a16:creationId xmlns:a16="http://schemas.microsoft.com/office/drawing/2014/main" id="{1D3C1B64-400B-6B20-5472-4D8822D93C67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838200"/>
            <a:ext cx="4495800" cy="4778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50838" indent="-350838">
              <a:lnSpc>
                <a:spcPct val="80000"/>
              </a:lnSpc>
              <a:buFontTx/>
              <a:buAutoNum type="alphaLcParenR"/>
            </a:pPr>
            <a:r>
              <a:rPr lang="en-US" altLang="en-US" sz="2800" b="1" u="sng">
                <a:solidFill>
                  <a:srgbClr val="FF00FF"/>
                </a:solidFill>
                <a:effectLst/>
                <a:latin typeface="Times New Roman" panose="02020603050405020304" pitchFamily="18" charset="0"/>
              </a:rPr>
              <a:t>Quy tắc chuyển vế</a:t>
            </a:r>
            <a:r>
              <a:rPr lang="en-US" altLang="en-US" sz="2800" b="1">
                <a:solidFill>
                  <a:srgbClr val="FF00FF"/>
                </a:solidFill>
                <a:effectLst/>
                <a:latin typeface="Times New Roman" panose="02020603050405020304" pitchFamily="18" charset="0"/>
              </a:rPr>
              <a:t>:</a:t>
            </a:r>
            <a:r>
              <a:rPr lang="en-US" altLang="en-US" sz="2800" b="1">
                <a:effectLst/>
                <a:latin typeface="Times New Roman" panose="02020603050405020304" pitchFamily="18" charset="0"/>
              </a:rPr>
              <a:t> </a:t>
            </a:r>
            <a:endParaRPr lang="en-US" altLang="en-US" sz="2800" b="1" i="1">
              <a:solidFill>
                <a:schemeClr val="bg2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3317" name="Rectangle 10">
            <a:extLst>
              <a:ext uri="{FF2B5EF4-FFF2-40B4-BE49-F238E27FC236}">
                <a16:creationId xmlns:a16="http://schemas.microsoft.com/office/drawing/2014/main" id="{449B268A-9E44-04D9-0337-EE2B79FA08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1374775"/>
            <a:ext cx="75438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50838" indent="-350838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80000"/>
              </a:lnSpc>
              <a:buFontTx/>
              <a:buNone/>
            </a:pPr>
            <a:r>
              <a:rPr lang="en-US" altLang="en-US" sz="2800" b="1" i="1">
                <a:solidFill>
                  <a:schemeClr val="bg2"/>
                </a:solidFill>
                <a:latin typeface="Times New Roman" panose="02020603050405020304" pitchFamily="18" charset="0"/>
              </a:rPr>
              <a:t>Khi </a:t>
            </a:r>
            <a:r>
              <a:rPr lang="en-US" altLang="en-US" sz="2800" b="1" i="1" u="sng">
                <a:solidFill>
                  <a:schemeClr val="bg2"/>
                </a:solidFill>
                <a:latin typeface="Times New Roman" panose="02020603050405020304" pitchFamily="18" charset="0"/>
              </a:rPr>
              <a:t>chuyển</a:t>
            </a:r>
            <a:r>
              <a:rPr lang="en-US" altLang="en-US" sz="2800" b="1" i="1">
                <a:solidFill>
                  <a:schemeClr val="bg2"/>
                </a:solidFill>
                <a:latin typeface="Times New Roman" panose="02020603050405020304" pitchFamily="18" charset="0"/>
              </a:rPr>
              <a:t> một </a:t>
            </a:r>
            <a:r>
              <a:rPr lang="en-US" altLang="en-US" sz="2800" b="1" i="1" u="sng">
                <a:solidFill>
                  <a:schemeClr val="bg2"/>
                </a:solidFill>
                <a:latin typeface="Times New Roman" panose="02020603050405020304" pitchFamily="18" charset="0"/>
              </a:rPr>
              <a:t>hạng tử</a:t>
            </a:r>
            <a:r>
              <a:rPr lang="en-US" altLang="en-US" sz="2800" b="1" i="1">
                <a:solidFill>
                  <a:schemeClr val="bg2"/>
                </a:solidFill>
                <a:latin typeface="Times New Roman" panose="02020603050405020304" pitchFamily="18" charset="0"/>
              </a:rPr>
              <a:t> của bất phương trình từ 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en-US" sz="300" b="1" i="1" u="sng">
              <a:solidFill>
                <a:schemeClr val="bg2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800" b="1" i="1" u="sng">
                <a:solidFill>
                  <a:schemeClr val="bg2"/>
                </a:solidFill>
                <a:latin typeface="Times New Roman" panose="02020603050405020304" pitchFamily="18" charset="0"/>
              </a:rPr>
              <a:t>vế này</a:t>
            </a:r>
            <a:r>
              <a:rPr lang="en-US" altLang="en-US" sz="2800" b="1" i="1">
                <a:solidFill>
                  <a:schemeClr val="bg2"/>
                </a:solidFill>
                <a:latin typeface="Times New Roman" panose="02020603050405020304" pitchFamily="18" charset="0"/>
              </a:rPr>
              <a:t> sang </a:t>
            </a:r>
            <a:r>
              <a:rPr lang="en-US" altLang="en-US" sz="2800" b="1" i="1" u="sng">
                <a:solidFill>
                  <a:schemeClr val="bg2"/>
                </a:solidFill>
                <a:latin typeface="Times New Roman" panose="02020603050405020304" pitchFamily="18" charset="0"/>
              </a:rPr>
              <a:t>vế kia</a:t>
            </a:r>
            <a:r>
              <a:rPr lang="en-US" altLang="en-US" sz="2800" b="1" i="1">
                <a:solidFill>
                  <a:schemeClr val="bg2"/>
                </a:solidFill>
                <a:latin typeface="Times New Roman" panose="02020603050405020304" pitchFamily="18" charset="0"/>
              </a:rPr>
              <a:t> ta phải </a:t>
            </a:r>
            <a:r>
              <a:rPr lang="en-US" altLang="en-US" sz="2800" b="1" i="1" u="sng">
                <a:solidFill>
                  <a:schemeClr val="bg2"/>
                </a:solidFill>
                <a:latin typeface="Times New Roman" panose="02020603050405020304" pitchFamily="18" charset="0"/>
              </a:rPr>
              <a:t>đổi dấu</a:t>
            </a:r>
            <a:r>
              <a:rPr lang="en-US" altLang="en-US" sz="2800" b="1" i="1">
                <a:solidFill>
                  <a:schemeClr val="bg2"/>
                </a:solidFill>
                <a:latin typeface="Times New Roman" panose="02020603050405020304" pitchFamily="18" charset="0"/>
              </a:rPr>
              <a:t> hạng tử đó.</a:t>
            </a:r>
          </a:p>
        </p:txBody>
      </p:sp>
      <p:sp>
        <p:nvSpPr>
          <p:cNvPr id="46088" name="Text Box 8">
            <a:extLst>
              <a:ext uri="{FF2B5EF4-FFF2-40B4-BE49-F238E27FC236}">
                <a16:creationId xmlns:a16="http://schemas.microsoft.com/office/drawing/2014/main" id="{885C788D-A2CD-902C-685C-8DFFA715BB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438400"/>
            <a:ext cx="8077200" cy="97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2600" b="1" u="sng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VD2</a:t>
            </a:r>
            <a:r>
              <a:rPr lang="en-US" sz="2600" b="1">
                <a:solidFill>
                  <a:schemeClr val="hlink"/>
                </a:solidFill>
                <a:latin typeface="Times New Roman" panose="02020603050405020304" pitchFamily="18" charset="0"/>
              </a:rPr>
              <a:t>:</a:t>
            </a:r>
            <a:r>
              <a:rPr lang="en-US" sz="2600" b="1">
                <a:solidFill>
                  <a:srgbClr val="1165ED"/>
                </a:solidFill>
                <a:latin typeface="Times New Roman" panose="02020603050405020304" pitchFamily="18" charset="0"/>
              </a:rPr>
              <a:t> </a:t>
            </a:r>
            <a:r>
              <a:rPr lang="en-US" sz="2000" i="1">
                <a:solidFill>
                  <a:srgbClr val="FF3300"/>
                </a:solidFill>
              </a:rPr>
              <a:t>(SGK/ trang 44)</a:t>
            </a:r>
            <a:r>
              <a:rPr lang="en-US" sz="2600"/>
              <a:t>  </a:t>
            </a:r>
            <a:r>
              <a:rPr lang="en-US" sz="2600" b="1">
                <a:solidFill>
                  <a:srgbClr val="0033CC"/>
                </a:solidFill>
                <a:latin typeface="Times New Roman" panose="02020603050405020304" pitchFamily="18" charset="0"/>
              </a:rPr>
              <a:t>Giải bất phương trình  </a:t>
            </a:r>
            <a:r>
              <a:rPr lang="en-US" sz="3200" b="1">
                <a:solidFill>
                  <a:schemeClr val="bg2"/>
                </a:solidFill>
                <a:latin typeface="Times New Roman" panose="02020603050405020304" pitchFamily="18" charset="0"/>
              </a:rPr>
              <a:t>3x &gt; 2x +5</a:t>
            </a:r>
            <a:r>
              <a:rPr lang="en-US" sz="2600" b="1">
                <a:solidFill>
                  <a:srgbClr val="0033CC"/>
                </a:solidFill>
                <a:latin typeface="Times New Roman" panose="02020603050405020304" pitchFamily="18" charset="0"/>
              </a:rPr>
              <a:t>   và biểu diễn tập nghiệm trên trục số.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F1412A89-36E5-E054-85D6-F0666B674836}"/>
              </a:ext>
            </a:extLst>
          </p:cNvPr>
          <p:cNvGrpSpPr/>
          <p:nvPr/>
        </p:nvGrpSpPr>
        <p:grpSpPr>
          <a:xfrm>
            <a:off x="457200" y="3581400"/>
            <a:ext cx="8305800" cy="2900363"/>
            <a:chOff x="457200" y="3581400"/>
            <a:chExt cx="8305800" cy="2900363"/>
          </a:xfrm>
        </p:grpSpPr>
        <p:sp>
          <p:nvSpPr>
            <p:cNvPr id="46086" name="Text Box 6">
              <a:extLst>
                <a:ext uri="{FF2B5EF4-FFF2-40B4-BE49-F238E27FC236}">
                  <a16:creationId xmlns:a16="http://schemas.microsoft.com/office/drawing/2014/main" id="{32D3E8E0-8ECB-988A-7CC3-C12578335E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5800" y="3581400"/>
              <a:ext cx="4648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400" b="1" u="sng">
                  <a:solidFill>
                    <a:srgbClr val="0000CC"/>
                  </a:solidFill>
                  <a:latin typeface="Times New Roman" panose="02020603050405020304" pitchFamily="18" charset="0"/>
                </a:rPr>
                <a:t>Giải</a:t>
              </a:r>
              <a:r>
                <a:rPr lang="en-US" altLang="en-US" sz="2400" b="1" u="sng">
                  <a:solidFill>
                    <a:srgbClr val="1165ED"/>
                  </a:solidFill>
                  <a:latin typeface="Times New Roman" panose="02020603050405020304" pitchFamily="18" charset="0"/>
                </a:rPr>
                <a:t>:</a:t>
              </a:r>
              <a:r>
                <a:rPr lang="en-US" altLang="en-US" sz="2400" b="1">
                  <a:latin typeface="Times New Roman" panose="02020603050405020304" pitchFamily="18" charset="0"/>
                </a:rPr>
                <a:t>             </a:t>
              </a:r>
              <a:r>
                <a:rPr lang="en-US" altLang="en-US" sz="2400" b="1">
                  <a:solidFill>
                    <a:schemeClr val="bg2"/>
                  </a:solidFill>
                  <a:latin typeface="Times New Roman" panose="02020603050405020304" pitchFamily="18" charset="0"/>
                </a:rPr>
                <a:t>3x</a:t>
              </a:r>
              <a:r>
                <a:rPr lang="en-US" altLang="en-US" sz="2400" b="1">
                  <a:latin typeface="Times New Roman" panose="02020603050405020304" pitchFamily="18" charset="0"/>
                </a:rPr>
                <a:t>  </a:t>
              </a:r>
              <a:r>
                <a:rPr lang="en-US" altLang="en-US" sz="2400" b="1">
                  <a:solidFill>
                    <a:schemeClr val="bg2"/>
                  </a:solidFill>
                  <a:latin typeface="Times New Roman" panose="02020603050405020304" pitchFamily="18" charset="0"/>
                </a:rPr>
                <a:t>&gt;</a:t>
              </a:r>
              <a:r>
                <a:rPr lang="en-US" altLang="en-US" sz="2400" b="1">
                  <a:latin typeface="Times New Roman" panose="02020603050405020304" pitchFamily="18" charset="0"/>
                </a:rPr>
                <a:t> </a:t>
              </a:r>
              <a:r>
                <a:rPr lang="en-US" altLang="en-US" sz="2400" b="1">
                  <a:solidFill>
                    <a:srgbClr val="000099"/>
                  </a:solidFill>
                  <a:latin typeface="Times New Roman" panose="02020603050405020304" pitchFamily="18" charset="0"/>
                </a:rPr>
                <a:t>2x</a:t>
              </a:r>
              <a:r>
                <a:rPr lang="en-US" altLang="en-US" sz="2400" b="1">
                  <a:latin typeface="Times New Roman" panose="02020603050405020304" pitchFamily="18" charset="0"/>
                </a:rPr>
                <a:t> </a:t>
              </a:r>
              <a:r>
                <a:rPr lang="en-US" altLang="en-US" sz="2400" b="1">
                  <a:solidFill>
                    <a:schemeClr val="bg2"/>
                  </a:solidFill>
                  <a:latin typeface="Times New Roman" panose="02020603050405020304" pitchFamily="18" charset="0"/>
                </a:rPr>
                <a:t>+ 5 </a:t>
              </a:r>
              <a:endParaRPr lang="en-US" altLang="en-US" sz="2400" b="1">
                <a:latin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  <p:sp>
          <p:nvSpPr>
            <p:cNvPr id="46091" name="Text Box 11">
              <a:extLst>
                <a:ext uri="{FF2B5EF4-FFF2-40B4-BE49-F238E27FC236}">
                  <a16:creationId xmlns:a16="http://schemas.microsoft.com/office/drawing/2014/main" id="{4168E4CA-F845-FC62-32E3-6F227316A6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3400" y="5486400"/>
              <a:ext cx="60198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 typeface="Symbol" panose="05050102010706020507" pitchFamily="18" charset="2"/>
                <a:buNone/>
              </a:pPr>
              <a:r>
                <a:rPr lang="en-US" altLang="en-US" sz="2400" b="1">
                  <a:solidFill>
                    <a:srgbClr val="000099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Tập nghiệm được biểu diễn trên trục số:</a:t>
              </a:r>
            </a:p>
          </p:txBody>
        </p:sp>
        <p:grpSp>
          <p:nvGrpSpPr>
            <p:cNvPr id="39960" name="Group 24">
              <a:extLst>
                <a:ext uri="{FF2B5EF4-FFF2-40B4-BE49-F238E27FC236}">
                  <a16:creationId xmlns:a16="http://schemas.microsoft.com/office/drawing/2014/main" id="{0F80F31F-884B-37BE-B223-4D8C5DE8D25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86000" y="5943600"/>
              <a:ext cx="4495800" cy="538163"/>
              <a:chOff x="1488" y="3789"/>
              <a:chExt cx="2832" cy="339"/>
            </a:xfrm>
          </p:grpSpPr>
          <p:sp>
            <p:nvSpPr>
              <p:cNvPr id="98348" name="Text Box 44">
                <a:extLst>
                  <a:ext uri="{FF2B5EF4-FFF2-40B4-BE49-F238E27FC236}">
                    <a16:creationId xmlns:a16="http://schemas.microsoft.com/office/drawing/2014/main" id="{86D2B1F8-DAA1-4CA8-48E0-5CA05D75D60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88" y="3789"/>
                <a:ext cx="268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r>
                  <a:rPr lang="en-US" sz="2400" b="1">
                    <a:solidFill>
                      <a:srgbClr val="0000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  <a:cs typeface="Arial" panose="020B0604020202020204" pitchFamily="34" charset="0"/>
                  </a:rPr>
                  <a:t>////////////////////////////////////</a:t>
                </a:r>
                <a:r>
                  <a:rPr lang="en-US" sz="2400" b="1">
                    <a:solidFill>
                      <a:srgbClr val="0000CC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rPr>
                  <a:t>(</a:t>
                </a:r>
              </a:p>
            </p:txBody>
          </p:sp>
          <p:grpSp>
            <p:nvGrpSpPr>
              <p:cNvPr id="13327" name="Group 23">
                <a:extLst>
                  <a:ext uri="{FF2B5EF4-FFF2-40B4-BE49-F238E27FC236}">
                    <a16:creationId xmlns:a16="http://schemas.microsoft.com/office/drawing/2014/main" id="{353FFD36-9A97-82EF-8F0D-CA430E24722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536" y="3927"/>
                <a:ext cx="2784" cy="201"/>
                <a:chOff x="1536" y="3831"/>
                <a:chExt cx="2784" cy="201"/>
              </a:xfrm>
            </p:grpSpPr>
            <p:sp>
              <p:nvSpPr>
                <p:cNvPr id="13328" name="Rectangle 13">
                  <a:extLst>
                    <a:ext uri="{FF2B5EF4-FFF2-40B4-BE49-F238E27FC236}">
                      <a16:creationId xmlns:a16="http://schemas.microsoft.com/office/drawing/2014/main" id="{26666872-DD48-7B7F-39D6-F565C19BA8D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32" y="3831"/>
                  <a:ext cx="231" cy="1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120000"/>
                    <a:buChar char="•"/>
                    <a:defRPr sz="32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Tahoma" panose="020B060403050404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120000"/>
                    <a:buChar char="•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Tahoma" panose="020B060403050404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400" b="1">
                      <a:solidFill>
                        <a:schemeClr val="bg2"/>
                      </a:solidFill>
                      <a:latin typeface="Times New Roman" panose="02020603050405020304" pitchFamily="18" charset="0"/>
                    </a:rPr>
                    <a:t>0</a:t>
                  </a:r>
                </a:p>
              </p:txBody>
            </p:sp>
            <p:sp>
              <p:nvSpPr>
                <p:cNvPr id="13329" name="Line 14">
                  <a:extLst>
                    <a:ext uri="{FF2B5EF4-FFF2-40B4-BE49-F238E27FC236}">
                      <a16:creationId xmlns:a16="http://schemas.microsoft.com/office/drawing/2014/main" id="{35FB6BBD-D6EF-38EF-0C5D-959BB143BA3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536" y="3840"/>
                  <a:ext cx="2784" cy="7"/>
                </a:xfrm>
                <a:prstGeom prst="line">
                  <a:avLst/>
                </a:prstGeom>
                <a:noFill/>
                <a:ln w="28575">
                  <a:solidFill>
                    <a:srgbClr val="FF33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30" name="Rectangle 15">
                  <a:extLst>
                    <a:ext uri="{FF2B5EF4-FFF2-40B4-BE49-F238E27FC236}">
                      <a16:creationId xmlns:a16="http://schemas.microsoft.com/office/drawing/2014/main" id="{3525C1C0-47AB-7A34-E844-97525A2DCDA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417" y="3880"/>
                  <a:ext cx="231" cy="1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120000"/>
                    <a:buChar char="•"/>
                    <a:defRPr sz="32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Tahoma" panose="020B060403050404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120000"/>
                    <a:buChar char="•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Tahoma" panose="020B060403050404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400" b="1">
                      <a:solidFill>
                        <a:schemeClr val="bg2"/>
                      </a:solidFill>
                      <a:latin typeface="Times New Roman" panose="02020603050405020304" pitchFamily="18" charset="0"/>
                    </a:rPr>
                    <a:t>5</a:t>
                  </a:r>
                </a:p>
              </p:txBody>
            </p:sp>
            <p:sp>
              <p:nvSpPr>
                <p:cNvPr id="13331" name="Line 9">
                  <a:extLst>
                    <a:ext uri="{FF2B5EF4-FFF2-40B4-BE49-F238E27FC236}">
                      <a16:creationId xmlns:a16="http://schemas.microsoft.com/office/drawing/2014/main" id="{3E883DC2-09E4-D55E-4411-109C6D66BE8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2328" y="3831"/>
                  <a:ext cx="0" cy="29"/>
                </a:xfrm>
                <a:prstGeom prst="line">
                  <a:avLst/>
                </a:prstGeom>
                <a:noFill/>
                <a:ln w="38100">
                  <a:solidFill>
                    <a:srgbClr val="3333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6100" name="Text Box 20">
                  <a:extLst>
                    <a:ext uri="{FF2B5EF4-FFF2-40B4-BE49-F238E27FC236}">
                      <a16:creationId xmlns:a16="http://schemas.microsoft.com/office/drawing/2014/main" id="{06DBC22B-16B5-4423-2C52-9BE70FB11BF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308100" y="4447529"/>
                  <a:ext cx="2794000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120000"/>
                    <a:buChar char="•"/>
                    <a:defRPr sz="32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Tahoma" panose="020B060403050404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120000"/>
                    <a:buChar char="•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Tahoma" panose="020B060403050404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14:m>
                    <m:oMath xmlns:m="http://schemas.openxmlformats.org/officeDocument/2006/math">
                      <m:r>
                        <a:rPr lang="en-US" altLang="en-US" sz="2400" b="1" i="1" dirty="0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   &lt;=&gt;</m:t>
                      </m:r>
                    </m:oMath>
                  </a14:m>
                  <a:r>
                    <a:rPr lang="en-US" altLang="en-US" sz="24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          x  &gt;  5</a:t>
                  </a:r>
                  <a:endParaRPr lang="en-US" altLang="en-US" sz="2400" b="1" dirty="0">
                    <a:latin typeface="Times New Roman" panose="02020603050405020304" pitchFamily="18" charset="0"/>
                    <a:sym typeface="Symbol" panose="05050102010706020507" pitchFamily="18" charset="2"/>
                  </a:endParaRPr>
                </a:p>
              </p:txBody>
            </p:sp>
          </mc:Choice>
          <mc:Fallback xmlns="">
            <p:sp>
              <p:nvSpPr>
                <p:cNvPr id="46100" name="Text Box 20">
                  <a:extLst>
                    <a:ext uri="{FF2B5EF4-FFF2-40B4-BE49-F238E27FC236}">
                      <a16:creationId xmlns:a16="http://schemas.microsoft.com/office/drawing/2014/main" id="{06DBC22B-16B5-4423-2C52-9BE70FB11BF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308100" y="4447529"/>
                  <a:ext cx="2794000" cy="461665"/>
                </a:xfrm>
                <a:prstGeom prst="rect">
                  <a:avLst/>
                </a:prstGeom>
                <a:blipFill>
                  <a:blip r:embed="rId3"/>
                  <a:stretch>
                    <a:fillRect t="-10667" b="-30667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6101" name="Text Box 21">
              <a:extLst>
                <a:ext uri="{FF2B5EF4-FFF2-40B4-BE49-F238E27FC236}">
                  <a16:creationId xmlns:a16="http://schemas.microsoft.com/office/drawing/2014/main" id="{342B3DA6-9DCC-B1BC-CAD4-00AECDB2D6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7200" y="4953000"/>
              <a:ext cx="70104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400" b="1">
                  <a:solidFill>
                    <a:schemeClr val="bg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Vậy tập nghiệm của bất phương trình là: { x | x &gt; 5 }</a:t>
              </a:r>
              <a:r>
                <a:rPr lang="en-US" altLang="en-US" sz="2400" b="1">
                  <a:latin typeface="Times New Roman" panose="02020603050405020304" pitchFamily="18" charset="0"/>
                  <a:sym typeface="Symbol" panose="05050102010706020507" pitchFamily="18" charset="2"/>
                </a:rPr>
                <a:t>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6102" name="Text Box 22">
                  <a:extLst>
                    <a:ext uri="{FF2B5EF4-FFF2-40B4-BE49-F238E27FC236}">
                      <a16:creationId xmlns:a16="http://schemas.microsoft.com/office/drawing/2014/main" id="{B05A456D-8A34-43E6-6B3B-97C089646216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914400" y="4054475"/>
                  <a:ext cx="7848600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120000"/>
                    <a:buChar char="•"/>
                    <a:defRPr sz="32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Tahoma" panose="020B060403050404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120000"/>
                    <a:buChar char="•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Tahoma" panose="020B060403050404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400" b="1" dirty="0">
                      <a:latin typeface="Times New Roman" panose="02020603050405020304" pitchFamily="18" charset="0"/>
                    </a:rPr>
                    <a:t>        </a:t>
                  </a:r>
                  <a14:m>
                    <m:oMath xmlns:m="http://schemas.openxmlformats.org/officeDocument/2006/math">
                      <m:r>
                        <a:rPr lang="en-US" altLang="en-US" sz="2400" b="1" i="1" dirty="0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&lt;=&gt;</m:t>
                      </m:r>
                    </m:oMath>
                  </a14:m>
                  <a:r>
                    <a:rPr lang="en-US" altLang="en-US" sz="24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</a:t>
                  </a:r>
                  <a:r>
                    <a:rPr lang="en-US" altLang="en-US" sz="24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</a:rPr>
                    <a:t>3x</a:t>
                  </a:r>
                  <a:r>
                    <a:rPr lang="en-US" altLang="en-US" sz="2400" b="1" dirty="0">
                      <a:latin typeface="Times New Roman" panose="02020603050405020304" pitchFamily="18" charset="0"/>
                    </a:rPr>
                    <a:t>  </a:t>
                  </a:r>
                  <a:r>
                    <a:rPr lang="en-US" altLang="en-US" sz="2400" b="1" dirty="0">
                      <a:solidFill>
                        <a:srgbClr val="FF3300"/>
                      </a:solidFill>
                      <a:latin typeface="Times New Roman" panose="02020603050405020304" pitchFamily="18" charset="0"/>
                    </a:rPr>
                    <a:t>- 2x</a:t>
                  </a:r>
                  <a:r>
                    <a:rPr lang="en-US" altLang="en-US" sz="2400" b="1" dirty="0">
                      <a:latin typeface="Times New Roman" panose="02020603050405020304" pitchFamily="18" charset="0"/>
                    </a:rPr>
                    <a:t>  </a:t>
                  </a:r>
                  <a:r>
                    <a:rPr lang="en-US" altLang="en-US" sz="24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</a:rPr>
                    <a:t>&gt;  5</a:t>
                  </a:r>
                  <a:r>
                    <a:rPr lang="en-US" altLang="en-US" sz="2400" dirty="0">
                      <a:solidFill>
                        <a:schemeClr val="bg2"/>
                      </a:solidFill>
                      <a:latin typeface="Times New Roman" panose="02020603050405020304" pitchFamily="18" charset="0"/>
                    </a:rPr>
                    <a:t> </a:t>
                  </a:r>
                  <a:r>
                    <a:rPr lang="en-US" altLang="en-US" sz="24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 </a:t>
                  </a:r>
                  <a:r>
                    <a:rPr lang="en-US" altLang="en-US" sz="2200" b="1" dirty="0">
                      <a:solidFill>
                        <a:srgbClr val="0000CC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(</a:t>
                  </a:r>
                  <a:r>
                    <a:rPr lang="en-US" altLang="en-US" sz="2200" b="1" i="1" dirty="0" err="1">
                      <a:solidFill>
                        <a:srgbClr val="0000CC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Chuyển</a:t>
                  </a:r>
                  <a:r>
                    <a:rPr lang="en-US" altLang="en-US" sz="2200" b="1" i="1" dirty="0">
                      <a:solidFill>
                        <a:srgbClr val="0000CC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</a:t>
                  </a:r>
                  <a:r>
                    <a:rPr lang="en-US" altLang="en-US" sz="2200" b="1" i="1" dirty="0" err="1">
                      <a:solidFill>
                        <a:srgbClr val="0000CC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vế</a:t>
                  </a:r>
                  <a:r>
                    <a:rPr lang="en-US" altLang="en-US" sz="2200" b="1" i="1" dirty="0">
                      <a:solidFill>
                        <a:srgbClr val="0000CC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 </a:t>
                  </a:r>
                  <a:r>
                    <a:rPr lang="en-US" altLang="en-US" sz="2200" b="1" i="1" dirty="0">
                      <a:solidFill>
                        <a:srgbClr val="FF3300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2x</a:t>
                  </a:r>
                  <a:r>
                    <a:rPr lang="en-US" altLang="en-US" sz="2200" b="1" i="1" dirty="0">
                      <a:solidFill>
                        <a:srgbClr val="0000CC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</a:t>
                  </a:r>
                  <a:r>
                    <a:rPr lang="en-US" altLang="en-US" sz="2200" b="1" i="1" dirty="0" err="1">
                      <a:solidFill>
                        <a:srgbClr val="0000CC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và</a:t>
                  </a:r>
                  <a:r>
                    <a:rPr lang="en-US" altLang="en-US" sz="2200" b="1" i="1" dirty="0">
                      <a:solidFill>
                        <a:srgbClr val="0000CC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</a:t>
                  </a:r>
                  <a:r>
                    <a:rPr lang="en-US" altLang="en-US" sz="2200" b="1" i="1" dirty="0" err="1">
                      <a:solidFill>
                        <a:srgbClr val="0000CC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đổi</a:t>
                  </a:r>
                  <a:r>
                    <a:rPr lang="en-US" altLang="en-US" sz="2200" b="1" i="1" dirty="0">
                      <a:solidFill>
                        <a:srgbClr val="0000CC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</a:t>
                  </a:r>
                  <a:r>
                    <a:rPr lang="en-US" altLang="en-US" sz="2200" b="1" i="1" dirty="0" err="1">
                      <a:solidFill>
                        <a:srgbClr val="0000CC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dấu</a:t>
                  </a:r>
                  <a:r>
                    <a:rPr lang="en-US" altLang="en-US" sz="2200" b="1" i="1" dirty="0">
                      <a:solidFill>
                        <a:srgbClr val="0000CC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</a:t>
                  </a:r>
                  <a:r>
                    <a:rPr lang="en-US" altLang="en-US" sz="2200" b="1" i="1" dirty="0" err="1">
                      <a:solidFill>
                        <a:srgbClr val="0000CC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thành</a:t>
                  </a:r>
                  <a:r>
                    <a:rPr lang="en-US" altLang="en-US" sz="2200" b="1" i="1" dirty="0">
                      <a:solidFill>
                        <a:srgbClr val="0000CC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 </a:t>
                  </a:r>
                  <a:r>
                    <a:rPr lang="en-US" altLang="en-US" sz="2200" b="1" i="1" dirty="0">
                      <a:solidFill>
                        <a:srgbClr val="FF3300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-2x</a:t>
                  </a:r>
                  <a:r>
                    <a:rPr lang="en-US" altLang="en-US" sz="2200" b="1" dirty="0">
                      <a:solidFill>
                        <a:srgbClr val="0000CC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)</a:t>
                  </a:r>
                </a:p>
              </p:txBody>
            </p:sp>
          </mc:Choice>
          <mc:Fallback xmlns="">
            <p:sp>
              <p:nvSpPr>
                <p:cNvPr id="46102" name="Text Box 22">
                  <a:extLst>
                    <a:ext uri="{FF2B5EF4-FFF2-40B4-BE49-F238E27FC236}">
                      <a16:creationId xmlns:a16="http://schemas.microsoft.com/office/drawing/2014/main" id="{B05A456D-8A34-43E6-6B3B-97C08964621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914400" y="4054475"/>
                  <a:ext cx="7848600" cy="461665"/>
                </a:xfrm>
                <a:prstGeom prst="rect">
                  <a:avLst/>
                </a:prstGeom>
                <a:blipFill>
                  <a:blip r:embed="rId4"/>
                  <a:stretch>
                    <a:fillRect l="-1165" t="-10526" b="-28947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" name="Text Box 6">
              <a:extLst>
                <a:ext uri="{FF2B5EF4-FFF2-40B4-BE49-F238E27FC236}">
                  <a16:creationId xmlns:a16="http://schemas.microsoft.com/office/drawing/2014/main" id="{E73CE2F4-A5B5-B494-3EDB-BDA8010415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33713" y="3581400"/>
              <a:ext cx="6858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400" b="1">
                  <a:solidFill>
                    <a:srgbClr val="FF3300"/>
                  </a:solidFill>
                  <a:latin typeface="Times New Roman" panose="02020603050405020304" pitchFamily="18" charset="0"/>
                </a:rPr>
                <a:t>2x</a:t>
              </a:r>
              <a:endParaRPr lang="en-US" altLang="en-US" sz="2400" b="1">
                <a:latin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</p:grp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>
            <a:extLst>
              <a:ext uri="{FF2B5EF4-FFF2-40B4-BE49-F238E27FC236}">
                <a16:creationId xmlns:a16="http://schemas.microsoft.com/office/drawing/2014/main" id="{020E28AF-C6DA-2A9C-0B62-C6C79C988F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533400"/>
            <a:ext cx="8382000" cy="990600"/>
          </a:xfrm>
          <a:prstGeom prst="rect">
            <a:avLst/>
          </a:prstGeom>
          <a:solidFill>
            <a:srgbClr val="FFFF99"/>
          </a:solidFill>
          <a:ln w="9525" algn="ctr">
            <a:solidFill>
              <a:srgbClr val="0000CC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vi-VN" altLang="en-US" sz="1800">
              <a:latin typeface="Arial" panose="020B0604020202020204" pitchFamily="34" charset="0"/>
            </a:endParaRPr>
          </a:p>
        </p:txBody>
      </p:sp>
      <p:sp>
        <p:nvSpPr>
          <p:cNvPr id="46084" name="Rectangle 4">
            <a:extLst>
              <a:ext uri="{FF2B5EF4-FFF2-40B4-BE49-F238E27FC236}">
                <a16:creationId xmlns:a16="http://schemas.microsoft.com/office/drawing/2014/main" id="{C4E172DB-C078-EAF1-FF25-13B1994FE60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76200" y="0"/>
            <a:ext cx="9367838" cy="533400"/>
          </a:xfrm>
        </p:spPr>
        <p:txBody>
          <a:bodyPr/>
          <a:lstStyle/>
          <a:p>
            <a:pPr>
              <a:defRPr/>
            </a:pPr>
            <a:r>
              <a:rPr 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2/ </a:t>
            </a:r>
            <a:r>
              <a:rPr lang="en-US" sz="2800" b="1">
                <a:solidFill>
                  <a:srgbClr val="0000CC"/>
                </a:solidFill>
                <a:effectLst/>
                <a:latin typeface="Times New Roman" pitchFamily="18" charset="0"/>
              </a:rPr>
              <a:t>Hai quy tắc biến đổi bất phương trình.</a:t>
            </a:r>
          </a:p>
        </p:txBody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88B404F9-65FE-2948-DAD8-45A63F0B41A9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588963"/>
            <a:ext cx="3200400" cy="4778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50838" indent="-350838">
              <a:lnSpc>
                <a:spcPct val="80000"/>
              </a:lnSpc>
              <a:buFontTx/>
              <a:buAutoNum type="alphaLcParenR"/>
            </a:pPr>
            <a:r>
              <a:rPr lang="en-US" altLang="en-US" sz="2400" b="1" u="sng">
                <a:solidFill>
                  <a:srgbClr val="FF00FF"/>
                </a:solidFill>
                <a:effectLst/>
                <a:latin typeface="Times New Roman" panose="02020603050405020304" pitchFamily="18" charset="0"/>
              </a:rPr>
              <a:t>Quy tắc chuyển vế</a:t>
            </a:r>
            <a:r>
              <a:rPr lang="en-US" altLang="en-US" sz="2400" b="1">
                <a:solidFill>
                  <a:srgbClr val="FF00FF"/>
                </a:solidFill>
                <a:effectLst/>
                <a:latin typeface="Times New Roman" panose="02020603050405020304" pitchFamily="18" charset="0"/>
              </a:rPr>
              <a:t>:</a:t>
            </a:r>
            <a:r>
              <a:rPr lang="en-US" altLang="en-US" sz="2400" b="1">
                <a:effectLst/>
                <a:latin typeface="Times New Roman" panose="02020603050405020304" pitchFamily="18" charset="0"/>
              </a:rPr>
              <a:t> </a:t>
            </a:r>
            <a:endParaRPr lang="en-US" altLang="en-US" sz="2400" b="1" i="1">
              <a:solidFill>
                <a:schemeClr val="bg2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46087" name="Text Box 7">
            <a:extLst>
              <a:ext uri="{FF2B5EF4-FFF2-40B4-BE49-F238E27FC236}">
                <a16:creationId xmlns:a16="http://schemas.microsoft.com/office/drawing/2014/main" id="{76D51E8F-9D5A-A208-2684-1C4EC03B87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1524000"/>
            <a:ext cx="868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2000" b="1" u="sng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VD1</a:t>
            </a:r>
            <a:r>
              <a:rPr lang="en-US" sz="2000" b="1">
                <a:solidFill>
                  <a:srgbClr val="FF3300"/>
                </a:solidFill>
                <a:latin typeface="Times New Roman" panose="02020603050405020304" pitchFamily="18" charset="0"/>
              </a:rPr>
              <a:t>:   </a:t>
            </a:r>
            <a:r>
              <a:rPr lang="en-US" sz="2400" b="1">
                <a:solidFill>
                  <a:srgbClr val="FF3300"/>
                </a:solidFill>
                <a:latin typeface="Times New Roman" panose="02020603050405020304" pitchFamily="18" charset="0"/>
              </a:rPr>
              <a:t>Giải bất phương trình:   x – 5 </a:t>
            </a:r>
            <a:r>
              <a:rPr lang="en-US" sz="24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&lt;</a:t>
            </a:r>
            <a:r>
              <a:rPr lang="en-US" sz="2400" b="1">
                <a:solidFill>
                  <a:srgbClr val="FF3300"/>
                </a:solidFill>
                <a:latin typeface="Times New Roman" panose="02020603050405020304" pitchFamily="18" charset="0"/>
              </a:rPr>
              <a:t> 18</a:t>
            </a:r>
            <a:endParaRPr lang="en-US" sz="240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346" name="Rectangle 10">
            <a:extLst>
              <a:ext uri="{FF2B5EF4-FFF2-40B4-BE49-F238E27FC236}">
                <a16:creationId xmlns:a16="http://schemas.microsoft.com/office/drawing/2014/main" id="{DD387739-AD92-EE4D-902F-CCE5DDBF29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622300"/>
            <a:ext cx="7924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50838" indent="-350838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80000"/>
              </a:lnSpc>
              <a:buFontTx/>
              <a:buNone/>
            </a:pPr>
            <a:r>
              <a:rPr lang="en-US" altLang="en-US" sz="2400" b="1" i="1">
                <a:latin typeface="Times New Roman" panose="02020603050405020304" pitchFamily="18" charset="0"/>
              </a:rPr>
              <a:t>	                            </a:t>
            </a:r>
            <a:r>
              <a:rPr lang="en-US" altLang="en-US" sz="2400" b="1" i="1">
                <a:solidFill>
                  <a:schemeClr val="bg2"/>
                </a:solidFill>
                <a:latin typeface="Times New Roman" panose="02020603050405020304" pitchFamily="18" charset="0"/>
              </a:rPr>
              <a:t>Khi </a:t>
            </a:r>
            <a:r>
              <a:rPr lang="en-US" altLang="en-US" sz="2400" b="1" i="1" u="sng">
                <a:solidFill>
                  <a:schemeClr val="bg2"/>
                </a:solidFill>
                <a:latin typeface="Times New Roman" panose="02020603050405020304" pitchFamily="18" charset="0"/>
              </a:rPr>
              <a:t>chuyển</a:t>
            </a:r>
            <a:r>
              <a:rPr lang="en-US" altLang="en-US" sz="2400" b="1" i="1">
                <a:solidFill>
                  <a:schemeClr val="bg2"/>
                </a:solidFill>
                <a:latin typeface="Times New Roman" panose="02020603050405020304" pitchFamily="18" charset="0"/>
              </a:rPr>
              <a:t> một </a:t>
            </a:r>
            <a:r>
              <a:rPr lang="en-US" altLang="en-US" sz="2400" b="1" i="1" u="sng">
                <a:solidFill>
                  <a:schemeClr val="bg2"/>
                </a:solidFill>
                <a:latin typeface="Times New Roman" panose="02020603050405020304" pitchFamily="18" charset="0"/>
              </a:rPr>
              <a:t>hạng tử</a:t>
            </a:r>
            <a:r>
              <a:rPr lang="en-US" altLang="en-US" sz="2400" b="1" i="1">
                <a:solidFill>
                  <a:schemeClr val="bg2"/>
                </a:solidFill>
                <a:latin typeface="Times New Roman" panose="02020603050405020304" pitchFamily="18" charset="0"/>
              </a:rPr>
              <a:t> của bất phương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en-US" sz="500" b="1" i="1">
              <a:solidFill>
                <a:schemeClr val="bg2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400" b="1" i="1">
                <a:solidFill>
                  <a:schemeClr val="bg2"/>
                </a:solidFill>
                <a:latin typeface="Times New Roman" panose="02020603050405020304" pitchFamily="18" charset="0"/>
              </a:rPr>
              <a:t> trình từ </a:t>
            </a:r>
            <a:r>
              <a:rPr lang="en-US" altLang="en-US" sz="2400" b="1" i="1" u="sng">
                <a:solidFill>
                  <a:schemeClr val="bg2"/>
                </a:solidFill>
                <a:latin typeface="Times New Roman" panose="02020603050405020304" pitchFamily="18" charset="0"/>
              </a:rPr>
              <a:t>vế này</a:t>
            </a:r>
            <a:r>
              <a:rPr lang="en-US" altLang="en-US" sz="2400" b="1" i="1">
                <a:solidFill>
                  <a:schemeClr val="bg2"/>
                </a:solidFill>
                <a:latin typeface="Times New Roman" panose="02020603050405020304" pitchFamily="18" charset="0"/>
              </a:rPr>
              <a:t> sang </a:t>
            </a:r>
            <a:r>
              <a:rPr lang="en-US" altLang="en-US" sz="2400" b="1" i="1" u="sng">
                <a:solidFill>
                  <a:schemeClr val="bg2"/>
                </a:solidFill>
                <a:latin typeface="Times New Roman" panose="02020603050405020304" pitchFamily="18" charset="0"/>
              </a:rPr>
              <a:t>vế kia</a:t>
            </a:r>
            <a:r>
              <a:rPr lang="en-US" altLang="en-US" sz="2400" b="1" i="1">
                <a:solidFill>
                  <a:schemeClr val="bg2"/>
                </a:solidFill>
                <a:latin typeface="Times New Roman" panose="02020603050405020304" pitchFamily="18" charset="0"/>
              </a:rPr>
              <a:t> ta phải </a:t>
            </a:r>
            <a:r>
              <a:rPr lang="en-US" altLang="en-US" sz="2400" b="1" i="1" u="sng">
                <a:solidFill>
                  <a:schemeClr val="bg2"/>
                </a:solidFill>
                <a:latin typeface="Times New Roman" panose="02020603050405020304" pitchFamily="18" charset="0"/>
              </a:rPr>
              <a:t>đổi dấu</a:t>
            </a:r>
            <a:r>
              <a:rPr lang="en-US" altLang="en-US" sz="2400" b="1" i="1">
                <a:solidFill>
                  <a:schemeClr val="bg2"/>
                </a:solidFill>
                <a:latin typeface="Times New Roman" panose="02020603050405020304" pitchFamily="18" charset="0"/>
              </a:rPr>
              <a:t> hạng tử đó.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5119CBCE-FBDC-209D-479D-6B0462FDEEDD}"/>
              </a:ext>
            </a:extLst>
          </p:cNvPr>
          <p:cNvGrpSpPr/>
          <p:nvPr/>
        </p:nvGrpSpPr>
        <p:grpSpPr>
          <a:xfrm>
            <a:off x="0" y="1944688"/>
            <a:ext cx="9296400" cy="4856162"/>
            <a:chOff x="0" y="1944688"/>
            <a:chExt cx="9296400" cy="4856162"/>
          </a:xfrm>
        </p:grpSpPr>
        <p:sp>
          <p:nvSpPr>
            <p:cNvPr id="46082" name="Rectangle 2">
              <a:extLst>
                <a:ext uri="{FF2B5EF4-FFF2-40B4-BE49-F238E27FC236}">
                  <a16:creationId xmlns:a16="http://schemas.microsoft.com/office/drawing/2014/main" id="{0870A0A2-2096-45CD-33F6-8DF4450BE0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4400" y="5815013"/>
              <a:ext cx="7391400" cy="985837"/>
            </a:xfrm>
            <a:prstGeom prst="rect">
              <a:avLst/>
            </a:prstGeom>
            <a:solidFill>
              <a:srgbClr val="CCFFFF"/>
            </a:solidFill>
            <a:ln w="9525" algn="ctr">
              <a:solidFill>
                <a:srgbClr val="0033CC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en-US" altLang="en-US"/>
            </a:p>
            <a:p>
              <a:pPr algn="ctr"/>
              <a:endParaRPr lang="en-US" altLang="en-US" sz="2000"/>
            </a:p>
            <a:p>
              <a:pPr algn="ctr"/>
              <a:endParaRPr lang="en-US" altLang="en-US" sz="2000"/>
            </a:p>
          </p:txBody>
        </p:sp>
        <p:sp>
          <p:nvSpPr>
            <p:cNvPr id="14342" name="Text Box 6">
              <a:extLst>
                <a:ext uri="{FF2B5EF4-FFF2-40B4-BE49-F238E27FC236}">
                  <a16:creationId xmlns:a16="http://schemas.microsoft.com/office/drawing/2014/main" id="{2A8C79B1-220E-AAFE-0DBF-7E3C4EE8B7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7800" y="3798888"/>
              <a:ext cx="78486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000" b="1" u="sng">
                  <a:solidFill>
                    <a:srgbClr val="0000CC"/>
                  </a:solidFill>
                  <a:latin typeface="Times New Roman" panose="02020603050405020304" pitchFamily="18" charset="0"/>
                </a:rPr>
                <a:t>Gi</a:t>
              </a:r>
              <a:r>
                <a:rPr lang="en-US" altLang="en-US" sz="1800" b="1" u="sng">
                  <a:solidFill>
                    <a:srgbClr val="0000CC"/>
                  </a:solidFill>
                  <a:latin typeface="Times New Roman" panose="02020603050405020304" pitchFamily="18" charset="0"/>
                </a:rPr>
                <a:t>ải</a:t>
              </a:r>
              <a:r>
                <a:rPr lang="en-US" altLang="en-US" sz="1800" b="1" u="sng">
                  <a:solidFill>
                    <a:srgbClr val="1165ED"/>
                  </a:solidFill>
                  <a:latin typeface="Times New Roman" panose="02020603050405020304" pitchFamily="18" charset="0"/>
                </a:rPr>
                <a:t>:</a:t>
              </a:r>
              <a:r>
                <a:rPr lang="en-US" altLang="en-US" sz="1800" b="1">
                  <a:latin typeface="Times New Roman" panose="02020603050405020304" pitchFamily="18" charset="0"/>
                </a:rPr>
                <a:t>                  </a:t>
              </a:r>
              <a:r>
                <a:rPr lang="en-US" altLang="en-US" sz="2000" b="1">
                  <a:solidFill>
                    <a:schemeClr val="bg2"/>
                  </a:solidFill>
                  <a:latin typeface="Times New Roman" panose="02020603050405020304" pitchFamily="18" charset="0"/>
                </a:rPr>
                <a:t>3x</a:t>
              </a:r>
              <a:r>
                <a:rPr lang="en-US" altLang="en-US" sz="2000" b="1">
                  <a:latin typeface="Times New Roman" panose="02020603050405020304" pitchFamily="18" charset="0"/>
                </a:rPr>
                <a:t>  </a:t>
              </a:r>
              <a:r>
                <a:rPr lang="en-US" altLang="en-US" sz="2000" b="1">
                  <a:solidFill>
                    <a:schemeClr val="bg2"/>
                  </a:solidFill>
                  <a:latin typeface="Times New Roman" panose="02020603050405020304" pitchFamily="18" charset="0"/>
                </a:rPr>
                <a:t>&gt;</a:t>
              </a:r>
              <a:r>
                <a:rPr lang="en-US" altLang="en-US" sz="2000" b="1">
                  <a:latin typeface="Times New Roman" panose="02020603050405020304" pitchFamily="18" charset="0"/>
                </a:rPr>
                <a:t> </a:t>
              </a:r>
              <a:r>
                <a:rPr lang="en-US" altLang="en-US" sz="2000" b="1">
                  <a:solidFill>
                    <a:srgbClr val="FF3300"/>
                  </a:solidFill>
                  <a:latin typeface="Times New Roman" panose="02020603050405020304" pitchFamily="18" charset="0"/>
                </a:rPr>
                <a:t>2x</a:t>
              </a:r>
              <a:r>
                <a:rPr lang="en-US" altLang="en-US" sz="2000" b="1">
                  <a:latin typeface="Times New Roman" panose="02020603050405020304" pitchFamily="18" charset="0"/>
                </a:rPr>
                <a:t> </a:t>
              </a:r>
              <a:r>
                <a:rPr lang="en-US" altLang="en-US" sz="2000" b="1">
                  <a:solidFill>
                    <a:schemeClr val="bg2"/>
                  </a:solidFill>
                  <a:latin typeface="Times New Roman" panose="02020603050405020304" pitchFamily="18" charset="0"/>
                </a:rPr>
                <a:t>+ 5</a:t>
              </a:r>
              <a:r>
                <a:rPr lang="en-US" altLang="en-US" sz="1600" b="1">
                  <a:solidFill>
                    <a:schemeClr val="bg2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sz="2000" b="1">
                <a:latin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  <p:sp>
          <p:nvSpPr>
            <p:cNvPr id="46088" name="Text Box 8">
              <a:extLst>
                <a:ext uri="{FF2B5EF4-FFF2-40B4-BE49-F238E27FC236}">
                  <a16:creationId xmlns:a16="http://schemas.microsoft.com/office/drawing/2014/main" id="{AC51A69E-13F3-CE2C-9BD8-4D70CAA594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3352800"/>
              <a:ext cx="9296400" cy="41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defRPr/>
              </a:pPr>
              <a:r>
                <a:rPr lang="en-US" sz="2100" b="1" u="sng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VD2</a:t>
              </a:r>
              <a:r>
                <a:rPr lang="en-US" sz="2100" b="1">
                  <a:solidFill>
                    <a:srgbClr val="FF3300"/>
                  </a:solidFill>
                  <a:latin typeface="Times New Roman" panose="02020603050405020304" pitchFamily="18" charset="0"/>
                </a:rPr>
                <a:t>: Giải bất phương trình: 3x &gt; 2x +5 và biểu diễn tập nghiệm trên trục số.</a:t>
              </a:r>
            </a:p>
          </p:txBody>
        </p:sp>
        <p:sp>
          <p:nvSpPr>
            <p:cNvPr id="14345" name="Text Box 9">
              <a:extLst>
                <a:ext uri="{FF2B5EF4-FFF2-40B4-BE49-F238E27FC236}">
                  <a16:creationId xmlns:a16="http://schemas.microsoft.com/office/drawing/2014/main" id="{5AD7E904-3EB9-8357-B2F9-EBD9D7B64A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67200" y="2249488"/>
              <a:ext cx="41910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solidFill>
                    <a:srgbClr val="0000CC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   ( </a:t>
              </a:r>
              <a:r>
                <a:rPr lang="en-US" altLang="en-US" sz="1800" b="1" i="1">
                  <a:solidFill>
                    <a:srgbClr val="0000CC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Chuyển vế </a:t>
              </a:r>
              <a:r>
                <a:rPr lang="en-US" altLang="en-US" sz="1800" b="1" i="1">
                  <a:solidFill>
                    <a:srgbClr val="FF3300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- 5</a:t>
              </a:r>
              <a:r>
                <a:rPr lang="en-US" altLang="en-US" sz="1800" b="1" i="1">
                  <a:solidFill>
                    <a:srgbClr val="0000CC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 và đổi dấu thành </a:t>
              </a:r>
              <a:r>
                <a:rPr lang="en-US" altLang="en-US" sz="1800" b="1" i="1">
                  <a:solidFill>
                    <a:srgbClr val="FF3300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5</a:t>
              </a:r>
              <a:r>
                <a:rPr lang="en-US" altLang="en-US" sz="1800" b="1">
                  <a:solidFill>
                    <a:srgbClr val="0000CC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 )</a:t>
              </a:r>
              <a:endParaRPr lang="en-US" altLang="en-US" sz="1800">
                <a:solidFill>
                  <a:srgbClr val="0000CC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6091" name="Text Box 11">
              <a:extLst>
                <a:ext uri="{FF2B5EF4-FFF2-40B4-BE49-F238E27FC236}">
                  <a16:creationId xmlns:a16="http://schemas.microsoft.com/office/drawing/2014/main" id="{9CB5E48E-E27B-DF9B-5361-B4C555118D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3100" y="5143500"/>
              <a:ext cx="48006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 typeface="Symbol" pitchFamily="18" charset="2"/>
                <a:buNone/>
                <a:defRPr/>
              </a:pPr>
              <a:r>
                <a:rPr lang="en-US" sz="2400" b="1" dirty="0" err="1">
                  <a:solidFill>
                    <a:schemeClr val="bg2">
                      <a:lumMod val="75000"/>
                    </a:schemeClr>
                  </a:solidFill>
                  <a:latin typeface="Times New Roman" pitchFamily="18" charset="0"/>
                  <a:sym typeface="Symbol" pitchFamily="18" charset="2"/>
                </a:rPr>
                <a:t>T</a:t>
              </a:r>
              <a:r>
                <a:rPr lang="en-US" sz="2000" b="1" dirty="0" err="1">
                  <a:solidFill>
                    <a:schemeClr val="bg2">
                      <a:lumMod val="75000"/>
                    </a:schemeClr>
                  </a:solidFill>
                  <a:latin typeface="Times New Roman" pitchFamily="18" charset="0"/>
                  <a:sym typeface="Symbol" pitchFamily="18" charset="2"/>
                </a:rPr>
                <a:t>ập</a:t>
              </a:r>
              <a:r>
                <a:rPr lang="en-US" sz="2000" b="1" dirty="0">
                  <a:solidFill>
                    <a:schemeClr val="bg2">
                      <a:lumMod val="75000"/>
                    </a:schemeClr>
                  </a:solidFill>
                  <a:latin typeface="Times New Roman" pitchFamily="18" charset="0"/>
                  <a:sym typeface="Symbol" pitchFamily="18" charset="2"/>
                </a:rPr>
                <a:t> </a:t>
              </a:r>
              <a:r>
                <a:rPr lang="en-US" sz="2000" b="1" dirty="0" err="1">
                  <a:solidFill>
                    <a:schemeClr val="bg2">
                      <a:lumMod val="75000"/>
                    </a:schemeClr>
                  </a:solidFill>
                  <a:latin typeface="Times New Roman" pitchFamily="18" charset="0"/>
                  <a:sym typeface="Symbol" pitchFamily="18" charset="2"/>
                </a:rPr>
                <a:t>nghiệm</a:t>
              </a:r>
              <a:r>
                <a:rPr lang="en-US" sz="2000" b="1" dirty="0">
                  <a:solidFill>
                    <a:schemeClr val="bg2">
                      <a:lumMod val="75000"/>
                    </a:schemeClr>
                  </a:solidFill>
                  <a:latin typeface="Times New Roman" pitchFamily="18" charset="0"/>
                  <a:sym typeface="Symbol" pitchFamily="18" charset="2"/>
                </a:rPr>
                <a:t> </a:t>
              </a:r>
              <a:r>
                <a:rPr lang="en-US" sz="2000" b="1" dirty="0" err="1">
                  <a:solidFill>
                    <a:schemeClr val="bg2">
                      <a:lumMod val="75000"/>
                    </a:schemeClr>
                  </a:solidFill>
                  <a:latin typeface="Times New Roman" pitchFamily="18" charset="0"/>
                  <a:sym typeface="Symbol" pitchFamily="18" charset="2"/>
                </a:rPr>
                <a:t>được</a:t>
              </a:r>
              <a:r>
                <a:rPr lang="en-US" sz="2000" b="1" dirty="0">
                  <a:solidFill>
                    <a:schemeClr val="bg2">
                      <a:lumMod val="75000"/>
                    </a:schemeClr>
                  </a:solidFill>
                  <a:latin typeface="Times New Roman" pitchFamily="18" charset="0"/>
                  <a:sym typeface="Symbol" pitchFamily="18" charset="2"/>
                </a:rPr>
                <a:t> </a:t>
              </a:r>
              <a:r>
                <a:rPr lang="en-US" sz="2000" b="1" dirty="0" err="1">
                  <a:solidFill>
                    <a:schemeClr val="bg2">
                      <a:lumMod val="75000"/>
                    </a:schemeClr>
                  </a:solidFill>
                  <a:latin typeface="Times New Roman" pitchFamily="18" charset="0"/>
                  <a:sym typeface="Symbol" pitchFamily="18" charset="2"/>
                </a:rPr>
                <a:t>biểu</a:t>
              </a:r>
              <a:r>
                <a:rPr lang="en-US" sz="2000" b="1" dirty="0">
                  <a:solidFill>
                    <a:schemeClr val="bg2">
                      <a:lumMod val="75000"/>
                    </a:schemeClr>
                  </a:solidFill>
                  <a:latin typeface="Times New Roman" pitchFamily="18" charset="0"/>
                  <a:sym typeface="Symbol" pitchFamily="18" charset="2"/>
                </a:rPr>
                <a:t> </a:t>
              </a:r>
              <a:r>
                <a:rPr lang="en-US" sz="2000" b="1" dirty="0" err="1">
                  <a:solidFill>
                    <a:schemeClr val="bg2">
                      <a:lumMod val="75000"/>
                    </a:schemeClr>
                  </a:solidFill>
                  <a:latin typeface="Times New Roman" pitchFamily="18" charset="0"/>
                  <a:sym typeface="Symbol" pitchFamily="18" charset="2"/>
                </a:rPr>
                <a:t>diễn</a:t>
              </a:r>
              <a:r>
                <a:rPr lang="en-US" sz="2000" b="1" dirty="0">
                  <a:solidFill>
                    <a:schemeClr val="bg2">
                      <a:lumMod val="75000"/>
                    </a:schemeClr>
                  </a:solidFill>
                  <a:latin typeface="Times New Roman" pitchFamily="18" charset="0"/>
                  <a:sym typeface="Symbol" pitchFamily="18" charset="2"/>
                </a:rPr>
                <a:t> </a:t>
              </a:r>
              <a:r>
                <a:rPr lang="en-US" sz="2000" b="1" dirty="0" err="1">
                  <a:solidFill>
                    <a:schemeClr val="bg2">
                      <a:lumMod val="75000"/>
                    </a:schemeClr>
                  </a:solidFill>
                  <a:latin typeface="Times New Roman" pitchFamily="18" charset="0"/>
                  <a:sym typeface="Symbol" pitchFamily="18" charset="2"/>
                </a:rPr>
                <a:t>trên</a:t>
              </a:r>
              <a:r>
                <a:rPr lang="en-US" sz="2000" b="1" dirty="0">
                  <a:solidFill>
                    <a:schemeClr val="bg2">
                      <a:lumMod val="75000"/>
                    </a:schemeClr>
                  </a:solidFill>
                  <a:latin typeface="Times New Roman" pitchFamily="18" charset="0"/>
                  <a:sym typeface="Symbol" pitchFamily="18" charset="2"/>
                </a:rPr>
                <a:t> </a:t>
              </a:r>
              <a:r>
                <a:rPr lang="en-US" sz="2000" b="1" dirty="0" err="1">
                  <a:solidFill>
                    <a:schemeClr val="bg2">
                      <a:lumMod val="75000"/>
                    </a:schemeClr>
                  </a:solidFill>
                  <a:latin typeface="Times New Roman" pitchFamily="18" charset="0"/>
                  <a:sym typeface="Symbol" pitchFamily="18" charset="2"/>
                </a:rPr>
                <a:t>trục</a:t>
              </a:r>
              <a:r>
                <a:rPr lang="en-US" sz="2000" b="1" dirty="0">
                  <a:solidFill>
                    <a:schemeClr val="bg2">
                      <a:lumMod val="75000"/>
                    </a:schemeClr>
                  </a:solidFill>
                  <a:latin typeface="Times New Roman" pitchFamily="18" charset="0"/>
                  <a:sym typeface="Symbol" pitchFamily="18" charset="2"/>
                </a:rPr>
                <a:t> </a:t>
              </a:r>
              <a:r>
                <a:rPr lang="en-US" sz="2000" b="1" dirty="0" err="1">
                  <a:solidFill>
                    <a:schemeClr val="bg2">
                      <a:lumMod val="75000"/>
                    </a:schemeClr>
                  </a:solidFill>
                  <a:latin typeface="Times New Roman" pitchFamily="18" charset="0"/>
                  <a:sym typeface="Symbol" pitchFamily="18" charset="2"/>
                </a:rPr>
                <a:t>số</a:t>
              </a:r>
              <a:r>
                <a:rPr lang="en-US" sz="2000" b="1" dirty="0">
                  <a:solidFill>
                    <a:schemeClr val="bg2">
                      <a:lumMod val="75000"/>
                    </a:schemeClr>
                  </a:solidFill>
                  <a:latin typeface="Times New Roman" pitchFamily="18" charset="0"/>
                  <a:sym typeface="Symbol" pitchFamily="18" charset="2"/>
                </a:rPr>
                <a:t>:</a:t>
              </a:r>
            </a:p>
          </p:txBody>
        </p:sp>
        <p:sp>
          <p:nvSpPr>
            <p:cNvPr id="14348" name="Rectangle 13">
              <a:extLst>
                <a:ext uri="{FF2B5EF4-FFF2-40B4-BE49-F238E27FC236}">
                  <a16:creationId xmlns:a16="http://schemas.microsoft.com/office/drawing/2014/main" id="{4D390DB1-5914-D059-31BD-4CCDFD0BA3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62700" y="5395913"/>
              <a:ext cx="366713" cy="241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b="1">
                  <a:solidFill>
                    <a:schemeClr val="bg2"/>
                  </a:solidFill>
                  <a:latin typeface="Times New Roman" panose="02020603050405020304" pitchFamily="18" charset="0"/>
                </a:rPr>
                <a:t>0</a:t>
              </a:r>
            </a:p>
          </p:txBody>
        </p:sp>
        <p:sp>
          <p:nvSpPr>
            <p:cNvPr id="14349" name="Line 14">
              <a:extLst>
                <a:ext uri="{FF2B5EF4-FFF2-40B4-BE49-F238E27FC236}">
                  <a16:creationId xmlns:a16="http://schemas.microsoft.com/office/drawing/2014/main" id="{1838D307-5260-F2D7-7586-98311E3DD6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57800" y="5421313"/>
              <a:ext cx="3505200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0" name="Rectangle 15">
              <a:extLst>
                <a:ext uri="{FF2B5EF4-FFF2-40B4-BE49-F238E27FC236}">
                  <a16:creationId xmlns:a16="http://schemas.microsoft.com/office/drawing/2014/main" id="{1B5441BB-E8D2-2A9F-F0D6-0099D25EF9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86688" y="5473700"/>
              <a:ext cx="366712" cy="241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b="1">
                  <a:solidFill>
                    <a:schemeClr val="bg2"/>
                  </a:solidFill>
                  <a:latin typeface="Times New Roman" panose="02020603050405020304" pitchFamily="18" charset="0"/>
                </a:rPr>
                <a:t>5</a:t>
              </a:r>
            </a:p>
          </p:txBody>
        </p:sp>
        <p:sp>
          <p:nvSpPr>
            <p:cNvPr id="98348" name="Text Box 44">
              <a:extLst>
                <a:ext uri="{FF2B5EF4-FFF2-40B4-BE49-F238E27FC236}">
                  <a16:creationId xmlns:a16="http://schemas.microsoft.com/office/drawing/2014/main" id="{EA29C84C-6E9C-6451-F139-809AF6FBAB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81600" y="5105400"/>
              <a:ext cx="2895600" cy="519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  <a:defRPr/>
              </a:pPr>
              <a:r>
                <a:rPr lang="en-US" sz="2000" b="1" dirty="0">
                  <a:solidFill>
                    <a:srgbClr val="0000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/////////////////////////////////////</a:t>
              </a:r>
              <a:r>
                <a:rPr lang="en-US" sz="2800" b="1" dirty="0">
                  <a:solidFill>
                    <a:srgbClr val="0000CC"/>
                  </a:solidFill>
                  <a:latin typeface="Times New Roman" pitchFamily="18" charset="0"/>
                  <a:cs typeface="Arial" charset="0"/>
                </a:rPr>
                <a:t>(</a:t>
              </a:r>
            </a:p>
          </p:txBody>
        </p:sp>
        <p:sp>
          <p:nvSpPr>
            <p:cNvPr id="14352" name="Line 9">
              <a:extLst>
                <a:ext uri="{FF2B5EF4-FFF2-40B4-BE49-F238E27FC236}">
                  <a16:creationId xmlns:a16="http://schemas.microsoft.com/office/drawing/2014/main" id="{D9C5BA11-519D-7EAE-E2BA-1A6A57D0B84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515100" y="5395913"/>
              <a:ext cx="0" cy="46037"/>
            </a:xfrm>
            <a:prstGeom prst="line">
              <a:avLst/>
            </a:prstGeom>
            <a:noFill/>
            <a:ln w="38100">
              <a:solidFill>
                <a:srgbClr val="33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098" name="Text Box 18">
              <a:extLst>
                <a:ext uri="{FF2B5EF4-FFF2-40B4-BE49-F238E27FC236}">
                  <a16:creationId xmlns:a16="http://schemas.microsoft.com/office/drawing/2014/main" id="{938A1EBB-74CB-10E4-214E-B054770067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5800" y="5780088"/>
              <a:ext cx="8458200" cy="519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800" b="1">
                  <a:solidFill>
                    <a:srgbClr val="3333CC"/>
                  </a:solidFill>
                  <a:latin typeface="Times New Roman" panose="02020603050405020304" pitchFamily="18" charset="0"/>
                </a:rPr>
                <a:t>             </a:t>
              </a:r>
              <a:r>
                <a:rPr lang="en-US" altLang="en-US" sz="2400" b="1">
                  <a:solidFill>
                    <a:srgbClr val="FF3300"/>
                  </a:solidFill>
                </a:rPr>
                <a:t>Giải các bất phương trình sau:</a:t>
              </a:r>
              <a:endParaRPr lang="en-US" altLang="en-US" sz="2600" b="1">
                <a:solidFill>
                  <a:srgbClr val="FF33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46099" name="Text Box 19">
              <a:extLst>
                <a:ext uri="{FF2B5EF4-FFF2-40B4-BE49-F238E27FC236}">
                  <a16:creationId xmlns:a16="http://schemas.microsoft.com/office/drawing/2014/main" id="{F6617B4A-F008-542E-77CB-6E1FD1E730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0600" y="5867400"/>
              <a:ext cx="609600" cy="557213"/>
            </a:xfrm>
            <a:prstGeom prst="rect">
              <a:avLst/>
            </a:prstGeom>
            <a:solidFill>
              <a:srgbClr val="FF66CC"/>
            </a:solidFill>
            <a:ln w="38100">
              <a:solidFill>
                <a:srgbClr val="1165ED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800" b="1">
                  <a:solidFill>
                    <a:schemeClr val="bg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?2         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55" name="Text Box 20">
                  <a:extLst>
                    <a:ext uri="{FF2B5EF4-FFF2-40B4-BE49-F238E27FC236}">
                      <a16:creationId xmlns:a16="http://schemas.microsoft.com/office/drawing/2014/main" id="{3F97E71A-B994-80EB-E7AF-1239C9C56D4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473200" y="4403725"/>
                  <a:ext cx="4267200" cy="39687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120000"/>
                    <a:buChar char="•"/>
                    <a:defRPr sz="32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Tahoma" panose="020B060403050404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120000"/>
                    <a:buChar char="•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Tahoma" panose="020B060403050404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000" b="1" dirty="0"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   </a:t>
                  </a:r>
                  <a14:m>
                    <m:oMath xmlns:m="http://schemas.openxmlformats.org/officeDocument/2006/math">
                      <m:r>
                        <a:rPr lang="en-US" altLang="en-US" sz="2000" b="1" i="1" dirty="0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&lt;=&gt;</m:t>
                      </m:r>
                    </m:oMath>
                  </a14:m>
                  <a:r>
                    <a:rPr lang="en-US" altLang="en-US" sz="20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 </a:t>
                  </a:r>
                  <a:r>
                    <a:rPr lang="en-US" altLang="en-US" sz="18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            </a:t>
                  </a:r>
                  <a:r>
                    <a:rPr lang="en-US" altLang="en-US" sz="20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x  &gt;  5</a:t>
                  </a:r>
                  <a:endParaRPr lang="en-US" altLang="en-US" sz="2000" b="1" dirty="0">
                    <a:latin typeface="Times New Roman" panose="02020603050405020304" pitchFamily="18" charset="0"/>
                    <a:sym typeface="Symbol" panose="05050102010706020507" pitchFamily="18" charset="2"/>
                  </a:endParaRPr>
                </a:p>
              </p:txBody>
            </p:sp>
          </mc:Choice>
          <mc:Fallback xmlns="">
            <p:sp>
              <p:nvSpPr>
                <p:cNvPr id="14355" name="Text Box 20">
                  <a:extLst>
                    <a:ext uri="{FF2B5EF4-FFF2-40B4-BE49-F238E27FC236}">
                      <a16:creationId xmlns:a16="http://schemas.microsoft.com/office/drawing/2014/main" id="{3F97E71A-B994-80EB-E7AF-1239C9C56D4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473200" y="4403725"/>
                  <a:ext cx="4267200" cy="396875"/>
                </a:xfrm>
                <a:prstGeom prst="rect">
                  <a:avLst/>
                </a:prstGeom>
                <a:blipFill>
                  <a:blip r:embed="rId3"/>
                  <a:stretch>
                    <a:fillRect l="-1571" t="-7576" b="-25758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356" name="Text Box 21">
              <a:extLst>
                <a:ext uri="{FF2B5EF4-FFF2-40B4-BE49-F238E27FC236}">
                  <a16:creationId xmlns:a16="http://schemas.microsoft.com/office/drawing/2014/main" id="{FDDCF88B-7C95-47E0-E0B5-3F39D1F84A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33600" y="4713288"/>
              <a:ext cx="60198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000" b="1">
                  <a:solidFill>
                    <a:schemeClr val="bg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Vậy tập nghiệm của bất phương trình là: { x | x &gt; 5 }</a:t>
              </a:r>
              <a:r>
                <a:rPr lang="en-US" altLang="en-US" sz="2000" b="1">
                  <a:latin typeface="Times New Roman" panose="02020603050405020304" pitchFamily="18" charset="0"/>
                  <a:sym typeface="Symbol" panose="05050102010706020507" pitchFamily="18" charset="2"/>
                </a:rPr>
                <a:t>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57" name="Text Box 22">
                  <a:extLst>
                    <a:ext uri="{FF2B5EF4-FFF2-40B4-BE49-F238E27FC236}">
                      <a16:creationId xmlns:a16="http://schemas.microsoft.com/office/drawing/2014/main" id="{977BC256-DAE1-BCFE-9DE8-F3930537FE3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447800" y="4087813"/>
                  <a:ext cx="7848600" cy="39687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120000"/>
                    <a:buChar char="•"/>
                    <a:defRPr sz="32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Tahoma" panose="020B060403050404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120000"/>
                    <a:buChar char="•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Tahoma" panose="020B060403050404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000" b="1" dirty="0">
                      <a:latin typeface="Times New Roman" panose="02020603050405020304" pitchFamily="18" charset="0"/>
                    </a:rPr>
                    <a:t>   </a:t>
                  </a:r>
                  <a:r>
                    <a:rPr lang="en-US" altLang="en-US" sz="20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altLang="en-US" sz="2000" b="1" i="1" dirty="0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&lt;=&gt;</m:t>
                      </m:r>
                    </m:oMath>
                  </a14:m>
                  <a:r>
                    <a:rPr lang="en-US" altLang="en-US" sz="20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   </a:t>
                  </a:r>
                  <a:r>
                    <a:rPr lang="en-US" altLang="en-US" sz="20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</a:rPr>
                    <a:t>3x</a:t>
                  </a:r>
                  <a:r>
                    <a:rPr lang="en-US" altLang="en-US" sz="2000" b="1" dirty="0">
                      <a:latin typeface="Times New Roman" panose="02020603050405020304" pitchFamily="18" charset="0"/>
                    </a:rPr>
                    <a:t>  </a:t>
                  </a:r>
                  <a:r>
                    <a:rPr lang="en-US" altLang="en-US" sz="2000" b="1" dirty="0">
                      <a:solidFill>
                        <a:srgbClr val="FF3300"/>
                      </a:solidFill>
                      <a:latin typeface="Times New Roman" panose="02020603050405020304" pitchFamily="18" charset="0"/>
                    </a:rPr>
                    <a:t>- 2x</a:t>
                  </a:r>
                  <a:r>
                    <a:rPr lang="en-US" altLang="en-US" sz="1600" b="1" dirty="0">
                      <a:latin typeface="Times New Roman" panose="02020603050405020304" pitchFamily="18" charset="0"/>
                    </a:rPr>
                    <a:t>  </a:t>
                  </a:r>
                  <a:r>
                    <a:rPr lang="en-US" altLang="en-US" sz="20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</a:rPr>
                    <a:t>&gt;  5</a:t>
                  </a:r>
                  <a:r>
                    <a:rPr lang="en-US" altLang="en-US" sz="1600" dirty="0">
                      <a:solidFill>
                        <a:schemeClr val="bg2"/>
                      </a:solidFill>
                      <a:latin typeface="Times New Roman" panose="02020603050405020304" pitchFamily="18" charset="0"/>
                    </a:rPr>
                    <a:t> </a:t>
                  </a:r>
                  <a:r>
                    <a:rPr lang="en-US" altLang="en-US" sz="20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  </a:t>
                  </a:r>
                  <a:r>
                    <a:rPr lang="en-US" altLang="en-US" sz="2000" b="1" dirty="0">
                      <a:solidFill>
                        <a:srgbClr val="0000CC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(</a:t>
                  </a:r>
                  <a:r>
                    <a:rPr lang="en-US" altLang="en-US" sz="2000" b="1" i="1" dirty="0" err="1">
                      <a:solidFill>
                        <a:srgbClr val="0000CC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Chuyển</a:t>
                  </a:r>
                  <a:r>
                    <a:rPr lang="en-US" altLang="en-US" sz="2000" b="1" i="1" dirty="0">
                      <a:solidFill>
                        <a:srgbClr val="0000CC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</a:t>
                  </a:r>
                  <a:r>
                    <a:rPr lang="en-US" altLang="en-US" sz="2000" b="1" i="1" dirty="0" err="1">
                      <a:solidFill>
                        <a:srgbClr val="0000CC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vế</a:t>
                  </a:r>
                  <a:r>
                    <a:rPr lang="en-US" altLang="en-US" sz="2000" b="1" i="1" dirty="0">
                      <a:solidFill>
                        <a:srgbClr val="0000CC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 </a:t>
                  </a:r>
                  <a:r>
                    <a:rPr lang="en-US" altLang="en-US" sz="2000" b="1" i="1" dirty="0">
                      <a:solidFill>
                        <a:srgbClr val="FF3300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2x</a:t>
                  </a:r>
                  <a:r>
                    <a:rPr lang="en-US" altLang="en-US" sz="2000" b="1" i="1" dirty="0">
                      <a:solidFill>
                        <a:srgbClr val="0000CC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</a:t>
                  </a:r>
                  <a:r>
                    <a:rPr lang="en-US" altLang="en-US" sz="2000" b="1" i="1" dirty="0" err="1">
                      <a:solidFill>
                        <a:srgbClr val="0000CC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và</a:t>
                  </a:r>
                  <a:r>
                    <a:rPr lang="en-US" altLang="en-US" sz="2000" b="1" i="1" dirty="0">
                      <a:solidFill>
                        <a:srgbClr val="0000CC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</a:t>
                  </a:r>
                  <a:r>
                    <a:rPr lang="en-US" altLang="en-US" sz="2000" b="1" i="1" dirty="0" err="1">
                      <a:solidFill>
                        <a:srgbClr val="0000CC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đổi</a:t>
                  </a:r>
                  <a:r>
                    <a:rPr lang="en-US" altLang="en-US" sz="2000" b="1" i="1" dirty="0">
                      <a:solidFill>
                        <a:srgbClr val="0000CC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</a:t>
                  </a:r>
                  <a:r>
                    <a:rPr lang="en-US" altLang="en-US" sz="2000" b="1" i="1" dirty="0" err="1">
                      <a:solidFill>
                        <a:srgbClr val="0000CC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dấu</a:t>
                  </a:r>
                  <a:r>
                    <a:rPr lang="en-US" altLang="en-US" sz="2000" b="1" i="1" dirty="0">
                      <a:solidFill>
                        <a:srgbClr val="0000CC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</a:t>
                  </a:r>
                  <a:r>
                    <a:rPr lang="en-US" altLang="en-US" sz="2000" b="1" i="1" dirty="0" err="1">
                      <a:solidFill>
                        <a:srgbClr val="0000CC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thành</a:t>
                  </a:r>
                  <a:r>
                    <a:rPr lang="en-US" altLang="en-US" sz="2000" b="1" i="1" dirty="0">
                      <a:solidFill>
                        <a:srgbClr val="0000CC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 </a:t>
                  </a:r>
                  <a:r>
                    <a:rPr lang="en-US" altLang="en-US" sz="2000" b="1" i="1" dirty="0">
                      <a:solidFill>
                        <a:srgbClr val="FF3300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-2x</a:t>
                  </a:r>
                  <a:r>
                    <a:rPr lang="en-US" altLang="en-US" sz="2000" b="1" dirty="0">
                      <a:solidFill>
                        <a:srgbClr val="0000CC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)</a:t>
                  </a:r>
                </a:p>
              </p:txBody>
            </p:sp>
          </mc:Choice>
          <mc:Fallback xmlns="">
            <p:sp>
              <p:nvSpPr>
                <p:cNvPr id="14357" name="Text Box 22">
                  <a:extLst>
                    <a:ext uri="{FF2B5EF4-FFF2-40B4-BE49-F238E27FC236}">
                      <a16:creationId xmlns:a16="http://schemas.microsoft.com/office/drawing/2014/main" id="{977BC256-DAE1-BCFE-9DE8-F3930537FE3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447800" y="4087813"/>
                  <a:ext cx="7848600" cy="396875"/>
                </a:xfrm>
                <a:prstGeom prst="rect">
                  <a:avLst/>
                </a:prstGeom>
                <a:blipFill>
                  <a:blip r:embed="rId4"/>
                  <a:stretch>
                    <a:fillRect l="-855" t="-9231" b="-27692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358" name="Text Box 23">
              <a:extLst>
                <a:ext uri="{FF2B5EF4-FFF2-40B4-BE49-F238E27FC236}">
                  <a16:creationId xmlns:a16="http://schemas.microsoft.com/office/drawing/2014/main" id="{EA4EB0DE-3639-218A-75C3-15E1BAD43F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7800" y="1944688"/>
              <a:ext cx="71628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000" b="1" u="sng">
                  <a:solidFill>
                    <a:srgbClr val="0000CC"/>
                  </a:solidFill>
                  <a:latin typeface="Times New Roman" panose="02020603050405020304" pitchFamily="18" charset="0"/>
                </a:rPr>
                <a:t>Giải:</a:t>
              </a:r>
              <a:r>
                <a:rPr lang="en-US" altLang="en-US" sz="1800">
                  <a:solidFill>
                    <a:srgbClr val="0000CC"/>
                  </a:solidFill>
                  <a:latin typeface="Times New Roman" panose="02020603050405020304" pitchFamily="18" charset="0"/>
                </a:rPr>
                <a:t>                     </a:t>
              </a:r>
              <a:r>
                <a:rPr lang="en-US" altLang="en-US" sz="2000" b="1">
                  <a:solidFill>
                    <a:schemeClr val="bg2"/>
                  </a:solidFill>
                  <a:latin typeface="Times New Roman" panose="02020603050405020304" pitchFamily="18" charset="0"/>
                </a:rPr>
                <a:t>x</a:t>
              </a:r>
              <a:r>
                <a:rPr lang="en-US" altLang="en-US" sz="2000" b="1">
                  <a:latin typeface="Times New Roman" panose="02020603050405020304" pitchFamily="18" charset="0"/>
                </a:rPr>
                <a:t> </a:t>
              </a:r>
              <a:r>
                <a:rPr lang="en-US" altLang="en-US" sz="2000" b="1">
                  <a:solidFill>
                    <a:srgbClr val="FF3300"/>
                  </a:solidFill>
                  <a:latin typeface="Times New Roman" panose="02020603050405020304" pitchFamily="18" charset="0"/>
                </a:rPr>
                <a:t>– 5</a:t>
              </a:r>
              <a:r>
                <a:rPr lang="en-US" altLang="en-US" sz="2000" b="1">
                  <a:latin typeface="Times New Roman" panose="02020603050405020304" pitchFamily="18" charset="0"/>
                </a:rPr>
                <a:t> </a:t>
              </a:r>
              <a:r>
                <a:rPr lang="en-US" altLang="en-US" sz="2000" b="1">
                  <a:solidFill>
                    <a:schemeClr val="bg2"/>
                  </a:solidFill>
                  <a:latin typeface="Times New Roman" panose="02020603050405020304" pitchFamily="18" charset="0"/>
                </a:rPr>
                <a:t>&lt; 18</a:t>
              </a:r>
              <a:endParaRPr lang="en-US" altLang="en-US" sz="2000" b="1">
                <a:solidFill>
                  <a:schemeClr val="bg2"/>
                </a:solidFill>
                <a:latin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59" name="Text Box 24">
                  <a:extLst>
                    <a:ext uri="{FF2B5EF4-FFF2-40B4-BE49-F238E27FC236}">
                      <a16:creationId xmlns:a16="http://schemas.microsoft.com/office/drawing/2014/main" id="{74B5A7DD-26D9-673B-7ED7-A6D4F90696E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447800" y="2246313"/>
                  <a:ext cx="3200400" cy="4001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120000"/>
                    <a:buChar char="•"/>
                    <a:defRPr sz="32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Tahoma" panose="020B060403050404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120000"/>
                    <a:buChar char="•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Tahoma" panose="020B060403050404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000" b="1" dirty="0">
                      <a:latin typeface="Times New Roman" panose="02020603050405020304" pitchFamily="18" charset="0"/>
                    </a:rPr>
                    <a:t>	 </a:t>
                  </a:r>
                  <a:r>
                    <a:rPr lang="en-US" altLang="en-US" sz="20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altLang="en-US" sz="2000" b="1" i="1" dirty="0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&lt;=&gt;</m:t>
                      </m:r>
                    </m:oMath>
                  </a14:m>
                  <a:r>
                    <a:rPr lang="en-US" altLang="en-US" sz="20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  x &lt; 18</a:t>
                  </a:r>
                  <a:r>
                    <a:rPr lang="en-US" altLang="en-US" sz="2000" b="1" dirty="0"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</a:t>
                  </a:r>
                  <a:r>
                    <a:rPr lang="en-US" altLang="en-US" sz="2000" b="1" dirty="0">
                      <a:solidFill>
                        <a:srgbClr val="FF3300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+ 5</a:t>
                  </a:r>
                  <a:r>
                    <a:rPr lang="en-US" altLang="en-US" sz="2000" b="1" dirty="0"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</a:t>
                  </a:r>
                  <a:endParaRPr lang="en-US" altLang="en-US" sz="2000" b="1" dirty="0">
                    <a:solidFill>
                      <a:schemeClr val="bg2"/>
                    </a:solidFill>
                    <a:latin typeface="Times New Roman" panose="02020603050405020304" pitchFamily="18" charset="0"/>
                    <a:sym typeface="Symbol" panose="05050102010706020507" pitchFamily="18" charset="2"/>
                  </a:endParaRPr>
                </a:p>
              </p:txBody>
            </p:sp>
          </mc:Choice>
          <mc:Fallback xmlns="">
            <p:sp>
              <p:nvSpPr>
                <p:cNvPr id="14359" name="Text Box 24">
                  <a:extLst>
                    <a:ext uri="{FF2B5EF4-FFF2-40B4-BE49-F238E27FC236}">
                      <a16:creationId xmlns:a16="http://schemas.microsoft.com/office/drawing/2014/main" id="{74B5A7DD-26D9-673B-7ED7-A6D4F90696E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447800" y="2246313"/>
                  <a:ext cx="3200400" cy="400110"/>
                </a:xfrm>
                <a:prstGeom prst="rect">
                  <a:avLst/>
                </a:prstGeom>
                <a:blipFill>
                  <a:blip r:embed="rId5"/>
                  <a:stretch>
                    <a:fillRect t="-7576" b="-25758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60" name="Text Box 25">
                  <a:extLst>
                    <a:ext uri="{FF2B5EF4-FFF2-40B4-BE49-F238E27FC236}">
                      <a16:creationId xmlns:a16="http://schemas.microsoft.com/office/drawing/2014/main" id="{6E61D67F-9865-32FE-4616-8729DFF340F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447800" y="2551113"/>
                  <a:ext cx="2971800" cy="39687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120000"/>
                    <a:buChar char="•"/>
                    <a:defRPr sz="32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Tahoma" panose="020B060403050404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120000"/>
                    <a:buChar char="•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Tahoma" panose="020B060403050404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000" b="1" dirty="0"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	 </a:t>
                  </a:r>
                  <a:r>
                    <a:rPr lang="en-US" altLang="en-US" sz="18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altLang="en-US" sz="1800" b="1" i="1" dirty="0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&lt;=&gt;</m:t>
                      </m:r>
                    </m:oMath>
                  </a14:m>
                  <a:r>
                    <a:rPr lang="en-US" altLang="en-US" sz="18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         </a:t>
                  </a:r>
                  <a:r>
                    <a:rPr lang="en-US" altLang="en-US" sz="20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x &lt; 23</a:t>
                  </a:r>
                </a:p>
              </p:txBody>
            </p:sp>
          </mc:Choice>
          <mc:Fallback xmlns="">
            <p:sp>
              <p:nvSpPr>
                <p:cNvPr id="14360" name="Text Box 25">
                  <a:extLst>
                    <a:ext uri="{FF2B5EF4-FFF2-40B4-BE49-F238E27FC236}">
                      <a16:creationId xmlns:a16="http://schemas.microsoft.com/office/drawing/2014/main" id="{6E61D67F-9865-32FE-4616-8729DFF340F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447800" y="2551113"/>
                  <a:ext cx="2971800" cy="396875"/>
                </a:xfrm>
                <a:prstGeom prst="rect">
                  <a:avLst/>
                </a:prstGeom>
                <a:blipFill>
                  <a:blip r:embed="rId6"/>
                  <a:stretch>
                    <a:fillRect t="-7576" r="-1643" b="-25758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361" name="Text Box 26">
              <a:extLst>
                <a:ext uri="{FF2B5EF4-FFF2-40B4-BE49-F238E27FC236}">
                  <a16:creationId xmlns:a16="http://schemas.microsoft.com/office/drawing/2014/main" id="{87C6E7E0-79FC-C8B0-9BA8-BAE4323199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4800" y="2855913"/>
              <a:ext cx="71628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000" b="1">
                  <a:latin typeface="Times New Roman" panose="02020603050405020304" pitchFamily="18" charset="0"/>
                  <a:sym typeface="Symbol" panose="05050102010706020507" pitchFamily="18" charset="2"/>
                </a:rPr>
                <a:t>	 </a:t>
              </a:r>
              <a:r>
                <a:rPr lang="en-US" altLang="en-US" sz="2000" b="1">
                  <a:solidFill>
                    <a:schemeClr val="bg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Vậy tập nghiệm của bất phương trình là: { x | x &lt; 23 }</a:t>
              </a:r>
            </a:p>
          </p:txBody>
        </p:sp>
        <p:sp>
          <p:nvSpPr>
            <p:cNvPr id="46107" name="Text Box 27">
              <a:extLst>
                <a:ext uri="{FF2B5EF4-FFF2-40B4-BE49-F238E27FC236}">
                  <a16:creationId xmlns:a16="http://schemas.microsoft.com/office/drawing/2014/main" id="{17564F88-FF41-3370-774E-C0C603AA35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8200" y="6262688"/>
              <a:ext cx="7086600" cy="519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800" b="1">
                  <a:solidFill>
                    <a:srgbClr val="3333CC"/>
                  </a:solidFill>
                </a:rPr>
                <a:t>	 </a:t>
              </a:r>
              <a:r>
                <a:rPr lang="en-US" altLang="en-US" sz="2800" b="1">
                  <a:solidFill>
                    <a:srgbClr val="FF3300"/>
                  </a:solidFill>
                  <a:latin typeface="Times New Roman" panose="02020603050405020304" pitchFamily="18" charset="0"/>
                </a:rPr>
                <a:t>a)  x + 12 &gt; 21		b) -2x &gt; -3x - 5</a:t>
              </a:r>
              <a:endParaRPr lang="en-US" altLang="en-US" sz="2800" b="1">
                <a:solidFill>
                  <a:srgbClr val="FF33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</p:grp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3BC28FFB-6C02-205A-3E43-87C0AFAD2E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792288"/>
            <a:ext cx="7391400" cy="976312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33CC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/>
          </a:p>
          <a:p>
            <a:pPr algn="ctr"/>
            <a:endParaRPr lang="en-US" altLang="en-US" sz="2000"/>
          </a:p>
          <a:p>
            <a:pPr algn="ctr"/>
            <a:endParaRPr lang="en-US" altLang="en-US" sz="2000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746BE563-073B-AD69-37A5-2264B1FBD5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642938"/>
            <a:ext cx="8382000" cy="925512"/>
          </a:xfrm>
          <a:prstGeom prst="rect">
            <a:avLst/>
          </a:prstGeom>
          <a:solidFill>
            <a:srgbClr val="FFFF99"/>
          </a:solidFill>
          <a:ln w="9525" algn="ctr">
            <a:solidFill>
              <a:srgbClr val="0000CC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6084" name="Rectangle 4">
            <a:extLst>
              <a:ext uri="{FF2B5EF4-FFF2-40B4-BE49-F238E27FC236}">
                <a16:creationId xmlns:a16="http://schemas.microsoft.com/office/drawing/2014/main" id="{F72695B7-56DC-AC24-746A-36982814C2A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76200" y="76200"/>
            <a:ext cx="9367838" cy="533400"/>
          </a:xfrm>
        </p:spPr>
        <p:txBody>
          <a:bodyPr/>
          <a:lstStyle/>
          <a:p>
            <a:pPr>
              <a:defRPr/>
            </a:pPr>
            <a:r>
              <a:rPr 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2/ </a:t>
            </a:r>
            <a:r>
              <a:rPr lang="en-US" sz="2800" b="1">
                <a:solidFill>
                  <a:srgbClr val="0000CC"/>
                </a:solidFill>
                <a:effectLst/>
                <a:latin typeface="Times New Roman" pitchFamily="18" charset="0"/>
              </a:rPr>
              <a:t>Hai quy tắc biến đổi bất phương trình.</a:t>
            </a:r>
          </a:p>
        </p:txBody>
      </p:sp>
      <p:sp>
        <p:nvSpPr>
          <p:cNvPr id="15365" name="Rectangle 5">
            <a:extLst>
              <a:ext uri="{FF2B5EF4-FFF2-40B4-BE49-F238E27FC236}">
                <a16:creationId xmlns:a16="http://schemas.microsoft.com/office/drawing/2014/main" id="{F55A4178-7D21-3B5E-3349-8396A078CE55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665163"/>
            <a:ext cx="3200400" cy="4778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50838" indent="-350838">
              <a:lnSpc>
                <a:spcPct val="80000"/>
              </a:lnSpc>
              <a:buFontTx/>
              <a:buAutoNum type="alphaLcParenR"/>
            </a:pPr>
            <a:r>
              <a:rPr lang="en-US" altLang="en-US" sz="2400" b="1" u="sng">
                <a:solidFill>
                  <a:srgbClr val="FF00FF"/>
                </a:solidFill>
                <a:effectLst/>
                <a:latin typeface="Times New Roman" panose="02020603050405020304" pitchFamily="18" charset="0"/>
              </a:rPr>
              <a:t>Quy tắc chuyển vế</a:t>
            </a:r>
            <a:r>
              <a:rPr lang="en-US" altLang="en-US" sz="2400" b="1">
                <a:solidFill>
                  <a:srgbClr val="FF00FF"/>
                </a:solidFill>
                <a:effectLst/>
                <a:latin typeface="Times New Roman" panose="02020603050405020304" pitchFamily="18" charset="0"/>
              </a:rPr>
              <a:t>:</a:t>
            </a:r>
            <a:r>
              <a:rPr lang="en-US" altLang="en-US" sz="2400" b="1">
                <a:effectLst/>
                <a:latin typeface="Times New Roman" panose="02020603050405020304" pitchFamily="18" charset="0"/>
              </a:rPr>
              <a:t> </a:t>
            </a:r>
            <a:endParaRPr lang="en-US" altLang="en-US" sz="2400" b="1" i="1">
              <a:solidFill>
                <a:schemeClr val="bg2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5366" name="Rectangle 10">
            <a:extLst>
              <a:ext uri="{FF2B5EF4-FFF2-40B4-BE49-F238E27FC236}">
                <a16:creationId xmlns:a16="http://schemas.microsoft.com/office/drawing/2014/main" id="{7ECE21B0-98AF-2307-65AB-25C42800B0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698500"/>
            <a:ext cx="7924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50838" indent="-350838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80000"/>
              </a:lnSpc>
              <a:buFontTx/>
              <a:buNone/>
            </a:pPr>
            <a:r>
              <a:rPr lang="en-US" altLang="en-US" sz="2400" b="1" i="1">
                <a:latin typeface="Times New Roman" panose="02020603050405020304" pitchFamily="18" charset="0"/>
              </a:rPr>
              <a:t>	                            </a:t>
            </a:r>
            <a:r>
              <a:rPr lang="en-US" altLang="en-US" sz="2400" b="1" i="1">
                <a:solidFill>
                  <a:schemeClr val="bg2"/>
                </a:solidFill>
                <a:latin typeface="Times New Roman" panose="02020603050405020304" pitchFamily="18" charset="0"/>
              </a:rPr>
              <a:t>Khi </a:t>
            </a:r>
            <a:r>
              <a:rPr lang="en-US" altLang="en-US" sz="2400" b="1" i="1" u="sng">
                <a:solidFill>
                  <a:schemeClr val="bg2"/>
                </a:solidFill>
                <a:latin typeface="Times New Roman" panose="02020603050405020304" pitchFamily="18" charset="0"/>
              </a:rPr>
              <a:t>chuyển</a:t>
            </a:r>
            <a:r>
              <a:rPr lang="en-US" altLang="en-US" sz="2400" b="1" i="1">
                <a:solidFill>
                  <a:schemeClr val="bg2"/>
                </a:solidFill>
                <a:latin typeface="Times New Roman" panose="02020603050405020304" pitchFamily="18" charset="0"/>
              </a:rPr>
              <a:t> một </a:t>
            </a:r>
            <a:r>
              <a:rPr lang="en-US" altLang="en-US" sz="2400" b="1" i="1" u="sng">
                <a:solidFill>
                  <a:schemeClr val="bg2"/>
                </a:solidFill>
                <a:latin typeface="Times New Roman" panose="02020603050405020304" pitchFamily="18" charset="0"/>
              </a:rPr>
              <a:t>hạng tử</a:t>
            </a:r>
            <a:r>
              <a:rPr lang="en-US" altLang="en-US" sz="2400" b="1" i="1">
                <a:solidFill>
                  <a:schemeClr val="bg2"/>
                </a:solidFill>
                <a:latin typeface="Times New Roman" panose="02020603050405020304" pitchFamily="18" charset="0"/>
              </a:rPr>
              <a:t> của bất phương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en-US" sz="500" b="1" i="1">
              <a:solidFill>
                <a:schemeClr val="bg2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400" b="1" i="1">
                <a:solidFill>
                  <a:schemeClr val="bg2"/>
                </a:solidFill>
                <a:latin typeface="Times New Roman" panose="02020603050405020304" pitchFamily="18" charset="0"/>
              </a:rPr>
              <a:t> trình từ </a:t>
            </a:r>
            <a:r>
              <a:rPr lang="en-US" altLang="en-US" sz="2400" b="1" i="1" u="sng">
                <a:solidFill>
                  <a:schemeClr val="bg2"/>
                </a:solidFill>
                <a:latin typeface="Times New Roman" panose="02020603050405020304" pitchFamily="18" charset="0"/>
              </a:rPr>
              <a:t>vế này</a:t>
            </a:r>
            <a:r>
              <a:rPr lang="en-US" altLang="en-US" sz="2400" b="1" i="1">
                <a:solidFill>
                  <a:schemeClr val="bg2"/>
                </a:solidFill>
                <a:latin typeface="Times New Roman" panose="02020603050405020304" pitchFamily="18" charset="0"/>
              </a:rPr>
              <a:t> sang </a:t>
            </a:r>
            <a:r>
              <a:rPr lang="en-US" altLang="en-US" sz="2400" b="1" i="1" u="sng">
                <a:solidFill>
                  <a:schemeClr val="bg2"/>
                </a:solidFill>
                <a:latin typeface="Times New Roman" panose="02020603050405020304" pitchFamily="18" charset="0"/>
              </a:rPr>
              <a:t>vế kia</a:t>
            </a:r>
            <a:r>
              <a:rPr lang="en-US" altLang="en-US" sz="2400" b="1" i="1">
                <a:solidFill>
                  <a:schemeClr val="bg2"/>
                </a:solidFill>
                <a:latin typeface="Times New Roman" panose="02020603050405020304" pitchFamily="18" charset="0"/>
              </a:rPr>
              <a:t> ta phải </a:t>
            </a:r>
            <a:r>
              <a:rPr lang="en-US" altLang="en-US" sz="2400" b="1" i="1" u="sng">
                <a:solidFill>
                  <a:schemeClr val="bg2"/>
                </a:solidFill>
                <a:latin typeface="Times New Roman" panose="02020603050405020304" pitchFamily="18" charset="0"/>
              </a:rPr>
              <a:t>đổi dấu</a:t>
            </a:r>
            <a:r>
              <a:rPr lang="en-US" altLang="en-US" sz="2400" b="1" i="1">
                <a:solidFill>
                  <a:schemeClr val="bg2"/>
                </a:solidFill>
                <a:latin typeface="Times New Roman" panose="02020603050405020304" pitchFamily="18" charset="0"/>
              </a:rPr>
              <a:t> hạng tử đó.</a:t>
            </a:r>
          </a:p>
        </p:txBody>
      </p:sp>
      <p:sp>
        <p:nvSpPr>
          <p:cNvPr id="15367" name="Text Box 18">
            <a:extLst>
              <a:ext uri="{FF2B5EF4-FFF2-40B4-BE49-F238E27FC236}">
                <a16:creationId xmlns:a16="http://schemas.microsoft.com/office/drawing/2014/main" id="{04C39D51-1250-00A2-8297-6A22784D13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752600"/>
            <a:ext cx="8458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b="1">
                <a:solidFill>
                  <a:srgbClr val="3333CC"/>
                </a:solidFill>
                <a:latin typeface="Times New Roman" panose="02020603050405020304" pitchFamily="18" charset="0"/>
              </a:rPr>
              <a:t>            </a:t>
            </a:r>
            <a:r>
              <a:rPr lang="en-US" altLang="en-US" sz="2400" b="1">
                <a:solidFill>
                  <a:srgbClr val="FF3300"/>
                </a:solidFill>
              </a:rPr>
              <a:t>Giải các bất phương trình sau:</a:t>
            </a:r>
            <a:endParaRPr lang="en-US" altLang="en-US" sz="2600" b="1">
              <a:solidFill>
                <a:srgbClr val="FF33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6099" name="Text Box 19">
            <a:extLst>
              <a:ext uri="{FF2B5EF4-FFF2-40B4-BE49-F238E27FC236}">
                <a16:creationId xmlns:a16="http://schemas.microsoft.com/office/drawing/2014/main" id="{800C5C52-D11F-7C54-A533-754B046637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839913"/>
            <a:ext cx="609600" cy="557212"/>
          </a:xfrm>
          <a:prstGeom prst="rect">
            <a:avLst/>
          </a:prstGeom>
          <a:solidFill>
            <a:srgbClr val="FF66CC"/>
          </a:solidFill>
          <a:ln w="38100">
            <a:solidFill>
              <a:srgbClr val="1165ED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?2          </a:t>
            </a:r>
          </a:p>
        </p:txBody>
      </p:sp>
      <p:sp>
        <p:nvSpPr>
          <p:cNvPr id="15369" name="Text Box 27">
            <a:extLst>
              <a:ext uri="{FF2B5EF4-FFF2-40B4-BE49-F238E27FC236}">
                <a16:creationId xmlns:a16="http://schemas.microsoft.com/office/drawing/2014/main" id="{85AC7D24-92E8-0C2C-340B-566AE5459F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235200"/>
            <a:ext cx="7086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b="1">
                <a:solidFill>
                  <a:srgbClr val="3333CC"/>
                </a:solidFill>
              </a:rPr>
              <a:t>	 </a:t>
            </a:r>
            <a:r>
              <a:rPr lang="en-US" altLang="en-US" sz="2800" b="1">
                <a:solidFill>
                  <a:srgbClr val="FF3300"/>
                </a:solidFill>
                <a:latin typeface="Times New Roman" panose="02020603050405020304" pitchFamily="18" charset="0"/>
              </a:rPr>
              <a:t>a)  x + 12 &gt; 21		b) -2x &gt; -3x - 5</a:t>
            </a:r>
            <a:endParaRPr lang="en-US" altLang="en-US" sz="2800" b="1">
              <a:solidFill>
                <a:srgbClr val="FF33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389DC3C9-6B87-CB7D-F4B6-013B1FA8DCC3}"/>
              </a:ext>
            </a:extLst>
          </p:cNvPr>
          <p:cNvGrpSpPr/>
          <p:nvPr/>
        </p:nvGrpSpPr>
        <p:grpSpPr>
          <a:xfrm>
            <a:off x="381000" y="3048000"/>
            <a:ext cx="8686800" cy="3505200"/>
            <a:chOff x="381000" y="3048000"/>
            <a:chExt cx="8686800" cy="3505200"/>
          </a:xfrm>
        </p:grpSpPr>
        <p:sp>
          <p:nvSpPr>
            <p:cNvPr id="40987" name="Line 27">
              <a:extLst>
                <a:ext uri="{FF2B5EF4-FFF2-40B4-BE49-F238E27FC236}">
                  <a16:creationId xmlns:a16="http://schemas.microsoft.com/office/drawing/2014/main" id="{82FE852B-4960-B231-E02F-AD6A12E195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95800" y="3048000"/>
              <a:ext cx="0" cy="3505200"/>
            </a:xfrm>
            <a:prstGeom prst="line">
              <a:avLst/>
            </a:prstGeom>
            <a:noFill/>
            <a:ln w="6350">
              <a:solidFill>
                <a:schemeClr val="bg2"/>
              </a:solidFill>
              <a:round/>
              <a:headEnd/>
              <a:tailEnd/>
            </a:ln>
            <a:effectLst>
              <a:prstShdw prst="shdw17" dist="17961" dir="2700000">
                <a:schemeClr val="bg2">
                  <a:gamma/>
                  <a:shade val="60000"/>
                  <a:invGamma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pPr>
                <a:defRPr/>
              </a:pPr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Text Box 27">
                  <a:extLst>
                    <a:ext uri="{FF2B5EF4-FFF2-40B4-BE49-F238E27FC236}">
                      <a16:creationId xmlns:a16="http://schemas.microsoft.com/office/drawing/2014/main" id="{37FD0273-7E07-EA9F-60DB-853863E3F4F5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81000" y="3259138"/>
                  <a:ext cx="4343400" cy="262413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120000"/>
                    <a:buChar char="•"/>
                    <a:defRPr sz="32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Tahoma" panose="020B060403050404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120000"/>
                    <a:buChar char="•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Tahoma" panose="020B060403050404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800" b="1" dirty="0">
                      <a:solidFill>
                        <a:srgbClr val="FF3300"/>
                      </a:solidFill>
                      <a:latin typeface="Times New Roman" panose="02020603050405020304" pitchFamily="18" charset="0"/>
                    </a:rPr>
                    <a:t>        </a:t>
                  </a:r>
                  <a:r>
                    <a:rPr lang="en-US" altLang="en-US" sz="2800" b="1" dirty="0">
                      <a:solidFill>
                        <a:srgbClr val="0033CC"/>
                      </a:solidFill>
                      <a:latin typeface="Times New Roman" panose="02020603050405020304" pitchFamily="18" charset="0"/>
                    </a:rPr>
                    <a:t>a)</a:t>
                  </a:r>
                  <a:r>
                    <a:rPr lang="en-US" altLang="en-US" sz="2800" b="1" dirty="0">
                      <a:solidFill>
                        <a:srgbClr val="FF3300"/>
                      </a:solidFill>
                      <a:latin typeface="Times New Roman" panose="02020603050405020304" pitchFamily="18" charset="0"/>
                    </a:rPr>
                    <a:t>   x </a:t>
                  </a:r>
                  <a:r>
                    <a:rPr lang="en-US" altLang="en-US" sz="28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</a:rPr>
                    <a:t>+ 12</a:t>
                  </a:r>
                  <a:r>
                    <a:rPr lang="en-US" altLang="en-US" sz="2800" b="1" dirty="0">
                      <a:solidFill>
                        <a:srgbClr val="FF3300"/>
                      </a:solidFill>
                      <a:latin typeface="Times New Roman" panose="02020603050405020304" pitchFamily="18" charset="0"/>
                    </a:rPr>
                    <a:t> &gt; 21</a:t>
                  </a:r>
                </a:p>
                <a:p>
                  <a:pPr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800" b="1" dirty="0">
                      <a:solidFill>
                        <a:srgbClr val="FF3300"/>
                      </a:solidFill>
                      <a:latin typeface="Times New Roman" panose="02020603050405020304" pitchFamily="18" charset="0"/>
                    </a:rPr>
                    <a:t>      </a:t>
                  </a:r>
                  <a:r>
                    <a:rPr lang="en-US" altLang="en-US" sz="28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 </a:t>
                  </a:r>
                  <a14:m>
                    <m:oMath xmlns:m="http://schemas.openxmlformats.org/officeDocument/2006/math">
                      <m:r>
                        <a:rPr lang="en-US" altLang="en-US" sz="2800" b="1" i="1" dirty="0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&lt;=&gt;</m:t>
                      </m:r>
                    </m:oMath>
                  </a14:m>
                  <a:r>
                    <a:rPr lang="en-US" altLang="en-US" sz="28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</a:t>
                  </a:r>
                  <a:r>
                    <a:rPr lang="en-US" altLang="en-US" sz="2800" b="1" dirty="0">
                      <a:solidFill>
                        <a:srgbClr val="FF3300"/>
                      </a:solidFill>
                      <a:latin typeface="Times New Roman" panose="02020603050405020304" pitchFamily="18" charset="0"/>
                      <a:sym typeface="Wingdings" panose="05000000000000000000" pitchFamily="2" charset="2"/>
                    </a:rPr>
                    <a:t>  x    &gt;  21 </a:t>
                  </a:r>
                  <a:r>
                    <a:rPr lang="en-US" altLang="en-US" sz="28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  <a:sym typeface="Wingdings" panose="05000000000000000000" pitchFamily="2" charset="2"/>
                    </a:rPr>
                    <a:t>– 12</a:t>
                  </a:r>
                </a:p>
                <a:p>
                  <a:pPr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800" b="1" dirty="0">
                      <a:solidFill>
                        <a:srgbClr val="FF3300"/>
                      </a:solidFill>
                      <a:latin typeface="Times New Roman" panose="02020603050405020304" pitchFamily="18" charset="0"/>
                      <a:sym typeface="Wingdings" panose="05000000000000000000" pitchFamily="2" charset="2"/>
                    </a:rPr>
                    <a:t>        </a:t>
                  </a:r>
                  <a:r>
                    <a:rPr lang="en-US" altLang="en-US" sz="28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altLang="en-US" sz="2800" b="1" i="1" dirty="0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&lt;=&gt;</m:t>
                      </m:r>
                    </m:oMath>
                  </a14:m>
                  <a:r>
                    <a:rPr lang="en-US" altLang="en-US" sz="28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</a:t>
                  </a:r>
                  <a:r>
                    <a:rPr lang="en-US" altLang="en-US" sz="2800" b="1" dirty="0">
                      <a:solidFill>
                        <a:srgbClr val="FF3300"/>
                      </a:solidFill>
                      <a:latin typeface="Times New Roman" panose="02020603050405020304" pitchFamily="18" charset="0"/>
                      <a:sym typeface="Wingdings" panose="05000000000000000000" pitchFamily="2" charset="2"/>
                    </a:rPr>
                    <a:t>  x   &gt;   9</a:t>
                  </a:r>
                </a:p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400" b="1" dirty="0" err="1">
                      <a:solidFill>
                        <a:schemeClr val="bg2"/>
                      </a:solidFill>
                      <a:latin typeface="Arial" panose="020B0604020202020204" pitchFamily="34" charset="0"/>
                      <a:sym typeface="Symbol" panose="05050102010706020507" pitchFamily="18" charset="2"/>
                    </a:rPr>
                    <a:t>Vậy</a:t>
                  </a:r>
                  <a:r>
                    <a:rPr lang="en-US" altLang="en-US" sz="2400" b="1" dirty="0">
                      <a:solidFill>
                        <a:schemeClr val="bg2"/>
                      </a:solidFill>
                      <a:latin typeface="Arial" panose="020B0604020202020204" pitchFamily="34" charset="0"/>
                      <a:sym typeface="Symbol" panose="05050102010706020507" pitchFamily="18" charset="2"/>
                    </a:rPr>
                    <a:t> </a:t>
                  </a:r>
                  <a:r>
                    <a:rPr lang="en-US" altLang="en-US" sz="2400" b="1" dirty="0" err="1">
                      <a:solidFill>
                        <a:schemeClr val="bg2"/>
                      </a:solidFill>
                      <a:latin typeface="Arial" panose="020B0604020202020204" pitchFamily="34" charset="0"/>
                      <a:sym typeface="Symbol" panose="05050102010706020507" pitchFamily="18" charset="2"/>
                    </a:rPr>
                    <a:t>tập</a:t>
                  </a:r>
                  <a:r>
                    <a:rPr lang="en-US" altLang="en-US" sz="2400" b="1" dirty="0">
                      <a:solidFill>
                        <a:schemeClr val="bg2"/>
                      </a:solidFill>
                      <a:latin typeface="Arial" panose="020B0604020202020204" pitchFamily="34" charset="0"/>
                      <a:sym typeface="Symbol" panose="05050102010706020507" pitchFamily="18" charset="2"/>
                    </a:rPr>
                    <a:t> </a:t>
                  </a:r>
                  <a:r>
                    <a:rPr lang="en-US" altLang="en-US" sz="2400" b="1" dirty="0" err="1">
                      <a:solidFill>
                        <a:schemeClr val="bg2"/>
                      </a:solidFill>
                      <a:latin typeface="Arial" panose="020B0604020202020204" pitchFamily="34" charset="0"/>
                      <a:sym typeface="Symbol" panose="05050102010706020507" pitchFamily="18" charset="2"/>
                    </a:rPr>
                    <a:t>nghiệm</a:t>
                  </a:r>
                  <a:r>
                    <a:rPr lang="en-US" altLang="en-US" sz="2400" b="1" dirty="0">
                      <a:solidFill>
                        <a:schemeClr val="bg2"/>
                      </a:solidFill>
                      <a:latin typeface="Arial" panose="020B0604020202020204" pitchFamily="34" charset="0"/>
                      <a:sym typeface="Symbol" panose="05050102010706020507" pitchFamily="18" charset="2"/>
                    </a:rPr>
                    <a:t> </a:t>
                  </a:r>
                  <a:r>
                    <a:rPr lang="en-US" altLang="en-US" sz="2400" b="1" dirty="0" err="1">
                      <a:solidFill>
                        <a:schemeClr val="bg2"/>
                      </a:solidFill>
                      <a:latin typeface="Arial" panose="020B0604020202020204" pitchFamily="34" charset="0"/>
                      <a:sym typeface="Symbol" panose="05050102010706020507" pitchFamily="18" charset="2"/>
                    </a:rPr>
                    <a:t>của</a:t>
                  </a:r>
                  <a:r>
                    <a:rPr lang="en-US" altLang="en-US" sz="2400" b="1" dirty="0">
                      <a:solidFill>
                        <a:schemeClr val="bg2"/>
                      </a:solidFill>
                      <a:latin typeface="Arial" panose="020B0604020202020204" pitchFamily="34" charset="0"/>
                      <a:sym typeface="Symbol" panose="05050102010706020507" pitchFamily="18" charset="2"/>
                    </a:rPr>
                    <a:t> </a:t>
                  </a:r>
                  <a:r>
                    <a:rPr lang="en-US" altLang="en-US" sz="2400" b="1" dirty="0" err="1">
                      <a:solidFill>
                        <a:schemeClr val="bg2"/>
                      </a:solidFill>
                      <a:latin typeface="Arial" panose="020B0604020202020204" pitchFamily="34" charset="0"/>
                      <a:sym typeface="Symbol" panose="05050102010706020507" pitchFamily="18" charset="2"/>
                    </a:rPr>
                    <a:t>bất</a:t>
                  </a:r>
                  <a:r>
                    <a:rPr lang="en-US" altLang="en-US" sz="2400" b="1" dirty="0">
                      <a:solidFill>
                        <a:schemeClr val="bg2"/>
                      </a:solidFill>
                      <a:latin typeface="Arial" panose="020B0604020202020204" pitchFamily="34" charset="0"/>
                      <a:sym typeface="Symbol" panose="05050102010706020507" pitchFamily="18" charset="2"/>
                    </a:rPr>
                    <a:t> </a:t>
                  </a:r>
                </a:p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600" b="1" dirty="0">
                    <a:solidFill>
                      <a:schemeClr val="bg2"/>
                    </a:solidFill>
                    <a:latin typeface="Arial" panose="020B0604020202020204" pitchFamily="34" charset="0"/>
                    <a:sym typeface="Symbol" panose="05050102010706020507" pitchFamily="18" charset="2"/>
                  </a:endParaRPr>
                </a:p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400" b="1" dirty="0" err="1">
                      <a:solidFill>
                        <a:schemeClr val="bg2"/>
                      </a:solidFill>
                      <a:latin typeface="Arial" panose="020B0604020202020204" pitchFamily="34" charset="0"/>
                      <a:sym typeface="Symbol" panose="05050102010706020507" pitchFamily="18" charset="2"/>
                    </a:rPr>
                    <a:t>phương</a:t>
                  </a:r>
                  <a:r>
                    <a:rPr lang="en-US" altLang="en-US" sz="2400" b="1" dirty="0">
                      <a:solidFill>
                        <a:schemeClr val="bg2"/>
                      </a:solidFill>
                      <a:latin typeface="Arial" panose="020B0604020202020204" pitchFamily="34" charset="0"/>
                      <a:sym typeface="Symbol" panose="05050102010706020507" pitchFamily="18" charset="2"/>
                    </a:rPr>
                    <a:t> </a:t>
                  </a:r>
                  <a:r>
                    <a:rPr lang="en-US" altLang="en-US" sz="2400" b="1" dirty="0" err="1">
                      <a:solidFill>
                        <a:schemeClr val="bg2"/>
                      </a:solidFill>
                      <a:latin typeface="Arial" panose="020B0604020202020204" pitchFamily="34" charset="0"/>
                      <a:sym typeface="Symbol" panose="05050102010706020507" pitchFamily="18" charset="2"/>
                    </a:rPr>
                    <a:t>trình</a:t>
                  </a:r>
                  <a:r>
                    <a:rPr lang="en-US" altLang="en-US" sz="2400" b="1" dirty="0">
                      <a:solidFill>
                        <a:schemeClr val="bg2"/>
                      </a:solidFill>
                      <a:latin typeface="Arial" panose="020B0604020202020204" pitchFamily="34" charset="0"/>
                      <a:sym typeface="Symbol" panose="05050102010706020507" pitchFamily="18" charset="2"/>
                    </a:rPr>
                    <a:t> </a:t>
                  </a:r>
                  <a:r>
                    <a:rPr lang="en-US" altLang="en-US" sz="2400" b="1" dirty="0" err="1">
                      <a:solidFill>
                        <a:schemeClr val="bg2"/>
                      </a:solidFill>
                      <a:latin typeface="Arial" panose="020B0604020202020204" pitchFamily="34" charset="0"/>
                      <a:sym typeface="Symbol" panose="05050102010706020507" pitchFamily="18" charset="2"/>
                    </a:rPr>
                    <a:t>là</a:t>
                  </a:r>
                  <a:r>
                    <a:rPr lang="en-US" altLang="en-US" sz="2400" b="1" dirty="0">
                      <a:solidFill>
                        <a:schemeClr val="bg2"/>
                      </a:solidFill>
                      <a:latin typeface="Arial" panose="020B0604020202020204" pitchFamily="34" charset="0"/>
                      <a:sym typeface="Symbol" panose="05050102010706020507" pitchFamily="18" charset="2"/>
                    </a:rPr>
                    <a:t>: { x| x &gt; 9}</a:t>
                  </a:r>
                  <a:endParaRPr lang="en-US" altLang="en-US" sz="2400" b="1" dirty="0">
                    <a:solidFill>
                      <a:srgbClr val="FF3300"/>
                    </a:solidFill>
                    <a:latin typeface="Times New Roman" panose="02020603050405020304" pitchFamily="18" charset="0"/>
                    <a:sym typeface="Wingdings" panose="05000000000000000000" pitchFamily="2" charset="2"/>
                  </a:endParaRPr>
                </a:p>
              </p:txBody>
            </p:sp>
          </mc:Choice>
          <mc:Fallback xmlns="">
            <p:sp>
              <p:nvSpPr>
                <p:cNvPr id="2" name="Text Box 27">
                  <a:extLst>
                    <a:ext uri="{FF2B5EF4-FFF2-40B4-BE49-F238E27FC236}">
                      <a16:creationId xmlns:a16="http://schemas.microsoft.com/office/drawing/2014/main" id="{37FD0273-7E07-EA9F-60DB-853863E3F4F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81000" y="3259138"/>
                  <a:ext cx="4343400" cy="2624137"/>
                </a:xfrm>
                <a:prstGeom prst="rect">
                  <a:avLst/>
                </a:prstGeom>
                <a:blipFill>
                  <a:blip r:embed="rId3"/>
                  <a:stretch>
                    <a:fillRect l="-2949" t="-2558" b="-5349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 Box 27">
                  <a:extLst>
                    <a:ext uri="{FF2B5EF4-FFF2-40B4-BE49-F238E27FC236}">
                      <a16:creationId xmlns:a16="http://schemas.microsoft.com/office/drawing/2014/main" id="{F35CF28A-A486-04B1-C59A-258CF9050C4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724400" y="3276600"/>
                  <a:ext cx="4343400" cy="27828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120000"/>
                    <a:buChar char="•"/>
                    <a:defRPr sz="32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Tahoma" panose="020B060403050404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120000"/>
                    <a:buChar char="•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Tahoma" panose="020B060403050404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800" b="1" dirty="0">
                      <a:solidFill>
                        <a:srgbClr val="0033CC"/>
                      </a:solidFill>
                      <a:latin typeface="Times New Roman" panose="02020603050405020304" pitchFamily="18" charset="0"/>
                    </a:rPr>
                    <a:t>b)</a:t>
                  </a:r>
                  <a:r>
                    <a:rPr lang="en-US" altLang="en-US" sz="2800" b="1" dirty="0">
                      <a:solidFill>
                        <a:srgbClr val="FF3300"/>
                      </a:solidFill>
                      <a:latin typeface="Times New Roman" panose="02020603050405020304" pitchFamily="18" charset="0"/>
                    </a:rPr>
                    <a:t>           -2x  &gt; </a:t>
                  </a:r>
                  <a:r>
                    <a:rPr lang="en-US" altLang="en-US" sz="28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</a:rPr>
                    <a:t>-3x</a:t>
                  </a:r>
                  <a:r>
                    <a:rPr lang="en-US" altLang="en-US" sz="2800" b="1" dirty="0">
                      <a:solidFill>
                        <a:srgbClr val="FF3300"/>
                      </a:solidFill>
                      <a:latin typeface="Times New Roman" panose="02020603050405020304" pitchFamily="18" charset="0"/>
                    </a:rPr>
                    <a:t> - 5</a:t>
                  </a:r>
                </a:p>
                <a:p>
                  <a:pPr>
                    <a:spcBef>
                      <a:spcPct val="50000"/>
                    </a:spcBef>
                    <a:buClrTx/>
                    <a:buSzTx/>
                    <a:buNone/>
                  </a:pPr>
                  <a:r>
                    <a:rPr lang="en-US" altLang="en-US" sz="28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altLang="en-US" sz="2800" b="1" i="1" dirty="0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&lt;=&gt;</m:t>
                      </m:r>
                    </m:oMath>
                  </a14:m>
                  <a:r>
                    <a:rPr lang="en-US" altLang="en-US" sz="2800" b="1" dirty="0">
                      <a:solidFill>
                        <a:srgbClr val="FF3300"/>
                      </a:solidFill>
                      <a:latin typeface="Times New Roman" panose="02020603050405020304" pitchFamily="18" charset="0"/>
                      <a:sym typeface="Wingdings" panose="05000000000000000000" pitchFamily="2" charset="2"/>
                    </a:rPr>
                    <a:t> -2x </a:t>
                  </a:r>
                  <a:r>
                    <a:rPr lang="en-US" altLang="en-US" sz="28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  <a:sym typeface="Wingdings" panose="05000000000000000000" pitchFamily="2" charset="2"/>
                    </a:rPr>
                    <a:t>+ 3x</a:t>
                  </a:r>
                  <a:r>
                    <a:rPr lang="en-US" altLang="en-US" sz="2800" b="1" dirty="0">
                      <a:solidFill>
                        <a:srgbClr val="FF3300"/>
                      </a:solidFill>
                      <a:latin typeface="Times New Roman" panose="02020603050405020304" pitchFamily="18" charset="0"/>
                      <a:sym typeface="Wingdings" panose="05000000000000000000" pitchFamily="2" charset="2"/>
                    </a:rPr>
                    <a:t>   &gt; -5                </a:t>
                  </a:r>
                </a:p>
                <a:p>
                  <a:pPr>
                    <a:spcBef>
                      <a:spcPct val="50000"/>
                    </a:spcBef>
                    <a:buClrTx/>
                    <a:buSzTx/>
                    <a:buNone/>
                  </a:pPr>
                  <a:r>
                    <a:rPr lang="en-US" altLang="en-US" sz="28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altLang="en-US" sz="2800" b="1" i="1" dirty="0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&lt;=&gt;</m:t>
                      </m:r>
                    </m:oMath>
                  </a14:m>
                  <a:r>
                    <a:rPr lang="en-US" altLang="en-US" sz="28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</a:t>
                  </a:r>
                  <a:r>
                    <a:rPr lang="en-US" altLang="en-US" sz="2800" b="1" dirty="0">
                      <a:solidFill>
                        <a:srgbClr val="FF3300"/>
                      </a:solidFill>
                      <a:latin typeface="Times New Roman" panose="02020603050405020304" pitchFamily="18" charset="0"/>
                      <a:sym typeface="Wingdings" panose="05000000000000000000" pitchFamily="2" charset="2"/>
                    </a:rPr>
                    <a:t>     x      &gt; -5</a:t>
                  </a:r>
                </a:p>
                <a:p>
                  <a:pPr>
                    <a:spcBef>
                      <a:spcPct val="50000"/>
                    </a:spcBef>
                    <a:buClrTx/>
                    <a:buSzTx/>
                    <a:buFont typeface="Wingdings" panose="05000000000000000000" pitchFamily="2" charset="2"/>
                    <a:buNone/>
                  </a:pPr>
                  <a:endParaRPr lang="en-US" altLang="en-US" sz="900" b="1" dirty="0">
                    <a:solidFill>
                      <a:srgbClr val="FF3300"/>
                    </a:solidFill>
                    <a:latin typeface="Times New Roman" panose="02020603050405020304" pitchFamily="18" charset="0"/>
                    <a:sym typeface="Wingdings" panose="05000000000000000000" pitchFamily="2" charset="2"/>
                  </a:endParaRPr>
                </a:p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400" b="1" dirty="0" err="1">
                      <a:solidFill>
                        <a:schemeClr val="bg2"/>
                      </a:solidFill>
                      <a:latin typeface="Arial" panose="020B0604020202020204" pitchFamily="34" charset="0"/>
                      <a:sym typeface="Symbol" panose="05050102010706020507" pitchFamily="18" charset="2"/>
                    </a:rPr>
                    <a:t>Vậy</a:t>
                  </a:r>
                  <a:r>
                    <a:rPr lang="en-US" altLang="en-US" sz="2400" b="1" dirty="0">
                      <a:solidFill>
                        <a:schemeClr val="bg2"/>
                      </a:solidFill>
                      <a:latin typeface="Arial" panose="020B0604020202020204" pitchFamily="34" charset="0"/>
                      <a:sym typeface="Symbol" panose="05050102010706020507" pitchFamily="18" charset="2"/>
                    </a:rPr>
                    <a:t> </a:t>
                  </a:r>
                  <a:r>
                    <a:rPr lang="en-US" altLang="en-US" sz="2400" b="1" dirty="0" err="1">
                      <a:solidFill>
                        <a:schemeClr val="bg2"/>
                      </a:solidFill>
                      <a:latin typeface="Arial" panose="020B0604020202020204" pitchFamily="34" charset="0"/>
                      <a:sym typeface="Symbol" panose="05050102010706020507" pitchFamily="18" charset="2"/>
                    </a:rPr>
                    <a:t>tập</a:t>
                  </a:r>
                  <a:r>
                    <a:rPr lang="en-US" altLang="en-US" sz="2400" b="1" dirty="0">
                      <a:solidFill>
                        <a:schemeClr val="bg2"/>
                      </a:solidFill>
                      <a:latin typeface="Arial" panose="020B0604020202020204" pitchFamily="34" charset="0"/>
                      <a:sym typeface="Symbol" panose="05050102010706020507" pitchFamily="18" charset="2"/>
                    </a:rPr>
                    <a:t> </a:t>
                  </a:r>
                  <a:r>
                    <a:rPr lang="en-US" altLang="en-US" sz="2400" b="1" dirty="0" err="1">
                      <a:solidFill>
                        <a:schemeClr val="bg2"/>
                      </a:solidFill>
                      <a:latin typeface="Arial" panose="020B0604020202020204" pitchFamily="34" charset="0"/>
                      <a:sym typeface="Symbol" panose="05050102010706020507" pitchFamily="18" charset="2"/>
                    </a:rPr>
                    <a:t>nghiệm</a:t>
                  </a:r>
                  <a:r>
                    <a:rPr lang="en-US" altLang="en-US" sz="2400" b="1" dirty="0">
                      <a:solidFill>
                        <a:schemeClr val="bg2"/>
                      </a:solidFill>
                      <a:latin typeface="Arial" panose="020B0604020202020204" pitchFamily="34" charset="0"/>
                      <a:sym typeface="Symbol" panose="05050102010706020507" pitchFamily="18" charset="2"/>
                    </a:rPr>
                    <a:t> </a:t>
                  </a:r>
                  <a:r>
                    <a:rPr lang="en-US" altLang="en-US" sz="2400" b="1" dirty="0" err="1">
                      <a:solidFill>
                        <a:schemeClr val="bg2"/>
                      </a:solidFill>
                      <a:latin typeface="Arial" panose="020B0604020202020204" pitchFamily="34" charset="0"/>
                      <a:sym typeface="Symbol" panose="05050102010706020507" pitchFamily="18" charset="2"/>
                    </a:rPr>
                    <a:t>của</a:t>
                  </a:r>
                  <a:r>
                    <a:rPr lang="en-US" altLang="en-US" sz="2400" b="1" dirty="0">
                      <a:solidFill>
                        <a:schemeClr val="bg2"/>
                      </a:solidFill>
                      <a:latin typeface="Arial" panose="020B0604020202020204" pitchFamily="34" charset="0"/>
                      <a:sym typeface="Symbol" panose="05050102010706020507" pitchFamily="18" charset="2"/>
                    </a:rPr>
                    <a:t> </a:t>
                  </a:r>
                  <a:r>
                    <a:rPr lang="en-US" altLang="en-US" sz="2400" b="1" dirty="0" err="1">
                      <a:solidFill>
                        <a:schemeClr val="bg2"/>
                      </a:solidFill>
                      <a:latin typeface="Arial" panose="020B0604020202020204" pitchFamily="34" charset="0"/>
                      <a:sym typeface="Symbol" panose="05050102010706020507" pitchFamily="18" charset="2"/>
                    </a:rPr>
                    <a:t>bất</a:t>
                  </a:r>
                  <a:r>
                    <a:rPr lang="en-US" altLang="en-US" sz="2400" b="1" dirty="0">
                      <a:solidFill>
                        <a:schemeClr val="bg2"/>
                      </a:solidFill>
                      <a:latin typeface="Arial" panose="020B0604020202020204" pitchFamily="34" charset="0"/>
                      <a:sym typeface="Symbol" panose="05050102010706020507" pitchFamily="18" charset="2"/>
                    </a:rPr>
                    <a:t> </a:t>
                  </a:r>
                </a:p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300" b="1" dirty="0">
                    <a:solidFill>
                      <a:schemeClr val="bg2"/>
                    </a:solidFill>
                    <a:latin typeface="Arial" panose="020B0604020202020204" pitchFamily="34" charset="0"/>
                    <a:sym typeface="Symbol" panose="05050102010706020507" pitchFamily="18" charset="2"/>
                  </a:endParaRPr>
                </a:p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400" b="1" dirty="0" err="1">
                      <a:solidFill>
                        <a:schemeClr val="bg2"/>
                      </a:solidFill>
                      <a:latin typeface="Arial" panose="020B0604020202020204" pitchFamily="34" charset="0"/>
                      <a:sym typeface="Symbol" panose="05050102010706020507" pitchFamily="18" charset="2"/>
                    </a:rPr>
                    <a:t>phương</a:t>
                  </a:r>
                  <a:r>
                    <a:rPr lang="en-US" altLang="en-US" sz="2400" b="1" dirty="0">
                      <a:solidFill>
                        <a:schemeClr val="bg2"/>
                      </a:solidFill>
                      <a:latin typeface="Arial" panose="020B0604020202020204" pitchFamily="34" charset="0"/>
                      <a:sym typeface="Symbol" panose="05050102010706020507" pitchFamily="18" charset="2"/>
                    </a:rPr>
                    <a:t> </a:t>
                  </a:r>
                  <a:r>
                    <a:rPr lang="en-US" altLang="en-US" sz="2400" b="1" dirty="0" err="1">
                      <a:solidFill>
                        <a:schemeClr val="bg2"/>
                      </a:solidFill>
                      <a:latin typeface="Arial" panose="020B0604020202020204" pitchFamily="34" charset="0"/>
                      <a:sym typeface="Symbol" panose="05050102010706020507" pitchFamily="18" charset="2"/>
                    </a:rPr>
                    <a:t>trình</a:t>
                  </a:r>
                  <a:r>
                    <a:rPr lang="en-US" altLang="en-US" sz="2400" b="1" dirty="0">
                      <a:solidFill>
                        <a:schemeClr val="bg2"/>
                      </a:solidFill>
                      <a:latin typeface="Arial" panose="020B0604020202020204" pitchFamily="34" charset="0"/>
                      <a:sym typeface="Symbol" panose="05050102010706020507" pitchFamily="18" charset="2"/>
                    </a:rPr>
                    <a:t> </a:t>
                  </a:r>
                  <a:r>
                    <a:rPr lang="en-US" altLang="en-US" sz="2400" b="1" dirty="0" err="1">
                      <a:solidFill>
                        <a:schemeClr val="bg2"/>
                      </a:solidFill>
                      <a:latin typeface="Arial" panose="020B0604020202020204" pitchFamily="34" charset="0"/>
                      <a:sym typeface="Symbol" panose="05050102010706020507" pitchFamily="18" charset="2"/>
                    </a:rPr>
                    <a:t>là</a:t>
                  </a:r>
                  <a:r>
                    <a:rPr lang="en-US" altLang="en-US" sz="2400" b="1" dirty="0">
                      <a:solidFill>
                        <a:schemeClr val="bg2"/>
                      </a:solidFill>
                      <a:latin typeface="Arial" panose="020B0604020202020204" pitchFamily="34" charset="0"/>
                      <a:sym typeface="Symbol" panose="05050102010706020507" pitchFamily="18" charset="2"/>
                    </a:rPr>
                    <a:t>: { x| x &gt;-5}</a:t>
                  </a:r>
                  <a:endParaRPr lang="en-US" altLang="en-US" sz="2400" b="1" dirty="0">
                    <a:solidFill>
                      <a:srgbClr val="FF3300"/>
                    </a:solidFill>
                    <a:latin typeface="Times New Roman" panose="02020603050405020304" pitchFamily="18" charset="0"/>
                    <a:sym typeface="Wingdings" panose="05000000000000000000" pitchFamily="2" charset="2"/>
                  </a:endParaRPr>
                </a:p>
              </p:txBody>
            </p:sp>
          </mc:Choice>
          <mc:Fallback xmlns="">
            <p:sp>
              <p:nvSpPr>
                <p:cNvPr id="3" name="Text Box 27">
                  <a:extLst>
                    <a:ext uri="{FF2B5EF4-FFF2-40B4-BE49-F238E27FC236}">
                      <a16:creationId xmlns:a16="http://schemas.microsoft.com/office/drawing/2014/main" id="{F35CF28A-A486-04B1-C59A-258CF9050C4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724400" y="3276600"/>
                  <a:ext cx="4343400" cy="2782888"/>
                </a:xfrm>
                <a:prstGeom prst="rect">
                  <a:avLst/>
                </a:prstGeom>
                <a:blipFill>
                  <a:blip r:embed="rId4"/>
                  <a:stretch>
                    <a:fillRect l="-2805" t="-2412" r="-9818" b="-5044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Rectangle 4">
            <a:extLst>
              <a:ext uri="{FF2B5EF4-FFF2-40B4-BE49-F238E27FC236}">
                <a16:creationId xmlns:a16="http://schemas.microsoft.com/office/drawing/2014/main" id="{780C5101-7010-F26B-73FC-69094995543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76200"/>
            <a:ext cx="8229600" cy="609600"/>
          </a:xfrm>
        </p:spPr>
        <p:txBody>
          <a:bodyPr/>
          <a:lstStyle/>
          <a:p>
            <a:pPr>
              <a:defRPr/>
            </a:pPr>
            <a:r>
              <a:rPr 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2/ </a:t>
            </a:r>
            <a:r>
              <a:rPr lang="en-US" sz="2800" b="1">
                <a:solidFill>
                  <a:srgbClr val="0000CC"/>
                </a:solidFill>
                <a:effectLst/>
                <a:latin typeface="Times New Roman" pitchFamily="18" charset="0"/>
              </a:rPr>
              <a:t>Hai quy tắc biến đổi bất phương trình.</a:t>
            </a:r>
          </a:p>
        </p:txBody>
      </p:sp>
      <p:sp>
        <p:nvSpPr>
          <p:cNvPr id="47109" name="Rectangle 5">
            <a:extLst>
              <a:ext uri="{FF2B5EF4-FFF2-40B4-BE49-F238E27FC236}">
                <a16:creationId xmlns:a16="http://schemas.microsoft.com/office/drawing/2014/main" id="{60D2A72D-DC65-0EDE-3CCB-2CE9721D9378}"/>
              </a:ext>
            </a:extLst>
          </p:cNvPr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33400" y="609600"/>
            <a:ext cx="4800600" cy="457200"/>
          </a:xfrm>
        </p:spPr>
        <p:txBody>
          <a:bodyPr/>
          <a:lstStyle/>
          <a:p>
            <a:pPr marL="350838" indent="-350838">
              <a:lnSpc>
                <a:spcPct val="80000"/>
              </a:lnSpc>
              <a:buFontTx/>
              <a:buNone/>
              <a:defRPr/>
            </a:pPr>
            <a:r>
              <a:rPr lang="en-US" sz="24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b) </a:t>
            </a:r>
            <a:r>
              <a:rPr lang="en-US" sz="2400" b="1" u="sng">
                <a:solidFill>
                  <a:srgbClr val="FF00FF"/>
                </a:solidFill>
                <a:effectLst/>
                <a:latin typeface="Times New Roman" panose="02020603050405020304" pitchFamily="18" charset="0"/>
              </a:rPr>
              <a:t>Quy tắc nhân với một số:</a:t>
            </a:r>
            <a:r>
              <a:rPr lang="en-US" sz="2400" b="1">
                <a:effectLst/>
                <a:latin typeface="Times New Roman" panose="02020603050405020304" pitchFamily="18" charset="0"/>
              </a:rPr>
              <a:t> </a:t>
            </a:r>
            <a:endParaRPr lang="en-US" sz="2400" b="1" i="1">
              <a:solidFill>
                <a:schemeClr val="bg2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4" name="AutoShape 10">
            <a:extLst>
              <a:ext uri="{FF2B5EF4-FFF2-40B4-BE49-F238E27FC236}">
                <a16:creationId xmlns:a16="http://schemas.microsoft.com/office/drawing/2014/main" id="{8A07F9F1-46E9-9B49-1519-169F857EE2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2288846"/>
            <a:ext cx="3165475" cy="1511300"/>
          </a:xfrm>
          <a:prstGeom prst="cloudCallout">
            <a:avLst>
              <a:gd name="adj1" fmla="val -98144"/>
              <a:gd name="adj2" fmla="val 50841"/>
            </a:avLst>
          </a:prstGeom>
          <a:solidFill>
            <a:srgbClr val="FFFF00"/>
          </a:solidFill>
          <a:ln w="9525">
            <a:solidFill>
              <a:schemeClr val="hlink"/>
            </a:solidFill>
            <a:round/>
            <a:headEnd/>
            <a:tailEnd/>
          </a:ln>
          <a:effectLst>
            <a:prstShdw prst="shdw17" dist="17961" dir="2700000">
              <a:schemeClr val="hlink">
                <a:gamma/>
                <a:shade val="60000"/>
                <a:invGamma/>
              </a:schemeClr>
            </a:prst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2000" b="1" i="1" dirty="0" err="1">
                <a:solidFill>
                  <a:srgbClr val="3333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Nêu</a:t>
            </a:r>
            <a:r>
              <a:rPr lang="en-US" sz="2000" b="1" i="1" dirty="0">
                <a:solidFill>
                  <a:srgbClr val="3333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solidFill>
                  <a:srgbClr val="3333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tính</a:t>
            </a:r>
            <a:r>
              <a:rPr lang="en-US" sz="2000" b="1" i="1" dirty="0">
                <a:solidFill>
                  <a:srgbClr val="3333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solidFill>
                  <a:srgbClr val="3333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ch</a:t>
            </a:r>
            <a:r>
              <a:rPr lang="vi-VN" sz="2000" b="1" i="1" dirty="0">
                <a:solidFill>
                  <a:srgbClr val="3333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ất</a:t>
            </a:r>
            <a:r>
              <a:rPr lang="en-US" sz="2000" b="1" i="1" dirty="0">
                <a:solidFill>
                  <a:srgbClr val="3333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li</a:t>
            </a:r>
            <a:r>
              <a:rPr lang="vi-VN" sz="2000" b="1" i="1" dirty="0">
                <a:solidFill>
                  <a:srgbClr val="3333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ê</a:t>
            </a:r>
            <a:r>
              <a:rPr lang="en-US" sz="2000" b="1" i="1" dirty="0">
                <a:solidFill>
                  <a:srgbClr val="3333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 h</a:t>
            </a:r>
            <a:r>
              <a:rPr lang="vi-VN" sz="2000" b="1" i="1" dirty="0">
                <a:solidFill>
                  <a:srgbClr val="3333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ệ</a:t>
            </a:r>
            <a:r>
              <a:rPr lang="en-US" sz="2000" b="1" i="1" dirty="0">
                <a:solidFill>
                  <a:srgbClr val="3333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solidFill>
                  <a:srgbClr val="3333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gi</a:t>
            </a:r>
            <a:r>
              <a:rPr lang="vi-VN" sz="2000" b="1" i="1" dirty="0">
                <a:solidFill>
                  <a:srgbClr val="3333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ữa</a:t>
            </a:r>
            <a:r>
              <a:rPr lang="en-US" sz="2000" b="1" i="1" dirty="0">
                <a:solidFill>
                  <a:srgbClr val="3333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solidFill>
                  <a:srgbClr val="3333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th</a:t>
            </a:r>
            <a:r>
              <a:rPr lang="vi-VN" sz="2000" b="1" i="1" dirty="0">
                <a:solidFill>
                  <a:srgbClr val="3333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ứ</a:t>
            </a:r>
            <a:r>
              <a:rPr lang="en-US" sz="2000" b="1" i="1" dirty="0">
                <a:solidFill>
                  <a:srgbClr val="3333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t</a:t>
            </a:r>
            <a:r>
              <a:rPr lang="vi-VN" sz="2000" b="1" i="1" dirty="0">
                <a:solidFill>
                  <a:srgbClr val="3333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ự</a:t>
            </a:r>
            <a:r>
              <a:rPr lang="en-US" sz="2000" b="1" i="1" dirty="0">
                <a:solidFill>
                  <a:srgbClr val="3333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solidFill>
                  <a:srgbClr val="3333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000" b="1" i="1" dirty="0">
                <a:solidFill>
                  <a:srgbClr val="3333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solidFill>
                  <a:srgbClr val="3333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phép</a:t>
            </a:r>
            <a:r>
              <a:rPr lang="en-US" sz="2000" b="1" i="1" dirty="0">
                <a:solidFill>
                  <a:srgbClr val="3333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solidFill>
                  <a:srgbClr val="3333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nhân</a:t>
            </a:r>
            <a:r>
              <a:rPr lang="en-US" sz="2000" b="1" i="1" dirty="0">
                <a:solidFill>
                  <a:srgbClr val="3333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5" name="Text Box 8">
            <a:extLst>
              <a:ext uri="{FF2B5EF4-FFF2-40B4-BE49-F238E27FC236}">
                <a16:creationId xmlns:a16="http://schemas.microsoft.com/office/drawing/2014/main" id="{A0AE3FA6-24CE-3924-EBC0-D1BC1D174C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01" y="1972704"/>
            <a:ext cx="5257800" cy="28469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200" b="1" i="1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* </a:t>
            </a:r>
            <a:r>
              <a:rPr lang="en-US" altLang="en-US" sz="2200" b="1" i="1" dirty="0" err="1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Tính</a:t>
            </a:r>
            <a:r>
              <a:rPr lang="en-US" altLang="en-US" sz="2200" b="1" i="1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200" b="1" i="1" dirty="0" err="1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ch</a:t>
            </a:r>
            <a:r>
              <a:rPr lang="vi-VN" altLang="en-US" sz="2200" b="1" i="1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ấ</a:t>
            </a:r>
            <a:r>
              <a:rPr lang="en-US" altLang="en-US" sz="2200" b="1" i="1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 </a:t>
            </a:r>
            <a:r>
              <a:rPr lang="en-US" altLang="en-US" sz="2200" b="1" i="1" dirty="0" err="1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liên</a:t>
            </a:r>
            <a:r>
              <a:rPr lang="en-US" altLang="en-US" sz="2200" b="1" i="1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h</a:t>
            </a:r>
            <a:r>
              <a:rPr lang="vi-VN" altLang="en-US" sz="2200" b="1" i="1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ệ</a:t>
            </a:r>
            <a:r>
              <a:rPr lang="en-US" altLang="en-US" sz="2200" b="1" i="1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200" b="1" i="1" dirty="0" err="1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gi</a:t>
            </a:r>
            <a:r>
              <a:rPr lang="vi-VN" altLang="en-US" sz="2200" b="1" i="1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ữa</a:t>
            </a:r>
            <a:r>
              <a:rPr lang="en-US" altLang="en-US" sz="2200" b="1" i="1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200" b="1" i="1" dirty="0" err="1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th</a:t>
            </a:r>
            <a:r>
              <a:rPr lang="vi-VN" altLang="en-US" sz="2200" b="1" i="1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ứ</a:t>
            </a:r>
            <a:r>
              <a:rPr lang="en-US" altLang="en-US" sz="2200" b="1" i="1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t</a:t>
            </a:r>
            <a:r>
              <a:rPr lang="vi-VN" altLang="en-US" sz="2200" b="1" i="1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ự</a:t>
            </a:r>
            <a:r>
              <a:rPr lang="en-US" altLang="en-US" sz="2200" b="1" i="1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200" b="1" i="1" dirty="0" err="1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altLang="en-US" sz="2200" b="1" i="1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200" b="1" i="1" dirty="0" err="1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phép</a:t>
            </a:r>
            <a:r>
              <a:rPr lang="en-US" altLang="en-US" sz="2200" b="1" i="1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200" b="1" i="1" dirty="0" err="1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nhân</a:t>
            </a:r>
            <a:endParaRPr lang="en-US" altLang="en-US" sz="2200" b="1" i="1" dirty="0">
              <a:solidFill>
                <a:srgbClr val="00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algn="just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2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   + </a:t>
            </a:r>
            <a:r>
              <a:rPr lang="en-US" altLang="en-US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Khi </a:t>
            </a:r>
            <a:r>
              <a:rPr lang="en-US" altLang="en-US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(hay chia) </a:t>
            </a:r>
            <a:r>
              <a:rPr lang="en-US" altLang="en-US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cả</a:t>
            </a:r>
            <a:r>
              <a:rPr lang="en-US" altLang="en-US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en-US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vế</a:t>
            </a:r>
            <a:r>
              <a:rPr lang="en-US" altLang="en-US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bất</a:t>
            </a:r>
            <a:r>
              <a:rPr lang="en-US" altLang="en-US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đẳng</a:t>
            </a:r>
            <a:r>
              <a:rPr lang="en-US" altLang="en-US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thức</a:t>
            </a:r>
            <a:r>
              <a:rPr lang="en-US" altLang="en-US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en-US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cùng</a:t>
            </a:r>
            <a:r>
              <a:rPr lang="en-US" altLang="en-US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dương</a:t>
            </a:r>
            <a:r>
              <a:rPr lang="en-US" altLang="en-US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ta </a:t>
            </a:r>
            <a:r>
              <a:rPr lang="en-US" altLang="en-US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bất</a:t>
            </a:r>
            <a:r>
              <a:rPr lang="en-US" altLang="en-US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đẳng</a:t>
            </a:r>
            <a:r>
              <a:rPr lang="en-US" altLang="en-US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thức</a:t>
            </a:r>
            <a:r>
              <a:rPr lang="en-US" altLang="en-US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mới</a:t>
            </a:r>
            <a:r>
              <a:rPr lang="en-US" altLang="en-US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cùng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chiều</a:t>
            </a:r>
            <a:r>
              <a:rPr lang="en-US" altLang="en-US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en-US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bất</a:t>
            </a:r>
            <a:r>
              <a:rPr lang="en-US" altLang="en-US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đẳng</a:t>
            </a:r>
            <a:r>
              <a:rPr lang="en-US" altLang="en-US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thức</a:t>
            </a:r>
            <a:r>
              <a:rPr lang="en-US" altLang="en-US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en-US" sz="2200" dirty="0">
                <a:solidFill>
                  <a:schemeClr val="bg1"/>
                </a:solidFill>
                <a:latin typeface="Times New Roman" panose="02020603050405020304" pitchFamily="18" charset="0"/>
              </a:rPr>
              <a:t>.</a:t>
            </a:r>
          </a:p>
          <a:p>
            <a:pPr algn="just"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400" i="1" dirty="0">
              <a:solidFill>
                <a:schemeClr val="bg1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" name="Text Box 7">
            <a:extLst>
              <a:ext uri="{FF2B5EF4-FFF2-40B4-BE49-F238E27FC236}">
                <a16:creationId xmlns:a16="http://schemas.microsoft.com/office/drawing/2014/main" id="{61C3ECB0-F1CF-E7E5-50FD-2F638759BF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01" y="4146154"/>
            <a:ext cx="7620000" cy="154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200" b="1" dirty="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    </a:t>
            </a:r>
            <a:r>
              <a:rPr lang="en-US" altLang="en-US" sz="2100" b="1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+ </a:t>
            </a:r>
            <a:r>
              <a:rPr lang="en-US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Khi </a:t>
            </a:r>
            <a:r>
              <a:rPr lang="en-US" altLang="en-US" sz="2100" dirty="0" err="1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nhân</a:t>
            </a:r>
            <a:r>
              <a:rPr lang="en-US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(hay chia) c</a:t>
            </a:r>
            <a:r>
              <a:rPr lang="vi-VN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ả</a:t>
            </a:r>
            <a:r>
              <a:rPr lang="en-US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100" dirty="0" err="1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hai</a:t>
            </a:r>
            <a:r>
              <a:rPr lang="en-US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v</a:t>
            </a:r>
            <a:r>
              <a:rPr lang="vi-VN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ế</a:t>
            </a:r>
            <a:r>
              <a:rPr lang="en-US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c</a:t>
            </a:r>
            <a:r>
              <a:rPr lang="vi-VN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ủa</a:t>
            </a:r>
            <a:r>
              <a:rPr lang="en-US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b</a:t>
            </a:r>
            <a:r>
              <a:rPr lang="vi-VN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ất</a:t>
            </a:r>
            <a:r>
              <a:rPr lang="en-US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vi-VN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đẳng thức với cùng một số </a:t>
            </a:r>
            <a:r>
              <a:rPr lang="vi-VN" altLang="en-US" sz="2100" b="1" dirty="0">
                <a:solidFill>
                  <a:srgbClr val="FF33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âm</a:t>
            </a:r>
            <a:r>
              <a:rPr lang="en-US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ta </a:t>
            </a:r>
            <a:r>
              <a:rPr lang="en-US" altLang="en-US" sz="2100" dirty="0" err="1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đư</a:t>
            </a:r>
            <a:r>
              <a:rPr lang="vi-VN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ợ</a:t>
            </a:r>
            <a:r>
              <a:rPr lang="en-US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 b</a:t>
            </a:r>
            <a:r>
              <a:rPr lang="vi-VN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ất</a:t>
            </a:r>
            <a:r>
              <a:rPr lang="en-US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vi-VN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đẳng thức mới</a:t>
            </a:r>
            <a:r>
              <a:rPr lang="en-US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ng</a:t>
            </a:r>
            <a:r>
              <a:rPr lang="vi-VN" altLang="en-US" sz="2100" b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ược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chi</a:t>
            </a:r>
            <a:r>
              <a:rPr lang="vi-VN" altLang="en-US" sz="2100" b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ều</a:t>
            </a:r>
            <a:r>
              <a:rPr lang="en-US" altLang="en-US" sz="2100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</a:t>
            </a:r>
            <a:r>
              <a:rPr lang="vi-VN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ới</a:t>
            </a:r>
            <a:r>
              <a:rPr lang="en-US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b</a:t>
            </a:r>
            <a:r>
              <a:rPr lang="vi-VN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ất</a:t>
            </a:r>
            <a:r>
              <a:rPr lang="en-US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vi-VN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đẳng</a:t>
            </a:r>
            <a:r>
              <a:rPr lang="en-US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100" dirty="0" err="1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th</a:t>
            </a:r>
            <a:r>
              <a:rPr lang="vi-VN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ức</a:t>
            </a:r>
            <a:r>
              <a:rPr lang="en-US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100" dirty="0" err="1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đã</a:t>
            </a:r>
            <a:r>
              <a:rPr lang="en-US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100" dirty="0" err="1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cho</a:t>
            </a:r>
            <a:r>
              <a:rPr lang="en-US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algn="just"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100" dirty="0">
              <a:solidFill>
                <a:schemeClr val="bg1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" name="Text Box 11">
            <a:extLst>
              <a:ext uri="{FF2B5EF4-FFF2-40B4-BE49-F238E27FC236}">
                <a16:creationId xmlns:a16="http://schemas.microsoft.com/office/drawing/2014/main" id="{9AE2B63B-06A6-F717-CF1E-6DD049447C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306" y="5216914"/>
            <a:ext cx="76200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* Khi ta </a:t>
            </a:r>
            <a:r>
              <a:rPr lang="en-US" altLang="en-US" sz="2100" dirty="0" err="1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nhân</a:t>
            </a:r>
            <a:r>
              <a:rPr lang="en-US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c</a:t>
            </a:r>
            <a:r>
              <a:rPr lang="vi-VN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ả</a:t>
            </a:r>
            <a:r>
              <a:rPr lang="en-US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100" dirty="0" err="1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hai</a:t>
            </a:r>
            <a:r>
              <a:rPr lang="en-US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v</a:t>
            </a:r>
            <a:r>
              <a:rPr lang="vi-VN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ế</a:t>
            </a:r>
            <a:r>
              <a:rPr lang="en-US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c</a:t>
            </a:r>
            <a:r>
              <a:rPr lang="vi-VN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ủa</a:t>
            </a:r>
            <a:r>
              <a:rPr lang="en-US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b</a:t>
            </a:r>
            <a:r>
              <a:rPr lang="vi-VN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ất</a:t>
            </a:r>
            <a:r>
              <a:rPr lang="en-US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100" dirty="0" err="1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phương</a:t>
            </a:r>
            <a:r>
              <a:rPr lang="en-US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100" dirty="0" err="1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trình</a:t>
            </a:r>
            <a:r>
              <a:rPr lang="en-US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v</a:t>
            </a:r>
            <a:r>
              <a:rPr lang="vi-VN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ới</a:t>
            </a:r>
            <a:r>
              <a:rPr lang="en-US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c</a:t>
            </a:r>
            <a:r>
              <a:rPr lang="vi-VN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ùng một số</a:t>
            </a:r>
            <a:r>
              <a:rPr lang="en-US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100" dirty="0" err="1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khác</a:t>
            </a:r>
            <a:r>
              <a:rPr lang="en-US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0 ta </a:t>
            </a:r>
            <a:r>
              <a:rPr lang="en-US" altLang="en-US" sz="2100" dirty="0" err="1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ph</a:t>
            </a:r>
            <a:r>
              <a:rPr lang="vi-VN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ải</a:t>
            </a:r>
            <a:r>
              <a:rPr lang="en-US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8" name="Text Box 12">
            <a:extLst>
              <a:ext uri="{FF2B5EF4-FFF2-40B4-BE49-F238E27FC236}">
                <a16:creationId xmlns:a16="http://schemas.microsoft.com/office/drawing/2014/main" id="{7D9F11DE-505C-752B-A12F-51C3E66D12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3593" y="5854244"/>
            <a:ext cx="7083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Arial" panose="020B0604020202020204" pitchFamily="34" charset="0"/>
              </a:rPr>
              <a:t>   </a:t>
            </a:r>
            <a:r>
              <a:rPr lang="en-US" altLang="en-US" sz="2100" b="1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+</a:t>
            </a:r>
            <a:r>
              <a:rPr lang="en-US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100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Gi</a:t>
            </a:r>
            <a:r>
              <a:rPr lang="vi-VN" altLang="en-US" sz="2100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ữ</a:t>
            </a:r>
            <a:r>
              <a:rPr lang="en-US" altLang="en-US" sz="2100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100" dirty="0" err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nguyên</a:t>
            </a:r>
            <a:r>
              <a:rPr lang="en-US" altLang="en-US" sz="2100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chi</a:t>
            </a:r>
            <a:r>
              <a:rPr lang="vi-VN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ều</a:t>
            </a:r>
            <a:r>
              <a:rPr lang="en-US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c</a:t>
            </a:r>
            <a:r>
              <a:rPr lang="vi-VN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ủa</a:t>
            </a:r>
            <a:r>
              <a:rPr lang="en-US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b</a:t>
            </a:r>
            <a:r>
              <a:rPr lang="vi-VN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ất</a:t>
            </a:r>
            <a:r>
              <a:rPr lang="en-US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100" dirty="0" err="1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phương</a:t>
            </a:r>
            <a:r>
              <a:rPr lang="en-US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100" dirty="0" err="1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trình</a:t>
            </a:r>
            <a:r>
              <a:rPr lang="en-US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n</a:t>
            </a:r>
            <a:r>
              <a:rPr lang="vi-VN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ếu</a:t>
            </a:r>
            <a:r>
              <a:rPr lang="en-US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s</a:t>
            </a:r>
            <a:r>
              <a:rPr lang="vi-VN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ố</a:t>
            </a:r>
            <a:r>
              <a:rPr lang="en-US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100" dirty="0" err="1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đó</a:t>
            </a:r>
            <a:r>
              <a:rPr lang="en-US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100" dirty="0" err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dương</a:t>
            </a:r>
            <a:endParaRPr lang="en-US" altLang="en-US" sz="2100" dirty="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9" name="Text Box 13">
            <a:extLst>
              <a:ext uri="{FF2B5EF4-FFF2-40B4-BE49-F238E27FC236}">
                <a16:creationId xmlns:a16="http://schemas.microsoft.com/office/drawing/2014/main" id="{A2E9EB74-7425-3471-2109-406827808E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6241534"/>
            <a:ext cx="5832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 </a:t>
            </a:r>
            <a:r>
              <a:rPr lang="en-US" altLang="en-US" sz="2100" b="1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+</a:t>
            </a:r>
            <a:r>
              <a:rPr lang="en-US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vi-VN" altLang="en-US" sz="2100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Đổi</a:t>
            </a:r>
            <a:r>
              <a:rPr lang="en-US" altLang="en-US" sz="2100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chi</a:t>
            </a:r>
            <a:r>
              <a:rPr lang="vi-VN" altLang="en-US" sz="2100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ều</a:t>
            </a:r>
            <a:r>
              <a:rPr lang="en-US" altLang="en-US" sz="2100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</a:t>
            </a:r>
            <a:r>
              <a:rPr lang="vi-VN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ủa</a:t>
            </a:r>
            <a:r>
              <a:rPr lang="en-US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b</a:t>
            </a:r>
            <a:r>
              <a:rPr lang="vi-VN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ất</a:t>
            </a:r>
            <a:r>
              <a:rPr lang="en-US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100" dirty="0" err="1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phương</a:t>
            </a:r>
            <a:r>
              <a:rPr lang="en-US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100" dirty="0" err="1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trình</a:t>
            </a:r>
            <a:r>
              <a:rPr lang="en-US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n</a:t>
            </a:r>
            <a:r>
              <a:rPr lang="vi-VN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ếu</a:t>
            </a:r>
            <a:r>
              <a:rPr lang="en-US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s</a:t>
            </a:r>
            <a:r>
              <a:rPr lang="vi-VN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ố</a:t>
            </a:r>
            <a:r>
              <a:rPr lang="en-US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100" dirty="0" err="1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đó</a:t>
            </a:r>
            <a:r>
              <a:rPr lang="en-US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100" dirty="0" err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âm</a:t>
            </a:r>
            <a:endParaRPr lang="en-US" altLang="en-US" sz="2100" dirty="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0" name="AutoShape 16">
            <a:extLst>
              <a:ext uri="{FF2B5EF4-FFF2-40B4-BE49-F238E27FC236}">
                <a16:creationId xmlns:a16="http://schemas.microsoft.com/office/drawing/2014/main" id="{ED73E5AC-9CF8-4F17-CB7B-151FB70636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6674" y="459257"/>
            <a:ext cx="3886201" cy="1905609"/>
          </a:xfrm>
          <a:prstGeom prst="cloudCallout">
            <a:avLst>
              <a:gd name="adj1" fmla="val -49459"/>
              <a:gd name="adj2" fmla="val 92449"/>
            </a:avLst>
          </a:prstGeom>
          <a:solidFill>
            <a:srgbClr val="FFFF00"/>
          </a:solidFill>
          <a:ln w="9525">
            <a:solidFill>
              <a:schemeClr val="hlink"/>
            </a:solidFill>
            <a:round/>
            <a:headEnd/>
            <a:tailEnd/>
          </a:ln>
          <a:effectLst>
            <a:prstShdw prst="shdw17" dist="17961" dir="2700000">
              <a:schemeClr val="hlink">
                <a:gamma/>
                <a:shade val="60000"/>
                <a:invGamma/>
              </a:schemeClr>
            </a:prst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2000" b="1" i="1" dirty="0" err="1">
                <a:solidFill>
                  <a:srgbClr val="3333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Nếu</a:t>
            </a:r>
            <a:r>
              <a:rPr lang="en-US" sz="2000" b="1" i="1" dirty="0">
                <a:solidFill>
                  <a:srgbClr val="3333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solidFill>
                  <a:srgbClr val="3333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nhân</a:t>
            </a:r>
            <a:r>
              <a:rPr lang="en-US" sz="2000" b="1" i="1" dirty="0">
                <a:solidFill>
                  <a:srgbClr val="3333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solidFill>
                  <a:srgbClr val="3333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hai</a:t>
            </a:r>
            <a:r>
              <a:rPr lang="en-US" sz="2000" b="1" i="1" dirty="0">
                <a:solidFill>
                  <a:srgbClr val="3333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v</a:t>
            </a:r>
            <a:r>
              <a:rPr lang="vi-VN" sz="2000" b="1" i="1" dirty="0">
                <a:solidFill>
                  <a:srgbClr val="3333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ế</a:t>
            </a:r>
            <a:r>
              <a:rPr lang="en-US" sz="2000" b="1" i="1" dirty="0">
                <a:solidFill>
                  <a:srgbClr val="3333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c</a:t>
            </a:r>
            <a:r>
              <a:rPr lang="vi-VN" sz="2000" b="1" i="1" dirty="0">
                <a:solidFill>
                  <a:srgbClr val="3333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ủa</a:t>
            </a:r>
            <a:r>
              <a:rPr lang="en-US" sz="2000" b="1" i="1" dirty="0">
                <a:solidFill>
                  <a:srgbClr val="3333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b</a:t>
            </a:r>
            <a:r>
              <a:rPr lang="vi-VN" sz="2000" b="1" i="1" dirty="0">
                <a:solidFill>
                  <a:srgbClr val="3333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ất</a:t>
            </a:r>
            <a:r>
              <a:rPr lang="en-US" sz="2000" b="1" i="1" dirty="0">
                <a:solidFill>
                  <a:srgbClr val="3333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solidFill>
                  <a:srgbClr val="3333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phương</a:t>
            </a:r>
            <a:r>
              <a:rPr lang="en-US" sz="2000" b="1" i="1" dirty="0">
                <a:solidFill>
                  <a:srgbClr val="3333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solidFill>
                  <a:srgbClr val="3333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trình</a:t>
            </a:r>
            <a:r>
              <a:rPr lang="en-US" sz="2000" b="1" i="1" dirty="0">
                <a:solidFill>
                  <a:srgbClr val="3333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v</a:t>
            </a:r>
            <a:r>
              <a:rPr lang="vi-VN" sz="2000" b="1" i="1" dirty="0">
                <a:solidFill>
                  <a:srgbClr val="3333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ới</a:t>
            </a:r>
            <a:r>
              <a:rPr lang="en-US" sz="2000" b="1" i="1" dirty="0">
                <a:solidFill>
                  <a:srgbClr val="3333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m</a:t>
            </a:r>
            <a:r>
              <a:rPr lang="vi-VN" sz="2000" b="1" i="1" dirty="0">
                <a:solidFill>
                  <a:srgbClr val="3333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ột</a:t>
            </a:r>
            <a:r>
              <a:rPr lang="en-US" sz="2000" b="1" i="1" dirty="0">
                <a:solidFill>
                  <a:srgbClr val="3333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s</a:t>
            </a:r>
            <a:r>
              <a:rPr lang="vi-VN" sz="2000" b="1" i="1" dirty="0">
                <a:solidFill>
                  <a:srgbClr val="3333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ố</a:t>
            </a:r>
            <a:r>
              <a:rPr lang="en-US" sz="2000" b="1" i="1" dirty="0">
                <a:solidFill>
                  <a:srgbClr val="3333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solidFill>
                  <a:srgbClr val="3333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khác</a:t>
            </a:r>
            <a:r>
              <a:rPr lang="en-US" sz="2000" b="1" i="1" dirty="0">
                <a:solidFill>
                  <a:srgbClr val="3333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solidFill>
                  <a:srgbClr val="3333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không</a:t>
            </a:r>
            <a:r>
              <a:rPr lang="en-US" sz="2000" b="1" i="1" dirty="0">
                <a:solidFill>
                  <a:srgbClr val="3333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solidFill>
                  <a:srgbClr val="3333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thì</a:t>
            </a:r>
            <a:r>
              <a:rPr lang="en-US" sz="2000" b="1" i="1" dirty="0">
                <a:solidFill>
                  <a:srgbClr val="3333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ta </a:t>
            </a:r>
            <a:r>
              <a:rPr lang="en-US" sz="2000" b="1" i="1" dirty="0" err="1">
                <a:solidFill>
                  <a:srgbClr val="3333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ph</a:t>
            </a:r>
            <a:r>
              <a:rPr lang="vi-VN" sz="2000" b="1" i="1" dirty="0">
                <a:solidFill>
                  <a:srgbClr val="3333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ải</a:t>
            </a:r>
            <a:r>
              <a:rPr lang="en-US" sz="2000" b="1" i="1" dirty="0">
                <a:solidFill>
                  <a:srgbClr val="3333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solidFill>
                  <a:srgbClr val="3333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làm</a:t>
            </a:r>
            <a:r>
              <a:rPr lang="en-US" sz="2000" b="1" i="1" dirty="0">
                <a:solidFill>
                  <a:srgbClr val="3333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solidFill>
                  <a:srgbClr val="3333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th</a:t>
            </a:r>
            <a:r>
              <a:rPr lang="vi-VN" sz="2000" b="1" i="1" dirty="0">
                <a:solidFill>
                  <a:srgbClr val="3333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ế</a:t>
            </a:r>
            <a:r>
              <a:rPr lang="en-US" sz="2000" b="1" i="1" dirty="0">
                <a:solidFill>
                  <a:srgbClr val="3333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solidFill>
                  <a:srgbClr val="3333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nào</a:t>
            </a:r>
            <a:r>
              <a:rPr lang="en-US" sz="2000" b="1" i="1" dirty="0">
                <a:solidFill>
                  <a:srgbClr val="3333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?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7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amond(in)">
                                      <p:cBhvr>
                                        <p:cTn id="3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9" grpId="0" build="p"/>
      <p:bldP spid="4" grpId="0" animBg="1"/>
      <p:bldP spid="4" grpId="1" animBg="1"/>
      <p:bldP spid="5" grpId="0"/>
      <p:bldP spid="5" grpId="1"/>
      <p:bldP spid="6" grpId="0"/>
      <p:bldP spid="6" grpId="1"/>
      <p:bldP spid="7" grpId="0"/>
      <p:bldP spid="8" grpId="0"/>
      <p:bldP spid="9" grpId="0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3">
            <a:extLst>
              <a:ext uri="{FF2B5EF4-FFF2-40B4-BE49-F238E27FC236}">
                <a16:creationId xmlns:a16="http://schemas.microsoft.com/office/drawing/2014/main" id="{B38A52D3-C285-3B86-D0AF-E7E7B342A1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990600"/>
            <a:ext cx="8534400" cy="1749425"/>
          </a:xfrm>
          <a:prstGeom prst="rect">
            <a:avLst/>
          </a:prstGeom>
          <a:solidFill>
            <a:srgbClr val="FFFF99"/>
          </a:solidFill>
          <a:ln w="9525" algn="ctr">
            <a:solidFill>
              <a:srgbClr val="0000CC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7108" name="Rectangle 4">
            <a:extLst>
              <a:ext uri="{FF2B5EF4-FFF2-40B4-BE49-F238E27FC236}">
                <a16:creationId xmlns:a16="http://schemas.microsoft.com/office/drawing/2014/main" id="{592DBAD9-C466-A32E-0F6E-025085BEC6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76200"/>
            <a:ext cx="8229600" cy="609600"/>
          </a:xfrm>
        </p:spPr>
        <p:txBody>
          <a:bodyPr/>
          <a:lstStyle/>
          <a:p>
            <a:pPr>
              <a:defRPr/>
            </a:pPr>
            <a:r>
              <a:rPr 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2/ </a:t>
            </a:r>
            <a:r>
              <a:rPr lang="en-US" sz="2800" b="1">
                <a:solidFill>
                  <a:srgbClr val="0000CC"/>
                </a:solidFill>
                <a:effectLst/>
                <a:latin typeface="Times New Roman" pitchFamily="18" charset="0"/>
              </a:rPr>
              <a:t>Hai quy tắc biến đổi bất phương trình.</a:t>
            </a:r>
          </a:p>
        </p:txBody>
      </p:sp>
      <p:sp>
        <p:nvSpPr>
          <p:cNvPr id="47109" name="Rectangle 5">
            <a:extLst>
              <a:ext uri="{FF2B5EF4-FFF2-40B4-BE49-F238E27FC236}">
                <a16:creationId xmlns:a16="http://schemas.microsoft.com/office/drawing/2014/main" id="{8E8151EB-288F-7E3E-C18A-5BB6458F0FA2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609600"/>
            <a:ext cx="4800600" cy="457200"/>
          </a:xfrm>
        </p:spPr>
        <p:txBody>
          <a:bodyPr/>
          <a:lstStyle/>
          <a:p>
            <a:pPr marL="350838" indent="-350838">
              <a:lnSpc>
                <a:spcPct val="80000"/>
              </a:lnSpc>
              <a:buFontTx/>
              <a:buNone/>
              <a:defRPr/>
            </a:pPr>
            <a:r>
              <a:rPr lang="en-US" sz="24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b) </a:t>
            </a:r>
            <a:r>
              <a:rPr lang="en-US" sz="2400" b="1" u="sng">
                <a:solidFill>
                  <a:srgbClr val="FF00FF"/>
                </a:solidFill>
                <a:effectLst/>
                <a:latin typeface="Times New Roman" panose="02020603050405020304" pitchFamily="18" charset="0"/>
              </a:rPr>
              <a:t>Quy tắc nhân với một số:</a:t>
            </a:r>
            <a:r>
              <a:rPr lang="en-US" sz="2400" b="1">
                <a:effectLst/>
                <a:latin typeface="Times New Roman" panose="02020603050405020304" pitchFamily="18" charset="0"/>
              </a:rPr>
              <a:t> </a:t>
            </a:r>
            <a:endParaRPr lang="en-US" sz="2400" b="1" i="1">
              <a:solidFill>
                <a:schemeClr val="bg2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47114" name="Rectangle 10">
            <a:extLst>
              <a:ext uri="{FF2B5EF4-FFF2-40B4-BE49-F238E27FC236}">
                <a16:creationId xmlns:a16="http://schemas.microsoft.com/office/drawing/2014/main" id="{9CD5DA71-0D00-38C6-CED1-C5E090D1EB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1066800"/>
            <a:ext cx="8305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50838" indent="-350838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chemeClr val="bg2"/>
                </a:solidFill>
                <a:latin typeface="Times New Roman" panose="02020603050405020304" pitchFamily="18" charset="0"/>
              </a:rPr>
              <a:t>Khi </a:t>
            </a:r>
            <a:r>
              <a:rPr lang="en-US" altLang="en-US" sz="2400" b="1" u="sng">
                <a:solidFill>
                  <a:srgbClr val="0033CC"/>
                </a:solidFill>
                <a:latin typeface="Times New Roman" panose="02020603050405020304" pitchFamily="18" charset="0"/>
              </a:rPr>
              <a:t>nhân hai vế</a:t>
            </a:r>
            <a:r>
              <a:rPr lang="en-US" altLang="en-US" sz="2400" b="1">
                <a:solidFill>
                  <a:schemeClr val="bg2"/>
                </a:solidFill>
                <a:latin typeface="Times New Roman" panose="02020603050405020304" pitchFamily="18" charset="0"/>
              </a:rPr>
              <a:t> của bất phương trình </a:t>
            </a:r>
            <a:r>
              <a:rPr lang="en-US" altLang="en-US" sz="2400" b="1" u="sng">
                <a:solidFill>
                  <a:srgbClr val="0033CC"/>
                </a:solidFill>
                <a:latin typeface="Times New Roman" panose="02020603050405020304" pitchFamily="18" charset="0"/>
              </a:rPr>
              <a:t>với cùng</a:t>
            </a:r>
            <a:r>
              <a:rPr lang="en-US" altLang="en-US" sz="2400" b="1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u="sng">
                <a:solidFill>
                  <a:srgbClr val="0033CC"/>
                </a:solidFill>
                <a:latin typeface="Times New Roman" panose="02020603050405020304" pitchFamily="18" charset="0"/>
              </a:rPr>
              <a:t>một số khác 0</a:t>
            </a:r>
            <a:r>
              <a:rPr lang="en-US" altLang="en-US" sz="2400" b="1">
                <a:solidFill>
                  <a:schemeClr val="bg2"/>
                </a:solidFill>
                <a:latin typeface="Times New Roman" panose="02020603050405020304" pitchFamily="18" charset="0"/>
              </a:rPr>
              <a:t>,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chemeClr val="bg2"/>
                </a:solidFill>
                <a:latin typeface="Times New Roman" panose="02020603050405020304" pitchFamily="18" charset="0"/>
              </a:rPr>
              <a:t>ta phải: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en-US" sz="300" b="1">
              <a:solidFill>
                <a:schemeClr val="bg2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chemeClr val="bg2"/>
                </a:solidFill>
                <a:latin typeface="Times New Roman" panose="02020603050405020304" pitchFamily="18" charset="0"/>
              </a:rPr>
              <a:t>   -  </a:t>
            </a:r>
            <a:r>
              <a:rPr lang="en-US" altLang="en-US" sz="2400" b="1" u="sng">
                <a:solidFill>
                  <a:schemeClr val="hlink"/>
                </a:solidFill>
                <a:latin typeface="Times New Roman" panose="02020603050405020304" pitchFamily="18" charset="0"/>
              </a:rPr>
              <a:t>Giữ nguyên chiều</a:t>
            </a:r>
            <a:r>
              <a:rPr lang="en-US" altLang="en-US" sz="2400" b="1">
                <a:solidFill>
                  <a:schemeClr val="bg2"/>
                </a:solidFill>
                <a:latin typeface="Times New Roman" panose="02020603050405020304" pitchFamily="18" charset="0"/>
              </a:rPr>
              <a:t> bất phương trình </a:t>
            </a:r>
            <a:r>
              <a:rPr lang="en-US" altLang="en-US" sz="2400" b="1" u="sng">
                <a:solidFill>
                  <a:schemeClr val="hlink"/>
                </a:solidFill>
                <a:latin typeface="Times New Roman" panose="02020603050405020304" pitchFamily="18" charset="0"/>
              </a:rPr>
              <a:t>nếu số đó dương</a:t>
            </a:r>
            <a:r>
              <a:rPr lang="en-US" altLang="en-US" sz="2400" b="1">
                <a:solidFill>
                  <a:schemeClr val="bg2"/>
                </a:solidFill>
                <a:latin typeface="Times New Roman" panose="02020603050405020304" pitchFamily="18" charset="0"/>
              </a:rPr>
              <a:t>;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en-US" sz="600" b="1">
              <a:solidFill>
                <a:schemeClr val="bg2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chemeClr val="bg2"/>
                </a:solidFill>
                <a:latin typeface="Times New Roman" panose="02020603050405020304" pitchFamily="18" charset="0"/>
              </a:rPr>
              <a:t>   -  </a:t>
            </a:r>
            <a:r>
              <a:rPr lang="en-US" altLang="en-US" sz="2400" b="1" u="sng">
                <a:solidFill>
                  <a:schemeClr val="hlink"/>
                </a:solidFill>
                <a:latin typeface="Times New Roman" panose="02020603050405020304" pitchFamily="18" charset="0"/>
              </a:rPr>
              <a:t>Đổi chiều</a:t>
            </a:r>
            <a:r>
              <a:rPr lang="en-US" altLang="en-US" sz="2400" b="1">
                <a:solidFill>
                  <a:schemeClr val="bg2"/>
                </a:solidFill>
                <a:latin typeface="Times New Roman" panose="02020603050405020304" pitchFamily="18" charset="0"/>
              </a:rPr>
              <a:t> bất phương trình </a:t>
            </a:r>
            <a:r>
              <a:rPr lang="en-US" altLang="en-US" sz="2400" b="1" u="sng">
                <a:solidFill>
                  <a:schemeClr val="hlink"/>
                </a:solidFill>
                <a:latin typeface="Times New Roman" panose="02020603050405020304" pitchFamily="18" charset="0"/>
              </a:rPr>
              <a:t>nếu số đó âm</a:t>
            </a:r>
            <a:r>
              <a:rPr lang="en-US" altLang="en-US" sz="2400" b="1">
                <a:solidFill>
                  <a:schemeClr val="bg2"/>
                </a:solidFill>
                <a:latin typeface="Times New Roman" panose="02020603050405020304" pitchFamily="18" charset="0"/>
              </a:rPr>
              <a:t>.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9A94A4D-C3F1-DA44-828F-8ED1A0D8F63A}"/>
              </a:ext>
            </a:extLst>
          </p:cNvPr>
          <p:cNvGrpSpPr/>
          <p:nvPr/>
        </p:nvGrpSpPr>
        <p:grpSpPr>
          <a:xfrm>
            <a:off x="457200" y="2954338"/>
            <a:ext cx="8458200" cy="3616325"/>
            <a:chOff x="457200" y="2954338"/>
            <a:chExt cx="8458200" cy="3616325"/>
          </a:xfrm>
        </p:grpSpPr>
        <p:sp>
          <p:nvSpPr>
            <p:cNvPr id="47111" name="Text Box 7">
              <a:extLst>
                <a:ext uri="{FF2B5EF4-FFF2-40B4-BE49-F238E27FC236}">
                  <a16:creationId xmlns:a16="http://schemas.microsoft.com/office/drawing/2014/main" id="{C1565EC1-44F0-4CA2-B9AE-61526C3F6D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7200" y="2954338"/>
              <a:ext cx="8077200" cy="519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defRPr/>
              </a:pPr>
              <a:r>
                <a:rPr lang="en-US" sz="2800" b="1" u="sng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VD3</a:t>
              </a:r>
              <a:r>
                <a:rPr lang="en-US" sz="2800" b="1" dirty="0">
                  <a:solidFill>
                    <a:schemeClr val="hlink"/>
                  </a:solidFill>
                  <a:latin typeface="Times New Roman" panose="02020603050405020304" pitchFamily="18" charset="0"/>
                </a:rPr>
                <a:t>:</a:t>
              </a:r>
              <a:r>
                <a:rPr lang="en-US" sz="2800" b="1" dirty="0">
                  <a:solidFill>
                    <a:srgbClr val="1165ED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2800" b="1" dirty="0" err="1">
                  <a:solidFill>
                    <a:srgbClr val="0033CC"/>
                  </a:solidFill>
                  <a:latin typeface="Times New Roman" panose="02020603050405020304" pitchFamily="18" charset="0"/>
                </a:rPr>
                <a:t>Giải</a:t>
              </a:r>
              <a:r>
                <a:rPr lang="en-US" sz="2800" b="1" dirty="0">
                  <a:solidFill>
                    <a:srgbClr val="0033CC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2800" b="1" dirty="0" err="1">
                  <a:solidFill>
                    <a:srgbClr val="0033CC"/>
                  </a:solidFill>
                  <a:latin typeface="Times New Roman" panose="02020603050405020304" pitchFamily="18" charset="0"/>
                </a:rPr>
                <a:t>bất</a:t>
              </a:r>
              <a:r>
                <a:rPr lang="en-US" sz="2800" b="1" dirty="0">
                  <a:solidFill>
                    <a:srgbClr val="0033CC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2800" b="1" dirty="0" err="1">
                  <a:solidFill>
                    <a:srgbClr val="0033CC"/>
                  </a:solidFill>
                  <a:latin typeface="Times New Roman" panose="02020603050405020304" pitchFamily="18" charset="0"/>
                </a:rPr>
                <a:t>phương</a:t>
              </a:r>
              <a:r>
                <a:rPr lang="en-US" sz="2800" b="1" dirty="0">
                  <a:solidFill>
                    <a:srgbClr val="0033CC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2800" b="1" dirty="0" err="1">
                  <a:solidFill>
                    <a:srgbClr val="0033CC"/>
                  </a:solidFill>
                  <a:latin typeface="Times New Roman" panose="02020603050405020304" pitchFamily="18" charset="0"/>
                </a:rPr>
                <a:t>trình</a:t>
              </a:r>
              <a:r>
                <a:rPr lang="en-US" sz="2800" b="1" dirty="0">
                  <a:solidFill>
                    <a:srgbClr val="0033CC"/>
                  </a:solidFill>
                  <a:latin typeface="Times New Roman" panose="02020603050405020304" pitchFamily="18" charset="0"/>
                </a:rPr>
                <a:t>  </a:t>
              </a:r>
              <a:r>
                <a:rPr lang="en-US" sz="2800" b="1" dirty="0">
                  <a:solidFill>
                    <a:schemeClr val="bg2"/>
                  </a:solidFill>
                  <a:latin typeface="Times New Roman" panose="02020603050405020304" pitchFamily="18" charset="0"/>
                </a:rPr>
                <a:t>0,5x </a:t>
              </a:r>
              <a:r>
                <a:rPr lang="en-US" sz="2800" b="1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&lt;</a:t>
              </a:r>
              <a:r>
                <a:rPr lang="en-US" sz="2800" b="1" dirty="0">
                  <a:solidFill>
                    <a:schemeClr val="bg2"/>
                  </a:solidFill>
                  <a:latin typeface="Times New Roman" panose="02020603050405020304" pitchFamily="18" charset="0"/>
                </a:rPr>
                <a:t> 3</a:t>
              </a:r>
            </a:p>
          </p:txBody>
        </p:sp>
        <p:sp>
          <p:nvSpPr>
            <p:cNvPr id="47113" name="Text Box 9">
              <a:extLst>
                <a:ext uri="{FF2B5EF4-FFF2-40B4-BE49-F238E27FC236}">
                  <a16:creationId xmlns:a16="http://schemas.microsoft.com/office/drawing/2014/main" id="{B9EDDA01-2193-63EC-AECF-1B87CC96BF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15000" y="4173537"/>
              <a:ext cx="32004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400" b="1" dirty="0">
                  <a:solidFill>
                    <a:srgbClr val="0000CC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(</a:t>
              </a:r>
              <a:r>
                <a:rPr lang="en-US" altLang="en-US" sz="2400" b="1" i="1" dirty="0" err="1">
                  <a:solidFill>
                    <a:srgbClr val="0000CC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Nhân</a:t>
              </a:r>
              <a:r>
                <a:rPr lang="en-US" altLang="en-US" sz="2400" b="1" i="1" dirty="0">
                  <a:solidFill>
                    <a:srgbClr val="0000CC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 </a:t>
              </a:r>
              <a:r>
                <a:rPr lang="en-US" altLang="en-US" sz="2400" b="1" i="1" dirty="0" err="1">
                  <a:solidFill>
                    <a:srgbClr val="0000CC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cả</a:t>
              </a:r>
              <a:r>
                <a:rPr lang="en-US" altLang="en-US" sz="2400" b="1" i="1" dirty="0">
                  <a:solidFill>
                    <a:srgbClr val="0000CC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 </a:t>
              </a:r>
              <a:r>
                <a:rPr lang="en-US" altLang="en-US" sz="2400" b="1" i="1" dirty="0" err="1">
                  <a:solidFill>
                    <a:srgbClr val="0000CC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hai</a:t>
              </a:r>
              <a:r>
                <a:rPr lang="en-US" altLang="en-US" sz="2400" b="1" i="1" dirty="0">
                  <a:solidFill>
                    <a:srgbClr val="0000CC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 </a:t>
              </a:r>
              <a:r>
                <a:rPr lang="en-US" altLang="en-US" sz="2400" b="1" i="1" dirty="0" err="1">
                  <a:solidFill>
                    <a:srgbClr val="0000CC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vế</a:t>
              </a:r>
              <a:r>
                <a:rPr lang="en-US" altLang="en-US" sz="2400" b="1" i="1" dirty="0">
                  <a:solidFill>
                    <a:srgbClr val="0000CC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 </a:t>
              </a:r>
              <a:r>
                <a:rPr lang="en-US" altLang="en-US" sz="2400" b="1" i="1" dirty="0" err="1">
                  <a:solidFill>
                    <a:srgbClr val="0000CC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với</a:t>
              </a:r>
              <a:r>
                <a:rPr lang="en-US" altLang="en-US" sz="2400" b="1" i="1" dirty="0">
                  <a:solidFill>
                    <a:srgbClr val="0000CC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 </a:t>
              </a:r>
              <a:r>
                <a:rPr lang="en-US" altLang="en-US" sz="2400" b="1" i="1" dirty="0">
                  <a:solidFill>
                    <a:schemeClr val="hlink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2</a:t>
              </a:r>
              <a:r>
                <a:rPr lang="en-US" altLang="en-US" sz="2400" b="1" dirty="0">
                  <a:solidFill>
                    <a:srgbClr val="0000CC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 )</a:t>
              </a:r>
              <a:endPara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7127" name="Text Box 23">
              <a:extLst>
                <a:ext uri="{FF2B5EF4-FFF2-40B4-BE49-F238E27FC236}">
                  <a16:creationId xmlns:a16="http://schemas.microsoft.com/office/drawing/2014/main" id="{1B5BDA1F-B59D-55F8-407B-FAB695ECBE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71600" y="3657600"/>
              <a:ext cx="441960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800" b="1" u="sng" dirty="0" err="1">
                  <a:solidFill>
                    <a:schemeClr val="hlink"/>
                  </a:solidFill>
                  <a:latin typeface="Times New Roman" panose="02020603050405020304" pitchFamily="18" charset="0"/>
                </a:rPr>
                <a:t>Giải</a:t>
              </a:r>
              <a:r>
                <a:rPr lang="en-US" altLang="en-US" sz="2800" b="1" u="sng" dirty="0">
                  <a:solidFill>
                    <a:schemeClr val="hlink"/>
                  </a:solidFill>
                  <a:latin typeface="Times New Roman" panose="02020603050405020304" pitchFamily="18" charset="0"/>
                </a:rPr>
                <a:t>:</a:t>
              </a:r>
              <a:r>
                <a:rPr lang="en-US" altLang="en-US" sz="2800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800" b="1" dirty="0">
                  <a:solidFill>
                    <a:schemeClr val="bg2"/>
                  </a:solidFill>
                  <a:latin typeface="Times New Roman" panose="02020603050405020304" pitchFamily="18" charset="0"/>
                </a:rPr>
                <a:t>Ta </a:t>
              </a:r>
              <a:r>
                <a:rPr lang="en-US" altLang="en-US" sz="2800" b="1" dirty="0" err="1">
                  <a:solidFill>
                    <a:schemeClr val="bg2"/>
                  </a:solidFill>
                  <a:latin typeface="Times New Roman" panose="02020603050405020304" pitchFamily="18" charset="0"/>
                </a:rPr>
                <a:t>có</a:t>
              </a:r>
              <a:r>
                <a:rPr lang="en-US" altLang="en-US" sz="2800" b="1" dirty="0">
                  <a:solidFill>
                    <a:schemeClr val="bg2"/>
                  </a:solidFill>
                  <a:latin typeface="Times New Roman" panose="02020603050405020304" pitchFamily="18" charset="0"/>
                </a:rPr>
                <a:t>:     0,5x</a:t>
              </a:r>
              <a:r>
                <a:rPr lang="en-US" altLang="en-US" sz="2800" b="1" dirty="0">
                  <a:latin typeface="Times New Roman" panose="02020603050405020304" pitchFamily="18" charset="0"/>
                </a:rPr>
                <a:t>  </a:t>
              </a:r>
              <a:r>
                <a:rPr lang="en-US" altLang="en-US" sz="2800" b="1" dirty="0">
                  <a:solidFill>
                    <a:schemeClr val="bg2"/>
                  </a:solidFill>
                  <a:latin typeface="Times New Roman" panose="02020603050405020304" pitchFamily="18" charset="0"/>
                </a:rPr>
                <a:t>&lt; 3</a:t>
              </a:r>
              <a:endParaRPr lang="en-US" altLang="en-US" sz="2800" b="1" dirty="0">
                <a:solidFill>
                  <a:schemeClr val="bg2"/>
                </a:solidFill>
                <a:latin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7128" name="Text Box 24">
                  <a:extLst>
                    <a:ext uri="{FF2B5EF4-FFF2-40B4-BE49-F238E27FC236}">
                      <a16:creationId xmlns:a16="http://schemas.microsoft.com/office/drawing/2014/main" id="{7E08995F-7888-CFC4-D053-BFD39F425EE5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209800" y="4191000"/>
                  <a:ext cx="3581400" cy="5191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120000"/>
                    <a:buChar char="•"/>
                    <a:defRPr sz="32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Tahoma" panose="020B060403050404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120000"/>
                    <a:buChar char="•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Tahoma" panose="020B060403050404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800" b="1" dirty="0">
                      <a:latin typeface="Times New Roman" panose="02020603050405020304" pitchFamily="18" charset="0"/>
                    </a:rPr>
                    <a:t> </a:t>
                  </a:r>
                  <a:r>
                    <a:rPr lang="en-US" altLang="en-US" sz="28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altLang="en-US" sz="2800" b="1" i="1" dirty="0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&lt;=&gt;</m:t>
                      </m:r>
                    </m:oMath>
                  </a14:m>
                  <a:r>
                    <a:rPr lang="en-US" altLang="en-US" sz="28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   0,5x . </a:t>
                  </a:r>
                  <a:r>
                    <a:rPr lang="en-US" altLang="en-US" sz="2800" b="1" dirty="0">
                      <a:solidFill>
                        <a:srgbClr val="FF3300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2</a:t>
                  </a:r>
                  <a:r>
                    <a:rPr lang="en-US" altLang="en-US" sz="28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&lt; 3. </a:t>
                  </a:r>
                  <a:r>
                    <a:rPr lang="en-US" altLang="en-US" sz="2800" b="1" dirty="0">
                      <a:solidFill>
                        <a:srgbClr val="FF3300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2</a:t>
                  </a:r>
                  <a:r>
                    <a:rPr lang="en-US" altLang="en-US" sz="2800" b="1" dirty="0"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</a:t>
                  </a:r>
                  <a:endParaRPr lang="en-US" altLang="en-US" sz="2800" b="1" dirty="0">
                    <a:solidFill>
                      <a:schemeClr val="bg2"/>
                    </a:solidFill>
                    <a:latin typeface="Times New Roman" panose="02020603050405020304" pitchFamily="18" charset="0"/>
                    <a:sym typeface="Symbol" panose="05050102010706020507" pitchFamily="18" charset="2"/>
                  </a:endParaRPr>
                </a:p>
              </p:txBody>
            </p:sp>
          </mc:Choice>
          <mc:Fallback xmlns="">
            <p:sp>
              <p:nvSpPr>
                <p:cNvPr id="47128" name="Text Box 24">
                  <a:extLst>
                    <a:ext uri="{FF2B5EF4-FFF2-40B4-BE49-F238E27FC236}">
                      <a16:creationId xmlns:a16="http://schemas.microsoft.com/office/drawing/2014/main" id="{7E08995F-7888-CFC4-D053-BFD39F425EE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209800" y="4191000"/>
                  <a:ext cx="3581400" cy="519113"/>
                </a:xfrm>
                <a:prstGeom prst="rect">
                  <a:avLst/>
                </a:prstGeom>
                <a:blipFill>
                  <a:blip r:embed="rId2"/>
                  <a:stretch>
                    <a:fillRect l="-3578" t="-12941" r="-3578" b="-31765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7129" name="Text Box 25">
                  <a:extLst>
                    <a:ext uri="{FF2B5EF4-FFF2-40B4-BE49-F238E27FC236}">
                      <a16:creationId xmlns:a16="http://schemas.microsoft.com/office/drawing/2014/main" id="{B9FE7B0B-9D89-4C29-ADEC-E93D2E98BB1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362200" y="4738688"/>
                  <a:ext cx="3124200" cy="5191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120000"/>
                    <a:buChar char="•"/>
                    <a:defRPr sz="32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Tahoma" panose="020B060403050404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120000"/>
                    <a:buChar char="•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Tahoma" panose="020B060403050404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8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altLang="en-US" sz="2800" b="1" i="1" dirty="0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&lt;=&gt;</m:t>
                      </m:r>
                    </m:oMath>
                  </a14:m>
                  <a:r>
                    <a:rPr lang="en-US" altLang="en-US" sz="28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           x   &lt; 6</a:t>
                  </a:r>
                </a:p>
              </p:txBody>
            </p:sp>
          </mc:Choice>
          <mc:Fallback xmlns="">
            <p:sp>
              <p:nvSpPr>
                <p:cNvPr id="47129" name="Text Box 25">
                  <a:extLst>
                    <a:ext uri="{FF2B5EF4-FFF2-40B4-BE49-F238E27FC236}">
                      <a16:creationId xmlns:a16="http://schemas.microsoft.com/office/drawing/2014/main" id="{B9FE7B0B-9D89-4C29-ADEC-E93D2E98BB1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362200" y="4738688"/>
                  <a:ext cx="3124200" cy="519112"/>
                </a:xfrm>
                <a:prstGeom prst="rect">
                  <a:avLst/>
                </a:prstGeom>
                <a:blipFill>
                  <a:blip r:embed="rId3"/>
                  <a:stretch>
                    <a:fillRect l="-4102" t="-11628" r="-1563" b="-31395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7130" name="Text Box 26">
              <a:extLst>
                <a:ext uri="{FF2B5EF4-FFF2-40B4-BE49-F238E27FC236}">
                  <a16:creationId xmlns:a16="http://schemas.microsoft.com/office/drawing/2014/main" id="{B6B9C4D0-E033-2F97-2899-6961B8268D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19200" y="5410200"/>
              <a:ext cx="6781800" cy="1160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800" b="1" dirty="0" err="1">
                  <a:solidFill>
                    <a:schemeClr val="bg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Vậy</a:t>
              </a:r>
              <a:r>
                <a:rPr lang="en-US" altLang="en-US" sz="2800" b="1" dirty="0">
                  <a:solidFill>
                    <a:schemeClr val="bg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 </a:t>
              </a:r>
              <a:r>
                <a:rPr lang="en-US" altLang="en-US" sz="2800" b="1" dirty="0" err="1">
                  <a:solidFill>
                    <a:schemeClr val="bg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tập</a:t>
              </a:r>
              <a:r>
                <a:rPr lang="en-US" altLang="en-US" sz="2800" b="1" dirty="0">
                  <a:solidFill>
                    <a:schemeClr val="bg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 </a:t>
              </a:r>
              <a:r>
                <a:rPr lang="en-US" altLang="en-US" sz="2800" b="1" dirty="0" err="1">
                  <a:solidFill>
                    <a:schemeClr val="bg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nghiệm</a:t>
              </a:r>
              <a:r>
                <a:rPr lang="en-US" altLang="en-US" sz="2800" b="1" dirty="0">
                  <a:solidFill>
                    <a:schemeClr val="bg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 </a:t>
              </a:r>
              <a:r>
                <a:rPr lang="en-US" altLang="en-US" sz="2800" b="1" dirty="0" err="1">
                  <a:solidFill>
                    <a:schemeClr val="bg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của</a:t>
              </a:r>
              <a:r>
                <a:rPr lang="en-US" altLang="en-US" sz="2800" b="1" dirty="0">
                  <a:solidFill>
                    <a:schemeClr val="bg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 </a:t>
              </a:r>
              <a:r>
                <a:rPr lang="en-US" altLang="en-US" sz="2800" b="1" dirty="0" err="1">
                  <a:solidFill>
                    <a:schemeClr val="bg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bất</a:t>
              </a:r>
              <a:r>
                <a:rPr lang="en-US" altLang="en-US" sz="2800" b="1" dirty="0">
                  <a:solidFill>
                    <a:schemeClr val="bg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 </a:t>
              </a:r>
              <a:r>
                <a:rPr lang="en-US" altLang="en-US" sz="2800" b="1" dirty="0" err="1">
                  <a:solidFill>
                    <a:schemeClr val="bg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phương</a:t>
              </a:r>
              <a:r>
                <a:rPr lang="en-US" altLang="en-US" sz="2800" b="1" dirty="0">
                  <a:solidFill>
                    <a:schemeClr val="bg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 </a:t>
              </a:r>
              <a:r>
                <a:rPr lang="en-US" altLang="en-US" sz="2800" b="1" dirty="0" err="1">
                  <a:solidFill>
                    <a:schemeClr val="bg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trình</a:t>
              </a:r>
              <a:r>
                <a:rPr lang="en-US" altLang="en-US" sz="2800" b="1" dirty="0">
                  <a:solidFill>
                    <a:schemeClr val="bg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 </a:t>
              </a:r>
              <a:r>
                <a:rPr lang="en-US" altLang="en-US" sz="2800" b="1" dirty="0" err="1">
                  <a:solidFill>
                    <a:schemeClr val="bg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là</a:t>
              </a:r>
              <a:r>
                <a:rPr lang="en-US" altLang="en-US" sz="2800" b="1" dirty="0">
                  <a:solidFill>
                    <a:schemeClr val="bg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:      </a:t>
              </a:r>
            </a:p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800" b="1" dirty="0">
                  <a:solidFill>
                    <a:schemeClr val="bg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                                 { x | x &lt; 6 }</a:t>
              </a:r>
            </a:p>
          </p:txBody>
        </p:sp>
      </p:grpSp>
    </p:spTree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>
            <a:extLst>
              <a:ext uri="{FF2B5EF4-FFF2-40B4-BE49-F238E27FC236}">
                <a16:creationId xmlns:a16="http://schemas.microsoft.com/office/drawing/2014/main" id="{BFC88BAE-B240-6972-06BE-9808DCF11B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069975"/>
            <a:ext cx="8458200" cy="1749425"/>
          </a:xfrm>
          <a:prstGeom prst="rect">
            <a:avLst/>
          </a:prstGeom>
          <a:solidFill>
            <a:srgbClr val="FFFF99"/>
          </a:solidFill>
          <a:ln w="9525" algn="ctr">
            <a:solidFill>
              <a:srgbClr val="0000CC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7108" name="Rectangle 4">
            <a:extLst>
              <a:ext uri="{FF2B5EF4-FFF2-40B4-BE49-F238E27FC236}">
                <a16:creationId xmlns:a16="http://schemas.microsoft.com/office/drawing/2014/main" id="{03429DB5-1A03-7FBE-EF9A-7C284DD6307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76200"/>
            <a:ext cx="8229600" cy="609600"/>
          </a:xfrm>
        </p:spPr>
        <p:txBody>
          <a:bodyPr/>
          <a:lstStyle/>
          <a:p>
            <a:pPr>
              <a:defRPr/>
            </a:pPr>
            <a:r>
              <a:rPr 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2/ </a:t>
            </a:r>
            <a:r>
              <a:rPr lang="en-US" sz="2800" b="1">
                <a:solidFill>
                  <a:srgbClr val="0000CC"/>
                </a:solidFill>
                <a:effectLst/>
                <a:latin typeface="Times New Roman" pitchFamily="18" charset="0"/>
              </a:rPr>
              <a:t>Hai quy tắc biến đổi bất phương trình.</a:t>
            </a:r>
          </a:p>
        </p:txBody>
      </p:sp>
      <p:sp>
        <p:nvSpPr>
          <p:cNvPr id="47109" name="Rectangle 5">
            <a:extLst>
              <a:ext uri="{FF2B5EF4-FFF2-40B4-BE49-F238E27FC236}">
                <a16:creationId xmlns:a16="http://schemas.microsoft.com/office/drawing/2014/main" id="{CA480FCB-56C3-3FF0-F102-3C968DF1ACE3}"/>
              </a:ext>
            </a:extLst>
          </p:cNvPr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33400" y="609600"/>
            <a:ext cx="4800600" cy="457200"/>
          </a:xfrm>
        </p:spPr>
        <p:txBody>
          <a:bodyPr/>
          <a:lstStyle/>
          <a:p>
            <a:pPr marL="350838" indent="-350838">
              <a:lnSpc>
                <a:spcPct val="80000"/>
              </a:lnSpc>
              <a:buFontTx/>
              <a:buNone/>
              <a:defRPr/>
            </a:pPr>
            <a:r>
              <a:rPr lang="en-US" sz="28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b) </a:t>
            </a:r>
            <a:r>
              <a:rPr lang="en-US" sz="2800" b="1" u="sng">
                <a:solidFill>
                  <a:srgbClr val="FF00FF"/>
                </a:solidFill>
                <a:effectLst/>
                <a:latin typeface="Times New Roman" panose="02020603050405020304" pitchFamily="18" charset="0"/>
              </a:rPr>
              <a:t>Quy tắc nhân với một số:</a:t>
            </a:r>
            <a:r>
              <a:rPr lang="en-US" sz="2800" b="1">
                <a:effectLst/>
                <a:latin typeface="Times New Roman" panose="02020603050405020304" pitchFamily="18" charset="0"/>
              </a:rPr>
              <a:t> </a:t>
            </a:r>
            <a:endParaRPr lang="en-US" sz="2800" b="1" i="1">
              <a:solidFill>
                <a:schemeClr val="bg2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8437" name="Rectangle 10">
            <a:extLst>
              <a:ext uri="{FF2B5EF4-FFF2-40B4-BE49-F238E27FC236}">
                <a16:creationId xmlns:a16="http://schemas.microsoft.com/office/drawing/2014/main" id="{6F3EE6D9-2D01-5EB7-C8FF-51C4B4883B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1125538"/>
            <a:ext cx="8305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50838" indent="-350838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chemeClr val="bg2"/>
                </a:solidFill>
                <a:latin typeface="Times New Roman" panose="02020603050405020304" pitchFamily="18" charset="0"/>
              </a:rPr>
              <a:t>Khi </a:t>
            </a:r>
            <a:r>
              <a:rPr lang="en-US" altLang="en-US" sz="2400" b="1" u="sng">
                <a:solidFill>
                  <a:schemeClr val="bg2"/>
                </a:solidFill>
                <a:latin typeface="Times New Roman" panose="02020603050405020304" pitchFamily="18" charset="0"/>
              </a:rPr>
              <a:t>nhân hai vế</a:t>
            </a:r>
            <a:r>
              <a:rPr lang="en-US" altLang="en-US" sz="2400" b="1">
                <a:solidFill>
                  <a:schemeClr val="bg2"/>
                </a:solidFill>
                <a:latin typeface="Times New Roman" panose="02020603050405020304" pitchFamily="18" charset="0"/>
              </a:rPr>
              <a:t> của bất phương trình </a:t>
            </a:r>
            <a:r>
              <a:rPr lang="en-US" altLang="en-US" sz="2400" b="1" u="sng">
                <a:solidFill>
                  <a:schemeClr val="bg2"/>
                </a:solidFill>
                <a:latin typeface="Times New Roman" panose="02020603050405020304" pitchFamily="18" charset="0"/>
              </a:rPr>
              <a:t>với cùng</a:t>
            </a:r>
            <a:r>
              <a:rPr lang="en-US" altLang="en-US" sz="2400" b="1">
                <a:solidFill>
                  <a:schemeClr val="bg2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u="sng">
                <a:solidFill>
                  <a:schemeClr val="bg2"/>
                </a:solidFill>
                <a:latin typeface="Times New Roman" panose="02020603050405020304" pitchFamily="18" charset="0"/>
              </a:rPr>
              <a:t>một số khác 0</a:t>
            </a:r>
            <a:r>
              <a:rPr lang="en-US" altLang="en-US" sz="2400" b="1">
                <a:solidFill>
                  <a:schemeClr val="bg2"/>
                </a:solidFill>
                <a:latin typeface="Times New Roman" panose="02020603050405020304" pitchFamily="18" charset="0"/>
              </a:rPr>
              <a:t>,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chemeClr val="bg2"/>
                </a:solidFill>
                <a:latin typeface="Times New Roman" panose="02020603050405020304" pitchFamily="18" charset="0"/>
              </a:rPr>
              <a:t>ta phải: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en-US" sz="300" b="1">
              <a:solidFill>
                <a:schemeClr val="bg2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chemeClr val="bg2"/>
                </a:solidFill>
                <a:latin typeface="Times New Roman" panose="02020603050405020304" pitchFamily="18" charset="0"/>
              </a:rPr>
              <a:t>   -  </a:t>
            </a:r>
            <a:r>
              <a:rPr lang="en-US" altLang="en-US" sz="2400" b="1" u="sng">
                <a:solidFill>
                  <a:schemeClr val="hlink"/>
                </a:solidFill>
                <a:latin typeface="Times New Roman" panose="02020603050405020304" pitchFamily="18" charset="0"/>
              </a:rPr>
              <a:t>Giữ nguyên chiều</a:t>
            </a:r>
            <a:r>
              <a:rPr lang="en-US" altLang="en-US" sz="2400" b="1">
                <a:solidFill>
                  <a:schemeClr val="bg2"/>
                </a:solidFill>
                <a:latin typeface="Times New Roman" panose="02020603050405020304" pitchFamily="18" charset="0"/>
              </a:rPr>
              <a:t> bất phương trình </a:t>
            </a:r>
            <a:r>
              <a:rPr lang="en-US" altLang="en-US" sz="2400" b="1" u="sng">
                <a:solidFill>
                  <a:schemeClr val="hlink"/>
                </a:solidFill>
                <a:latin typeface="Times New Roman" panose="02020603050405020304" pitchFamily="18" charset="0"/>
              </a:rPr>
              <a:t>nếu số đó dương</a:t>
            </a:r>
            <a:endParaRPr lang="en-US" altLang="en-US" sz="2400" b="1">
              <a:solidFill>
                <a:schemeClr val="bg2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en-US" sz="600" b="1">
              <a:solidFill>
                <a:schemeClr val="bg2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chemeClr val="bg2"/>
                </a:solidFill>
                <a:latin typeface="Times New Roman" panose="02020603050405020304" pitchFamily="18" charset="0"/>
              </a:rPr>
              <a:t>   -  </a:t>
            </a:r>
            <a:r>
              <a:rPr lang="en-US" altLang="en-US" sz="2400" b="1" u="sng">
                <a:solidFill>
                  <a:schemeClr val="hlink"/>
                </a:solidFill>
                <a:latin typeface="Times New Roman" panose="02020603050405020304" pitchFamily="18" charset="0"/>
              </a:rPr>
              <a:t>Đổi chiều</a:t>
            </a:r>
            <a:r>
              <a:rPr lang="en-US" altLang="en-US" sz="2400" b="1">
                <a:solidFill>
                  <a:schemeClr val="bg2"/>
                </a:solidFill>
                <a:latin typeface="Times New Roman" panose="02020603050405020304" pitchFamily="18" charset="0"/>
              </a:rPr>
              <a:t> bất phương trình </a:t>
            </a:r>
            <a:r>
              <a:rPr lang="en-US" altLang="en-US" sz="2400" b="1" u="sng">
                <a:solidFill>
                  <a:schemeClr val="hlink"/>
                </a:solidFill>
                <a:latin typeface="Times New Roman" panose="02020603050405020304" pitchFamily="18" charset="0"/>
              </a:rPr>
              <a:t>nếu số đó âm</a:t>
            </a:r>
            <a:r>
              <a:rPr lang="en-US" altLang="en-US" sz="2400" b="1">
                <a:solidFill>
                  <a:schemeClr val="bg2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28" name="Text Box 7">
            <a:extLst>
              <a:ext uri="{FF2B5EF4-FFF2-40B4-BE49-F238E27FC236}">
                <a16:creationId xmlns:a16="http://schemas.microsoft.com/office/drawing/2014/main" id="{69EE6FE2-00F2-570F-D2B0-A754FFB270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954338"/>
            <a:ext cx="807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2800" b="1" u="sng" dirty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VD4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:</a:t>
            </a:r>
            <a:r>
              <a:rPr lang="en-US" sz="2800" b="1" dirty="0">
                <a:solidFill>
                  <a:srgbClr val="1165ED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Giải</a:t>
            </a:r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bất</a:t>
            </a:r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phương</a:t>
            </a:r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trình</a:t>
            </a:r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  -</a:t>
            </a:r>
            <a:r>
              <a:rPr lang="en-US" sz="28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0,5x </a:t>
            </a:r>
            <a:r>
              <a:rPr lang="en-US" sz="2800" b="1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&lt;</a:t>
            </a:r>
            <a:r>
              <a:rPr lang="en-US" sz="28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 3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67D31EA-2B3F-DA4D-2AD5-990E54D431BE}"/>
              </a:ext>
            </a:extLst>
          </p:cNvPr>
          <p:cNvGrpSpPr/>
          <p:nvPr/>
        </p:nvGrpSpPr>
        <p:grpSpPr>
          <a:xfrm>
            <a:off x="-8311" y="3536950"/>
            <a:ext cx="9269300" cy="3029429"/>
            <a:chOff x="609600" y="3536950"/>
            <a:chExt cx="8026099" cy="3029429"/>
          </a:xfrm>
        </p:grpSpPr>
        <p:sp>
          <p:nvSpPr>
            <p:cNvPr id="29" name="Text Box 9">
              <a:extLst>
                <a:ext uri="{FF2B5EF4-FFF2-40B4-BE49-F238E27FC236}">
                  <a16:creationId xmlns:a16="http://schemas.microsoft.com/office/drawing/2014/main" id="{BEBC651D-4ACF-6958-2B11-05668705C2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37458" y="4047343"/>
              <a:ext cx="3430962" cy="553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3000" b="1" dirty="0">
                  <a:solidFill>
                    <a:srgbClr val="0000CC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(</a:t>
              </a:r>
              <a:r>
                <a:rPr lang="en-US" altLang="en-US" sz="3000" b="1" i="1" dirty="0" err="1">
                  <a:solidFill>
                    <a:srgbClr val="0000CC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Nhân</a:t>
              </a:r>
              <a:r>
                <a:rPr lang="en-US" altLang="en-US" sz="3000" b="1" i="1" dirty="0">
                  <a:solidFill>
                    <a:srgbClr val="0000CC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 </a:t>
              </a:r>
              <a:r>
                <a:rPr lang="en-US" altLang="en-US" sz="3000" b="1" i="1" dirty="0" err="1">
                  <a:solidFill>
                    <a:srgbClr val="0000CC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cả</a:t>
              </a:r>
              <a:r>
                <a:rPr lang="en-US" altLang="en-US" sz="3000" b="1" i="1" dirty="0">
                  <a:solidFill>
                    <a:srgbClr val="0000CC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 </a:t>
              </a:r>
              <a:r>
                <a:rPr lang="en-US" altLang="en-US" sz="3000" b="1" i="1" dirty="0" err="1">
                  <a:solidFill>
                    <a:srgbClr val="0000CC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hai</a:t>
              </a:r>
              <a:r>
                <a:rPr lang="en-US" altLang="en-US" sz="3000" b="1" i="1" dirty="0">
                  <a:solidFill>
                    <a:srgbClr val="0000CC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 </a:t>
              </a:r>
              <a:r>
                <a:rPr lang="en-US" altLang="en-US" sz="3000" b="1" i="1" dirty="0" err="1">
                  <a:solidFill>
                    <a:srgbClr val="0000CC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vế</a:t>
              </a:r>
              <a:r>
                <a:rPr lang="en-US" altLang="en-US" sz="3000" b="1" i="1" dirty="0">
                  <a:solidFill>
                    <a:srgbClr val="0000CC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 </a:t>
              </a:r>
              <a:r>
                <a:rPr lang="en-US" altLang="en-US" sz="3000" b="1" i="1" dirty="0" err="1">
                  <a:solidFill>
                    <a:srgbClr val="0000CC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với</a:t>
              </a:r>
              <a:r>
                <a:rPr lang="en-US" altLang="en-US" sz="3000" b="1" i="1" dirty="0">
                  <a:solidFill>
                    <a:srgbClr val="0000CC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 </a:t>
              </a:r>
              <a:r>
                <a:rPr lang="en-US" altLang="en-US" sz="3000" b="1" i="1" dirty="0">
                  <a:solidFill>
                    <a:schemeClr val="hlink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-2</a:t>
              </a:r>
              <a:r>
                <a:rPr lang="en-US" altLang="en-US" sz="3000" b="1" dirty="0">
                  <a:solidFill>
                    <a:srgbClr val="0000CC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 )</a:t>
              </a:r>
              <a:endParaRPr lang="en-US" altLang="en-US" sz="3000" dirty="0">
                <a:solidFill>
                  <a:srgbClr val="0000CC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0" name="Text Box 23">
              <a:extLst>
                <a:ext uri="{FF2B5EF4-FFF2-40B4-BE49-F238E27FC236}">
                  <a16:creationId xmlns:a16="http://schemas.microsoft.com/office/drawing/2014/main" id="{13C1676E-7CE3-ED77-36A4-C2B25C1176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9600" y="3536950"/>
              <a:ext cx="3657600" cy="1015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3000" b="1" u="sng" dirty="0" err="1">
                  <a:solidFill>
                    <a:schemeClr val="hlink"/>
                  </a:solidFill>
                  <a:latin typeface="Times New Roman" panose="02020603050405020304" pitchFamily="18" charset="0"/>
                </a:rPr>
                <a:t>Giải</a:t>
              </a:r>
              <a:r>
                <a:rPr lang="en-US" altLang="en-US" sz="3000" b="1" u="sng" dirty="0">
                  <a:solidFill>
                    <a:schemeClr val="hlink"/>
                  </a:solidFill>
                  <a:latin typeface="Times New Roman" panose="02020603050405020304" pitchFamily="18" charset="0"/>
                </a:rPr>
                <a:t>:</a:t>
              </a:r>
              <a:r>
                <a:rPr lang="en-US" altLang="en-US" sz="3000" dirty="0">
                  <a:latin typeface="Times New Roman" panose="02020603050405020304" pitchFamily="18" charset="0"/>
                </a:rPr>
                <a:t> </a:t>
              </a:r>
              <a:r>
                <a:rPr lang="en-US" altLang="en-US" sz="3000" b="1" dirty="0">
                  <a:solidFill>
                    <a:schemeClr val="bg2"/>
                  </a:solidFill>
                  <a:latin typeface="Times New Roman" panose="02020603050405020304" pitchFamily="18" charset="0"/>
                </a:rPr>
                <a:t>Ta </a:t>
              </a:r>
              <a:r>
                <a:rPr lang="en-US" altLang="en-US" sz="3000" b="1" dirty="0" err="1">
                  <a:solidFill>
                    <a:schemeClr val="bg2"/>
                  </a:solidFill>
                  <a:latin typeface="Times New Roman" panose="02020603050405020304" pitchFamily="18" charset="0"/>
                </a:rPr>
                <a:t>có</a:t>
              </a:r>
              <a:r>
                <a:rPr lang="en-US" altLang="en-US" sz="3000" b="1" dirty="0">
                  <a:solidFill>
                    <a:schemeClr val="bg2"/>
                  </a:solidFill>
                  <a:latin typeface="Times New Roman" panose="02020603050405020304" pitchFamily="18" charset="0"/>
                </a:rPr>
                <a:t>:  -0,5x</a:t>
              </a:r>
              <a:r>
                <a:rPr lang="en-US" altLang="en-US" sz="3000" b="1" dirty="0">
                  <a:latin typeface="Times New Roman" panose="02020603050405020304" pitchFamily="18" charset="0"/>
                </a:rPr>
                <a:t>  </a:t>
              </a:r>
              <a:r>
                <a:rPr lang="en-US" altLang="en-US" sz="3000" b="1" dirty="0">
                  <a:solidFill>
                    <a:schemeClr val="bg2"/>
                  </a:solidFill>
                  <a:latin typeface="Times New Roman" panose="02020603050405020304" pitchFamily="18" charset="0"/>
                </a:rPr>
                <a:t>&lt; 3</a:t>
              </a:r>
              <a:endParaRPr lang="en-US" altLang="en-US" sz="3000" b="1" dirty="0">
                <a:solidFill>
                  <a:schemeClr val="bg2"/>
                </a:solidFill>
                <a:latin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Text Box 24">
                  <a:extLst>
                    <a:ext uri="{FF2B5EF4-FFF2-40B4-BE49-F238E27FC236}">
                      <a16:creationId xmlns:a16="http://schemas.microsoft.com/office/drawing/2014/main" id="{F499D455-8518-5AA4-0062-C6DD02D8E28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524000" y="4046934"/>
                  <a:ext cx="3886200" cy="58477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120000"/>
                    <a:buChar char="•"/>
                    <a:defRPr sz="32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Tahoma" panose="020B060403050404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120000"/>
                    <a:buChar char="•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Tahoma" panose="020B060403050404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en-US" altLang="en-US" sz="32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altLang="en-US" sz="3200" b="1" i="1" dirty="0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&lt;=&gt;</m:t>
                      </m:r>
                    </m:oMath>
                  </a14:m>
                  <a:r>
                    <a:rPr lang="en-US" altLang="en-US" sz="32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</a:t>
                  </a:r>
                  <a:r>
                    <a:rPr lang="en-US" altLang="en-US" sz="30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-0,5x . </a:t>
                  </a:r>
                  <a:r>
                    <a:rPr lang="en-US" altLang="en-US" sz="3000" b="1" dirty="0">
                      <a:solidFill>
                        <a:srgbClr val="FF3300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(-2) &gt;</a:t>
                  </a:r>
                  <a:r>
                    <a:rPr lang="en-US" altLang="en-US" sz="30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3. </a:t>
                  </a:r>
                  <a:r>
                    <a:rPr lang="en-US" altLang="en-US" sz="3000" b="1" dirty="0">
                      <a:solidFill>
                        <a:srgbClr val="FF3300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(-2)</a:t>
                  </a:r>
                  <a:r>
                    <a:rPr lang="en-US" altLang="en-US" sz="3000" b="1" dirty="0"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</a:t>
                  </a:r>
                  <a:endParaRPr lang="en-US" altLang="en-US" sz="3000" b="1" dirty="0">
                    <a:solidFill>
                      <a:schemeClr val="bg2"/>
                    </a:solidFill>
                    <a:latin typeface="Times New Roman" panose="02020603050405020304" pitchFamily="18" charset="0"/>
                    <a:sym typeface="Symbol" panose="05050102010706020507" pitchFamily="18" charset="2"/>
                  </a:endParaRPr>
                </a:p>
              </p:txBody>
            </p:sp>
          </mc:Choice>
          <mc:Fallback xmlns="">
            <p:sp>
              <p:nvSpPr>
                <p:cNvPr id="31" name="Text Box 24">
                  <a:extLst>
                    <a:ext uri="{FF2B5EF4-FFF2-40B4-BE49-F238E27FC236}">
                      <a16:creationId xmlns:a16="http://schemas.microsoft.com/office/drawing/2014/main" id="{F499D455-8518-5AA4-0062-C6DD02D8E28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524000" y="4046934"/>
                  <a:ext cx="3886200" cy="584775"/>
                </a:xfrm>
                <a:prstGeom prst="rect">
                  <a:avLst/>
                </a:prstGeom>
                <a:blipFill>
                  <a:blip r:embed="rId3"/>
                  <a:stretch>
                    <a:fillRect t="-9375" b="-30208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Text Box 25">
                  <a:extLst>
                    <a:ext uri="{FF2B5EF4-FFF2-40B4-BE49-F238E27FC236}">
                      <a16:creationId xmlns:a16="http://schemas.microsoft.com/office/drawing/2014/main" id="{9F161D94-1C7E-1F5C-8C95-E8889575C80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752600" y="4718034"/>
                  <a:ext cx="3124200" cy="58477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120000"/>
                    <a:buChar char="•"/>
                    <a:defRPr sz="32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Tahoma" panose="020B060403050404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120000"/>
                    <a:buChar char="•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Tahoma" panose="020B060403050404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14:m>
                    <m:oMath xmlns:m="http://schemas.openxmlformats.org/officeDocument/2006/math">
                      <m:r>
                        <a:rPr lang="en-US" altLang="en-US" sz="3200" b="1" i="1" dirty="0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&lt;=&gt;</m:t>
                      </m:r>
                    </m:oMath>
                  </a14:m>
                  <a:r>
                    <a:rPr lang="en-US" altLang="en-US" sz="32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</a:t>
                  </a:r>
                  <a:r>
                    <a:rPr lang="en-US" altLang="en-US" sz="30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      x   &gt; -6</a:t>
                  </a:r>
                </a:p>
              </p:txBody>
            </p:sp>
          </mc:Choice>
          <mc:Fallback xmlns="">
            <p:sp>
              <p:nvSpPr>
                <p:cNvPr id="32" name="Text Box 25">
                  <a:extLst>
                    <a:ext uri="{FF2B5EF4-FFF2-40B4-BE49-F238E27FC236}">
                      <a16:creationId xmlns:a16="http://schemas.microsoft.com/office/drawing/2014/main" id="{9F161D94-1C7E-1F5C-8C95-E8889575C80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752600" y="4718034"/>
                  <a:ext cx="3124200" cy="584775"/>
                </a:xfrm>
                <a:prstGeom prst="rect">
                  <a:avLst/>
                </a:prstGeom>
                <a:blipFill>
                  <a:blip r:embed="rId4"/>
                  <a:stretch>
                    <a:fillRect t="-9375" b="-30208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3" name="Text Box 26">
              <a:extLst>
                <a:ext uri="{FF2B5EF4-FFF2-40B4-BE49-F238E27FC236}">
                  <a16:creationId xmlns:a16="http://schemas.microsoft.com/office/drawing/2014/main" id="{B5A736DF-5500-A743-16C8-F2A248752F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4736" y="5319884"/>
              <a:ext cx="7820963" cy="12464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3000" b="1" dirty="0" err="1">
                  <a:solidFill>
                    <a:schemeClr val="bg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Vậy</a:t>
              </a:r>
              <a:r>
                <a:rPr lang="en-US" altLang="en-US" sz="3000" b="1" dirty="0">
                  <a:solidFill>
                    <a:schemeClr val="bg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 </a:t>
              </a:r>
              <a:r>
                <a:rPr lang="en-US" altLang="en-US" sz="3000" b="1" dirty="0" err="1">
                  <a:solidFill>
                    <a:schemeClr val="bg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tập</a:t>
              </a:r>
              <a:r>
                <a:rPr lang="en-US" altLang="en-US" sz="3000" b="1" dirty="0">
                  <a:solidFill>
                    <a:schemeClr val="bg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 </a:t>
              </a:r>
              <a:r>
                <a:rPr lang="en-US" altLang="en-US" sz="3000" b="1" dirty="0" err="1">
                  <a:solidFill>
                    <a:schemeClr val="bg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nghiệm</a:t>
              </a:r>
              <a:r>
                <a:rPr lang="en-US" altLang="en-US" sz="3000" b="1" dirty="0">
                  <a:solidFill>
                    <a:schemeClr val="bg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 </a:t>
              </a:r>
              <a:r>
                <a:rPr lang="en-US" altLang="en-US" sz="3000" b="1" dirty="0" err="1">
                  <a:solidFill>
                    <a:schemeClr val="bg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của</a:t>
              </a:r>
              <a:r>
                <a:rPr lang="en-US" altLang="en-US" sz="3000" b="1" dirty="0">
                  <a:solidFill>
                    <a:schemeClr val="bg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 </a:t>
              </a:r>
              <a:r>
                <a:rPr lang="en-US" altLang="en-US" sz="3000" b="1" dirty="0" err="1">
                  <a:solidFill>
                    <a:schemeClr val="bg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bất</a:t>
              </a:r>
              <a:r>
                <a:rPr lang="en-US" altLang="en-US" sz="3000" b="1" dirty="0">
                  <a:solidFill>
                    <a:schemeClr val="bg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 </a:t>
              </a:r>
              <a:r>
                <a:rPr lang="en-US" altLang="en-US" sz="3000" b="1" dirty="0" err="1">
                  <a:solidFill>
                    <a:schemeClr val="bg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phương</a:t>
              </a:r>
              <a:r>
                <a:rPr lang="en-US" altLang="en-US" sz="3000" b="1" dirty="0">
                  <a:solidFill>
                    <a:schemeClr val="bg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 </a:t>
              </a:r>
              <a:r>
                <a:rPr lang="en-US" altLang="en-US" sz="3000" b="1" dirty="0" err="1">
                  <a:solidFill>
                    <a:schemeClr val="bg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trình</a:t>
              </a:r>
              <a:r>
                <a:rPr lang="en-US" altLang="en-US" sz="3000" b="1" dirty="0">
                  <a:solidFill>
                    <a:schemeClr val="bg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 </a:t>
              </a:r>
              <a:r>
                <a:rPr lang="en-US" altLang="en-US" sz="3000" b="1" dirty="0" err="1">
                  <a:solidFill>
                    <a:schemeClr val="bg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là</a:t>
              </a:r>
              <a:r>
                <a:rPr lang="en-US" altLang="en-US" sz="3000" b="1" dirty="0">
                  <a:solidFill>
                    <a:schemeClr val="bg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:      </a:t>
              </a:r>
            </a:p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3000" b="1" dirty="0">
                  <a:solidFill>
                    <a:schemeClr val="bg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                                 { x | x &gt; -6 }</a:t>
              </a:r>
            </a:p>
          </p:txBody>
        </p:sp>
      </p:grp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4">
            <a:extLst>
              <a:ext uri="{FF2B5EF4-FFF2-40B4-BE49-F238E27FC236}">
                <a16:creationId xmlns:a16="http://schemas.microsoft.com/office/drawing/2014/main" id="{026E1DB4-CC0A-83D7-A0CC-1CF40C7E1E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609600"/>
            <a:ext cx="8305800" cy="1866900"/>
          </a:xfrm>
          <a:prstGeom prst="rect">
            <a:avLst/>
          </a:prstGeom>
          <a:solidFill>
            <a:srgbClr val="CCFFFF"/>
          </a:solidFill>
          <a:ln w="9525" algn="ctr">
            <a:solidFill>
              <a:srgbClr val="0033CC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800" b="1">
              <a:solidFill>
                <a:srgbClr val="FF3300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800" b="1">
                <a:solidFill>
                  <a:srgbClr val="FF3300"/>
                </a:solidFill>
              </a:rPr>
              <a:t>                         </a:t>
            </a:r>
            <a:r>
              <a:rPr lang="en-US" altLang="en-US" sz="2400" b="1">
                <a:solidFill>
                  <a:srgbClr val="0033CC"/>
                </a:solidFill>
              </a:rPr>
              <a:t>SGK trang 45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800" b="1">
              <a:solidFill>
                <a:srgbClr val="0033CC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FF3300"/>
                </a:solidFill>
              </a:rPr>
              <a:t>      Giải các bất phương trình sau  </a:t>
            </a:r>
            <a:endParaRPr lang="en-US" altLang="en-US" sz="2400">
              <a:solidFill>
                <a:srgbClr val="FF3300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>
              <a:solidFill>
                <a:srgbClr val="FF3300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>
              <a:solidFill>
                <a:srgbClr val="FF3300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solidFill>
                <a:srgbClr val="FF3300"/>
              </a:solidFill>
            </a:endParaRPr>
          </a:p>
        </p:txBody>
      </p:sp>
      <p:sp>
        <p:nvSpPr>
          <p:cNvPr id="19459" name="Text Box 35">
            <a:extLst>
              <a:ext uri="{FF2B5EF4-FFF2-40B4-BE49-F238E27FC236}">
                <a16:creationId xmlns:a16="http://schemas.microsoft.com/office/drawing/2014/main" id="{D3A37B08-88B1-E524-82CD-A1DBE2535F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851025"/>
            <a:ext cx="7391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b="1">
                <a:solidFill>
                  <a:srgbClr val="3333CC"/>
                </a:solidFill>
              </a:rPr>
              <a:t>      </a:t>
            </a:r>
            <a:r>
              <a:rPr lang="en-US" altLang="en-US" sz="2800" b="1">
                <a:solidFill>
                  <a:srgbClr val="FF3300"/>
                </a:solidFill>
                <a:latin typeface="Times New Roman" panose="02020603050405020304" pitchFamily="18" charset="0"/>
              </a:rPr>
              <a:t>a)  2x &lt; 24		           b)  -3x  &lt;  27</a:t>
            </a:r>
            <a:endParaRPr lang="en-US" altLang="en-US" sz="2800" b="1">
              <a:solidFill>
                <a:srgbClr val="FF33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2260" name="Text Box 36">
            <a:extLst>
              <a:ext uri="{FF2B5EF4-FFF2-40B4-BE49-F238E27FC236}">
                <a16:creationId xmlns:a16="http://schemas.microsoft.com/office/drawing/2014/main" id="{37E19D13-FFA5-6B18-33B1-8098F1EFF1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900" y="684213"/>
            <a:ext cx="609600" cy="557212"/>
          </a:xfrm>
          <a:prstGeom prst="rect">
            <a:avLst/>
          </a:prstGeom>
          <a:solidFill>
            <a:srgbClr val="FF66CC"/>
          </a:solidFill>
          <a:ln w="38100">
            <a:solidFill>
              <a:srgbClr val="1165ED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?3          </a:t>
            </a:r>
          </a:p>
        </p:txBody>
      </p:sp>
    </p:spTree>
    <p:extLst>
      <p:ext uri="{BB962C8B-B14F-4D97-AF65-F5344CB8AC3E}">
        <p14:creationId xmlns:p14="http://schemas.microsoft.com/office/powerpoint/2010/main" val="3252890551"/>
      </p:ext>
    </p:extLst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4">
            <a:extLst>
              <a:ext uri="{FF2B5EF4-FFF2-40B4-BE49-F238E27FC236}">
                <a16:creationId xmlns:a16="http://schemas.microsoft.com/office/drawing/2014/main" id="{026E1DB4-CC0A-83D7-A0CC-1CF40C7E1E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609600"/>
            <a:ext cx="8305800" cy="1866900"/>
          </a:xfrm>
          <a:prstGeom prst="rect">
            <a:avLst/>
          </a:prstGeom>
          <a:solidFill>
            <a:srgbClr val="CCFFFF"/>
          </a:solidFill>
          <a:ln w="9525" algn="ctr">
            <a:solidFill>
              <a:srgbClr val="0033CC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800" b="1">
              <a:solidFill>
                <a:srgbClr val="FF3300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800" b="1">
                <a:solidFill>
                  <a:srgbClr val="FF3300"/>
                </a:solidFill>
              </a:rPr>
              <a:t>                         </a:t>
            </a:r>
            <a:r>
              <a:rPr lang="en-US" altLang="en-US" sz="2400" b="1">
                <a:solidFill>
                  <a:srgbClr val="0033CC"/>
                </a:solidFill>
              </a:rPr>
              <a:t>SGK trang 45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800" b="1">
              <a:solidFill>
                <a:srgbClr val="0033CC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FF3300"/>
                </a:solidFill>
              </a:rPr>
              <a:t>      Giải các bất phương trình sau  </a:t>
            </a:r>
            <a:endParaRPr lang="en-US" altLang="en-US" sz="2400">
              <a:solidFill>
                <a:srgbClr val="FF3300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>
              <a:solidFill>
                <a:srgbClr val="FF3300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>
              <a:solidFill>
                <a:srgbClr val="FF3300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solidFill>
                <a:srgbClr val="FF3300"/>
              </a:solidFill>
            </a:endParaRPr>
          </a:p>
        </p:txBody>
      </p:sp>
      <p:sp>
        <p:nvSpPr>
          <p:cNvPr id="19459" name="Text Box 35">
            <a:extLst>
              <a:ext uri="{FF2B5EF4-FFF2-40B4-BE49-F238E27FC236}">
                <a16:creationId xmlns:a16="http://schemas.microsoft.com/office/drawing/2014/main" id="{D3A37B08-88B1-E524-82CD-A1DBE2535F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851025"/>
            <a:ext cx="7391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b="1">
                <a:solidFill>
                  <a:srgbClr val="3333CC"/>
                </a:solidFill>
              </a:rPr>
              <a:t>      </a:t>
            </a:r>
            <a:r>
              <a:rPr lang="en-US" altLang="en-US" sz="2800" b="1">
                <a:solidFill>
                  <a:srgbClr val="FF3300"/>
                </a:solidFill>
                <a:latin typeface="Times New Roman" panose="02020603050405020304" pitchFamily="18" charset="0"/>
              </a:rPr>
              <a:t>a)  2x &lt; 24		           b)  -3x  &lt;  27</a:t>
            </a:r>
            <a:endParaRPr lang="en-US" altLang="en-US" sz="2800" b="1">
              <a:solidFill>
                <a:srgbClr val="FF33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2260" name="Text Box 36">
            <a:extLst>
              <a:ext uri="{FF2B5EF4-FFF2-40B4-BE49-F238E27FC236}">
                <a16:creationId xmlns:a16="http://schemas.microsoft.com/office/drawing/2014/main" id="{37E19D13-FFA5-6B18-33B1-8098F1EFF1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900" y="684213"/>
            <a:ext cx="609600" cy="557212"/>
          </a:xfrm>
          <a:prstGeom prst="rect">
            <a:avLst/>
          </a:prstGeom>
          <a:solidFill>
            <a:srgbClr val="FF66CC"/>
          </a:solidFill>
          <a:ln w="38100">
            <a:solidFill>
              <a:srgbClr val="1165ED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?3          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B21FF2BE-B4CD-C3D7-FE71-7AC36C3D4C8A}"/>
              </a:ext>
            </a:extLst>
          </p:cNvPr>
          <p:cNvGrpSpPr/>
          <p:nvPr/>
        </p:nvGrpSpPr>
        <p:grpSpPr>
          <a:xfrm>
            <a:off x="381000" y="2743200"/>
            <a:ext cx="8763000" cy="3505200"/>
            <a:chOff x="381000" y="2743200"/>
            <a:chExt cx="8763000" cy="350520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6107" name="Text Box 27">
                  <a:extLst>
                    <a:ext uri="{FF2B5EF4-FFF2-40B4-BE49-F238E27FC236}">
                      <a16:creationId xmlns:a16="http://schemas.microsoft.com/office/drawing/2014/main" id="{DAB09415-CBE4-D154-EEC9-45C7C62552E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81000" y="2819400"/>
                  <a:ext cx="4343400" cy="262413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120000"/>
                    <a:buChar char="•"/>
                    <a:defRPr sz="32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Tahoma" panose="020B060403050404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120000"/>
                    <a:buChar char="•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Tahoma" panose="020B060403050404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8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</a:rPr>
                    <a:t>Ta </a:t>
                  </a:r>
                  <a:r>
                    <a:rPr lang="en-US" altLang="en-US" sz="2800" b="1" dirty="0" err="1">
                      <a:solidFill>
                        <a:schemeClr val="bg2"/>
                      </a:solidFill>
                      <a:latin typeface="Times New Roman" panose="02020603050405020304" pitchFamily="18" charset="0"/>
                    </a:rPr>
                    <a:t>có</a:t>
                  </a:r>
                  <a:r>
                    <a:rPr lang="en-US" altLang="en-US" sz="28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</a:rPr>
                    <a:t>:</a:t>
                  </a:r>
                  <a:r>
                    <a:rPr lang="en-US" altLang="en-US" sz="2800" b="1" dirty="0">
                      <a:solidFill>
                        <a:srgbClr val="FF3300"/>
                      </a:solidFill>
                      <a:latin typeface="Times New Roman" panose="02020603050405020304" pitchFamily="18" charset="0"/>
                    </a:rPr>
                    <a:t>   2x  &lt; 24</a:t>
                  </a:r>
                </a:p>
                <a:p>
                  <a:pPr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800" b="1" dirty="0">
                      <a:solidFill>
                        <a:srgbClr val="FF3300"/>
                      </a:solidFill>
                      <a:latin typeface="Times New Roman" panose="02020603050405020304" pitchFamily="18" charset="0"/>
                    </a:rPr>
                    <a:t>   </a:t>
                  </a:r>
                  <a:r>
                    <a:rPr lang="en-US" altLang="en-US" sz="28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altLang="en-US" sz="2800" b="1" i="1" dirty="0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&lt;=&gt;</m:t>
                      </m:r>
                    </m:oMath>
                  </a14:m>
                  <a:r>
                    <a:rPr lang="en-US" altLang="en-US" sz="28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</a:t>
                  </a:r>
                  <a:r>
                    <a:rPr lang="en-US" altLang="en-US" sz="2800" b="1" dirty="0">
                      <a:solidFill>
                        <a:srgbClr val="FF3300"/>
                      </a:solidFill>
                      <a:latin typeface="Times New Roman" panose="02020603050405020304" pitchFamily="18" charset="0"/>
                      <a:sym typeface="Wingdings" panose="05000000000000000000" pitchFamily="2" charset="2"/>
                    </a:rPr>
                    <a:t> 2x</a:t>
                  </a:r>
                  <a:r>
                    <a:rPr lang="en-US" altLang="en-US" sz="28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  <a:sym typeface="Wingdings" panose="05000000000000000000" pitchFamily="2" charset="2"/>
                    </a:rPr>
                    <a:t> : 2</a:t>
                  </a:r>
                  <a:r>
                    <a:rPr lang="en-US" altLang="en-US" sz="2800" b="1" dirty="0">
                      <a:solidFill>
                        <a:srgbClr val="FF3300"/>
                      </a:solidFill>
                      <a:latin typeface="Times New Roman" panose="02020603050405020304" pitchFamily="18" charset="0"/>
                      <a:sym typeface="Wingdings" panose="05000000000000000000" pitchFamily="2" charset="2"/>
                    </a:rPr>
                    <a:t>  &lt; 24 </a:t>
                  </a:r>
                  <a:r>
                    <a:rPr lang="en-US" altLang="en-US" sz="28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  <a:sym typeface="Wingdings" panose="05000000000000000000" pitchFamily="2" charset="2"/>
                    </a:rPr>
                    <a:t>: 2</a:t>
                  </a:r>
                </a:p>
                <a:p>
                  <a:pPr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800" b="1" dirty="0">
                      <a:solidFill>
                        <a:schemeClr val="bg2"/>
                      </a:solidFill>
                      <a:ea typeface="Cambria Math" panose="02040503050406030204" pitchFamily="18" charset="0"/>
                      <a:sym typeface="Symbol" panose="05050102010706020507" pitchFamily="18" charset="2"/>
                    </a:rPr>
                    <a:t>   </a:t>
                  </a:r>
                  <a14:m>
                    <m:oMath xmlns:m="http://schemas.openxmlformats.org/officeDocument/2006/math">
                      <m:r>
                        <a:rPr lang="en-US" altLang="en-US" sz="2800" b="1" i="1" dirty="0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&lt;=&gt;</m:t>
                      </m:r>
                    </m:oMath>
                  </a14:m>
                  <a:r>
                    <a:rPr lang="en-US" altLang="en-US" sz="28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</a:t>
                  </a:r>
                  <a:r>
                    <a:rPr lang="en-US" altLang="en-US" sz="2800" b="1" dirty="0">
                      <a:solidFill>
                        <a:srgbClr val="FF3300"/>
                      </a:solidFill>
                      <a:latin typeface="Times New Roman" panose="02020603050405020304" pitchFamily="18" charset="0"/>
                      <a:sym typeface="Wingdings" panose="05000000000000000000" pitchFamily="2" charset="2"/>
                    </a:rPr>
                    <a:t> x   &lt;  12</a:t>
                  </a:r>
                </a:p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400" b="1" dirty="0" err="1">
                      <a:solidFill>
                        <a:schemeClr val="bg2"/>
                      </a:solidFill>
                      <a:latin typeface="Arial" panose="020B0604020202020204" pitchFamily="34" charset="0"/>
                      <a:sym typeface="Symbol" panose="05050102010706020507" pitchFamily="18" charset="2"/>
                    </a:rPr>
                    <a:t>Vậy</a:t>
                  </a:r>
                  <a:r>
                    <a:rPr lang="en-US" altLang="en-US" sz="2400" b="1" dirty="0">
                      <a:solidFill>
                        <a:schemeClr val="bg2"/>
                      </a:solidFill>
                      <a:latin typeface="Arial" panose="020B0604020202020204" pitchFamily="34" charset="0"/>
                      <a:sym typeface="Symbol" panose="05050102010706020507" pitchFamily="18" charset="2"/>
                    </a:rPr>
                    <a:t> </a:t>
                  </a:r>
                  <a:r>
                    <a:rPr lang="en-US" altLang="en-US" sz="2400" b="1" dirty="0" err="1">
                      <a:solidFill>
                        <a:schemeClr val="bg2"/>
                      </a:solidFill>
                      <a:latin typeface="Arial" panose="020B0604020202020204" pitchFamily="34" charset="0"/>
                      <a:sym typeface="Symbol" panose="05050102010706020507" pitchFamily="18" charset="2"/>
                    </a:rPr>
                    <a:t>tập</a:t>
                  </a:r>
                  <a:r>
                    <a:rPr lang="en-US" altLang="en-US" sz="2400" b="1" dirty="0">
                      <a:solidFill>
                        <a:schemeClr val="bg2"/>
                      </a:solidFill>
                      <a:latin typeface="Arial" panose="020B0604020202020204" pitchFamily="34" charset="0"/>
                      <a:sym typeface="Symbol" panose="05050102010706020507" pitchFamily="18" charset="2"/>
                    </a:rPr>
                    <a:t> </a:t>
                  </a:r>
                  <a:r>
                    <a:rPr lang="en-US" altLang="en-US" sz="2400" b="1" dirty="0" err="1">
                      <a:solidFill>
                        <a:schemeClr val="bg2"/>
                      </a:solidFill>
                      <a:latin typeface="Arial" panose="020B0604020202020204" pitchFamily="34" charset="0"/>
                      <a:sym typeface="Symbol" panose="05050102010706020507" pitchFamily="18" charset="2"/>
                    </a:rPr>
                    <a:t>nghiệm</a:t>
                  </a:r>
                  <a:r>
                    <a:rPr lang="en-US" altLang="en-US" sz="2400" b="1" dirty="0">
                      <a:solidFill>
                        <a:schemeClr val="bg2"/>
                      </a:solidFill>
                      <a:latin typeface="Arial" panose="020B0604020202020204" pitchFamily="34" charset="0"/>
                      <a:sym typeface="Symbol" panose="05050102010706020507" pitchFamily="18" charset="2"/>
                    </a:rPr>
                    <a:t> </a:t>
                  </a:r>
                  <a:r>
                    <a:rPr lang="en-US" altLang="en-US" sz="2400" b="1" dirty="0" err="1">
                      <a:solidFill>
                        <a:schemeClr val="bg2"/>
                      </a:solidFill>
                      <a:latin typeface="Arial" panose="020B0604020202020204" pitchFamily="34" charset="0"/>
                      <a:sym typeface="Symbol" panose="05050102010706020507" pitchFamily="18" charset="2"/>
                    </a:rPr>
                    <a:t>của</a:t>
                  </a:r>
                  <a:r>
                    <a:rPr lang="en-US" altLang="en-US" sz="2400" b="1" dirty="0">
                      <a:solidFill>
                        <a:schemeClr val="bg2"/>
                      </a:solidFill>
                      <a:latin typeface="Arial" panose="020B0604020202020204" pitchFamily="34" charset="0"/>
                      <a:sym typeface="Symbol" panose="05050102010706020507" pitchFamily="18" charset="2"/>
                    </a:rPr>
                    <a:t> </a:t>
                  </a:r>
                  <a:r>
                    <a:rPr lang="en-US" altLang="en-US" sz="2400" b="1" dirty="0" err="1">
                      <a:solidFill>
                        <a:schemeClr val="bg2"/>
                      </a:solidFill>
                      <a:latin typeface="Arial" panose="020B0604020202020204" pitchFamily="34" charset="0"/>
                      <a:sym typeface="Symbol" panose="05050102010706020507" pitchFamily="18" charset="2"/>
                    </a:rPr>
                    <a:t>bất</a:t>
                  </a:r>
                  <a:r>
                    <a:rPr lang="en-US" altLang="en-US" sz="2400" b="1" dirty="0">
                      <a:solidFill>
                        <a:schemeClr val="bg2"/>
                      </a:solidFill>
                      <a:latin typeface="Arial" panose="020B0604020202020204" pitchFamily="34" charset="0"/>
                      <a:sym typeface="Symbol" panose="05050102010706020507" pitchFamily="18" charset="2"/>
                    </a:rPr>
                    <a:t> </a:t>
                  </a:r>
                </a:p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600" b="1" dirty="0">
                    <a:solidFill>
                      <a:schemeClr val="bg2"/>
                    </a:solidFill>
                    <a:latin typeface="Arial" panose="020B0604020202020204" pitchFamily="34" charset="0"/>
                    <a:sym typeface="Symbol" panose="05050102010706020507" pitchFamily="18" charset="2"/>
                  </a:endParaRPr>
                </a:p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400" b="1" dirty="0" err="1">
                      <a:solidFill>
                        <a:schemeClr val="bg2"/>
                      </a:solidFill>
                      <a:latin typeface="Arial" panose="020B0604020202020204" pitchFamily="34" charset="0"/>
                      <a:sym typeface="Symbol" panose="05050102010706020507" pitchFamily="18" charset="2"/>
                    </a:rPr>
                    <a:t>phương</a:t>
                  </a:r>
                  <a:r>
                    <a:rPr lang="en-US" altLang="en-US" sz="2400" b="1" dirty="0">
                      <a:solidFill>
                        <a:schemeClr val="bg2"/>
                      </a:solidFill>
                      <a:latin typeface="Arial" panose="020B0604020202020204" pitchFamily="34" charset="0"/>
                      <a:sym typeface="Symbol" panose="05050102010706020507" pitchFamily="18" charset="2"/>
                    </a:rPr>
                    <a:t> </a:t>
                  </a:r>
                  <a:r>
                    <a:rPr lang="en-US" altLang="en-US" sz="2400" b="1" dirty="0" err="1">
                      <a:solidFill>
                        <a:schemeClr val="bg2"/>
                      </a:solidFill>
                      <a:latin typeface="Arial" panose="020B0604020202020204" pitchFamily="34" charset="0"/>
                      <a:sym typeface="Symbol" panose="05050102010706020507" pitchFamily="18" charset="2"/>
                    </a:rPr>
                    <a:t>trình</a:t>
                  </a:r>
                  <a:r>
                    <a:rPr lang="en-US" altLang="en-US" sz="2400" b="1" dirty="0">
                      <a:solidFill>
                        <a:schemeClr val="bg2"/>
                      </a:solidFill>
                      <a:latin typeface="Arial" panose="020B0604020202020204" pitchFamily="34" charset="0"/>
                      <a:sym typeface="Symbol" panose="05050102010706020507" pitchFamily="18" charset="2"/>
                    </a:rPr>
                    <a:t> </a:t>
                  </a:r>
                  <a:r>
                    <a:rPr lang="en-US" altLang="en-US" sz="2400" b="1" dirty="0" err="1">
                      <a:solidFill>
                        <a:schemeClr val="bg2"/>
                      </a:solidFill>
                      <a:latin typeface="Arial" panose="020B0604020202020204" pitchFamily="34" charset="0"/>
                      <a:sym typeface="Symbol" panose="05050102010706020507" pitchFamily="18" charset="2"/>
                    </a:rPr>
                    <a:t>là</a:t>
                  </a:r>
                  <a:r>
                    <a:rPr lang="en-US" altLang="en-US" sz="2400" b="1" dirty="0">
                      <a:solidFill>
                        <a:schemeClr val="bg2"/>
                      </a:solidFill>
                      <a:latin typeface="Arial" panose="020B0604020202020204" pitchFamily="34" charset="0"/>
                      <a:sym typeface="Symbol" panose="05050102010706020507" pitchFamily="18" charset="2"/>
                    </a:rPr>
                    <a:t>: { x| x &lt;12}</a:t>
                  </a:r>
                  <a:endParaRPr lang="en-US" altLang="en-US" sz="2400" b="1" dirty="0">
                    <a:solidFill>
                      <a:srgbClr val="FF3300"/>
                    </a:solidFill>
                    <a:latin typeface="Times New Roman" panose="02020603050405020304" pitchFamily="18" charset="0"/>
                    <a:sym typeface="Wingdings" panose="05000000000000000000" pitchFamily="2" charset="2"/>
                  </a:endParaRPr>
                </a:p>
              </p:txBody>
            </p:sp>
          </mc:Choice>
          <mc:Fallback xmlns="">
            <p:sp>
              <p:nvSpPr>
                <p:cNvPr id="46107" name="Text Box 27">
                  <a:extLst>
                    <a:ext uri="{FF2B5EF4-FFF2-40B4-BE49-F238E27FC236}">
                      <a16:creationId xmlns:a16="http://schemas.microsoft.com/office/drawing/2014/main" id="{DAB09415-CBE4-D154-EEC9-45C7C62552E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81000" y="2819400"/>
                  <a:ext cx="4343400" cy="2624138"/>
                </a:xfrm>
                <a:prstGeom prst="rect">
                  <a:avLst/>
                </a:prstGeom>
                <a:blipFill>
                  <a:blip r:embed="rId2"/>
                  <a:stretch>
                    <a:fillRect l="-2949" t="-2558" b="-5116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Text Box 27">
                  <a:extLst>
                    <a:ext uri="{FF2B5EF4-FFF2-40B4-BE49-F238E27FC236}">
                      <a16:creationId xmlns:a16="http://schemas.microsoft.com/office/drawing/2014/main" id="{D8D37C75-9A55-0E10-CAD5-B24AEB8FFC95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724400" y="2801938"/>
                  <a:ext cx="4419600" cy="297004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120000"/>
                    <a:buChar char="•"/>
                    <a:defRPr sz="32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Tahoma" panose="020B060403050404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120000"/>
                    <a:buChar char="•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Tahoma" panose="020B060403050404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8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</a:rPr>
                    <a:t>Ta </a:t>
                  </a:r>
                  <a:r>
                    <a:rPr lang="en-US" altLang="en-US" sz="2800" b="1" dirty="0" err="1">
                      <a:solidFill>
                        <a:schemeClr val="bg2"/>
                      </a:solidFill>
                      <a:latin typeface="Times New Roman" panose="02020603050405020304" pitchFamily="18" charset="0"/>
                    </a:rPr>
                    <a:t>có</a:t>
                  </a:r>
                  <a:r>
                    <a:rPr lang="en-US" altLang="en-US" sz="28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</a:rPr>
                    <a:t>:</a:t>
                  </a:r>
                  <a:r>
                    <a:rPr lang="en-US" altLang="en-US" sz="2800" b="1" dirty="0">
                      <a:solidFill>
                        <a:srgbClr val="FF3300"/>
                      </a:solidFill>
                      <a:latin typeface="Times New Roman" panose="02020603050405020304" pitchFamily="18" charset="0"/>
                    </a:rPr>
                    <a:t>     -3x  &lt; 27</a:t>
                  </a:r>
                </a:p>
                <a:p>
                  <a:pPr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14:m>
                    <m:oMath xmlns:m="http://schemas.openxmlformats.org/officeDocument/2006/math">
                      <m:r>
                        <a:rPr lang="en-US" altLang="en-US" sz="2800" b="1" i="1" dirty="0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&lt;=&gt;</m:t>
                      </m:r>
                    </m:oMath>
                  </a14:m>
                  <a:r>
                    <a:rPr lang="en-US" altLang="en-US" sz="28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</a:t>
                  </a:r>
                  <a:r>
                    <a:rPr lang="en-US" altLang="en-US" sz="2800" b="1" dirty="0">
                      <a:solidFill>
                        <a:srgbClr val="FF3300"/>
                      </a:solidFill>
                      <a:latin typeface="Times New Roman" panose="02020603050405020304" pitchFamily="18" charset="0"/>
                      <a:sym typeface="Wingdings" panose="05000000000000000000" pitchFamily="2" charset="2"/>
                    </a:rPr>
                    <a:t> -3x </a:t>
                  </a:r>
                  <a:r>
                    <a:rPr lang="en-US" altLang="en-US" sz="28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  <a:sym typeface="Wingdings" panose="05000000000000000000" pitchFamily="2" charset="2"/>
                    </a:rPr>
                    <a:t>: (-3)</a:t>
                  </a:r>
                  <a:r>
                    <a:rPr lang="en-US" altLang="en-US" sz="2800" b="1" dirty="0">
                      <a:solidFill>
                        <a:srgbClr val="FF3300"/>
                      </a:solidFill>
                      <a:latin typeface="Times New Roman" panose="02020603050405020304" pitchFamily="18" charset="0"/>
                      <a:sym typeface="Wingdings" panose="05000000000000000000" pitchFamily="2" charset="2"/>
                    </a:rPr>
                    <a:t> </a:t>
                  </a:r>
                  <a:r>
                    <a:rPr lang="en-US" altLang="en-US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  <a:sym typeface="Wingdings" panose="05000000000000000000" pitchFamily="2" charset="2"/>
                    </a:rPr>
                    <a:t>&gt;</a:t>
                  </a:r>
                  <a:r>
                    <a:rPr lang="en-US" altLang="en-US" sz="2800" b="1" dirty="0">
                      <a:solidFill>
                        <a:srgbClr val="FF3300"/>
                      </a:solidFill>
                      <a:latin typeface="Times New Roman" panose="02020603050405020304" pitchFamily="18" charset="0"/>
                      <a:sym typeface="Wingdings" panose="05000000000000000000" pitchFamily="2" charset="2"/>
                    </a:rPr>
                    <a:t> 27 </a:t>
                  </a:r>
                  <a:r>
                    <a:rPr lang="en-US" altLang="en-US" sz="28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  <a:sym typeface="Wingdings" panose="05000000000000000000" pitchFamily="2" charset="2"/>
                    </a:rPr>
                    <a:t>: (-3)</a:t>
                  </a:r>
                  <a:r>
                    <a:rPr lang="en-US" altLang="en-US" sz="28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</a:t>
                  </a:r>
                  <a:endParaRPr lang="en-US" altLang="en-US" sz="2800" b="1" i="1" dirty="0">
                    <a:solidFill>
                      <a:schemeClr val="bg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sym typeface="Symbol" panose="05050102010706020507" pitchFamily="18" charset="2"/>
                  </a:endParaRPr>
                </a:p>
                <a:p>
                  <a:pPr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14:m>
                    <m:oMath xmlns:m="http://schemas.openxmlformats.org/officeDocument/2006/math">
                      <m:r>
                        <a:rPr lang="en-US" altLang="en-US" sz="2800" b="1" i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&lt;=&gt;</m:t>
                      </m:r>
                    </m:oMath>
                  </a14:m>
                  <a:r>
                    <a:rPr lang="en-US" altLang="en-US" sz="28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   </a:t>
                  </a:r>
                  <a:r>
                    <a:rPr lang="en-US" altLang="en-US" sz="2800" b="1" dirty="0">
                      <a:solidFill>
                        <a:srgbClr val="FF3300"/>
                      </a:solidFill>
                      <a:latin typeface="Times New Roman" panose="02020603050405020304" pitchFamily="18" charset="0"/>
                      <a:sym typeface="Wingdings" panose="05000000000000000000" pitchFamily="2" charset="2"/>
                    </a:rPr>
                    <a:t>x    </a:t>
                  </a:r>
                  <a:r>
                    <a:rPr lang="en-US" altLang="en-US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  <a:sym typeface="Wingdings" panose="05000000000000000000" pitchFamily="2" charset="2"/>
                    </a:rPr>
                    <a:t>&gt;</a:t>
                  </a:r>
                  <a:r>
                    <a:rPr lang="en-US" altLang="en-US" sz="2800" b="1" dirty="0">
                      <a:solidFill>
                        <a:srgbClr val="FF3300"/>
                      </a:solidFill>
                      <a:latin typeface="Times New Roman" panose="02020603050405020304" pitchFamily="18" charset="0"/>
                      <a:sym typeface="Wingdings" panose="05000000000000000000" pitchFamily="2" charset="2"/>
                    </a:rPr>
                    <a:t>   -9</a:t>
                  </a:r>
                  <a:endParaRPr lang="en-US" altLang="en-US" sz="2800" b="1" dirty="0">
                    <a:solidFill>
                      <a:srgbClr val="FF3300"/>
                    </a:solidFill>
                    <a:latin typeface="Times New Roman" panose="02020603050405020304" pitchFamily="18" charset="0"/>
                  </a:endParaRPr>
                </a:p>
                <a:p>
                  <a:pPr>
                    <a:spcBef>
                      <a:spcPct val="50000"/>
                    </a:spcBef>
                    <a:buClrTx/>
                    <a:buSzTx/>
                    <a:buFont typeface="Wingdings" panose="05000000000000000000" pitchFamily="2" charset="2"/>
                    <a:buNone/>
                  </a:pPr>
                  <a:r>
                    <a:rPr lang="en-US" altLang="en-US" sz="2400" b="1" dirty="0" err="1">
                      <a:solidFill>
                        <a:schemeClr val="bg2"/>
                      </a:solidFill>
                      <a:latin typeface="Arial" panose="020B0604020202020204" pitchFamily="34" charset="0"/>
                      <a:sym typeface="Symbol" panose="05050102010706020507" pitchFamily="18" charset="2"/>
                    </a:rPr>
                    <a:t>Vậy</a:t>
                  </a:r>
                  <a:r>
                    <a:rPr lang="en-US" altLang="en-US" sz="2400" b="1" dirty="0">
                      <a:solidFill>
                        <a:schemeClr val="bg2"/>
                      </a:solidFill>
                      <a:latin typeface="Arial" panose="020B0604020202020204" pitchFamily="34" charset="0"/>
                      <a:sym typeface="Symbol" panose="05050102010706020507" pitchFamily="18" charset="2"/>
                    </a:rPr>
                    <a:t> </a:t>
                  </a:r>
                  <a:r>
                    <a:rPr lang="en-US" altLang="en-US" sz="2400" b="1" dirty="0" err="1">
                      <a:solidFill>
                        <a:schemeClr val="bg2"/>
                      </a:solidFill>
                      <a:latin typeface="Arial" panose="020B0604020202020204" pitchFamily="34" charset="0"/>
                      <a:sym typeface="Symbol" panose="05050102010706020507" pitchFamily="18" charset="2"/>
                    </a:rPr>
                    <a:t>tập</a:t>
                  </a:r>
                  <a:r>
                    <a:rPr lang="en-US" altLang="en-US" sz="2400" b="1" dirty="0">
                      <a:solidFill>
                        <a:schemeClr val="bg2"/>
                      </a:solidFill>
                      <a:latin typeface="Arial" panose="020B0604020202020204" pitchFamily="34" charset="0"/>
                      <a:sym typeface="Symbol" panose="05050102010706020507" pitchFamily="18" charset="2"/>
                    </a:rPr>
                    <a:t> </a:t>
                  </a:r>
                  <a:r>
                    <a:rPr lang="en-US" altLang="en-US" sz="2400" b="1" dirty="0" err="1">
                      <a:solidFill>
                        <a:schemeClr val="bg2"/>
                      </a:solidFill>
                      <a:latin typeface="Arial" panose="020B0604020202020204" pitchFamily="34" charset="0"/>
                      <a:sym typeface="Symbol" panose="05050102010706020507" pitchFamily="18" charset="2"/>
                    </a:rPr>
                    <a:t>nghiệm</a:t>
                  </a:r>
                  <a:r>
                    <a:rPr lang="en-US" altLang="en-US" sz="2400" b="1" dirty="0">
                      <a:solidFill>
                        <a:schemeClr val="bg2"/>
                      </a:solidFill>
                      <a:latin typeface="Arial" panose="020B0604020202020204" pitchFamily="34" charset="0"/>
                      <a:sym typeface="Symbol" panose="05050102010706020507" pitchFamily="18" charset="2"/>
                    </a:rPr>
                    <a:t> </a:t>
                  </a:r>
                  <a:r>
                    <a:rPr lang="en-US" altLang="en-US" sz="2400" b="1" dirty="0" err="1">
                      <a:solidFill>
                        <a:schemeClr val="bg2"/>
                      </a:solidFill>
                      <a:latin typeface="Arial" panose="020B0604020202020204" pitchFamily="34" charset="0"/>
                      <a:sym typeface="Symbol" panose="05050102010706020507" pitchFamily="18" charset="2"/>
                    </a:rPr>
                    <a:t>của</a:t>
                  </a:r>
                  <a:r>
                    <a:rPr lang="en-US" altLang="en-US" sz="2400" b="1" dirty="0">
                      <a:solidFill>
                        <a:schemeClr val="bg2"/>
                      </a:solidFill>
                      <a:latin typeface="Arial" panose="020B0604020202020204" pitchFamily="34" charset="0"/>
                      <a:sym typeface="Symbol" panose="05050102010706020507" pitchFamily="18" charset="2"/>
                    </a:rPr>
                    <a:t> </a:t>
                  </a:r>
                  <a:r>
                    <a:rPr lang="en-US" altLang="en-US" sz="2400" b="1" dirty="0" err="1">
                      <a:solidFill>
                        <a:schemeClr val="bg2"/>
                      </a:solidFill>
                      <a:latin typeface="Arial" panose="020B0604020202020204" pitchFamily="34" charset="0"/>
                      <a:sym typeface="Symbol" panose="05050102010706020507" pitchFamily="18" charset="2"/>
                    </a:rPr>
                    <a:t>bất</a:t>
                  </a:r>
                  <a:r>
                    <a:rPr lang="en-US" altLang="en-US" sz="2400" b="1" dirty="0">
                      <a:solidFill>
                        <a:schemeClr val="bg2"/>
                      </a:solidFill>
                      <a:latin typeface="Arial" panose="020B0604020202020204" pitchFamily="34" charset="0"/>
                      <a:sym typeface="Symbol" panose="05050102010706020507" pitchFamily="18" charset="2"/>
                    </a:rPr>
                    <a:t> </a:t>
                  </a:r>
                </a:p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300" b="1" dirty="0">
                    <a:solidFill>
                      <a:schemeClr val="bg2"/>
                    </a:solidFill>
                    <a:latin typeface="Arial" panose="020B0604020202020204" pitchFamily="34" charset="0"/>
                    <a:sym typeface="Symbol" panose="05050102010706020507" pitchFamily="18" charset="2"/>
                  </a:endParaRPr>
                </a:p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400" b="1" dirty="0" err="1">
                      <a:solidFill>
                        <a:schemeClr val="bg2"/>
                      </a:solidFill>
                      <a:latin typeface="Arial" panose="020B0604020202020204" pitchFamily="34" charset="0"/>
                      <a:sym typeface="Symbol" panose="05050102010706020507" pitchFamily="18" charset="2"/>
                    </a:rPr>
                    <a:t>phương</a:t>
                  </a:r>
                  <a:r>
                    <a:rPr lang="en-US" altLang="en-US" sz="2400" b="1" dirty="0">
                      <a:solidFill>
                        <a:schemeClr val="bg2"/>
                      </a:solidFill>
                      <a:latin typeface="Arial" panose="020B0604020202020204" pitchFamily="34" charset="0"/>
                      <a:sym typeface="Symbol" panose="05050102010706020507" pitchFamily="18" charset="2"/>
                    </a:rPr>
                    <a:t> </a:t>
                  </a:r>
                  <a:r>
                    <a:rPr lang="en-US" altLang="en-US" sz="2400" b="1" dirty="0" err="1">
                      <a:solidFill>
                        <a:schemeClr val="bg2"/>
                      </a:solidFill>
                      <a:latin typeface="Arial" panose="020B0604020202020204" pitchFamily="34" charset="0"/>
                      <a:sym typeface="Symbol" panose="05050102010706020507" pitchFamily="18" charset="2"/>
                    </a:rPr>
                    <a:t>trình</a:t>
                  </a:r>
                  <a:r>
                    <a:rPr lang="en-US" altLang="en-US" sz="2400" b="1" dirty="0">
                      <a:solidFill>
                        <a:schemeClr val="bg2"/>
                      </a:solidFill>
                      <a:latin typeface="Arial" panose="020B0604020202020204" pitchFamily="34" charset="0"/>
                      <a:sym typeface="Symbol" panose="05050102010706020507" pitchFamily="18" charset="2"/>
                    </a:rPr>
                    <a:t> </a:t>
                  </a:r>
                  <a:r>
                    <a:rPr lang="en-US" altLang="en-US" sz="2400" b="1" dirty="0" err="1">
                      <a:solidFill>
                        <a:schemeClr val="bg2"/>
                      </a:solidFill>
                      <a:latin typeface="Arial" panose="020B0604020202020204" pitchFamily="34" charset="0"/>
                      <a:sym typeface="Symbol" panose="05050102010706020507" pitchFamily="18" charset="2"/>
                    </a:rPr>
                    <a:t>là</a:t>
                  </a:r>
                  <a:r>
                    <a:rPr lang="en-US" altLang="en-US" sz="2400" b="1" dirty="0">
                      <a:solidFill>
                        <a:schemeClr val="bg2"/>
                      </a:solidFill>
                      <a:latin typeface="Arial" panose="020B0604020202020204" pitchFamily="34" charset="0"/>
                      <a:sym typeface="Symbol" panose="05050102010706020507" pitchFamily="18" charset="2"/>
                    </a:rPr>
                    <a:t>: { x| x &gt;-9}</a:t>
                  </a:r>
                  <a:endParaRPr lang="en-US" altLang="en-US" sz="2400" b="1" dirty="0">
                    <a:solidFill>
                      <a:srgbClr val="FF3300"/>
                    </a:solidFill>
                    <a:latin typeface="Times New Roman" panose="02020603050405020304" pitchFamily="18" charset="0"/>
                    <a:sym typeface="Wingdings" panose="05000000000000000000" pitchFamily="2" charset="2"/>
                  </a:endParaRPr>
                </a:p>
              </p:txBody>
            </p:sp>
          </mc:Choice>
          <mc:Fallback xmlns="">
            <p:sp>
              <p:nvSpPr>
                <p:cNvPr id="2" name="Text Box 27">
                  <a:extLst>
                    <a:ext uri="{FF2B5EF4-FFF2-40B4-BE49-F238E27FC236}">
                      <a16:creationId xmlns:a16="http://schemas.microsoft.com/office/drawing/2014/main" id="{D8D37C75-9A55-0E10-CAD5-B24AEB8FFC9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724400" y="2801938"/>
                  <a:ext cx="4419600" cy="2970044"/>
                </a:xfrm>
                <a:prstGeom prst="rect">
                  <a:avLst/>
                </a:prstGeom>
                <a:blipFill>
                  <a:blip r:embed="rId3"/>
                  <a:stretch>
                    <a:fillRect l="-2759" t="-2259" b="-3901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271" name="Line 7">
              <a:extLst>
                <a:ext uri="{FF2B5EF4-FFF2-40B4-BE49-F238E27FC236}">
                  <a16:creationId xmlns:a16="http://schemas.microsoft.com/office/drawing/2014/main" id="{48179247-A73E-C62B-B57B-F78F816988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95800" y="2743200"/>
              <a:ext cx="0" cy="350520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>
              <a:prstShdw prst="shdw17" dist="17961" dir="2700000">
                <a:schemeClr val="bg2">
                  <a:gamma/>
                  <a:shade val="60000"/>
                  <a:invGamma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pPr>
                <a:defRPr/>
              </a:pP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29794329"/>
      </p:ext>
    </p:extLst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0C3772E2-B3FE-07AB-8B70-6CFF0C1A6275}"/>
              </a:ext>
            </a:extLst>
          </p:cNvPr>
          <p:cNvGrpSpPr/>
          <p:nvPr/>
        </p:nvGrpSpPr>
        <p:grpSpPr>
          <a:xfrm>
            <a:off x="914400" y="352573"/>
            <a:ext cx="6705600" cy="1927225"/>
            <a:chOff x="1143000" y="1109663"/>
            <a:chExt cx="6705600" cy="1927225"/>
          </a:xfrm>
        </p:grpSpPr>
        <p:sp>
          <p:nvSpPr>
            <p:cNvPr id="54274" name="Rectangle 2">
              <a:extLst>
                <a:ext uri="{FF2B5EF4-FFF2-40B4-BE49-F238E27FC236}">
                  <a16:creationId xmlns:a16="http://schemas.microsoft.com/office/drawing/2014/main" id="{CB4AB3AB-CB8C-6781-BC2B-03F3B08A7B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3000" y="1109663"/>
              <a:ext cx="6324600" cy="1927225"/>
            </a:xfrm>
            <a:prstGeom prst="rect">
              <a:avLst/>
            </a:prstGeom>
            <a:solidFill>
              <a:srgbClr val="CCFFFF"/>
            </a:solidFill>
            <a:ln w="9525" algn="ctr">
              <a:solidFill>
                <a:srgbClr val="0033CC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>
                  <a:solidFill>
                    <a:srgbClr val="FF3300"/>
                  </a:solidFill>
                </a:rPr>
                <a:t>           </a:t>
              </a:r>
              <a:r>
                <a:rPr lang="en-US" altLang="en-US" sz="2400" b="1">
                  <a:solidFill>
                    <a:srgbClr val="0033CC"/>
                  </a:solidFill>
                  <a:latin typeface="Arial" panose="020B0604020202020204" pitchFamily="34" charset="0"/>
                </a:rPr>
                <a:t>SGK trang 45</a:t>
              </a:r>
              <a:endParaRPr lang="en-US" altLang="en-US" sz="2400" b="1">
                <a:solidFill>
                  <a:srgbClr val="FF3300"/>
                </a:solidFill>
              </a:endParaRP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>
                  <a:solidFill>
                    <a:srgbClr val="FF3300"/>
                  </a:solidFill>
                </a:rPr>
                <a:t>           Giải thích sự tương đương sau: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 b="1">
                <a:solidFill>
                  <a:srgbClr val="FF3300"/>
                </a:solidFill>
              </a:endParaRP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FF3300"/>
                </a:solidFill>
              </a:endParaRP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FF330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Text Box 3">
                  <a:extLst>
                    <a:ext uri="{FF2B5EF4-FFF2-40B4-BE49-F238E27FC236}">
                      <a16:creationId xmlns:a16="http://schemas.microsoft.com/office/drawing/2014/main" id="{BE5804C3-8D0C-B509-FCB1-BD845CB0A96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676400" y="1905000"/>
                  <a:ext cx="6172200" cy="101566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120000"/>
                    <a:buChar char="•"/>
                    <a:defRPr sz="32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Tahoma" panose="020B060403050404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120000"/>
                    <a:buChar char="•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Tahoma" panose="020B060403050404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400" b="1" dirty="0">
                      <a:solidFill>
                        <a:srgbClr val="3333CC"/>
                      </a:solidFill>
                    </a:rPr>
                    <a:t>	 </a:t>
                  </a:r>
                  <a:r>
                    <a:rPr lang="en-US" altLang="en-US" sz="2400" b="1" dirty="0">
                      <a:solidFill>
                        <a:srgbClr val="FF3300"/>
                      </a:solidFill>
                      <a:latin typeface="Times New Roman" panose="02020603050405020304" pitchFamily="18" charset="0"/>
                    </a:rPr>
                    <a:t>a)</a:t>
                  </a:r>
                  <a:r>
                    <a:rPr lang="en-US" altLang="en-US" sz="2400" b="1" dirty="0">
                      <a:solidFill>
                        <a:srgbClr val="0033CC"/>
                      </a:solidFill>
                      <a:latin typeface="Times New Roman" panose="02020603050405020304" pitchFamily="18" charset="0"/>
                    </a:rPr>
                    <a:t>  x + 3  &lt; 7  </a:t>
                  </a:r>
                  <a14:m>
                    <m:oMath xmlns:m="http://schemas.openxmlformats.org/officeDocument/2006/math">
                      <m:r>
                        <a:rPr lang="en-US" altLang="en-US" sz="2400" b="1" i="1" dirty="0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&lt;=&gt;</m:t>
                      </m:r>
                    </m:oMath>
                  </a14:m>
                  <a:r>
                    <a:rPr lang="en-US" altLang="en-US" sz="24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</a:t>
                  </a:r>
                  <a:r>
                    <a:rPr lang="en-US" altLang="en-US" sz="2400" b="1" dirty="0">
                      <a:solidFill>
                        <a:srgbClr val="0033CC"/>
                      </a:solidFill>
                      <a:latin typeface="Times New Roman" panose="02020603050405020304" pitchFamily="18" charset="0"/>
                      <a:sym typeface="Wingdings" panose="05000000000000000000" pitchFamily="2" charset="2"/>
                    </a:rPr>
                    <a:t>   x – 2 &lt; 2</a:t>
                  </a:r>
                </a:p>
                <a:p>
                  <a:pPr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400" b="1" dirty="0">
                      <a:solidFill>
                        <a:srgbClr val="FF3300"/>
                      </a:solidFill>
                      <a:latin typeface="Times New Roman" panose="02020603050405020304" pitchFamily="18" charset="0"/>
                    </a:rPr>
                    <a:t>	 b)</a:t>
                  </a:r>
                  <a:r>
                    <a:rPr lang="en-US" altLang="en-US" sz="2400" b="1" dirty="0">
                      <a:solidFill>
                        <a:srgbClr val="0033CC"/>
                      </a:solidFill>
                      <a:latin typeface="Times New Roman" panose="02020603050405020304" pitchFamily="18" charset="0"/>
                    </a:rPr>
                    <a:t>  2x  &lt;  - 4  </a:t>
                  </a:r>
                  <a:r>
                    <a:rPr lang="en-US" altLang="en-US" sz="24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altLang="en-US" sz="2400" b="1" i="1" dirty="0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&lt;=&gt;</m:t>
                      </m:r>
                    </m:oMath>
                  </a14:m>
                  <a:r>
                    <a:rPr lang="en-US" altLang="en-US" sz="24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</a:t>
                  </a:r>
                  <a:r>
                    <a:rPr lang="en-US" altLang="en-US" sz="2400" b="1" dirty="0">
                      <a:solidFill>
                        <a:srgbClr val="0033CC"/>
                      </a:solidFill>
                      <a:latin typeface="Times New Roman" panose="02020603050405020304" pitchFamily="18" charset="0"/>
                      <a:sym typeface="Wingdings" panose="05000000000000000000" pitchFamily="2" charset="2"/>
                    </a:rPr>
                    <a:t>  -3x &gt; 6</a:t>
                  </a:r>
                  <a:endParaRPr lang="en-US" altLang="en-US" sz="2400" b="1" dirty="0">
                    <a:solidFill>
                      <a:srgbClr val="0033CC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2" name="Text Box 3">
                  <a:extLst>
                    <a:ext uri="{FF2B5EF4-FFF2-40B4-BE49-F238E27FC236}">
                      <a16:creationId xmlns:a16="http://schemas.microsoft.com/office/drawing/2014/main" id="{BE5804C3-8D0C-B509-FCB1-BD845CB0A96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676400" y="1905000"/>
                  <a:ext cx="6172200" cy="1015663"/>
                </a:xfrm>
                <a:prstGeom prst="rect">
                  <a:avLst/>
                </a:prstGeom>
                <a:blipFill>
                  <a:blip r:embed="rId2"/>
                  <a:stretch>
                    <a:fillRect t="-4192" b="-12575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4276" name="Text Box 4">
              <a:extLst>
                <a:ext uri="{FF2B5EF4-FFF2-40B4-BE49-F238E27FC236}">
                  <a16:creationId xmlns:a16="http://schemas.microsoft.com/office/drawing/2014/main" id="{F37723AF-7929-8671-524E-12590C1E46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5400" y="1181100"/>
              <a:ext cx="533400" cy="495300"/>
            </a:xfrm>
            <a:prstGeom prst="rect">
              <a:avLst/>
            </a:prstGeom>
            <a:solidFill>
              <a:srgbClr val="FF66CC"/>
            </a:solidFill>
            <a:ln w="38100">
              <a:solidFill>
                <a:srgbClr val="1165ED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defRPr/>
              </a:pPr>
              <a:r>
                <a:rPr lang="en-US" sz="2400" b="1">
                  <a:solidFill>
                    <a:schemeClr val="bg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anose="02020603050405020304" pitchFamily="18" charset="0"/>
                </a:rPr>
                <a:t>?4                              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23753417"/>
      </p:ext>
    </p:extLst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F021142E-01FE-5FA1-D514-2EB63B4A2EF4}"/>
              </a:ext>
            </a:extLst>
          </p:cNvPr>
          <p:cNvGrpSpPr/>
          <p:nvPr/>
        </p:nvGrpSpPr>
        <p:grpSpPr>
          <a:xfrm>
            <a:off x="647700" y="352573"/>
            <a:ext cx="7772400" cy="6149019"/>
            <a:chOff x="647700" y="352573"/>
            <a:chExt cx="7772400" cy="6149019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0C3772E2-B3FE-07AB-8B70-6CFF0C1A6275}"/>
                </a:ext>
              </a:extLst>
            </p:cNvPr>
            <p:cNvGrpSpPr/>
            <p:nvPr/>
          </p:nvGrpSpPr>
          <p:grpSpPr>
            <a:xfrm>
              <a:off x="914400" y="352573"/>
              <a:ext cx="6705600" cy="1927225"/>
              <a:chOff x="1143000" y="1109663"/>
              <a:chExt cx="6705600" cy="1927225"/>
            </a:xfrm>
          </p:grpSpPr>
          <p:sp>
            <p:nvSpPr>
              <p:cNvPr id="54274" name="Rectangle 2">
                <a:extLst>
                  <a:ext uri="{FF2B5EF4-FFF2-40B4-BE49-F238E27FC236}">
                    <a16:creationId xmlns:a16="http://schemas.microsoft.com/office/drawing/2014/main" id="{CB4AB3AB-CB8C-6781-BC2B-03F3B08A7B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43000" y="1109663"/>
                <a:ext cx="6324600" cy="1927225"/>
              </a:xfrm>
              <a:prstGeom prst="rect">
                <a:avLst/>
              </a:prstGeom>
              <a:solidFill>
                <a:srgbClr val="CCFFFF"/>
              </a:solidFill>
              <a:ln w="9525" algn="ctr">
                <a:solidFill>
                  <a:srgbClr val="0033CC"/>
                </a:solidFill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120000"/>
                  <a:buChar char="•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Tahoma" panose="020B0604030504040204" pitchFamily="34" charset="0"/>
                  <a:buChar char="–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120000"/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Tahoma" panose="020B0604030504040204" pitchFamily="34" charset="0"/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v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v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v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v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v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400" b="1">
                    <a:solidFill>
                      <a:srgbClr val="FF3300"/>
                    </a:solidFill>
                  </a:rPr>
                  <a:t>           </a:t>
                </a:r>
                <a:r>
                  <a:rPr lang="en-US" altLang="en-US" sz="2400" b="1">
                    <a:solidFill>
                      <a:srgbClr val="0033CC"/>
                    </a:solidFill>
                    <a:latin typeface="Arial" panose="020B0604020202020204" pitchFamily="34" charset="0"/>
                  </a:rPr>
                  <a:t>SGK trang 45</a:t>
                </a:r>
                <a:endParaRPr lang="en-US" altLang="en-US" sz="2400" b="1">
                  <a:solidFill>
                    <a:srgbClr val="FF3300"/>
                  </a:solidFill>
                </a:endParaRP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400" b="1">
                    <a:solidFill>
                      <a:srgbClr val="FF3300"/>
                    </a:solidFill>
                  </a:rPr>
                  <a:t>           Giải thích sự tương đương sau:</a:t>
                </a: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 b="1">
                  <a:solidFill>
                    <a:srgbClr val="FF3300"/>
                  </a:solidFill>
                </a:endParaRP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FF3300"/>
                  </a:solidFill>
                </a:endParaRP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FF3300"/>
                  </a:solidFill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" name="Text Box 3">
                    <a:extLst>
                      <a:ext uri="{FF2B5EF4-FFF2-40B4-BE49-F238E27FC236}">
                        <a16:creationId xmlns:a16="http://schemas.microsoft.com/office/drawing/2014/main" id="{BE5804C3-8D0C-B509-FCB1-BD845CB0A96F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676400" y="1905000"/>
                    <a:ext cx="6172200" cy="101566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hlink"/>
                      </a:buClr>
                      <a:buSzPct val="120000"/>
                      <a:buChar char="•"/>
                      <a:defRPr sz="3200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Font typeface="Tahoma" panose="020B0604030504040204" pitchFamily="34" charset="0"/>
                      <a:buChar char="–"/>
                      <a:defRPr sz="2800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SzPct val="120000"/>
                      <a:buChar char="•"/>
                      <a:defRPr sz="2400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Font typeface="Tahoma" panose="020B0604030504040204" pitchFamily="34" charset="0"/>
                      <a:buChar char="–"/>
                      <a:defRPr sz="2000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SzPct val="80000"/>
                      <a:buFont typeface="Wingdings" panose="05000000000000000000" pitchFamily="2" charset="2"/>
                      <a:buChar char="v"/>
                      <a:defRPr sz="2000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SzPct val="80000"/>
                      <a:buFont typeface="Wingdings" panose="05000000000000000000" pitchFamily="2" charset="2"/>
                      <a:buChar char="v"/>
                      <a:defRPr sz="2000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SzPct val="80000"/>
                      <a:buFont typeface="Wingdings" panose="05000000000000000000" pitchFamily="2" charset="2"/>
                      <a:buChar char="v"/>
                      <a:defRPr sz="2000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SzPct val="80000"/>
                      <a:buFont typeface="Wingdings" panose="05000000000000000000" pitchFamily="2" charset="2"/>
                      <a:buChar char="v"/>
                      <a:defRPr sz="2000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SzPct val="80000"/>
                      <a:buFont typeface="Wingdings" panose="05000000000000000000" pitchFamily="2" charset="2"/>
                      <a:buChar char="v"/>
                      <a:defRPr sz="2000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400" b="1" dirty="0">
                        <a:solidFill>
                          <a:srgbClr val="3333CC"/>
                        </a:solidFill>
                      </a:rPr>
                      <a:t>	 </a:t>
                    </a:r>
                    <a:r>
                      <a:rPr lang="en-US" altLang="en-US" sz="2400" b="1" dirty="0">
                        <a:solidFill>
                          <a:srgbClr val="FF3300"/>
                        </a:solidFill>
                        <a:latin typeface="Times New Roman" panose="02020603050405020304" pitchFamily="18" charset="0"/>
                      </a:rPr>
                      <a:t>a)</a:t>
                    </a:r>
                    <a:r>
                      <a:rPr lang="en-US" altLang="en-US" sz="2400" b="1" dirty="0">
                        <a:solidFill>
                          <a:srgbClr val="0033CC"/>
                        </a:solidFill>
                        <a:latin typeface="Times New Roman" panose="02020603050405020304" pitchFamily="18" charset="0"/>
                      </a:rPr>
                      <a:t>  x + 3  &lt; 7  </a:t>
                    </a:r>
                    <a14:m>
                      <m:oMath xmlns:m="http://schemas.openxmlformats.org/officeDocument/2006/math">
                        <m:r>
                          <a:rPr lang="en-US" altLang="en-US" sz="2400" b="1" i="1" dirty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&lt;=&gt;</m:t>
                        </m:r>
                      </m:oMath>
                    </a14:m>
                    <a:r>
                      <a:rPr lang="en-US" altLang="en-US" sz="2400" b="1" dirty="0">
                        <a:solidFill>
                          <a:schemeClr val="bg2"/>
                        </a:solidFill>
                        <a:latin typeface="Times New Roman" panose="02020603050405020304" pitchFamily="18" charset="0"/>
                        <a:sym typeface="Symbol" panose="05050102010706020507" pitchFamily="18" charset="2"/>
                      </a:rPr>
                      <a:t> </a:t>
                    </a:r>
                    <a:r>
                      <a:rPr lang="en-US" altLang="en-US" sz="2400" b="1" dirty="0">
                        <a:solidFill>
                          <a:srgbClr val="0033CC"/>
                        </a:solidFill>
                        <a:latin typeface="Times New Roman" panose="02020603050405020304" pitchFamily="18" charset="0"/>
                        <a:sym typeface="Wingdings" panose="05000000000000000000" pitchFamily="2" charset="2"/>
                      </a:rPr>
                      <a:t>   x – 2 &lt; 2</a:t>
                    </a:r>
                  </a:p>
                  <a:p>
                    <a:pPr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400" b="1" dirty="0">
                        <a:solidFill>
                          <a:srgbClr val="FF3300"/>
                        </a:solidFill>
                        <a:latin typeface="Times New Roman" panose="02020603050405020304" pitchFamily="18" charset="0"/>
                      </a:rPr>
                      <a:t>	 b)</a:t>
                    </a:r>
                    <a:r>
                      <a:rPr lang="en-US" altLang="en-US" sz="2400" b="1" dirty="0">
                        <a:solidFill>
                          <a:srgbClr val="0033CC"/>
                        </a:solidFill>
                        <a:latin typeface="Times New Roman" panose="02020603050405020304" pitchFamily="18" charset="0"/>
                      </a:rPr>
                      <a:t>  2x  &lt;  - 4  </a:t>
                    </a:r>
                    <a:r>
                      <a:rPr lang="en-US" altLang="en-US" sz="2400" b="1" dirty="0">
                        <a:solidFill>
                          <a:schemeClr val="bg2"/>
                        </a:solidFill>
                        <a:latin typeface="Times New Roman" panose="02020603050405020304" pitchFamily="18" charset="0"/>
                        <a:sym typeface="Symbol" panose="05050102010706020507" pitchFamily="18" charset="2"/>
                      </a:rPr>
                      <a:t> </a:t>
                    </a:r>
                    <a14:m>
                      <m:oMath xmlns:m="http://schemas.openxmlformats.org/officeDocument/2006/math">
                        <m:r>
                          <a:rPr lang="en-US" altLang="en-US" sz="2400" b="1" i="1" dirty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&lt;=&gt;</m:t>
                        </m:r>
                      </m:oMath>
                    </a14:m>
                    <a:r>
                      <a:rPr lang="en-US" altLang="en-US" sz="2400" b="1" dirty="0">
                        <a:solidFill>
                          <a:schemeClr val="bg2"/>
                        </a:solidFill>
                        <a:latin typeface="Times New Roman" panose="02020603050405020304" pitchFamily="18" charset="0"/>
                        <a:sym typeface="Symbol" panose="05050102010706020507" pitchFamily="18" charset="2"/>
                      </a:rPr>
                      <a:t> </a:t>
                    </a:r>
                    <a:r>
                      <a:rPr lang="en-US" altLang="en-US" sz="2400" b="1" dirty="0">
                        <a:solidFill>
                          <a:srgbClr val="0033CC"/>
                        </a:solidFill>
                        <a:latin typeface="Times New Roman" panose="02020603050405020304" pitchFamily="18" charset="0"/>
                        <a:sym typeface="Wingdings" panose="05000000000000000000" pitchFamily="2" charset="2"/>
                      </a:rPr>
                      <a:t>  -3x &gt; 6</a:t>
                    </a:r>
                    <a:endParaRPr lang="en-US" altLang="en-US" sz="2400" b="1" dirty="0">
                      <a:solidFill>
                        <a:srgbClr val="0033CC"/>
                      </a:solidFill>
                      <a:latin typeface="Times New Roman" panose="02020603050405020304" pitchFamily="18" charset="0"/>
                      <a:cs typeface="Arial" panose="020B0604020202020204" pitchFamily="34" charset="0"/>
                    </a:endParaRPr>
                  </a:p>
                </p:txBody>
              </p:sp>
            </mc:Choice>
            <mc:Fallback xmlns="">
              <p:sp>
                <p:nvSpPr>
                  <p:cNvPr id="2" name="Text Box 3">
                    <a:extLst>
                      <a:ext uri="{FF2B5EF4-FFF2-40B4-BE49-F238E27FC236}">
                        <a16:creationId xmlns:a16="http://schemas.microsoft.com/office/drawing/2014/main" id="{BE5804C3-8D0C-B509-FCB1-BD845CB0A96F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1676400" y="1905000"/>
                    <a:ext cx="6172200" cy="1015663"/>
                  </a:xfrm>
                  <a:prstGeom prst="rect">
                    <a:avLst/>
                  </a:prstGeom>
                  <a:blipFill>
                    <a:blip r:embed="rId2"/>
                    <a:stretch>
                      <a:fillRect t="-5389" b="-12575"/>
                    </a:stretch>
                  </a:blipFill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54276" name="Text Box 4">
                <a:extLst>
                  <a:ext uri="{FF2B5EF4-FFF2-40B4-BE49-F238E27FC236}">
                    <a16:creationId xmlns:a16="http://schemas.microsoft.com/office/drawing/2014/main" id="{F37723AF-7929-8671-524E-12590C1E468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95400" y="1181100"/>
                <a:ext cx="533400" cy="495300"/>
              </a:xfrm>
              <a:prstGeom prst="rect">
                <a:avLst/>
              </a:prstGeom>
              <a:solidFill>
                <a:srgbClr val="FF66CC"/>
              </a:solidFill>
              <a:ln w="38100">
                <a:solidFill>
                  <a:srgbClr val="1165ED"/>
                </a:solidFill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defRPr/>
                </a:pPr>
                <a:r>
                  <a:rPr lang="en-US" sz="2400" b="1">
                    <a:solidFill>
                      <a:schemeClr val="bg2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anose="02020603050405020304" pitchFamily="18" charset="0"/>
                  </a:rPr>
                  <a:t>?4                               </a:t>
                </a:r>
              </a:p>
            </p:txBody>
          </p:sp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4275" name="Text Box 3">
                  <a:extLst>
                    <a:ext uri="{FF2B5EF4-FFF2-40B4-BE49-F238E27FC236}">
                      <a16:creationId xmlns:a16="http://schemas.microsoft.com/office/drawing/2014/main" id="{04444DA5-1280-C067-6446-A03AB917AD0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647700" y="2597959"/>
                  <a:ext cx="7772400" cy="39036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marL="342900" indent="-3429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800100" indent="-3429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257300" indent="-3429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714500" indent="-3429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171700" indent="-3429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628900" indent="-3429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3086100" indent="-3429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543300" indent="-3429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4000500" indent="-3429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altLang="en-US" sz="2400" b="1" dirty="0">
                      <a:solidFill>
                        <a:srgbClr val="FF3300"/>
                      </a:solidFill>
                      <a:latin typeface="Times New Roman" panose="02020603050405020304" pitchFamily="18" charset="0"/>
                    </a:rPr>
                    <a:t>Giải </a:t>
                  </a:r>
                  <a:r>
                    <a:rPr lang="en-US" altLang="en-US" sz="2400" b="1" dirty="0" err="1">
                      <a:solidFill>
                        <a:srgbClr val="FF3300"/>
                      </a:solidFill>
                      <a:latin typeface="Times New Roman" panose="02020603050405020304" pitchFamily="18" charset="0"/>
                    </a:rPr>
                    <a:t>thích</a:t>
                  </a:r>
                  <a:r>
                    <a:rPr lang="en-US" altLang="en-US" sz="2400" b="1" dirty="0">
                      <a:solidFill>
                        <a:srgbClr val="FF3300"/>
                      </a:solidFill>
                      <a:latin typeface="Times New Roman" panose="02020603050405020304" pitchFamily="18" charset="0"/>
                    </a:rPr>
                    <a:t>:</a:t>
                  </a:r>
                  <a:r>
                    <a:rPr lang="en-US" altLang="en-US" sz="2400" b="1" dirty="0">
                      <a:solidFill>
                        <a:srgbClr val="000099"/>
                      </a:solidFill>
                      <a:latin typeface="Times New Roman" panose="02020603050405020304" pitchFamily="18" charset="0"/>
                    </a:rPr>
                    <a:t>    </a:t>
                  </a:r>
                </a:p>
                <a:p>
                  <a:pPr>
                    <a:spcBef>
                      <a:spcPct val="50000"/>
                    </a:spcBef>
                    <a:buFontTx/>
                    <a:buAutoNum type="alphaLcParenR"/>
                  </a:pPr>
                  <a:r>
                    <a:rPr lang="en-US" altLang="en-US" sz="2400" b="1" dirty="0" err="1">
                      <a:solidFill>
                        <a:srgbClr val="000099"/>
                      </a:solidFill>
                      <a:latin typeface="Times New Roman" panose="02020603050405020304" pitchFamily="18" charset="0"/>
                    </a:rPr>
                    <a:t>Cộng</a:t>
                  </a:r>
                  <a:r>
                    <a:rPr lang="en-US" altLang="en-US" sz="2400" b="1" dirty="0">
                      <a:solidFill>
                        <a:srgbClr val="000099"/>
                      </a:solidFill>
                      <a:latin typeface="Times New Roman" panose="02020603050405020304" pitchFamily="18" charset="0"/>
                    </a:rPr>
                    <a:t> (</a:t>
                  </a:r>
                  <a:r>
                    <a:rPr lang="en-US" altLang="en-US" sz="2400" b="1" dirty="0">
                      <a:solidFill>
                        <a:srgbClr val="FF3300"/>
                      </a:solidFill>
                      <a:latin typeface="Times New Roman" panose="02020603050405020304" pitchFamily="18" charset="0"/>
                    </a:rPr>
                    <a:t>-5</a:t>
                  </a:r>
                  <a:r>
                    <a:rPr lang="en-US" altLang="en-US" sz="2400" b="1" dirty="0">
                      <a:solidFill>
                        <a:srgbClr val="000099"/>
                      </a:solidFill>
                      <a:latin typeface="Times New Roman" panose="02020603050405020304" pitchFamily="18" charset="0"/>
                    </a:rPr>
                    <a:t>) </a:t>
                  </a:r>
                  <a:r>
                    <a:rPr lang="en-US" altLang="en-US" sz="2400" b="1" dirty="0" err="1">
                      <a:solidFill>
                        <a:srgbClr val="000099"/>
                      </a:solidFill>
                      <a:latin typeface="Times New Roman" panose="02020603050405020304" pitchFamily="18" charset="0"/>
                    </a:rPr>
                    <a:t>vào</a:t>
                  </a:r>
                  <a:r>
                    <a:rPr lang="en-US" altLang="en-US" sz="2400" b="1" dirty="0">
                      <a:solidFill>
                        <a:srgbClr val="000099"/>
                      </a:solidFill>
                      <a:latin typeface="Times New Roman" panose="02020603050405020304" pitchFamily="18" charset="0"/>
                    </a:rPr>
                    <a:t> </a:t>
                  </a:r>
                  <a:r>
                    <a:rPr lang="en-US" altLang="en-US" sz="2400" b="1" dirty="0" err="1">
                      <a:solidFill>
                        <a:srgbClr val="000099"/>
                      </a:solidFill>
                      <a:latin typeface="Times New Roman" panose="02020603050405020304" pitchFamily="18" charset="0"/>
                    </a:rPr>
                    <a:t>hai</a:t>
                  </a:r>
                  <a:r>
                    <a:rPr lang="en-US" altLang="en-US" sz="2400" b="1" dirty="0">
                      <a:solidFill>
                        <a:srgbClr val="000099"/>
                      </a:solidFill>
                      <a:latin typeface="Times New Roman" panose="02020603050405020304" pitchFamily="18" charset="0"/>
                    </a:rPr>
                    <a:t> </a:t>
                  </a:r>
                  <a:r>
                    <a:rPr lang="en-US" altLang="en-US" sz="2400" b="1" dirty="0" err="1">
                      <a:solidFill>
                        <a:srgbClr val="000099"/>
                      </a:solidFill>
                      <a:latin typeface="Times New Roman" panose="02020603050405020304" pitchFamily="18" charset="0"/>
                    </a:rPr>
                    <a:t>vế</a:t>
                  </a:r>
                  <a:r>
                    <a:rPr lang="en-US" altLang="en-US" sz="2400" b="1" dirty="0">
                      <a:solidFill>
                        <a:srgbClr val="000099"/>
                      </a:solidFill>
                      <a:latin typeface="Times New Roman" panose="02020603050405020304" pitchFamily="18" charset="0"/>
                    </a:rPr>
                    <a:t> </a:t>
                  </a:r>
                  <a:r>
                    <a:rPr lang="en-US" altLang="en-US" sz="2400" b="1" dirty="0" err="1">
                      <a:solidFill>
                        <a:srgbClr val="000099"/>
                      </a:solidFill>
                      <a:latin typeface="Times New Roman" panose="02020603050405020304" pitchFamily="18" charset="0"/>
                    </a:rPr>
                    <a:t>của</a:t>
                  </a:r>
                  <a:r>
                    <a:rPr lang="en-US" altLang="en-US" sz="2400" b="1" dirty="0">
                      <a:solidFill>
                        <a:srgbClr val="000099"/>
                      </a:solidFill>
                      <a:latin typeface="Times New Roman" panose="02020603050405020304" pitchFamily="18" charset="0"/>
                    </a:rPr>
                    <a:t> </a:t>
                  </a:r>
                  <a:r>
                    <a:rPr lang="en-US" altLang="en-US" sz="2400" b="1" dirty="0" err="1">
                      <a:solidFill>
                        <a:srgbClr val="000099"/>
                      </a:solidFill>
                      <a:latin typeface="Times New Roman" panose="02020603050405020304" pitchFamily="18" charset="0"/>
                    </a:rPr>
                    <a:t>bất</a:t>
                  </a:r>
                  <a:r>
                    <a:rPr lang="en-US" altLang="en-US" sz="2400" b="1" dirty="0">
                      <a:solidFill>
                        <a:srgbClr val="000099"/>
                      </a:solidFill>
                      <a:latin typeface="Times New Roman" panose="02020603050405020304" pitchFamily="18" charset="0"/>
                    </a:rPr>
                    <a:t> </a:t>
                  </a:r>
                  <a:r>
                    <a:rPr lang="en-US" altLang="en-US" sz="2400" b="1" dirty="0" err="1">
                      <a:solidFill>
                        <a:srgbClr val="000099"/>
                      </a:solidFill>
                      <a:latin typeface="Times New Roman" panose="02020603050405020304" pitchFamily="18" charset="0"/>
                    </a:rPr>
                    <a:t>phương</a:t>
                  </a:r>
                  <a:r>
                    <a:rPr lang="en-US" altLang="en-US" sz="2400" b="1" dirty="0">
                      <a:solidFill>
                        <a:srgbClr val="000099"/>
                      </a:solidFill>
                      <a:latin typeface="Times New Roman" panose="02020603050405020304" pitchFamily="18" charset="0"/>
                    </a:rPr>
                    <a:t> </a:t>
                  </a:r>
                  <a:r>
                    <a:rPr lang="en-US" altLang="en-US" sz="2400" b="1" dirty="0" err="1">
                      <a:solidFill>
                        <a:srgbClr val="000099"/>
                      </a:solidFill>
                      <a:latin typeface="Times New Roman" panose="02020603050405020304" pitchFamily="18" charset="0"/>
                    </a:rPr>
                    <a:t>trình</a:t>
                  </a:r>
                  <a:r>
                    <a:rPr lang="en-US" altLang="en-US" sz="2400" b="1" dirty="0">
                      <a:solidFill>
                        <a:srgbClr val="000099"/>
                      </a:solidFill>
                      <a:latin typeface="Times New Roman" panose="02020603050405020304" pitchFamily="18" charset="0"/>
                    </a:rPr>
                    <a:t>  x + 3  &lt; 7  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altLang="en-US" sz="2400" b="1" dirty="0">
                      <a:solidFill>
                        <a:srgbClr val="000099"/>
                      </a:solidFill>
                      <a:latin typeface="Times New Roman" panose="02020603050405020304" pitchFamily="18" charset="0"/>
                    </a:rPr>
                    <a:t>     ta </a:t>
                  </a:r>
                  <a:r>
                    <a:rPr lang="en-US" altLang="en-US" sz="2400" b="1" dirty="0" err="1">
                      <a:solidFill>
                        <a:srgbClr val="000099"/>
                      </a:solidFill>
                      <a:latin typeface="Times New Roman" panose="02020603050405020304" pitchFamily="18" charset="0"/>
                    </a:rPr>
                    <a:t>được</a:t>
                  </a:r>
                  <a:r>
                    <a:rPr lang="en-US" altLang="en-US" sz="2400" b="1" dirty="0">
                      <a:solidFill>
                        <a:srgbClr val="000099"/>
                      </a:solidFill>
                      <a:latin typeface="Times New Roman" panose="02020603050405020304" pitchFamily="18" charset="0"/>
                    </a:rPr>
                    <a:t>:     x+3 </a:t>
                  </a:r>
                  <a:r>
                    <a:rPr lang="en-US" altLang="en-US" sz="2400" b="1" dirty="0">
                      <a:solidFill>
                        <a:srgbClr val="0033CC"/>
                      </a:solidFill>
                      <a:latin typeface="Times New Roman" panose="02020603050405020304" pitchFamily="18" charset="0"/>
                    </a:rPr>
                    <a:t>+</a:t>
                  </a:r>
                  <a:r>
                    <a:rPr lang="en-US" altLang="en-US" sz="2400" b="1" dirty="0">
                      <a:solidFill>
                        <a:srgbClr val="FF3300"/>
                      </a:solidFill>
                      <a:latin typeface="Times New Roman" panose="02020603050405020304" pitchFamily="18" charset="0"/>
                    </a:rPr>
                    <a:t> (-5)</a:t>
                  </a:r>
                  <a:r>
                    <a:rPr lang="en-US" altLang="en-US" sz="2400" b="1" dirty="0">
                      <a:solidFill>
                        <a:srgbClr val="000099"/>
                      </a:solidFill>
                      <a:latin typeface="Times New Roman" panose="02020603050405020304" pitchFamily="18" charset="0"/>
                      <a:sym typeface="Wingdings" panose="05000000000000000000" pitchFamily="2" charset="2"/>
                    </a:rPr>
                    <a:t>   &lt;  7+ </a:t>
                  </a:r>
                  <a:r>
                    <a:rPr lang="en-US" altLang="en-US" sz="2400" b="1" dirty="0">
                      <a:solidFill>
                        <a:srgbClr val="FF3300"/>
                      </a:solidFill>
                      <a:latin typeface="Times New Roman" panose="02020603050405020304" pitchFamily="18" charset="0"/>
                      <a:sym typeface="Wingdings" panose="05000000000000000000" pitchFamily="2" charset="2"/>
                    </a:rPr>
                    <a:t>(-5) </a:t>
                  </a:r>
                  <a14:m>
                    <m:oMath xmlns:m="http://schemas.openxmlformats.org/officeDocument/2006/math">
                      <m:r>
                        <a:rPr lang="en-US" altLang="en-US" sz="2400" b="1" i="1" dirty="0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&lt;=&gt;</m:t>
                      </m:r>
                    </m:oMath>
                  </a14:m>
                  <a:r>
                    <a:rPr lang="en-US" altLang="en-US" sz="2400" b="1" dirty="0">
                      <a:solidFill>
                        <a:srgbClr val="003399"/>
                      </a:solidFill>
                      <a:latin typeface="Times New Roman" panose="02020603050405020304" pitchFamily="18" charset="0"/>
                      <a:sym typeface="Wingdings" panose="05000000000000000000" pitchFamily="2" charset="2"/>
                    </a:rPr>
                    <a:t>  x – 2 &lt; 2</a:t>
                  </a:r>
                </a:p>
                <a:p>
                  <a:pPr>
                    <a:spcBef>
                      <a:spcPct val="50000"/>
                    </a:spcBef>
                  </a:pPr>
                  <a:endParaRPr lang="en-US" altLang="en-US" sz="800" b="1" dirty="0">
                    <a:solidFill>
                      <a:srgbClr val="003399"/>
                    </a:solidFill>
                    <a:latin typeface="Times New Roman" panose="02020603050405020304" pitchFamily="18" charset="0"/>
                    <a:sym typeface="Wingdings" panose="05000000000000000000" pitchFamily="2" charset="2"/>
                  </a:endParaRPr>
                </a:p>
                <a:p>
                  <a:pPr>
                    <a:spcBef>
                      <a:spcPct val="50000"/>
                    </a:spcBef>
                  </a:pPr>
                  <a:r>
                    <a:rPr lang="en-US" altLang="en-US" sz="2400" b="1" dirty="0">
                      <a:solidFill>
                        <a:srgbClr val="000099"/>
                      </a:solidFill>
                      <a:latin typeface="Times New Roman" panose="02020603050405020304" pitchFamily="18" charset="0"/>
                      <a:sym typeface="Wingdings" panose="05000000000000000000" pitchFamily="2" charset="2"/>
                    </a:rPr>
                    <a:t>b) </a:t>
                  </a:r>
                  <a:r>
                    <a:rPr lang="en-US" altLang="en-US" sz="2400" b="1" dirty="0" err="1">
                      <a:solidFill>
                        <a:srgbClr val="000099"/>
                      </a:solidFill>
                      <a:latin typeface="Times New Roman" panose="02020603050405020304" pitchFamily="18" charset="0"/>
                      <a:sym typeface="Wingdings" panose="05000000000000000000" pitchFamily="2" charset="2"/>
                    </a:rPr>
                    <a:t>Nhân</a:t>
                  </a:r>
                  <a:r>
                    <a:rPr lang="en-US" altLang="en-US" sz="2400" b="1" dirty="0">
                      <a:solidFill>
                        <a:srgbClr val="000099"/>
                      </a:solidFill>
                      <a:latin typeface="Times New Roman" panose="02020603050405020304" pitchFamily="18" charset="0"/>
                      <a:sym typeface="Wingdings" panose="05000000000000000000" pitchFamily="2" charset="2"/>
                    </a:rPr>
                    <a:t>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altLang="en-US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</m:ctrlPr>
                        </m:fPr>
                        <m:num>
                          <m:r>
                            <a:rPr lang="en-US" altLang="en-US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−</m:t>
                          </m:r>
                          <m:r>
                            <a:rPr lang="en-US" altLang="en-US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𝟑</m:t>
                          </m:r>
                        </m:num>
                        <m:den>
                          <m:r>
                            <a:rPr lang="en-US" altLang="en-US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𝟐</m:t>
                          </m:r>
                        </m:den>
                      </m:f>
                    </m:oMath>
                  </a14:m>
                  <a:r>
                    <a:rPr lang="en-US" altLang="en-US" sz="2400" b="1" dirty="0">
                      <a:solidFill>
                        <a:srgbClr val="000099"/>
                      </a:solidFill>
                      <a:latin typeface="Times New Roman" panose="02020603050405020304" pitchFamily="18" charset="0"/>
                      <a:sym typeface="Wingdings" panose="05000000000000000000" pitchFamily="2" charset="2"/>
                    </a:rPr>
                    <a:t> vào </a:t>
                  </a:r>
                  <a:r>
                    <a:rPr lang="en-US" altLang="en-US" sz="2400" b="1" dirty="0" err="1">
                      <a:solidFill>
                        <a:srgbClr val="000099"/>
                      </a:solidFill>
                      <a:latin typeface="Times New Roman" panose="02020603050405020304" pitchFamily="18" charset="0"/>
                      <a:sym typeface="Wingdings" panose="05000000000000000000" pitchFamily="2" charset="2"/>
                    </a:rPr>
                    <a:t>hai</a:t>
                  </a:r>
                  <a:r>
                    <a:rPr lang="en-US" altLang="en-US" sz="2400" b="1" dirty="0">
                      <a:solidFill>
                        <a:srgbClr val="000099"/>
                      </a:solidFill>
                      <a:latin typeface="Times New Roman" panose="02020603050405020304" pitchFamily="18" charset="0"/>
                      <a:sym typeface="Wingdings" panose="05000000000000000000" pitchFamily="2" charset="2"/>
                    </a:rPr>
                    <a:t> </a:t>
                  </a:r>
                  <a:r>
                    <a:rPr lang="en-US" altLang="en-US" sz="2400" b="1" dirty="0" err="1">
                      <a:solidFill>
                        <a:srgbClr val="000099"/>
                      </a:solidFill>
                      <a:latin typeface="Times New Roman" panose="02020603050405020304" pitchFamily="18" charset="0"/>
                      <a:sym typeface="Wingdings" panose="05000000000000000000" pitchFamily="2" charset="2"/>
                    </a:rPr>
                    <a:t>vế</a:t>
                  </a:r>
                  <a:r>
                    <a:rPr lang="en-US" altLang="en-US" sz="2400" b="1" dirty="0">
                      <a:solidFill>
                        <a:srgbClr val="000099"/>
                      </a:solidFill>
                      <a:latin typeface="Times New Roman" panose="02020603050405020304" pitchFamily="18" charset="0"/>
                      <a:sym typeface="Wingdings" panose="05000000000000000000" pitchFamily="2" charset="2"/>
                    </a:rPr>
                    <a:t> </a:t>
                  </a:r>
                  <a:r>
                    <a:rPr lang="en-US" altLang="en-US" sz="2400" b="1" dirty="0" err="1">
                      <a:solidFill>
                        <a:srgbClr val="000099"/>
                      </a:solidFill>
                      <a:latin typeface="Times New Roman" panose="02020603050405020304" pitchFamily="18" charset="0"/>
                      <a:sym typeface="Wingdings" panose="05000000000000000000" pitchFamily="2" charset="2"/>
                    </a:rPr>
                    <a:t>của</a:t>
                  </a:r>
                  <a:r>
                    <a:rPr lang="en-US" altLang="en-US" sz="2400" b="1" dirty="0">
                      <a:solidFill>
                        <a:srgbClr val="000099"/>
                      </a:solidFill>
                      <a:latin typeface="Times New Roman" panose="02020603050405020304" pitchFamily="18" charset="0"/>
                      <a:sym typeface="Wingdings" panose="05000000000000000000" pitchFamily="2" charset="2"/>
                    </a:rPr>
                    <a:t> </a:t>
                  </a:r>
                  <a:r>
                    <a:rPr lang="en-US" altLang="en-US" sz="2400" b="1" dirty="0" err="1">
                      <a:solidFill>
                        <a:srgbClr val="000099"/>
                      </a:solidFill>
                      <a:latin typeface="Times New Roman" panose="02020603050405020304" pitchFamily="18" charset="0"/>
                      <a:sym typeface="Wingdings" panose="05000000000000000000" pitchFamily="2" charset="2"/>
                    </a:rPr>
                    <a:t>bất</a:t>
                  </a:r>
                  <a:r>
                    <a:rPr lang="en-US" altLang="en-US" sz="2400" b="1" dirty="0">
                      <a:solidFill>
                        <a:srgbClr val="000099"/>
                      </a:solidFill>
                      <a:latin typeface="Times New Roman" panose="02020603050405020304" pitchFamily="18" charset="0"/>
                      <a:sym typeface="Wingdings" panose="05000000000000000000" pitchFamily="2" charset="2"/>
                    </a:rPr>
                    <a:t> </a:t>
                  </a:r>
                  <a:r>
                    <a:rPr lang="en-US" altLang="en-US" sz="2400" b="1" dirty="0" err="1">
                      <a:solidFill>
                        <a:srgbClr val="000099"/>
                      </a:solidFill>
                      <a:latin typeface="Times New Roman" panose="02020603050405020304" pitchFamily="18" charset="0"/>
                      <a:sym typeface="Wingdings" panose="05000000000000000000" pitchFamily="2" charset="2"/>
                    </a:rPr>
                    <a:t>phương</a:t>
                  </a:r>
                  <a:r>
                    <a:rPr lang="en-US" altLang="en-US" sz="2400" b="1" dirty="0">
                      <a:solidFill>
                        <a:srgbClr val="000099"/>
                      </a:solidFill>
                      <a:latin typeface="Times New Roman" panose="02020603050405020304" pitchFamily="18" charset="0"/>
                      <a:sym typeface="Wingdings" panose="05000000000000000000" pitchFamily="2" charset="2"/>
                    </a:rPr>
                    <a:t> </a:t>
                  </a:r>
                  <a:r>
                    <a:rPr lang="en-US" altLang="en-US" sz="2400" b="1" dirty="0" err="1">
                      <a:solidFill>
                        <a:srgbClr val="000099"/>
                      </a:solidFill>
                      <a:latin typeface="Times New Roman" panose="02020603050405020304" pitchFamily="18" charset="0"/>
                      <a:sym typeface="Wingdings" panose="05000000000000000000" pitchFamily="2" charset="2"/>
                    </a:rPr>
                    <a:t>trình</a:t>
                  </a:r>
                  <a:r>
                    <a:rPr lang="en-US" altLang="en-US" sz="2400" b="1" dirty="0">
                      <a:solidFill>
                        <a:srgbClr val="000099"/>
                      </a:solidFill>
                      <a:latin typeface="Times New Roman" panose="02020603050405020304" pitchFamily="18" charset="0"/>
                      <a:sym typeface="Wingdings" panose="05000000000000000000" pitchFamily="2" charset="2"/>
                    </a:rPr>
                    <a:t>   </a:t>
                  </a:r>
                  <a:r>
                    <a:rPr lang="en-US" altLang="en-US" sz="2400" b="1" dirty="0">
                      <a:solidFill>
                        <a:srgbClr val="000099"/>
                      </a:solidFill>
                      <a:latin typeface="Times New Roman" panose="02020603050405020304" pitchFamily="18" charset="0"/>
                    </a:rPr>
                    <a:t>2x  &lt; - 4</a:t>
                  </a:r>
                  <a:r>
                    <a:rPr lang="en-US" altLang="en-US" dirty="0">
                      <a:solidFill>
                        <a:srgbClr val="000099"/>
                      </a:solidFill>
                    </a:rPr>
                    <a:t> 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altLang="en-US" sz="2400" b="1" dirty="0">
                      <a:solidFill>
                        <a:srgbClr val="000099"/>
                      </a:solidFill>
                      <a:latin typeface="Times New Roman" panose="02020603050405020304" pitchFamily="18" charset="0"/>
                      <a:sym typeface="Wingdings" panose="05000000000000000000" pitchFamily="2" charset="2"/>
                    </a:rPr>
                    <a:t>    </a:t>
                  </a:r>
                  <a:r>
                    <a:rPr lang="en-US" altLang="en-US" sz="2400" b="1" dirty="0" err="1">
                      <a:solidFill>
                        <a:srgbClr val="000099"/>
                      </a:solidFill>
                      <a:latin typeface="Times New Roman" panose="02020603050405020304" pitchFamily="18" charset="0"/>
                      <a:sym typeface="Wingdings" panose="05000000000000000000" pitchFamily="2" charset="2"/>
                    </a:rPr>
                    <a:t>và</a:t>
                  </a:r>
                  <a:r>
                    <a:rPr lang="en-US" altLang="en-US" sz="2400" b="1" dirty="0">
                      <a:solidFill>
                        <a:srgbClr val="000099"/>
                      </a:solidFill>
                      <a:latin typeface="Times New Roman" panose="02020603050405020304" pitchFamily="18" charset="0"/>
                      <a:sym typeface="Wingdings" panose="05000000000000000000" pitchFamily="2" charset="2"/>
                    </a:rPr>
                    <a:t> </a:t>
                  </a:r>
                  <a:r>
                    <a:rPr lang="en-US" altLang="en-US" sz="2400" b="1" dirty="0" err="1">
                      <a:solidFill>
                        <a:srgbClr val="000099"/>
                      </a:solidFill>
                      <a:latin typeface="Times New Roman" panose="02020603050405020304" pitchFamily="18" charset="0"/>
                      <a:sym typeface="Wingdings" panose="05000000000000000000" pitchFamily="2" charset="2"/>
                    </a:rPr>
                    <a:t>đổi</a:t>
                  </a:r>
                  <a:r>
                    <a:rPr lang="en-US" altLang="en-US" sz="2400" b="1" dirty="0">
                      <a:solidFill>
                        <a:srgbClr val="000099"/>
                      </a:solidFill>
                      <a:latin typeface="Times New Roman" panose="02020603050405020304" pitchFamily="18" charset="0"/>
                      <a:sym typeface="Wingdings" panose="05000000000000000000" pitchFamily="2" charset="2"/>
                    </a:rPr>
                    <a:t> </a:t>
                  </a:r>
                  <a:r>
                    <a:rPr lang="en-US" altLang="en-US" sz="2400" b="1" dirty="0" err="1">
                      <a:solidFill>
                        <a:srgbClr val="000099"/>
                      </a:solidFill>
                      <a:latin typeface="Times New Roman" panose="02020603050405020304" pitchFamily="18" charset="0"/>
                      <a:sym typeface="Wingdings" panose="05000000000000000000" pitchFamily="2" charset="2"/>
                    </a:rPr>
                    <a:t>chiều</a:t>
                  </a:r>
                  <a:r>
                    <a:rPr lang="en-US" altLang="en-US" sz="2400" b="1" dirty="0">
                      <a:solidFill>
                        <a:srgbClr val="000099"/>
                      </a:solidFill>
                      <a:latin typeface="Times New Roman" panose="02020603050405020304" pitchFamily="18" charset="0"/>
                      <a:sym typeface="Wingdings" panose="05000000000000000000" pitchFamily="2" charset="2"/>
                    </a:rPr>
                    <a:t> </a:t>
                  </a:r>
                  <a:r>
                    <a:rPr lang="en-US" altLang="en-US" sz="2400" b="1" dirty="0" err="1">
                      <a:solidFill>
                        <a:srgbClr val="000099"/>
                      </a:solidFill>
                      <a:latin typeface="Times New Roman" panose="02020603050405020304" pitchFamily="18" charset="0"/>
                      <a:sym typeface="Wingdings" panose="05000000000000000000" pitchFamily="2" charset="2"/>
                    </a:rPr>
                    <a:t>của</a:t>
                  </a:r>
                  <a:r>
                    <a:rPr lang="en-US" altLang="en-US" sz="2400" b="1" dirty="0">
                      <a:solidFill>
                        <a:srgbClr val="000099"/>
                      </a:solidFill>
                      <a:latin typeface="Times New Roman" panose="02020603050405020304" pitchFamily="18" charset="0"/>
                      <a:sym typeface="Wingdings" panose="05000000000000000000" pitchFamily="2" charset="2"/>
                    </a:rPr>
                    <a:t> </a:t>
                  </a:r>
                  <a:r>
                    <a:rPr lang="en-US" altLang="en-US" sz="2400" b="1" dirty="0" err="1">
                      <a:solidFill>
                        <a:srgbClr val="000099"/>
                      </a:solidFill>
                      <a:latin typeface="Times New Roman" panose="02020603050405020304" pitchFamily="18" charset="0"/>
                      <a:sym typeface="Wingdings" panose="05000000000000000000" pitchFamily="2" charset="2"/>
                    </a:rPr>
                    <a:t>bất</a:t>
                  </a:r>
                  <a:r>
                    <a:rPr lang="en-US" altLang="en-US" sz="2400" b="1" dirty="0">
                      <a:solidFill>
                        <a:srgbClr val="000099"/>
                      </a:solidFill>
                      <a:latin typeface="Times New Roman" panose="02020603050405020304" pitchFamily="18" charset="0"/>
                      <a:sym typeface="Wingdings" panose="05000000000000000000" pitchFamily="2" charset="2"/>
                    </a:rPr>
                    <a:t> </a:t>
                  </a:r>
                  <a:r>
                    <a:rPr lang="en-US" altLang="en-US" sz="2400" b="1" dirty="0" err="1">
                      <a:solidFill>
                        <a:srgbClr val="000099"/>
                      </a:solidFill>
                      <a:latin typeface="Times New Roman" panose="02020603050405020304" pitchFamily="18" charset="0"/>
                      <a:sym typeface="Wingdings" panose="05000000000000000000" pitchFamily="2" charset="2"/>
                    </a:rPr>
                    <a:t>phương</a:t>
                  </a:r>
                  <a:r>
                    <a:rPr lang="en-US" altLang="en-US" sz="2400" b="1" dirty="0">
                      <a:solidFill>
                        <a:srgbClr val="000099"/>
                      </a:solidFill>
                      <a:latin typeface="Times New Roman" panose="02020603050405020304" pitchFamily="18" charset="0"/>
                      <a:sym typeface="Wingdings" panose="05000000000000000000" pitchFamily="2" charset="2"/>
                    </a:rPr>
                    <a:t> </a:t>
                  </a:r>
                  <a:r>
                    <a:rPr lang="en-US" altLang="en-US" sz="2400" b="1" dirty="0" err="1">
                      <a:solidFill>
                        <a:srgbClr val="000099"/>
                      </a:solidFill>
                      <a:latin typeface="Times New Roman" panose="02020603050405020304" pitchFamily="18" charset="0"/>
                      <a:sym typeface="Wingdings" panose="05000000000000000000" pitchFamily="2" charset="2"/>
                    </a:rPr>
                    <a:t>trình</a:t>
                  </a:r>
                  <a:r>
                    <a:rPr lang="en-US" altLang="en-US" sz="2400" b="1" dirty="0">
                      <a:solidFill>
                        <a:srgbClr val="000099"/>
                      </a:solidFill>
                      <a:latin typeface="Times New Roman" panose="02020603050405020304" pitchFamily="18" charset="0"/>
                      <a:sym typeface="Wingdings" panose="05000000000000000000" pitchFamily="2" charset="2"/>
                    </a:rPr>
                    <a:t>, ta </a:t>
                  </a:r>
                  <a:r>
                    <a:rPr lang="en-US" altLang="en-US" sz="2400" b="1" dirty="0" err="1">
                      <a:solidFill>
                        <a:srgbClr val="000099"/>
                      </a:solidFill>
                      <a:latin typeface="Times New Roman" panose="02020603050405020304" pitchFamily="18" charset="0"/>
                      <a:sym typeface="Wingdings" panose="05000000000000000000" pitchFamily="2" charset="2"/>
                    </a:rPr>
                    <a:t>được</a:t>
                  </a:r>
                  <a:r>
                    <a:rPr lang="en-US" altLang="en-US" sz="2400" b="1" dirty="0">
                      <a:solidFill>
                        <a:srgbClr val="000099"/>
                      </a:solidFill>
                      <a:latin typeface="Times New Roman" panose="02020603050405020304" pitchFamily="18" charset="0"/>
                      <a:sym typeface="Wingdings" panose="05000000000000000000" pitchFamily="2" charset="2"/>
                    </a:rPr>
                    <a:t> :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altLang="en-US" sz="2400" b="1" dirty="0">
                      <a:solidFill>
                        <a:srgbClr val="000099"/>
                      </a:solidFill>
                      <a:latin typeface="Times New Roman" panose="02020603050405020304" pitchFamily="18" charset="0"/>
                      <a:sym typeface="Wingdings" panose="05000000000000000000" pitchFamily="2" charset="2"/>
                    </a:rPr>
                    <a:t>                 2x .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altLang="en-US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</m:ctrlPr>
                        </m:fPr>
                        <m:num>
                          <m:r>
                            <a:rPr lang="en-US" altLang="en-US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−</m:t>
                          </m:r>
                          <m:r>
                            <a:rPr lang="en-US" altLang="en-US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𝟑</m:t>
                          </m:r>
                        </m:num>
                        <m:den>
                          <m:r>
                            <a:rPr lang="en-US" altLang="en-US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𝟐</m:t>
                          </m:r>
                        </m:den>
                      </m:f>
                    </m:oMath>
                  </a14:m>
                  <a:r>
                    <a:rPr lang="en-US" altLang="en-US" sz="2400" b="1" dirty="0">
                      <a:solidFill>
                        <a:srgbClr val="000099"/>
                      </a:solidFill>
                      <a:latin typeface="Times New Roman" panose="02020603050405020304" pitchFamily="18" charset="0"/>
                      <a:sym typeface="Wingdings" panose="05000000000000000000" pitchFamily="2" charset="2"/>
                    </a:rPr>
                    <a:t>   &gt;  -4 .</a:t>
                  </a:r>
                  <a:r>
                    <a:rPr lang="en-US" altLang="en-US" sz="2400" b="1" dirty="0">
                      <a:solidFill>
                        <a:srgbClr val="000099"/>
                      </a:solidFill>
                      <a:sym typeface="Wingdings" panose="05000000000000000000" pitchFamily="2" charset="2"/>
                    </a:rPr>
                    <a:t>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altLang="en-US" sz="24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</m:ctrlPr>
                        </m:fPr>
                        <m:num>
                          <m:r>
                            <a:rPr lang="en-US" altLang="en-US" sz="24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−</m:t>
                          </m:r>
                          <m:r>
                            <a:rPr lang="en-US" altLang="en-US" sz="24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𝟑</m:t>
                          </m:r>
                        </m:num>
                        <m:den>
                          <m:r>
                            <a:rPr lang="en-US" altLang="en-US" sz="24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𝟐</m:t>
                          </m:r>
                        </m:den>
                      </m:f>
                    </m:oMath>
                  </a14:m>
                  <a:r>
                    <a:rPr lang="en-US" altLang="en-US" sz="2400" b="1" dirty="0">
                      <a:solidFill>
                        <a:srgbClr val="000099"/>
                      </a:solidFill>
                      <a:latin typeface="Times New Roman" panose="02020603050405020304" pitchFamily="18" charset="0"/>
                      <a:sym typeface="Wingdings" panose="05000000000000000000" pitchFamily="2" charset="2"/>
                    </a:rPr>
                    <a:t>    </a:t>
                  </a:r>
                  <a14:m>
                    <m:oMath xmlns:m="http://schemas.openxmlformats.org/officeDocument/2006/math">
                      <m:r>
                        <a:rPr lang="en-US" altLang="en-US" sz="2400" b="1" i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&lt;=</m:t>
                      </m:r>
                      <m:r>
                        <a:rPr lang="en-US" altLang="en-US" sz="2400" b="1" i="1" dirty="0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&gt;</m:t>
                      </m:r>
                    </m:oMath>
                  </a14:m>
                  <a:r>
                    <a:rPr lang="en-US" altLang="en-US" sz="2400" b="1" dirty="0">
                      <a:solidFill>
                        <a:srgbClr val="000099"/>
                      </a:solidFill>
                      <a:latin typeface="Times New Roman" panose="02020603050405020304" pitchFamily="18" charset="0"/>
                      <a:sym typeface="Wingdings" panose="05000000000000000000" pitchFamily="2" charset="2"/>
                    </a:rPr>
                    <a:t>    -3x  &gt; 6</a:t>
                  </a:r>
                </a:p>
              </p:txBody>
            </p:sp>
          </mc:Choice>
          <mc:Fallback>
            <p:sp>
              <p:nvSpPr>
                <p:cNvPr id="54275" name="Text Box 3">
                  <a:extLst>
                    <a:ext uri="{FF2B5EF4-FFF2-40B4-BE49-F238E27FC236}">
                      <a16:creationId xmlns:a16="http://schemas.microsoft.com/office/drawing/2014/main" id="{04444DA5-1280-C067-6446-A03AB917AD0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647700" y="2597959"/>
                  <a:ext cx="7772400" cy="3903633"/>
                </a:xfrm>
                <a:prstGeom prst="rect">
                  <a:avLst/>
                </a:prstGeom>
                <a:blipFill>
                  <a:blip r:embed="rId3"/>
                  <a:stretch>
                    <a:fillRect l="-1176" t="-1248" b="-468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42923592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>
            <a:extLst>
              <a:ext uri="{FF2B5EF4-FFF2-40B4-BE49-F238E27FC236}">
                <a16:creationId xmlns:a16="http://schemas.microsoft.com/office/drawing/2014/main" id="{E1B8219F-EE29-996B-F239-C5F7DAA9E4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vi-VN" altLang="en-US" sz="1800">
              <a:latin typeface="Arial" panose="020B0604020202020204" pitchFamily="34" charset="0"/>
            </a:endParaRPr>
          </a:p>
        </p:txBody>
      </p:sp>
      <p:sp>
        <p:nvSpPr>
          <p:cNvPr id="25603" name="Rectangle 4">
            <a:extLst>
              <a:ext uri="{FF2B5EF4-FFF2-40B4-BE49-F238E27FC236}">
                <a16:creationId xmlns:a16="http://schemas.microsoft.com/office/drawing/2014/main" id="{A6B3096C-A6A9-D1FB-2B17-AE38DF1A36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vi-VN" altLang="en-US" sz="1800">
              <a:latin typeface="Arial" panose="020B0604020202020204" pitchFamily="34" charset="0"/>
            </a:endParaRPr>
          </a:p>
        </p:txBody>
      </p:sp>
      <p:sp>
        <p:nvSpPr>
          <p:cNvPr id="1050630" name="Text Box 6">
            <a:hlinkClick r:id="rId3" action="ppaction://hlinksldjump"/>
            <a:extLst>
              <a:ext uri="{FF2B5EF4-FFF2-40B4-BE49-F238E27FC236}">
                <a16:creationId xmlns:a16="http://schemas.microsoft.com/office/drawing/2014/main" id="{DCC98910-D39C-4591-A84D-11C4638E96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00025"/>
            <a:ext cx="1905000" cy="409575"/>
          </a:xfrm>
          <a:prstGeom prst="rect">
            <a:avLst/>
          </a:prstGeom>
          <a:solidFill>
            <a:srgbClr val="FFFF99"/>
          </a:solidFill>
          <a:ln w="12700">
            <a:solidFill>
              <a:srgbClr val="FF99C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 u="sng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Kiểm</a:t>
            </a:r>
            <a:r>
              <a:rPr lang="en-US" sz="2000" b="1" u="sng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2000" b="1" u="sng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tra</a:t>
            </a:r>
            <a:r>
              <a:rPr lang="en-US" sz="2000" b="1" u="sng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2000" b="1" u="sng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hlinkClick r:id="rId3" action="ppaction://hlinksldjump"/>
              </a:rPr>
              <a:t>bài</a:t>
            </a:r>
            <a:r>
              <a:rPr lang="en-US" sz="2000" b="1" u="sng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2000" b="1" u="sng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cũ</a:t>
            </a:r>
            <a:endParaRPr lang="en-US" sz="2000" b="1" u="sng" dirty="0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5605" name="Rectangle 104">
            <a:extLst>
              <a:ext uri="{FF2B5EF4-FFF2-40B4-BE49-F238E27FC236}">
                <a16:creationId xmlns:a16="http://schemas.microsoft.com/office/drawing/2014/main" id="{42B474B6-E357-2F3F-5169-D2E871C452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914400"/>
            <a:ext cx="8153400" cy="1493838"/>
          </a:xfrm>
          <a:prstGeom prst="rect">
            <a:avLst/>
          </a:prstGeom>
          <a:noFill/>
          <a:ln w="28575" algn="ctr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VNI-Ariston" pitchFamily="2" charset="0"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>
                <a:solidFill>
                  <a:schemeClr val="hlink"/>
                </a:solidFill>
                <a:latin typeface="VNI-Ariston" pitchFamily="2" charset="0"/>
              </a:rPr>
              <a:t>                         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3600" b="1">
              <a:solidFill>
                <a:schemeClr val="hlink"/>
              </a:solidFill>
              <a:latin typeface="VNI-Ariston" pitchFamily="2" charset="0"/>
            </a:endParaRPr>
          </a:p>
        </p:txBody>
      </p:sp>
      <p:sp>
        <p:nvSpPr>
          <p:cNvPr id="25606" name="Rectangle 77">
            <a:extLst>
              <a:ext uri="{FF2B5EF4-FFF2-40B4-BE49-F238E27FC236}">
                <a16:creationId xmlns:a16="http://schemas.microsoft.com/office/drawing/2014/main" id="{4465D70C-FA75-6BC6-5B24-D01F6F1B75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066800"/>
            <a:ext cx="8040688" cy="1281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>
                <a:solidFill>
                  <a:schemeClr val="bg2"/>
                </a:solidFill>
              </a:rPr>
              <a:t>Viết và biểu diễn tập nghiệm trên trục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000" b="1">
              <a:solidFill>
                <a:schemeClr val="bg2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>
                <a:solidFill>
                  <a:schemeClr val="bg2"/>
                </a:solidFill>
              </a:rPr>
              <a:t>số của bất phương trình sau:  </a:t>
            </a:r>
            <a:r>
              <a:rPr lang="en-US" altLang="en-US" sz="3600" b="1">
                <a:solidFill>
                  <a:srgbClr val="FF3300"/>
                </a:solidFill>
              </a:rPr>
              <a:t>x </a:t>
            </a:r>
            <a:r>
              <a:rPr lang="en-US" altLang="en-US" b="1">
                <a:solidFill>
                  <a:srgbClr val="FF3300"/>
                </a:solidFill>
              </a:rPr>
              <a:t>≥</a:t>
            </a:r>
            <a:r>
              <a:rPr lang="en-US" altLang="en-US" sz="3600" b="1">
                <a:solidFill>
                  <a:srgbClr val="FF3300"/>
                </a:solidFill>
              </a:rPr>
              <a:t> 1</a:t>
            </a:r>
          </a:p>
        </p:txBody>
      </p:sp>
      <p:sp>
        <p:nvSpPr>
          <p:cNvPr id="17452" name="Text Box 44">
            <a:extLst>
              <a:ext uri="{FF2B5EF4-FFF2-40B4-BE49-F238E27FC236}">
                <a16:creationId xmlns:a16="http://schemas.microsoft.com/office/drawing/2014/main" id="{7AAE7121-2C74-EABD-9610-37EBE83829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971800"/>
            <a:ext cx="1295400" cy="36671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u="sng">
                <a:solidFill>
                  <a:srgbClr val="FF3300"/>
                </a:solidFill>
              </a:rPr>
              <a:t>GIẢI:</a:t>
            </a:r>
            <a:endParaRPr lang="vi-VN" b="1" u="sng">
              <a:solidFill>
                <a:srgbClr val="FF3300"/>
              </a:solidFill>
            </a:endParaRPr>
          </a:p>
        </p:txBody>
      </p:sp>
    </p:spTree>
  </p:cSld>
  <p:clrMapOvr>
    <a:masterClrMapping/>
  </p:clrMapOvr>
  <p:transition>
    <p:split orient="vert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5698" name="Picture 2">
            <a:extLst>
              <a:ext uri="{FF2B5EF4-FFF2-40B4-BE49-F238E27FC236}">
                <a16:creationId xmlns:a16="http://schemas.microsoft.com/office/drawing/2014/main" id="{752CAAB3-E333-9D72-EB3B-260D30FA7E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11" t="44757" r="79524" b="42477"/>
          <a:stretch>
            <a:fillRect/>
          </a:stretch>
        </p:blipFill>
        <p:spPr bwMode="auto">
          <a:xfrm>
            <a:off x="381000" y="3124200"/>
            <a:ext cx="1951038" cy="109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5699" name="Picture 3">
            <a:extLst>
              <a:ext uri="{FF2B5EF4-FFF2-40B4-BE49-F238E27FC236}">
                <a16:creationId xmlns:a16="http://schemas.microsoft.com/office/drawing/2014/main" id="{D39DBABA-32B1-F6FD-BC83-A993DEDA6E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11" t="57541" r="73175" b="29878"/>
          <a:stretch>
            <a:fillRect/>
          </a:stretch>
        </p:blipFill>
        <p:spPr bwMode="auto">
          <a:xfrm>
            <a:off x="381000" y="4267200"/>
            <a:ext cx="2773363" cy="108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5700" name="Picture 4">
            <a:extLst>
              <a:ext uri="{FF2B5EF4-FFF2-40B4-BE49-F238E27FC236}">
                <a16:creationId xmlns:a16="http://schemas.microsoft.com/office/drawing/2014/main" id="{9A46A12A-90EE-8FAE-5DF3-5FED11681F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179" t="32509" r="71288" b="55409"/>
          <a:stretch>
            <a:fillRect/>
          </a:stretch>
        </p:blipFill>
        <p:spPr bwMode="auto">
          <a:xfrm>
            <a:off x="1647825" y="2062163"/>
            <a:ext cx="1752600" cy="103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5701" name="Picture 5">
            <a:extLst>
              <a:ext uri="{FF2B5EF4-FFF2-40B4-BE49-F238E27FC236}">
                <a16:creationId xmlns:a16="http://schemas.microsoft.com/office/drawing/2014/main" id="{F6D9E527-C5DF-AA0E-3961-957907AC45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712" t="23125" r="43866" b="65163"/>
          <a:stretch>
            <a:fillRect/>
          </a:stretch>
        </p:blipFill>
        <p:spPr bwMode="auto">
          <a:xfrm>
            <a:off x="3398838" y="1295400"/>
            <a:ext cx="3551237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5702" name="Picture 6">
            <a:extLst>
              <a:ext uri="{FF2B5EF4-FFF2-40B4-BE49-F238E27FC236}">
                <a16:creationId xmlns:a16="http://schemas.microsoft.com/office/drawing/2014/main" id="{36BE0F24-086E-AC91-8ABE-8FA889DF41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590" t="34651" r="41170" b="59843"/>
          <a:stretch>
            <a:fillRect/>
          </a:stretch>
        </p:blipFill>
        <p:spPr bwMode="auto">
          <a:xfrm>
            <a:off x="3382963" y="2316163"/>
            <a:ext cx="3916362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5703" name="Picture 7">
            <a:extLst>
              <a:ext uri="{FF2B5EF4-FFF2-40B4-BE49-F238E27FC236}">
                <a16:creationId xmlns:a16="http://schemas.microsoft.com/office/drawing/2014/main" id="{9828DEEC-FC53-B861-89CB-E9D96FA73D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066" t="44942" r="34575" b="43364"/>
          <a:stretch>
            <a:fillRect/>
          </a:stretch>
        </p:blipFill>
        <p:spPr bwMode="auto">
          <a:xfrm>
            <a:off x="5257800" y="3170238"/>
            <a:ext cx="2895600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5704" name="Picture 8">
            <a:extLst>
              <a:ext uri="{FF2B5EF4-FFF2-40B4-BE49-F238E27FC236}">
                <a16:creationId xmlns:a16="http://schemas.microsoft.com/office/drawing/2014/main" id="{09178B1C-AA0D-576A-BEE1-2A920C807A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82" t="63028" r="58466" b="23340"/>
          <a:stretch>
            <a:fillRect/>
          </a:stretch>
        </p:blipFill>
        <p:spPr bwMode="auto">
          <a:xfrm>
            <a:off x="3109913" y="4724400"/>
            <a:ext cx="1949450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5705" name="Picture 9">
            <a:extLst>
              <a:ext uri="{FF2B5EF4-FFF2-40B4-BE49-F238E27FC236}">
                <a16:creationId xmlns:a16="http://schemas.microsoft.com/office/drawing/2014/main" id="{3EDADB5E-DC79-7A24-DB0E-804F5BFB54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825" t="49542" r="56700" b="34312"/>
          <a:stretch>
            <a:fillRect/>
          </a:stretch>
        </p:blipFill>
        <p:spPr bwMode="auto">
          <a:xfrm>
            <a:off x="3154363" y="3565525"/>
            <a:ext cx="2133600" cy="138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5706" name="Picture 10">
            <a:extLst>
              <a:ext uri="{FF2B5EF4-FFF2-40B4-BE49-F238E27FC236}">
                <a16:creationId xmlns:a16="http://schemas.microsoft.com/office/drawing/2014/main" id="{D3706690-2F5F-7B79-228D-125CAEB0CC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425" t="59129" r="29990" b="28992"/>
          <a:stretch>
            <a:fillRect/>
          </a:stretch>
        </p:blipFill>
        <p:spPr bwMode="auto">
          <a:xfrm>
            <a:off x="5045075" y="4389438"/>
            <a:ext cx="3702050" cy="1020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5707" name="Picture 11">
            <a:extLst>
              <a:ext uri="{FF2B5EF4-FFF2-40B4-BE49-F238E27FC236}">
                <a16:creationId xmlns:a16="http://schemas.microsoft.com/office/drawing/2014/main" id="{E95618FF-217F-D165-0B58-440EA7AA79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425" t="71008" r="29868" b="20125"/>
          <a:stretch>
            <a:fillRect/>
          </a:stretch>
        </p:blipFill>
        <p:spPr bwMode="auto">
          <a:xfrm>
            <a:off x="5045075" y="5410200"/>
            <a:ext cx="37179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5">
            <a:extLst>
              <a:ext uri="{FF2B5EF4-FFF2-40B4-BE49-F238E27FC236}">
                <a16:creationId xmlns:a16="http://schemas.microsoft.com/office/drawing/2014/main" id="{05C8B6C5-1DE0-1F94-0752-10285747F42E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228600"/>
            <a:ext cx="8001000" cy="609600"/>
            <a:chOff x="336" y="144"/>
            <a:chExt cx="5040" cy="384"/>
          </a:xfrm>
        </p:grpSpPr>
        <p:sp>
          <p:nvSpPr>
            <p:cNvPr id="21517" name="Rectangle 16">
              <a:extLst>
                <a:ext uri="{FF2B5EF4-FFF2-40B4-BE49-F238E27FC236}">
                  <a16:creationId xmlns:a16="http://schemas.microsoft.com/office/drawing/2014/main" id="{DADBAAB5-8C31-89E2-1A81-22A08001B2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144"/>
              <a:ext cx="5040" cy="384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3399"/>
                </a:gs>
              </a:gsLst>
              <a:lin ang="5400000" scaled="1"/>
            </a:gradFill>
            <a:ln w="9525" algn="ctr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endParaRPr lang="vi-VN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21518" name="Text Box 17">
              <a:extLst>
                <a:ext uri="{FF2B5EF4-FFF2-40B4-BE49-F238E27FC236}">
                  <a16:creationId xmlns:a16="http://schemas.microsoft.com/office/drawing/2014/main" id="{363DB26F-B1D9-6BB4-C042-D5E8F5BD4F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" y="192"/>
              <a:ext cx="484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400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KIẾN THỨC TRỌNG TÂM</a:t>
              </a:r>
            </a:p>
          </p:txBody>
        </p:sp>
      </p:grpSp>
    </p:spTree>
  </p:cSld>
  <p:clrMapOvr>
    <a:masterClrMapping/>
  </p:clrMapOvr>
  <p:transition>
    <p:split orient="vert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8" descr="1">
            <a:extLst>
              <a:ext uri="{FF2B5EF4-FFF2-40B4-BE49-F238E27FC236}">
                <a16:creationId xmlns:a16="http://schemas.microsoft.com/office/drawing/2014/main" id="{EC39EB4E-6C75-50E7-2EA9-BCA7F4D9ED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9050"/>
            <a:ext cx="9144000" cy="687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99428" name="Rectangle 4">
            <a:extLst>
              <a:ext uri="{FF2B5EF4-FFF2-40B4-BE49-F238E27FC236}">
                <a16:creationId xmlns:a16="http://schemas.microsoft.com/office/drawing/2014/main" id="{134A28EC-99CE-BD41-6C3D-10289E96B3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457200"/>
            <a:ext cx="6096000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vi-VN" sz="40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Hướng dẫn về nhà</a:t>
            </a:r>
          </a:p>
        </p:txBody>
      </p:sp>
      <p:sp>
        <p:nvSpPr>
          <p:cNvPr id="23556" name="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26D682EF-E14A-98C9-DEE3-EB677B64345E}"/>
              </a:ext>
            </a:extLst>
          </p:cNvPr>
          <p:cNvSpPr>
            <a:spLocks noRot="1" noChangeArrowheads="1"/>
          </p:cNvSpPr>
          <p:nvPr/>
        </p:nvSpPr>
        <p:spPr bwMode="auto">
          <a:xfrm>
            <a:off x="609600" y="1828800"/>
            <a:ext cx="8229600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en-US" altLang="en-US" sz="2800" b="1">
                <a:solidFill>
                  <a:schemeClr val="bg2"/>
                </a:solidFill>
                <a:latin typeface="Times New Roman" panose="02020603050405020304" pitchFamily="18" charset="0"/>
              </a:rPr>
              <a:t>Học thuộc lý thuyết (định  nghĩa và hai quy tắc biến đổi bất phương trình)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 b="1">
              <a:solidFill>
                <a:schemeClr val="bg2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>
                <a:solidFill>
                  <a:schemeClr val="bg2"/>
                </a:solidFill>
                <a:latin typeface="Times New Roman" panose="02020603050405020304" pitchFamily="18" charset="0"/>
              </a:rPr>
              <a:t>2. Xem lại các bất phương trình đã giải (nội dung và phương pháp ). Làm BTVN: 19c; 20c,d; 21/ SGK trang 47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 b="1">
              <a:solidFill>
                <a:schemeClr val="bg2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>
                <a:solidFill>
                  <a:schemeClr val="bg2"/>
                </a:solidFill>
                <a:latin typeface="Times New Roman" panose="02020603050405020304" pitchFamily="18" charset="0"/>
              </a:rPr>
              <a:t>3. Xem trước Bài 4: BẤT PHƯƠNG TRÌNH BẬC NHẤT MỘT ẨN ( mục 3,4 / SGK trang 45)</a:t>
            </a:r>
            <a:endParaRPr lang="vi-VN" altLang="en-US" sz="2800" b="1">
              <a:solidFill>
                <a:schemeClr val="bg2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>
            <a:extLst>
              <a:ext uri="{FF2B5EF4-FFF2-40B4-BE49-F238E27FC236}">
                <a16:creationId xmlns:a16="http://schemas.microsoft.com/office/drawing/2014/main" id="{E1B8219F-EE29-996B-F239-C5F7DAA9E4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vi-VN" altLang="en-US" sz="1800">
              <a:latin typeface="Arial" panose="020B0604020202020204" pitchFamily="34" charset="0"/>
            </a:endParaRPr>
          </a:p>
        </p:txBody>
      </p:sp>
      <p:sp>
        <p:nvSpPr>
          <p:cNvPr id="25603" name="Rectangle 4">
            <a:extLst>
              <a:ext uri="{FF2B5EF4-FFF2-40B4-BE49-F238E27FC236}">
                <a16:creationId xmlns:a16="http://schemas.microsoft.com/office/drawing/2014/main" id="{A6B3096C-A6A9-D1FB-2B17-AE38DF1A36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vi-VN" altLang="en-US" sz="1800">
              <a:latin typeface="Arial" panose="020B0604020202020204" pitchFamily="34" charset="0"/>
            </a:endParaRPr>
          </a:p>
        </p:txBody>
      </p:sp>
      <p:sp>
        <p:nvSpPr>
          <p:cNvPr id="1050630" name="Text Box 6">
            <a:hlinkClick r:id="rId3" action="ppaction://hlinksldjump"/>
            <a:extLst>
              <a:ext uri="{FF2B5EF4-FFF2-40B4-BE49-F238E27FC236}">
                <a16:creationId xmlns:a16="http://schemas.microsoft.com/office/drawing/2014/main" id="{DCC98910-D39C-4591-A84D-11C4638E96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00025"/>
            <a:ext cx="1905000" cy="409575"/>
          </a:xfrm>
          <a:prstGeom prst="rect">
            <a:avLst/>
          </a:prstGeom>
          <a:solidFill>
            <a:srgbClr val="FFFF99"/>
          </a:solidFill>
          <a:ln w="12700">
            <a:solidFill>
              <a:srgbClr val="FF99C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 u="sng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Kiểm</a:t>
            </a:r>
            <a:r>
              <a:rPr lang="en-US" sz="2000" b="1" u="sng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2000" b="1" u="sng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tra</a:t>
            </a:r>
            <a:r>
              <a:rPr lang="en-US" sz="2000" b="1" u="sng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2000" b="1" u="sng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hlinkClick r:id="rId3" action="ppaction://hlinksldjump"/>
              </a:rPr>
              <a:t>bài</a:t>
            </a:r>
            <a:r>
              <a:rPr lang="en-US" sz="2000" b="1" u="sng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2000" b="1" u="sng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cũ</a:t>
            </a:r>
            <a:endParaRPr lang="en-US" sz="2000" b="1" u="sng" dirty="0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5605" name="Rectangle 104">
            <a:extLst>
              <a:ext uri="{FF2B5EF4-FFF2-40B4-BE49-F238E27FC236}">
                <a16:creationId xmlns:a16="http://schemas.microsoft.com/office/drawing/2014/main" id="{42B474B6-E357-2F3F-5169-D2E871C452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914400"/>
            <a:ext cx="8153400" cy="1493838"/>
          </a:xfrm>
          <a:prstGeom prst="rect">
            <a:avLst/>
          </a:prstGeom>
          <a:noFill/>
          <a:ln w="28575" algn="ctr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VNI-Ariston" pitchFamily="2" charset="0"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>
                <a:solidFill>
                  <a:schemeClr val="hlink"/>
                </a:solidFill>
                <a:latin typeface="VNI-Ariston" pitchFamily="2" charset="0"/>
              </a:rPr>
              <a:t>                         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3600" b="1">
              <a:solidFill>
                <a:schemeClr val="hlink"/>
              </a:solidFill>
              <a:latin typeface="VNI-Ariston" pitchFamily="2" charset="0"/>
            </a:endParaRPr>
          </a:p>
        </p:txBody>
      </p:sp>
      <p:sp>
        <p:nvSpPr>
          <p:cNvPr id="25606" name="Rectangle 77">
            <a:extLst>
              <a:ext uri="{FF2B5EF4-FFF2-40B4-BE49-F238E27FC236}">
                <a16:creationId xmlns:a16="http://schemas.microsoft.com/office/drawing/2014/main" id="{4465D70C-FA75-6BC6-5B24-D01F6F1B75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066800"/>
            <a:ext cx="8040688" cy="1281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>
                <a:solidFill>
                  <a:schemeClr val="bg2"/>
                </a:solidFill>
              </a:rPr>
              <a:t>Viết và biểu diễn tập nghiệm trên trục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000" b="1">
              <a:solidFill>
                <a:schemeClr val="bg2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>
                <a:solidFill>
                  <a:schemeClr val="bg2"/>
                </a:solidFill>
              </a:rPr>
              <a:t>số của bất phương trình sau:  </a:t>
            </a:r>
            <a:r>
              <a:rPr lang="en-US" altLang="en-US" sz="3600" b="1">
                <a:solidFill>
                  <a:srgbClr val="FF3300"/>
                </a:solidFill>
              </a:rPr>
              <a:t>x </a:t>
            </a:r>
            <a:r>
              <a:rPr lang="en-US" altLang="en-US" b="1">
                <a:solidFill>
                  <a:srgbClr val="FF3300"/>
                </a:solidFill>
              </a:rPr>
              <a:t>≥</a:t>
            </a:r>
            <a:r>
              <a:rPr lang="en-US" altLang="en-US" sz="3600" b="1">
                <a:solidFill>
                  <a:srgbClr val="FF3300"/>
                </a:solidFill>
              </a:rPr>
              <a:t> 1</a:t>
            </a:r>
          </a:p>
        </p:txBody>
      </p:sp>
      <p:sp>
        <p:nvSpPr>
          <p:cNvPr id="19556" name="Rectangle 100">
            <a:extLst>
              <a:ext uri="{FF2B5EF4-FFF2-40B4-BE49-F238E27FC236}">
                <a16:creationId xmlns:a16="http://schemas.microsoft.com/office/drawing/2014/main" id="{95E196F5-BDA7-47A9-5C35-AD430942152D}"/>
              </a:ext>
            </a:extLst>
          </p:cNvPr>
          <p:cNvSpPr>
            <a:spLocks noRot="1" noChangeArrowheads="1"/>
          </p:cNvSpPr>
          <p:nvPr/>
        </p:nvSpPr>
        <p:spPr bwMode="auto">
          <a:xfrm>
            <a:off x="5334000" y="2895600"/>
            <a:ext cx="2590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b="1" u="sng">
                <a:solidFill>
                  <a:srgbClr val="FF3300"/>
                </a:solidFill>
                <a:latin typeface="Times New Roman" panose="02020603050405020304" pitchFamily="18" charset="0"/>
              </a:rPr>
              <a:t>Đáp án:</a:t>
            </a:r>
          </a:p>
        </p:txBody>
      </p:sp>
      <p:grpSp>
        <p:nvGrpSpPr>
          <p:cNvPr id="2" name="Group 139">
            <a:extLst>
              <a:ext uri="{FF2B5EF4-FFF2-40B4-BE49-F238E27FC236}">
                <a16:creationId xmlns:a16="http://schemas.microsoft.com/office/drawing/2014/main" id="{1AA616FE-999A-B3BF-F557-829776F7F18A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3657600"/>
            <a:ext cx="5410200" cy="2362200"/>
            <a:chOff x="288" y="2352"/>
            <a:chExt cx="5616" cy="1488"/>
          </a:xfrm>
        </p:grpSpPr>
        <p:sp>
          <p:nvSpPr>
            <p:cNvPr id="19535" name="Text Box 79">
              <a:extLst>
                <a:ext uri="{FF2B5EF4-FFF2-40B4-BE49-F238E27FC236}">
                  <a16:creationId xmlns:a16="http://schemas.microsoft.com/office/drawing/2014/main" id="{5307E8E7-26FF-1FD0-1464-2EECC04CBD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" y="2352"/>
              <a:ext cx="5616" cy="9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r>
                <a:rPr lang="en-US" sz="3200" b="1">
                  <a:solidFill>
                    <a:schemeClr val="hlink"/>
                  </a:solidFill>
                  <a:latin typeface="Times New Roman" panose="02020603050405020304" pitchFamily="18" charset="0"/>
                </a:rPr>
                <a:t>+ </a:t>
              </a:r>
              <a:r>
                <a:rPr lang="en-US" sz="2800" b="1">
                  <a:solidFill>
                    <a:schemeClr val="hlink"/>
                  </a:solidFill>
                  <a:latin typeface="Times New Roman" panose="02020603050405020304" pitchFamily="18" charset="0"/>
                </a:rPr>
                <a:t>Tập nghiệm:</a:t>
              </a:r>
              <a:r>
                <a:rPr lang="en-US" sz="2800" b="1">
                  <a:solidFill>
                    <a:schemeClr val="hlink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 x | x  </a:t>
              </a:r>
              <a:r>
                <a:rPr lang="en-US" sz="2800" b="1">
                  <a:solidFill>
                    <a:schemeClr val="hlink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  <a:cs typeface="Arial" panose="020B0604020202020204" pitchFamily="34" charset="0"/>
                </a:rPr>
                <a:t>≥  1 </a:t>
              </a:r>
              <a:r>
                <a:rPr lang="en-US" sz="2800" b="1">
                  <a:solidFill>
                    <a:schemeClr val="hlink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}</a:t>
              </a:r>
              <a:endParaRPr lang="en-US" sz="28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Arial" panose="020B0604020202020204" pitchFamily="34" charset="0"/>
              </a:endParaRPr>
            </a:p>
            <a:p>
              <a:pPr>
                <a:defRPr/>
              </a:pPr>
              <a:r>
                <a:rPr lang="en-US" sz="2800" b="1">
                  <a:solidFill>
                    <a:schemeClr val="hlink"/>
                  </a:solidFill>
                  <a:latin typeface="Times New Roman" panose="02020603050405020304" pitchFamily="18" charset="0"/>
                </a:rPr>
                <a:t>+ Biểu diễn tập nghiệm </a:t>
              </a:r>
            </a:p>
            <a:p>
              <a:pPr>
                <a:defRPr/>
              </a:pPr>
              <a:r>
                <a:rPr lang="en-US" sz="2800" b="1">
                  <a:solidFill>
                    <a:schemeClr val="hlink"/>
                  </a:solidFill>
                  <a:latin typeface="Times New Roman" panose="02020603050405020304" pitchFamily="18" charset="0"/>
                </a:rPr>
                <a:t>trên trục số:</a:t>
              </a:r>
            </a:p>
          </p:txBody>
        </p:sp>
        <p:sp>
          <p:nvSpPr>
            <p:cNvPr id="25612" name="Line 82">
              <a:extLst>
                <a:ext uri="{FF2B5EF4-FFF2-40B4-BE49-F238E27FC236}">
                  <a16:creationId xmlns:a16="http://schemas.microsoft.com/office/drawing/2014/main" id="{A908246A-5230-BFB8-BDAD-55C0558A01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0" y="3504"/>
              <a:ext cx="3264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triangle" w="med" len="med"/>
            </a:ln>
            <a:effectLst>
              <a:prstShdw prst="shdw17" dist="17961" dir="2700000">
                <a:srgbClr val="000099"/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13" name="Rectangle 98">
              <a:extLst>
                <a:ext uri="{FF2B5EF4-FFF2-40B4-BE49-F238E27FC236}">
                  <a16:creationId xmlns:a16="http://schemas.microsoft.com/office/drawing/2014/main" id="{664853EE-ED0E-18D6-E56C-71A195E241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2" y="3548"/>
              <a:ext cx="480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>
                  <a:solidFill>
                    <a:schemeClr val="bg2"/>
                  </a:solidFill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25614" name="Rectangle 99">
              <a:extLst>
                <a:ext uri="{FF2B5EF4-FFF2-40B4-BE49-F238E27FC236}">
                  <a16:creationId xmlns:a16="http://schemas.microsoft.com/office/drawing/2014/main" id="{B7C0AD70-AF07-09D0-A33E-13200495AF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2" y="3548"/>
              <a:ext cx="480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>
                  <a:solidFill>
                    <a:schemeClr val="bg2"/>
                  </a:solidFill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25615" name="Line 101">
              <a:extLst>
                <a:ext uri="{FF2B5EF4-FFF2-40B4-BE49-F238E27FC236}">
                  <a16:creationId xmlns:a16="http://schemas.microsoft.com/office/drawing/2014/main" id="{F29C7311-7150-54F4-9F9D-40A70297EC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32" y="3474"/>
              <a:ext cx="0" cy="57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5616" name="Line 103">
              <a:extLst>
                <a:ext uri="{FF2B5EF4-FFF2-40B4-BE49-F238E27FC236}">
                  <a16:creationId xmlns:a16="http://schemas.microsoft.com/office/drawing/2014/main" id="{EE089C03-9E64-E0BF-007E-94516DDE7C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52" y="3474"/>
              <a:ext cx="0" cy="57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5617" name="Rectangle 104">
              <a:extLst>
                <a:ext uri="{FF2B5EF4-FFF2-40B4-BE49-F238E27FC236}">
                  <a16:creationId xmlns:a16="http://schemas.microsoft.com/office/drawing/2014/main" id="{B9C5276D-3F39-E02C-0776-33C9244808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2" y="3342"/>
              <a:ext cx="480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>
                  <a:solidFill>
                    <a:srgbClr val="3333CC"/>
                  </a:solidFill>
                  <a:latin typeface="Arial" panose="020B0604020202020204" pitchFamily="34" charset="0"/>
                </a:rPr>
                <a:t>[</a:t>
              </a:r>
            </a:p>
          </p:txBody>
        </p:sp>
        <p:sp>
          <p:nvSpPr>
            <p:cNvPr id="25618" name="Line 105">
              <a:extLst>
                <a:ext uri="{FF2B5EF4-FFF2-40B4-BE49-F238E27FC236}">
                  <a16:creationId xmlns:a16="http://schemas.microsoft.com/office/drawing/2014/main" id="{BEC4D973-1FA1-E774-1CAD-519D28C0A70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65" y="3465"/>
              <a:ext cx="60" cy="81"/>
            </a:xfrm>
            <a:prstGeom prst="line">
              <a:avLst/>
            </a:prstGeom>
            <a:noFill/>
            <a:ln w="19050">
              <a:solidFill>
                <a:srgbClr val="99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5619" name="Line 110">
              <a:extLst>
                <a:ext uri="{FF2B5EF4-FFF2-40B4-BE49-F238E27FC236}">
                  <a16:creationId xmlns:a16="http://schemas.microsoft.com/office/drawing/2014/main" id="{F2B2A8A4-55E3-9EBD-7745-C1818526E1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96" y="3462"/>
              <a:ext cx="60" cy="81"/>
            </a:xfrm>
            <a:prstGeom prst="line">
              <a:avLst/>
            </a:prstGeom>
            <a:noFill/>
            <a:ln w="19050">
              <a:solidFill>
                <a:srgbClr val="99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5620" name="Line 111">
              <a:extLst>
                <a:ext uri="{FF2B5EF4-FFF2-40B4-BE49-F238E27FC236}">
                  <a16:creationId xmlns:a16="http://schemas.microsoft.com/office/drawing/2014/main" id="{9FCAE6C3-A4FA-C0E2-5220-4B1EBBE8A6A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12" y="3468"/>
              <a:ext cx="60" cy="81"/>
            </a:xfrm>
            <a:prstGeom prst="line">
              <a:avLst/>
            </a:prstGeom>
            <a:noFill/>
            <a:ln w="19050">
              <a:solidFill>
                <a:srgbClr val="99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5621" name="Line 112">
              <a:extLst>
                <a:ext uri="{FF2B5EF4-FFF2-40B4-BE49-F238E27FC236}">
                  <a16:creationId xmlns:a16="http://schemas.microsoft.com/office/drawing/2014/main" id="{1FCE2C3A-47B5-11EB-1111-21322EF581E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16" y="3462"/>
              <a:ext cx="60" cy="81"/>
            </a:xfrm>
            <a:prstGeom prst="line">
              <a:avLst/>
            </a:prstGeom>
            <a:noFill/>
            <a:ln w="19050">
              <a:solidFill>
                <a:srgbClr val="99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5622" name="Line 113">
              <a:extLst>
                <a:ext uri="{FF2B5EF4-FFF2-40B4-BE49-F238E27FC236}">
                  <a16:creationId xmlns:a16="http://schemas.microsoft.com/office/drawing/2014/main" id="{0516E2B9-71E0-9FF8-9764-8BF75502EDF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120" y="3462"/>
              <a:ext cx="60" cy="81"/>
            </a:xfrm>
            <a:prstGeom prst="line">
              <a:avLst/>
            </a:prstGeom>
            <a:noFill/>
            <a:ln w="19050">
              <a:solidFill>
                <a:srgbClr val="99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5623" name="Line 114">
              <a:extLst>
                <a:ext uri="{FF2B5EF4-FFF2-40B4-BE49-F238E27FC236}">
                  <a16:creationId xmlns:a16="http://schemas.microsoft.com/office/drawing/2014/main" id="{386BEE75-229B-F82B-3008-314569AE33C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24" y="3462"/>
              <a:ext cx="60" cy="81"/>
            </a:xfrm>
            <a:prstGeom prst="line">
              <a:avLst/>
            </a:prstGeom>
            <a:noFill/>
            <a:ln w="19050">
              <a:solidFill>
                <a:srgbClr val="99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5624" name="Line 115">
              <a:extLst>
                <a:ext uri="{FF2B5EF4-FFF2-40B4-BE49-F238E27FC236}">
                  <a16:creationId xmlns:a16="http://schemas.microsoft.com/office/drawing/2014/main" id="{92211B10-B0A6-3572-38FE-E1D8337A671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928" y="3462"/>
              <a:ext cx="60" cy="81"/>
            </a:xfrm>
            <a:prstGeom prst="line">
              <a:avLst/>
            </a:prstGeom>
            <a:noFill/>
            <a:ln w="19050">
              <a:solidFill>
                <a:srgbClr val="99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5625" name="Line 116">
              <a:extLst>
                <a:ext uri="{FF2B5EF4-FFF2-40B4-BE49-F238E27FC236}">
                  <a16:creationId xmlns:a16="http://schemas.microsoft.com/office/drawing/2014/main" id="{104329B6-DDEA-7994-802B-A01728651D7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32" y="3465"/>
              <a:ext cx="60" cy="81"/>
            </a:xfrm>
            <a:prstGeom prst="line">
              <a:avLst/>
            </a:prstGeom>
            <a:noFill/>
            <a:ln w="19050">
              <a:solidFill>
                <a:srgbClr val="99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5626" name="Line 117">
              <a:extLst>
                <a:ext uri="{FF2B5EF4-FFF2-40B4-BE49-F238E27FC236}">
                  <a16:creationId xmlns:a16="http://schemas.microsoft.com/office/drawing/2014/main" id="{1545E684-2BE2-69CF-9AE6-BF25C0403F4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48" y="3465"/>
              <a:ext cx="60" cy="81"/>
            </a:xfrm>
            <a:prstGeom prst="line">
              <a:avLst/>
            </a:prstGeom>
            <a:noFill/>
            <a:ln w="19050">
              <a:solidFill>
                <a:srgbClr val="99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5627" name="Line 118">
              <a:extLst>
                <a:ext uri="{FF2B5EF4-FFF2-40B4-BE49-F238E27FC236}">
                  <a16:creationId xmlns:a16="http://schemas.microsoft.com/office/drawing/2014/main" id="{482C0B9F-E439-A03F-297F-DFD2794555B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661" y="3465"/>
              <a:ext cx="60" cy="81"/>
            </a:xfrm>
            <a:prstGeom prst="line">
              <a:avLst/>
            </a:prstGeom>
            <a:noFill/>
            <a:ln w="19050">
              <a:solidFill>
                <a:srgbClr val="99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5628" name="Line 119">
              <a:extLst>
                <a:ext uri="{FF2B5EF4-FFF2-40B4-BE49-F238E27FC236}">
                  <a16:creationId xmlns:a16="http://schemas.microsoft.com/office/drawing/2014/main" id="{0C6F9F41-4803-5DA7-E5ED-496DA520C8B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583" y="3468"/>
              <a:ext cx="60" cy="81"/>
            </a:xfrm>
            <a:prstGeom prst="line">
              <a:avLst/>
            </a:prstGeom>
            <a:noFill/>
            <a:ln w="19050">
              <a:solidFill>
                <a:srgbClr val="99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5629" name="Line 120">
              <a:extLst>
                <a:ext uri="{FF2B5EF4-FFF2-40B4-BE49-F238E27FC236}">
                  <a16:creationId xmlns:a16="http://schemas.microsoft.com/office/drawing/2014/main" id="{1F63FF77-9EE1-BF28-2408-8E61F29C2D4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96" y="3462"/>
              <a:ext cx="60" cy="81"/>
            </a:xfrm>
            <a:prstGeom prst="line">
              <a:avLst/>
            </a:prstGeom>
            <a:noFill/>
            <a:ln w="19050">
              <a:solidFill>
                <a:srgbClr val="99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5630" name="Line 121">
              <a:extLst>
                <a:ext uri="{FF2B5EF4-FFF2-40B4-BE49-F238E27FC236}">
                  <a16:creationId xmlns:a16="http://schemas.microsoft.com/office/drawing/2014/main" id="{9E637DA9-0481-18BA-FF2B-86453D0F27B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00" y="3462"/>
              <a:ext cx="60" cy="81"/>
            </a:xfrm>
            <a:prstGeom prst="line">
              <a:avLst/>
            </a:prstGeom>
            <a:noFill/>
            <a:ln w="19050">
              <a:solidFill>
                <a:srgbClr val="99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5631" name="Line 122">
              <a:extLst>
                <a:ext uri="{FF2B5EF4-FFF2-40B4-BE49-F238E27FC236}">
                  <a16:creationId xmlns:a16="http://schemas.microsoft.com/office/drawing/2014/main" id="{7B6D1A5F-9BB9-3362-B603-A6A4F258439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13" y="3459"/>
              <a:ext cx="60" cy="81"/>
            </a:xfrm>
            <a:prstGeom prst="line">
              <a:avLst/>
            </a:prstGeom>
            <a:noFill/>
            <a:ln w="19050">
              <a:solidFill>
                <a:srgbClr val="99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5632" name="Line 123">
              <a:extLst>
                <a:ext uri="{FF2B5EF4-FFF2-40B4-BE49-F238E27FC236}">
                  <a16:creationId xmlns:a16="http://schemas.microsoft.com/office/drawing/2014/main" id="{254AE51D-03D5-6C32-C34E-0B04A6B894B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226" y="3462"/>
              <a:ext cx="60" cy="81"/>
            </a:xfrm>
            <a:prstGeom prst="line">
              <a:avLst/>
            </a:prstGeom>
            <a:noFill/>
            <a:ln w="19050">
              <a:solidFill>
                <a:srgbClr val="99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5633" name="Line 124">
              <a:extLst>
                <a:ext uri="{FF2B5EF4-FFF2-40B4-BE49-F238E27FC236}">
                  <a16:creationId xmlns:a16="http://schemas.microsoft.com/office/drawing/2014/main" id="{9354A656-25E6-F0DD-2D96-E158980A028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39" y="3462"/>
              <a:ext cx="60" cy="81"/>
            </a:xfrm>
            <a:prstGeom prst="line">
              <a:avLst/>
            </a:prstGeom>
            <a:noFill/>
            <a:ln w="19050">
              <a:solidFill>
                <a:srgbClr val="99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5634" name="Line 125">
              <a:extLst>
                <a:ext uri="{FF2B5EF4-FFF2-40B4-BE49-F238E27FC236}">
                  <a16:creationId xmlns:a16="http://schemas.microsoft.com/office/drawing/2014/main" id="{C2E1FECF-8804-82A8-3F34-3E7125AE2C7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61" y="3462"/>
              <a:ext cx="60" cy="81"/>
            </a:xfrm>
            <a:prstGeom prst="line">
              <a:avLst/>
            </a:prstGeom>
            <a:noFill/>
            <a:ln w="19050">
              <a:solidFill>
                <a:srgbClr val="99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5635" name="Line 126">
              <a:extLst>
                <a:ext uri="{FF2B5EF4-FFF2-40B4-BE49-F238E27FC236}">
                  <a16:creationId xmlns:a16="http://schemas.microsoft.com/office/drawing/2014/main" id="{2A3CB17A-232E-8276-1570-9E11DE9DB7A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74" y="3462"/>
              <a:ext cx="60" cy="81"/>
            </a:xfrm>
            <a:prstGeom prst="line">
              <a:avLst/>
            </a:prstGeom>
            <a:noFill/>
            <a:ln w="19050">
              <a:solidFill>
                <a:srgbClr val="99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5636" name="Line 127">
              <a:extLst>
                <a:ext uri="{FF2B5EF4-FFF2-40B4-BE49-F238E27FC236}">
                  <a16:creationId xmlns:a16="http://schemas.microsoft.com/office/drawing/2014/main" id="{B8C45A41-1060-15F3-666D-23EE3BEE8C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81" y="3462"/>
              <a:ext cx="60" cy="81"/>
            </a:xfrm>
            <a:prstGeom prst="line">
              <a:avLst/>
            </a:prstGeom>
            <a:noFill/>
            <a:ln w="19050">
              <a:solidFill>
                <a:srgbClr val="99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5637" name="Line 128">
              <a:extLst>
                <a:ext uri="{FF2B5EF4-FFF2-40B4-BE49-F238E27FC236}">
                  <a16:creationId xmlns:a16="http://schemas.microsoft.com/office/drawing/2014/main" id="{FA7184C0-E3F9-362D-B945-792F425D162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00" y="3465"/>
              <a:ext cx="60" cy="81"/>
            </a:xfrm>
            <a:prstGeom prst="line">
              <a:avLst/>
            </a:prstGeom>
            <a:noFill/>
            <a:ln w="19050">
              <a:solidFill>
                <a:srgbClr val="99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5638" name="Line 129">
              <a:extLst>
                <a:ext uri="{FF2B5EF4-FFF2-40B4-BE49-F238E27FC236}">
                  <a16:creationId xmlns:a16="http://schemas.microsoft.com/office/drawing/2014/main" id="{9E8526DA-B03B-A478-7FD9-7571CCA920D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13" y="3465"/>
              <a:ext cx="60" cy="81"/>
            </a:xfrm>
            <a:prstGeom prst="line">
              <a:avLst/>
            </a:prstGeom>
            <a:noFill/>
            <a:ln w="19050">
              <a:solidFill>
                <a:srgbClr val="99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5639" name="Line 130">
              <a:extLst>
                <a:ext uri="{FF2B5EF4-FFF2-40B4-BE49-F238E27FC236}">
                  <a16:creationId xmlns:a16="http://schemas.microsoft.com/office/drawing/2014/main" id="{FF10C3F6-5ECB-96D2-A615-7C6CE1C91D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35" y="3468"/>
              <a:ext cx="60" cy="81"/>
            </a:xfrm>
            <a:prstGeom prst="line">
              <a:avLst/>
            </a:prstGeom>
            <a:noFill/>
            <a:ln w="19050">
              <a:solidFill>
                <a:srgbClr val="99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5640" name="Line 131">
              <a:extLst>
                <a:ext uri="{FF2B5EF4-FFF2-40B4-BE49-F238E27FC236}">
                  <a16:creationId xmlns:a16="http://schemas.microsoft.com/office/drawing/2014/main" id="{86D3E0DA-F537-832D-0DBF-E97BFACAF47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48" y="3462"/>
              <a:ext cx="60" cy="81"/>
            </a:xfrm>
            <a:prstGeom prst="line">
              <a:avLst/>
            </a:prstGeom>
            <a:noFill/>
            <a:ln w="19050">
              <a:solidFill>
                <a:srgbClr val="99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5641" name="Line 132">
              <a:extLst>
                <a:ext uri="{FF2B5EF4-FFF2-40B4-BE49-F238E27FC236}">
                  <a16:creationId xmlns:a16="http://schemas.microsoft.com/office/drawing/2014/main" id="{FBA32806-9F88-6013-0F3B-042EE0AE2E4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52" y="3462"/>
              <a:ext cx="60" cy="81"/>
            </a:xfrm>
            <a:prstGeom prst="line">
              <a:avLst/>
            </a:prstGeom>
            <a:noFill/>
            <a:ln w="19050">
              <a:solidFill>
                <a:srgbClr val="99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5642" name="Line 133">
              <a:extLst>
                <a:ext uri="{FF2B5EF4-FFF2-40B4-BE49-F238E27FC236}">
                  <a16:creationId xmlns:a16="http://schemas.microsoft.com/office/drawing/2014/main" id="{2AB70E21-3AC4-EDC9-456A-CEAEEEE581D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374" y="3459"/>
              <a:ext cx="60" cy="81"/>
            </a:xfrm>
            <a:prstGeom prst="line">
              <a:avLst/>
            </a:prstGeom>
            <a:noFill/>
            <a:ln w="19050">
              <a:solidFill>
                <a:srgbClr val="99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5643" name="Line 134">
              <a:extLst>
                <a:ext uri="{FF2B5EF4-FFF2-40B4-BE49-F238E27FC236}">
                  <a16:creationId xmlns:a16="http://schemas.microsoft.com/office/drawing/2014/main" id="{DD4CEEC2-2C8A-9638-C78F-41403DE5AAF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78" y="3462"/>
              <a:ext cx="60" cy="81"/>
            </a:xfrm>
            <a:prstGeom prst="line">
              <a:avLst/>
            </a:prstGeom>
            <a:noFill/>
            <a:ln w="19050">
              <a:solidFill>
                <a:srgbClr val="99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5644" name="Line 135">
              <a:extLst>
                <a:ext uri="{FF2B5EF4-FFF2-40B4-BE49-F238E27FC236}">
                  <a16:creationId xmlns:a16="http://schemas.microsoft.com/office/drawing/2014/main" id="{86557EB3-98AD-B38A-61FB-A78AE834A45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03" y="3462"/>
              <a:ext cx="60" cy="81"/>
            </a:xfrm>
            <a:prstGeom prst="line">
              <a:avLst/>
            </a:prstGeom>
            <a:noFill/>
            <a:ln w="19050">
              <a:solidFill>
                <a:srgbClr val="99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17451" name="Line 43">
            <a:extLst>
              <a:ext uri="{FF2B5EF4-FFF2-40B4-BE49-F238E27FC236}">
                <a16:creationId xmlns:a16="http://schemas.microsoft.com/office/drawing/2014/main" id="{301AE3AE-E9C6-403B-2BC0-EE17E35F4731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3124200"/>
            <a:ext cx="0" cy="3124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pPr>
              <a:defRPr/>
            </a:pPr>
            <a:endParaRPr lang="en-US"/>
          </a:p>
        </p:txBody>
      </p:sp>
      <p:sp>
        <p:nvSpPr>
          <p:cNvPr id="17452" name="Text Box 44">
            <a:extLst>
              <a:ext uri="{FF2B5EF4-FFF2-40B4-BE49-F238E27FC236}">
                <a16:creationId xmlns:a16="http://schemas.microsoft.com/office/drawing/2014/main" id="{7AAE7121-2C74-EABD-9610-37EBE83829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971800"/>
            <a:ext cx="1295400" cy="36671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u="sng">
                <a:solidFill>
                  <a:srgbClr val="FF3300"/>
                </a:solidFill>
              </a:rPr>
              <a:t>GIẢI:</a:t>
            </a:r>
            <a:endParaRPr lang="vi-VN" b="1" u="sng">
              <a:solidFill>
                <a:srgbClr val="FF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8424062"/>
      </p:ext>
    </p:extLst>
  </p:cSld>
  <p:clrMapOvr>
    <a:masterClrMapping/>
  </p:clrMapOvr>
  <p:transition>
    <p:split orient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Oval 128">
            <a:extLst>
              <a:ext uri="{FF2B5EF4-FFF2-40B4-BE49-F238E27FC236}">
                <a16:creationId xmlns:a16="http://schemas.microsoft.com/office/drawing/2014/main" id="{2082F212-BDED-3B37-8A49-F22841CA14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6175" y="3060700"/>
            <a:ext cx="77788" cy="77788"/>
          </a:xfrm>
          <a:prstGeom prst="ellipse">
            <a:avLst/>
          </a:prstGeom>
          <a:solidFill>
            <a:srgbClr val="FF00FF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vi-VN" altLang="en-US" sz="1800">
              <a:latin typeface="Arial" panose="020B0604020202020204" pitchFamily="34" charset="0"/>
            </a:endParaRPr>
          </a:p>
        </p:txBody>
      </p:sp>
      <p:sp>
        <p:nvSpPr>
          <p:cNvPr id="27651" name="Line 40">
            <a:extLst>
              <a:ext uri="{FF2B5EF4-FFF2-40B4-BE49-F238E27FC236}">
                <a16:creationId xmlns:a16="http://schemas.microsoft.com/office/drawing/2014/main" id="{2F365902-4619-D491-3BB3-5C713B8C83B2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8263" y="3100388"/>
            <a:ext cx="3657600" cy="0"/>
          </a:xfrm>
          <a:prstGeom prst="line">
            <a:avLst/>
          </a:prstGeom>
          <a:noFill/>
          <a:ln w="38100">
            <a:solidFill>
              <a:srgbClr val="3333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7652" name="Line 41">
            <a:extLst>
              <a:ext uri="{FF2B5EF4-FFF2-40B4-BE49-F238E27FC236}">
                <a16:creationId xmlns:a16="http://schemas.microsoft.com/office/drawing/2014/main" id="{A18557F7-7FF4-723F-8B88-744F39C954EA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0" y="3014663"/>
            <a:ext cx="0" cy="152400"/>
          </a:xfrm>
          <a:prstGeom prst="line">
            <a:avLst/>
          </a:prstGeom>
          <a:noFill/>
          <a:ln w="38100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7653" name="Text Box 42">
            <a:extLst>
              <a:ext uri="{FF2B5EF4-FFF2-40B4-BE49-F238E27FC236}">
                <a16:creationId xmlns:a16="http://schemas.microsoft.com/office/drawing/2014/main" id="{843FC788-788C-5003-01D5-B454EC3773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4900" y="30861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FF33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27654" name="Oval 128">
            <a:extLst>
              <a:ext uri="{FF2B5EF4-FFF2-40B4-BE49-F238E27FC236}">
                <a16:creationId xmlns:a16="http://schemas.microsoft.com/office/drawing/2014/main" id="{A586F0A6-298D-3342-4384-22A8CFBBB0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6900" y="3068638"/>
            <a:ext cx="77788" cy="77787"/>
          </a:xfrm>
          <a:prstGeom prst="ellipse">
            <a:avLst/>
          </a:prstGeom>
          <a:solidFill>
            <a:srgbClr val="FF00FF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vi-VN" altLang="en-US" sz="1800">
              <a:latin typeface="Arial" panose="020B0604020202020204" pitchFamily="34" charset="0"/>
            </a:endParaRPr>
          </a:p>
        </p:txBody>
      </p:sp>
      <p:sp>
        <p:nvSpPr>
          <p:cNvPr id="27655" name="Rectangle 3">
            <a:extLst>
              <a:ext uri="{FF2B5EF4-FFF2-40B4-BE49-F238E27FC236}">
                <a16:creationId xmlns:a16="http://schemas.microsoft.com/office/drawing/2014/main" id="{CE253EA9-442C-B874-73DA-1BBF09A232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286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vi-VN" altLang="en-US" sz="1800">
              <a:latin typeface="Arial" panose="020B0604020202020204" pitchFamily="34" charset="0"/>
            </a:endParaRPr>
          </a:p>
        </p:txBody>
      </p:sp>
      <p:sp>
        <p:nvSpPr>
          <p:cNvPr id="27656" name="Rectangle 4">
            <a:extLst>
              <a:ext uri="{FF2B5EF4-FFF2-40B4-BE49-F238E27FC236}">
                <a16:creationId xmlns:a16="http://schemas.microsoft.com/office/drawing/2014/main" id="{D3A762C5-8EB5-566D-6D7F-5A3024D29F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286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vi-VN" altLang="en-US" sz="1800">
              <a:latin typeface="Arial" panose="020B0604020202020204" pitchFamily="34" charset="0"/>
            </a:endParaRPr>
          </a:p>
        </p:txBody>
      </p:sp>
      <p:sp>
        <p:nvSpPr>
          <p:cNvPr id="1052678" name="Text Box 6">
            <a:hlinkClick r:id="rId3" action="ppaction://hlinksldjump"/>
            <a:extLst>
              <a:ext uri="{FF2B5EF4-FFF2-40B4-BE49-F238E27FC236}">
                <a16:creationId xmlns:a16="http://schemas.microsoft.com/office/drawing/2014/main" id="{A3A12008-E538-15EE-FD5C-F4759E1227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28600"/>
            <a:ext cx="1981200" cy="409575"/>
          </a:xfrm>
          <a:prstGeom prst="rect">
            <a:avLst/>
          </a:prstGeom>
          <a:solidFill>
            <a:srgbClr val="FFFF99"/>
          </a:solidFill>
          <a:ln w="12700">
            <a:solidFill>
              <a:srgbClr val="FF99C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Kiểm</a:t>
            </a:r>
            <a:r>
              <a:rPr lang="en-US" sz="20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tra</a:t>
            </a:r>
            <a:r>
              <a:rPr lang="en-US" sz="20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bài</a:t>
            </a:r>
            <a:r>
              <a:rPr lang="en-US" sz="20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cũ</a:t>
            </a:r>
            <a:endParaRPr lang="en-US" sz="2000" b="1" dirty="0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7658" name="Rectangle 56">
            <a:extLst>
              <a:ext uri="{FF2B5EF4-FFF2-40B4-BE49-F238E27FC236}">
                <a16:creationId xmlns:a16="http://schemas.microsoft.com/office/drawing/2014/main" id="{4C04C7E6-1D1E-7CDE-BF21-B7FC3963E7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1111250"/>
            <a:ext cx="85344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b="1">
                <a:solidFill>
                  <a:srgbClr val="000000"/>
                </a:solidFill>
              </a:rPr>
              <a:t>Hình vẽ sau đây biểu diễn tập nghiệm của bất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b="1">
                <a:solidFill>
                  <a:srgbClr val="000000"/>
                </a:solidFill>
              </a:rPr>
              <a:t>phương trình nào ? </a:t>
            </a:r>
            <a:r>
              <a:rPr lang="en-US" altLang="en-US" sz="2400">
                <a:solidFill>
                  <a:srgbClr val="000000"/>
                </a:solidFill>
              </a:rPr>
              <a:t>(chỉ nêu một bất phương trình)</a:t>
            </a:r>
          </a:p>
        </p:txBody>
      </p:sp>
      <p:sp>
        <p:nvSpPr>
          <p:cNvPr id="27659" name="Line 8">
            <a:extLst>
              <a:ext uri="{FF2B5EF4-FFF2-40B4-BE49-F238E27FC236}">
                <a16:creationId xmlns:a16="http://schemas.microsoft.com/office/drawing/2014/main" id="{05A80C8D-D819-A50E-01B3-F6AE7922BA74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3106738"/>
            <a:ext cx="3657600" cy="0"/>
          </a:xfrm>
          <a:prstGeom prst="line">
            <a:avLst/>
          </a:prstGeom>
          <a:noFill/>
          <a:ln w="38100">
            <a:solidFill>
              <a:srgbClr val="3333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7660" name="Line 9">
            <a:extLst>
              <a:ext uri="{FF2B5EF4-FFF2-40B4-BE49-F238E27FC236}">
                <a16:creationId xmlns:a16="http://schemas.microsoft.com/office/drawing/2014/main" id="{34737306-DC0C-66CA-9FC2-E3972A431CAA}"/>
              </a:ext>
            </a:extLst>
          </p:cNvPr>
          <p:cNvSpPr>
            <a:spLocks noChangeShapeType="1"/>
          </p:cNvSpPr>
          <p:nvPr/>
        </p:nvSpPr>
        <p:spPr bwMode="auto">
          <a:xfrm>
            <a:off x="1435100" y="3030538"/>
            <a:ext cx="0" cy="152400"/>
          </a:xfrm>
          <a:prstGeom prst="line">
            <a:avLst/>
          </a:prstGeom>
          <a:noFill/>
          <a:ln w="38100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7661" name="Text Box 10">
            <a:extLst>
              <a:ext uri="{FF2B5EF4-FFF2-40B4-BE49-F238E27FC236}">
                <a16:creationId xmlns:a16="http://schemas.microsoft.com/office/drawing/2014/main" id="{6920A8CA-6252-C9F1-7F31-BEE81ED5F7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0000" y="31242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FF33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27662" name="Text Box 12">
            <a:extLst>
              <a:ext uri="{FF2B5EF4-FFF2-40B4-BE49-F238E27FC236}">
                <a16:creationId xmlns:a16="http://schemas.microsoft.com/office/drawing/2014/main" id="{B4846E3D-7903-638E-6695-B7C75AF81B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5300" y="2801938"/>
            <a:ext cx="1549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b="1">
                <a:solidFill>
                  <a:schemeClr val="hlin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]</a:t>
            </a:r>
            <a:r>
              <a:rPr lang="en-US" altLang="en-US" sz="2400" b="1">
                <a:solidFill>
                  <a:schemeClr val="hlin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////////////</a:t>
            </a:r>
          </a:p>
        </p:txBody>
      </p:sp>
      <p:sp>
        <p:nvSpPr>
          <p:cNvPr id="98317" name="Text Box 13">
            <a:extLst>
              <a:ext uri="{FF2B5EF4-FFF2-40B4-BE49-F238E27FC236}">
                <a16:creationId xmlns:a16="http://schemas.microsoft.com/office/drawing/2014/main" id="{BB6D4EFD-B8E4-966E-F8EC-FF5CABFC2E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6250" y="32004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4</a:t>
            </a:r>
          </a:p>
        </p:txBody>
      </p:sp>
      <p:sp>
        <p:nvSpPr>
          <p:cNvPr id="27664" name="Text Box 44">
            <a:extLst>
              <a:ext uri="{FF2B5EF4-FFF2-40B4-BE49-F238E27FC236}">
                <a16:creationId xmlns:a16="http://schemas.microsoft.com/office/drawing/2014/main" id="{DF0C6EDB-4893-5786-5414-651BA50290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2792413"/>
            <a:ext cx="1600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FF33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/////////////</a:t>
            </a:r>
            <a:r>
              <a:rPr lang="en-US" altLang="en-US" sz="2800" b="1">
                <a:solidFill>
                  <a:srgbClr val="FF33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(</a:t>
            </a:r>
          </a:p>
        </p:txBody>
      </p:sp>
      <p:sp>
        <p:nvSpPr>
          <p:cNvPr id="98349" name="Text Box 45">
            <a:extLst>
              <a:ext uri="{FF2B5EF4-FFF2-40B4-BE49-F238E27FC236}">
                <a16:creationId xmlns:a16="http://schemas.microsoft.com/office/drawing/2014/main" id="{B6E34E15-0EBB-8CB2-264E-3851289CCC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7100" y="3133725"/>
            <a:ext cx="438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-3</a:t>
            </a:r>
          </a:p>
        </p:txBody>
      </p:sp>
      <p:sp>
        <p:nvSpPr>
          <p:cNvPr id="27669" name="Text Box 103">
            <a:extLst>
              <a:ext uri="{FF2B5EF4-FFF2-40B4-BE49-F238E27FC236}">
                <a16:creationId xmlns:a16="http://schemas.microsoft.com/office/drawing/2014/main" id="{09590DB0-4CCA-FFB1-6835-65FD569ACC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4038600"/>
            <a:ext cx="2209800" cy="588963"/>
          </a:xfrm>
          <a:prstGeom prst="rect">
            <a:avLst/>
          </a:prstGeom>
          <a:solidFill>
            <a:srgbClr val="CCFFFF"/>
          </a:solidFill>
          <a:ln w="9525" algn="ctr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b="1">
                <a:solidFill>
                  <a:schemeClr val="hlink"/>
                </a:solidFill>
                <a:latin typeface="Times New Roman" panose="02020603050405020304" pitchFamily="18" charset="0"/>
              </a:rPr>
              <a:t>a)</a:t>
            </a:r>
          </a:p>
        </p:txBody>
      </p:sp>
      <p:sp>
        <p:nvSpPr>
          <p:cNvPr id="27670" name="Text Box 108">
            <a:extLst>
              <a:ext uri="{FF2B5EF4-FFF2-40B4-BE49-F238E27FC236}">
                <a16:creationId xmlns:a16="http://schemas.microsoft.com/office/drawing/2014/main" id="{D4094AC7-F8E5-D304-9587-2B6FA892CC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3983038"/>
            <a:ext cx="2209800" cy="588962"/>
          </a:xfrm>
          <a:prstGeom prst="rect">
            <a:avLst/>
          </a:prstGeom>
          <a:solidFill>
            <a:srgbClr val="CCFFFF"/>
          </a:solidFill>
          <a:ln w="9525" algn="ctr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b="1">
                <a:solidFill>
                  <a:schemeClr val="hlink"/>
                </a:solidFill>
                <a:latin typeface="Times New Roman" panose="02020603050405020304" pitchFamily="18" charset="0"/>
              </a:rPr>
              <a:t>b)</a:t>
            </a:r>
          </a:p>
        </p:txBody>
      </p:sp>
    </p:spTree>
  </p:cSld>
  <p:clrMapOvr>
    <a:masterClrMapping/>
  </p:clrMapOvr>
  <p:transition>
    <p:split orient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Oval 128">
            <a:extLst>
              <a:ext uri="{FF2B5EF4-FFF2-40B4-BE49-F238E27FC236}">
                <a16:creationId xmlns:a16="http://schemas.microsoft.com/office/drawing/2014/main" id="{2082F212-BDED-3B37-8A49-F22841CA14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6175" y="3060700"/>
            <a:ext cx="77788" cy="77788"/>
          </a:xfrm>
          <a:prstGeom prst="ellipse">
            <a:avLst/>
          </a:prstGeom>
          <a:solidFill>
            <a:srgbClr val="FF00FF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vi-VN" altLang="en-US" sz="1800">
              <a:latin typeface="Arial" panose="020B0604020202020204" pitchFamily="34" charset="0"/>
            </a:endParaRPr>
          </a:p>
        </p:txBody>
      </p:sp>
      <p:sp>
        <p:nvSpPr>
          <p:cNvPr id="27651" name="Line 40">
            <a:extLst>
              <a:ext uri="{FF2B5EF4-FFF2-40B4-BE49-F238E27FC236}">
                <a16:creationId xmlns:a16="http://schemas.microsoft.com/office/drawing/2014/main" id="{2F365902-4619-D491-3BB3-5C713B8C83B2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8263" y="3100388"/>
            <a:ext cx="3657600" cy="0"/>
          </a:xfrm>
          <a:prstGeom prst="line">
            <a:avLst/>
          </a:prstGeom>
          <a:noFill/>
          <a:ln w="38100">
            <a:solidFill>
              <a:srgbClr val="3333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7652" name="Line 41">
            <a:extLst>
              <a:ext uri="{FF2B5EF4-FFF2-40B4-BE49-F238E27FC236}">
                <a16:creationId xmlns:a16="http://schemas.microsoft.com/office/drawing/2014/main" id="{A18557F7-7FF4-723F-8B88-744F39C954EA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0" y="3014663"/>
            <a:ext cx="0" cy="152400"/>
          </a:xfrm>
          <a:prstGeom prst="line">
            <a:avLst/>
          </a:prstGeom>
          <a:noFill/>
          <a:ln w="38100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7653" name="Text Box 42">
            <a:extLst>
              <a:ext uri="{FF2B5EF4-FFF2-40B4-BE49-F238E27FC236}">
                <a16:creationId xmlns:a16="http://schemas.microsoft.com/office/drawing/2014/main" id="{843FC788-788C-5003-01D5-B454EC3773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4900" y="30861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FF33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27654" name="Oval 128">
            <a:extLst>
              <a:ext uri="{FF2B5EF4-FFF2-40B4-BE49-F238E27FC236}">
                <a16:creationId xmlns:a16="http://schemas.microsoft.com/office/drawing/2014/main" id="{A586F0A6-298D-3342-4384-22A8CFBBB0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6900" y="3068638"/>
            <a:ext cx="77788" cy="77787"/>
          </a:xfrm>
          <a:prstGeom prst="ellipse">
            <a:avLst/>
          </a:prstGeom>
          <a:solidFill>
            <a:srgbClr val="FF00FF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vi-VN" altLang="en-US" sz="1800">
              <a:latin typeface="Arial" panose="020B0604020202020204" pitchFamily="34" charset="0"/>
            </a:endParaRPr>
          </a:p>
        </p:txBody>
      </p:sp>
      <p:sp>
        <p:nvSpPr>
          <p:cNvPr id="27655" name="Rectangle 3">
            <a:extLst>
              <a:ext uri="{FF2B5EF4-FFF2-40B4-BE49-F238E27FC236}">
                <a16:creationId xmlns:a16="http://schemas.microsoft.com/office/drawing/2014/main" id="{CE253EA9-442C-B874-73DA-1BBF09A232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286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vi-VN" altLang="en-US" sz="1800">
              <a:latin typeface="Arial" panose="020B0604020202020204" pitchFamily="34" charset="0"/>
            </a:endParaRPr>
          </a:p>
        </p:txBody>
      </p:sp>
      <p:sp>
        <p:nvSpPr>
          <p:cNvPr id="27656" name="Rectangle 4">
            <a:extLst>
              <a:ext uri="{FF2B5EF4-FFF2-40B4-BE49-F238E27FC236}">
                <a16:creationId xmlns:a16="http://schemas.microsoft.com/office/drawing/2014/main" id="{D3A762C5-8EB5-566D-6D7F-5A3024D29F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286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vi-VN" altLang="en-US" sz="1800">
              <a:latin typeface="Arial" panose="020B0604020202020204" pitchFamily="34" charset="0"/>
            </a:endParaRPr>
          </a:p>
        </p:txBody>
      </p:sp>
      <p:sp>
        <p:nvSpPr>
          <p:cNvPr id="27658" name="Rectangle 56">
            <a:extLst>
              <a:ext uri="{FF2B5EF4-FFF2-40B4-BE49-F238E27FC236}">
                <a16:creationId xmlns:a16="http://schemas.microsoft.com/office/drawing/2014/main" id="{4C04C7E6-1D1E-7CDE-BF21-B7FC3963E7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1111250"/>
            <a:ext cx="85344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b="1">
                <a:solidFill>
                  <a:srgbClr val="000000"/>
                </a:solidFill>
              </a:rPr>
              <a:t>Hình vẽ sau đây biểu diễn tập nghiệm của bất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b="1">
                <a:solidFill>
                  <a:srgbClr val="000000"/>
                </a:solidFill>
              </a:rPr>
              <a:t>phương trình nào ? </a:t>
            </a:r>
            <a:r>
              <a:rPr lang="en-US" altLang="en-US" sz="2400">
                <a:solidFill>
                  <a:srgbClr val="000000"/>
                </a:solidFill>
              </a:rPr>
              <a:t>(chỉ nêu một bất phương trình)</a:t>
            </a:r>
          </a:p>
        </p:txBody>
      </p:sp>
      <p:sp>
        <p:nvSpPr>
          <p:cNvPr id="27659" name="Line 8">
            <a:extLst>
              <a:ext uri="{FF2B5EF4-FFF2-40B4-BE49-F238E27FC236}">
                <a16:creationId xmlns:a16="http://schemas.microsoft.com/office/drawing/2014/main" id="{05A80C8D-D819-A50E-01B3-F6AE7922BA74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3106738"/>
            <a:ext cx="3657600" cy="0"/>
          </a:xfrm>
          <a:prstGeom prst="line">
            <a:avLst/>
          </a:prstGeom>
          <a:noFill/>
          <a:ln w="38100">
            <a:solidFill>
              <a:srgbClr val="3333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7660" name="Line 9">
            <a:extLst>
              <a:ext uri="{FF2B5EF4-FFF2-40B4-BE49-F238E27FC236}">
                <a16:creationId xmlns:a16="http://schemas.microsoft.com/office/drawing/2014/main" id="{34737306-DC0C-66CA-9FC2-E3972A431CAA}"/>
              </a:ext>
            </a:extLst>
          </p:cNvPr>
          <p:cNvSpPr>
            <a:spLocks noChangeShapeType="1"/>
          </p:cNvSpPr>
          <p:nvPr/>
        </p:nvSpPr>
        <p:spPr bwMode="auto">
          <a:xfrm>
            <a:off x="1435100" y="3030538"/>
            <a:ext cx="0" cy="152400"/>
          </a:xfrm>
          <a:prstGeom prst="line">
            <a:avLst/>
          </a:prstGeom>
          <a:noFill/>
          <a:ln w="38100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7661" name="Text Box 10">
            <a:extLst>
              <a:ext uri="{FF2B5EF4-FFF2-40B4-BE49-F238E27FC236}">
                <a16:creationId xmlns:a16="http://schemas.microsoft.com/office/drawing/2014/main" id="{6920A8CA-6252-C9F1-7F31-BEE81ED5F7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0000" y="31242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FF33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27662" name="Text Box 12">
            <a:extLst>
              <a:ext uri="{FF2B5EF4-FFF2-40B4-BE49-F238E27FC236}">
                <a16:creationId xmlns:a16="http://schemas.microsoft.com/office/drawing/2014/main" id="{B4846E3D-7903-638E-6695-B7C75AF81B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5300" y="2801938"/>
            <a:ext cx="1549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b="1">
                <a:solidFill>
                  <a:schemeClr val="hlin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]</a:t>
            </a:r>
            <a:r>
              <a:rPr lang="en-US" altLang="en-US" sz="2400" b="1">
                <a:solidFill>
                  <a:schemeClr val="hlin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////////////</a:t>
            </a:r>
          </a:p>
        </p:txBody>
      </p:sp>
      <p:sp>
        <p:nvSpPr>
          <p:cNvPr id="98317" name="Text Box 13">
            <a:extLst>
              <a:ext uri="{FF2B5EF4-FFF2-40B4-BE49-F238E27FC236}">
                <a16:creationId xmlns:a16="http://schemas.microsoft.com/office/drawing/2014/main" id="{BB6D4EFD-B8E4-966E-F8EC-FF5CABFC2E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6250" y="32004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4</a:t>
            </a:r>
          </a:p>
        </p:txBody>
      </p:sp>
      <p:sp>
        <p:nvSpPr>
          <p:cNvPr id="27664" name="Text Box 44">
            <a:extLst>
              <a:ext uri="{FF2B5EF4-FFF2-40B4-BE49-F238E27FC236}">
                <a16:creationId xmlns:a16="http://schemas.microsoft.com/office/drawing/2014/main" id="{DF0C6EDB-4893-5786-5414-651BA50290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2792413"/>
            <a:ext cx="1600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FF33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/////////////</a:t>
            </a:r>
            <a:r>
              <a:rPr lang="en-US" altLang="en-US" sz="2800" b="1">
                <a:solidFill>
                  <a:srgbClr val="FF33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(</a:t>
            </a:r>
          </a:p>
        </p:txBody>
      </p:sp>
      <p:sp>
        <p:nvSpPr>
          <p:cNvPr id="98349" name="Text Box 45">
            <a:extLst>
              <a:ext uri="{FF2B5EF4-FFF2-40B4-BE49-F238E27FC236}">
                <a16:creationId xmlns:a16="http://schemas.microsoft.com/office/drawing/2014/main" id="{B6E34E15-0EBB-8CB2-264E-3851289CCC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7100" y="3133725"/>
            <a:ext cx="438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-3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8A2045A-7805-AEFE-5A74-DD5B30A6ECCF}"/>
              </a:ext>
            </a:extLst>
          </p:cNvPr>
          <p:cNvGrpSpPr/>
          <p:nvPr/>
        </p:nvGrpSpPr>
        <p:grpSpPr>
          <a:xfrm>
            <a:off x="1447800" y="3983038"/>
            <a:ext cx="6477000" cy="1622385"/>
            <a:chOff x="1447800" y="3983038"/>
            <a:chExt cx="6477000" cy="1622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585" name="Text Box 105">
                  <a:extLst>
                    <a:ext uri="{FF2B5EF4-FFF2-40B4-BE49-F238E27FC236}">
                      <a16:creationId xmlns:a16="http://schemas.microsoft.com/office/drawing/2014/main" id="{9AA1A6A3-9052-A57E-12A4-5083FE06F3D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981200" y="5051425"/>
                  <a:ext cx="1524000" cy="553998"/>
                </a:xfrm>
                <a:prstGeom prst="rect">
                  <a:avLst/>
                </a:prstGeom>
                <a:solidFill>
                  <a:srgbClr val="CCFFFF"/>
                </a:solidFill>
                <a:ln>
                  <a:noFill/>
                </a:ln>
                <a:extLst>
                  <a:ext uri="{91240B29-F687-4F45-9708-019B960494DF}">
                    <a14:hiddenLine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120000"/>
                    <a:buChar char="•"/>
                    <a:defRPr sz="32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Tahoma" panose="020B060403050404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120000"/>
                    <a:buChar char="•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Tahoma" panose="020B060403050404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en-US" altLang="en-US" sz="3000" b="1" dirty="0">
                      <a:solidFill>
                        <a:schemeClr val="hlink"/>
                      </a:solidFill>
                      <a:latin typeface="Times New Roman" panose="02020603050405020304" pitchFamily="18" charset="0"/>
                    </a:rPr>
                    <a:t> </a:t>
                  </a:r>
                  <a:r>
                    <a:rPr lang="en-US" altLang="en-US" sz="30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</a:rPr>
                    <a:t>x </a:t>
                  </a:r>
                  <a14:m>
                    <m:oMath xmlns:m="http://schemas.openxmlformats.org/officeDocument/2006/math">
                      <m:r>
                        <a:rPr lang="en-US" altLang="en-US" sz="3000" b="1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</m:oMath>
                  </a14:m>
                  <a:r>
                    <a:rPr lang="en-US" altLang="en-US" sz="30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</a:rPr>
                    <a:t>  4</a:t>
                  </a:r>
                </a:p>
              </p:txBody>
            </p:sp>
          </mc:Choice>
          <mc:Fallback xmlns="">
            <p:sp>
              <p:nvSpPr>
                <p:cNvPr id="20585" name="Text Box 105">
                  <a:extLst>
                    <a:ext uri="{FF2B5EF4-FFF2-40B4-BE49-F238E27FC236}">
                      <a16:creationId xmlns:a16="http://schemas.microsoft.com/office/drawing/2014/main" id="{9AA1A6A3-9052-A57E-12A4-5083FE06F3D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981200" y="5051425"/>
                  <a:ext cx="1524000" cy="553998"/>
                </a:xfrm>
                <a:prstGeom prst="rect">
                  <a:avLst/>
                </a:prstGeom>
                <a:blipFill>
                  <a:blip r:embed="rId3"/>
                  <a:stretch>
                    <a:fillRect l="-9200" t="-14286" b="-32967"/>
                  </a:stretch>
                </a:blip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0589" name="Text Box 109">
              <a:extLst>
                <a:ext uri="{FF2B5EF4-FFF2-40B4-BE49-F238E27FC236}">
                  <a16:creationId xmlns:a16="http://schemas.microsoft.com/office/drawing/2014/main" id="{E5A41198-4D4A-303C-6161-98DBA36BCF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72200" y="5013325"/>
              <a:ext cx="1752600" cy="549275"/>
            </a:xfrm>
            <a:prstGeom prst="rect">
              <a:avLst/>
            </a:pr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3000" b="1">
                  <a:solidFill>
                    <a:schemeClr val="hlink"/>
                  </a:solidFill>
                  <a:latin typeface="Times New Roman" panose="02020603050405020304" pitchFamily="18" charset="0"/>
                </a:rPr>
                <a:t>   </a:t>
              </a:r>
              <a:r>
                <a:rPr lang="en-US" altLang="en-US" sz="3000" b="1">
                  <a:solidFill>
                    <a:schemeClr val="bg2"/>
                  </a:solidFill>
                  <a:latin typeface="Times New Roman" panose="02020603050405020304" pitchFamily="18" charset="0"/>
                </a:rPr>
                <a:t>x &gt; -3</a:t>
              </a:r>
            </a:p>
          </p:txBody>
        </p:sp>
        <p:sp>
          <p:nvSpPr>
            <p:cNvPr id="27669" name="Text Box 103">
              <a:extLst>
                <a:ext uri="{FF2B5EF4-FFF2-40B4-BE49-F238E27FC236}">
                  <a16:creationId xmlns:a16="http://schemas.microsoft.com/office/drawing/2014/main" id="{09590DB0-4CCA-FFB1-6835-65FD569ACC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7800" y="4038600"/>
              <a:ext cx="2209800" cy="588963"/>
            </a:xfrm>
            <a:prstGeom prst="rect">
              <a:avLst/>
            </a:prstGeom>
            <a:solidFill>
              <a:srgbClr val="CCFFFF"/>
            </a:solidFill>
            <a:ln w="9525" algn="ctr">
              <a:solidFill>
                <a:schemeClr val="hlink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b="1">
                  <a:solidFill>
                    <a:schemeClr val="hlink"/>
                  </a:solidFill>
                  <a:latin typeface="Times New Roman" panose="02020603050405020304" pitchFamily="18" charset="0"/>
                </a:rPr>
                <a:t>a)</a:t>
              </a:r>
            </a:p>
          </p:txBody>
        </p:sp>
        <p:sp>
          <p:nvSpPr>
            <p:cNvPr id="27670" name="Text Box 108">
              <a:extLst>
                <a:ext uri="{FF2B5EF4-FFF2-40B4-BE49-F238E27FC236}">
                  <a16:creationId xmlns:a16="http://schemas.microsoft.com/office/drawing/2014/main" id="{D4094AC7-F8E5-D304-9587-2B6FA892CC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15000" y="3983038"/>
              <a:ext cx="2209800" cy="588962"/>
            </a:xfrm>
            <a:prstGeom prst="rect">
              <a:avLst/>
            </a:prstGeom>
            <a:solidFill>
              <a:srgbClr val="CCFFFF"/>
            </a:solidFill>
            <a:ln w="9525" algn="ctr">
              <a:solidFill>
                <a:schemeClr val="hlink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b="1">
                  <a:solidFill>
                    <a:schemeClr val="hlink"/>
                  </a:solidFill>
                  <a:latin typeface="Times New Roman" panose="02020603050405020304" pitchFamily="18" charset="0"/>
                </a:rPr>
                <a:t>b)</a:t>
              </a:r>
            </a:p>
          </p:txBody>
        </p:sp>
      </p:grpSp>
      <p:sp>
        <p:nvSpPr>
          <p:cNvPr id="23" name="Rectangle 100">
            <a:extLst>
              <a:ext uri="{FF2B5EF4-FFF2-40B4-BE49-F238E27FC236}">
                <a16:creationId xmlns:a16="http://schemas.microsoft.com/office/drawing/2014/main" id="{17839AC7-96DB-E66B-A381-701F35AF6CA3}"/>
              </a:ext>
            </a:extLst>
          </p:cNvPr>
          <p:cNvSpPr>
            <a:spLocks noRot="1" noChangeArrowheads="1"/>
          </p:cNvSpPr>
          <p:nvPr/>
        </p:nvSpPr>
        <p:spPr bwMode="auto">
          <a:xfrm>
            <a:off x="2438400" y="241300"/>
            <a:ext cx="2590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b="1" u="sng">
                <a:solidFill>
                  <a:srgbClr val="FF3300"/>
                </a:solidFill>
                <a:latin typeface="Times New Roman" panose="02020603050405020304" pitchFamily="18" charset="0"/>
              </a:rPr>
              <a:t>Đáp án:</a:t>
            </a:r>
          </a:p>
        </p:txBody>
      </p:sp>
    </p:spTree>
    <p:extLst>
      <p:ext uri="{BB962C8B-B14F-4D97-AF65-F5344CB8AC3E}">
        <p14:creationId xmlns:p14="http://schemas.microsoft.com/office/powerpoint/2010/main" val="543492272"/>
      </p:ext>
    </p:extLst>
  </p:cSld>
  <p:clrMapOvr>
    <a:masterClrMapping/>
  </p:clrMapOvr>
  <p:transition>
    <p:split orient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5E1DE0F7-514C-93B7-F843-1D8073187BC7}"/>
              </a:ext>
            </a:extLst>
          </p:cNvPr>
          <p:cNvGrpSpPr/>
          <p:nvPr/>
        </p:nvGrpSpPr>
        <p:grpSpPr>
          <a:xfrm>
            <a:off x="447330" y="685800"/>
            <a:ext cx="8163270" cy="5074860"/>
            <a:chOff x="447330" y="685800"/>
            <a:chExt cx="8163270" cy="5074860"/>
          </a:xfrm>
        </p:grpSpPr>
        <p:sp>
          <p:nvSpPr>
            <p:cNvPr id="8489" name="Text Box 297">
              <a:extLst>
                <a:ext uri="{FF2B5EF4-FFF2-40B4-BE49-F238E27FC236}">
                  <a16:creationId xmlns:a16="http://schemas.microsoft.com/office/drawing/2014/main" id="{E0414607-35EB-3DE0-5564-476FAC1D00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5800" y="685800"/>
              <a:ext cx="7924800" cy="1754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48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Phương</a:t>
              </a:r>
              <a:r>
                <a:rPr lang="en-US" altLang="en-US" sz="48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48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trình</a:t>
              </a:r>
              <a:r>
                <a:rPr lang="en-US" altLang="en-US" sz="48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48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dạng</a:t>
              </a:r>
              <a:r>
                <a:rPr lang="en-US" altLang="en-US" sz="40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494" name="Rectangle 302">
              <a:extLst>
                <a:ext uri="{FF2B5EF4-FFF2-40B4-BE49-F238E27FC236}">
                  <a16:creationId xmlns:a16="http://schemas.microsoft.com/office/drawing/2014/main" id="{35A1A6FF-130F-D227-1269-48C28F3D9E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36812" y="1616284"/>
              <a:ext cx="4117975" cy="1016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6000" b="1" dirty="0">
                  <a:solidFill>
                    <a:schemeClr val="bg2"/>
                  </a:solidFill>
                  <a:latin typeface="VNI-Avo" pitchFamily="2" charset="0"/>
                </a:rPr>
                <a:t> ax + b    0</a:t>
              </a:r>
              <a:endParaRPr lang="en-US" altLang="en-US" sz="6000" b="1" dirty="0">
                <a:solidFill>
                  <a:srgbClr val="0000FF"/>
                </a:solidFill>
                <a:latin typeface="VNI-Avo" pitchFamily="2" charset="0"/>
                <a:sym typeface="Symbol" panose="05050102010706020507" pitchFamily="18" charset="2"/>
              </a:endParaRPr>
            </a:p>
          </p:txBody>
        </p:sp>
        <p:sp>
          <p:nvSpPr>
            <p:cNvPr id="22" name="Rectangle 302">
              <a:extLst>
                <a:ext uri="{FF2B5EF4-FFF2-40B4-BE49-F238E27FC236}">
                  <a16:creationId xmlns:a16="http://schemas.microsoft.com/office/drawing/2014/main" id="{85C5D673-23DA-50C3-E17F-E4D5AE982F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2000" y="1686670"/>
              <a:ext cx="647700" cy="1016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6000" b="1" dirty="0">
                  <a:solidFill>
                    <a:schemeClr val="bg2"/>
                  </a:solidFill>
                  <a:latin typeface="VNI-Avo" pitchFamily="2" charset="0"/>
                  <a:sym typeface="Symbol" panose="05050102010706020507" pitchFamily="18" charset="2"/>
                </a:rPr>
                <a:t>=</a:t>
              </a:r>
              <a:endParaRPr lang="en-US" altLang="en-US" sz="6000" b="1" dirty="0">
                <a:solidFill>
                  <a:srgbClr val="0000FF"/>
                </a:solidFill>
                <a:latin typeface="VNI-Avo" pitchFamily="2" charset="0"/>
                <a:sym typeface="Symbol" panose="05050102010706020507" pitchFamily="18" charset="2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 Box 297">
                  <a:extLst>
                    <a:ext uri="{FF2B5EF4-FFF2-40B4-BE49-F238E27FC236}">
                      <a16:creationId xmlns:a16="http://schemas.microsoft.com/office/drawing/2014/main" id="{4C0FDC1F-C1ED-60A2-109C-A1B334C67DB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57200" y="2770187"/>
                  <a:ext cx="7924800" cy="15696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120000"/>
                    <a:buChar char="•"/>
                    <a:defRPr sz="32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Tahoma" panose="020B060403050404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120000"/>
                    <a:buChar char="•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Tahoma" panose="020B060403050404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en-US" altLang="en-US" sz="4800" b="1" dirty="0" err="1">
                      <a:solidFill>
                        <a:srgbClr val="0000FF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Với</a:t>
                  </a:r>
                  <a:r>
                    <a:rPr lang="en-US" altLang="en-US" sz="4800" b="1" dirty="0">
                      <a:solidFill>
                        <a:srgbClr val="0000FF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altLang="en-US" sz="48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</a:t>
                  </a:r>
                  <a:r>
                    <a:rPr lang="en-US" altLang="en-US" sz="4800" b="1" dirty="0">
                      <a:solidFill>
                        <a:srgbClr val="0000FF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altLang="en-US" sz="4800" b="1" dirty="0" err="1">
                      <a:solidFill>
                        <a:srgbClr val="0000FF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và</a:t>
                  </a:r>
                  <a:r>
                    <a:rPr lang="en-US" altLang="en-US" sz="4800" b="1" dirty="0">
                      <a:solidFill>
                        <a:srgbClr val="0000FF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altLang="en-US" sz="48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b</a:t>
                  </a:r>
                  <a:r>
                    <a:rPr lang="en-US" altLang="en-US" sz="4800" b="1" dirty="0">
                      <a:solidFill>
                        <a:srgbClr val="0000FF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altLang="en-US" sz="4800" b="1" dirty="0" err="1">
                      <a:solidFill>
                        <a:srgbClr val="0000FF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là</a:t>
                  </a:r>
                  <a:r>
                    <a:rPr lang="en-US" altLang="en-US" sz="4800" b="1" dirty="0">
                      <a:solidFill>
                        <a:srgbClr val="0000FF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altLang="en-US" sz="4800" b="1" dirty="0" err="1">
                      <a:solidFill>
                        <a:srgbClr val="0000FF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hai</a:t>
                  </a:r>
                  <a:r>
                    <a:rPr lang="en-US" altLang="en-US" sz="4800" b="1" dirty="0">
                      <a:solidFill>
                        <a:srgbClr val="0000FF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altLang="en-US" sz="4800" b="1" dirty="0" err="1">
                      <a:solidFill>
                        <a:srgbClr val="0000FF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số</a:t>
                  </a:r>
                  <a:r>
                    <a:rPr lang="en-US" altLang="en-US" sz="4800" b="1" dirty="0">
                      <a:solidFill>
                        <a:srgbClr val="0000FF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altLang="en-US" sz="4800" b="1" dirty="0" err="1">
                      <a:solidFill>
                        <a:srgbClr val="0000FF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đã</a:t>
                  </a:r>
                  <a:r>
                    <a:rPr lang="en-US" altLang="en-US" sz="4800" b="1" dirty="0">
                      <a:solidFill>
                        <a:srgbClr val="0000FF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altLang="en-US" sz="4800" b="1" dirty="0" err="1">
                      <a:solidFill>
                        <a:srgbClr val="0000FF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cho</a:t>
                  </a:r>
                  <a:r>
                    <a:rPr lang="en-US" altLang="en-US" sz="4800" b="1" dirty="0">
                      <a:solidFill>
                        <a:srgbClr val="0000FF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altLang="en-US" sz="4800" b="1" dirty="0" err="1">
                      <a:solidFill>
                        <a:srgbClr val="0000FF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và</a:t>
                  </a:r>
                  <a:r>
                    <a:rPr lang="en-US" altLang="en-US" sz="4800" b="1" dirty="0">
                      <a:solidFill>
                        <a:srgbClr val="0000FF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altLang="en-US" sz="48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 </a:t>
                  </a:r>
                  <a14:m>
                    <m:oMath xmlns:m="http://schemas.openxmlformats.org/officeDocument/2006/math">
                      <m:r>
                        <a:rPr lang="en-US" altLang="en-US" sz="4800" b="1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≠</m:t>
                      </m:r>
                    </m:oMath>
                  </a14:m>
                  <a:r>
                    <a:rPr lang="en-US" altLang="en-US" sz="48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  <a:sym typeface="Symbol" panose="05050102010706020507" pitchFamily="18" charset="2"/>
                    </a:rPr>
                    <a:t> 0</a:t>
                  </a:r>
                  <a:r>
                    <a:rPr lang="en-US" altLang="en-US" sz="4800" b="1" dirty="0">
                      <a:solidFill>
                        <a:srgbClr val="0000FF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  <a:sym typeface="Symbol" panose="05050102010706020507" pitchFamily="18" charset="2"/>
                    </a:rPr>
                    <a:t> </a:t>
                  </a:r>
                  <a:endParaRPr lang="en-US" altLang="en-US" sz="4800" b="1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endParaRPr>
                </a:p>
              </p:txBody>
            </p:sp>
          </mc:Choice>
          <mc:Fallback xmlns="">
            <p:sp>
              <p:nvSpPr>
                <p:cNvPr id="23" name="Text Box 297">
                  <a:extLst>
                    <a:ext uri="{FF2B5EF4-FFF2-40B4-BE49-F238E27FC236}">
                      <a16:creationId xmlns:a16="http://schemas.microsoft.com/office/drawing/2014/main" id="{4C0FDC1F-C1ED-60A2-109C-A1B334C67DB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57200" y="2770187"/>
                  <a:ext cx="7924800" cy="1569660"/>
                </a:xfrm>
                <a:prstGeom prst="rect">
                  <a:avLst/>
                </a:prstGeom>
                <a:blipFill>
                  <a:blip r:embed="rId3"/>
                  <a:stretch>
                    <a:fillRect l="-3462" t="-8527" r="-3231" b="-19767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5" name="Text Box 297">
              <a:extLst>
                <a:ext uri="{FF2B5EF4-FFF2-40B4-BE49-F238E27FC236}">
                  <a16:creationId xmlns:a16="http://schemas.microsoft.com/office/drawing/2014/main" id="{48438F4F-FC70-74BB-AD30-14BEB6DDA0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7330" y="4191000"/>
              <a:ext cx="7924800" cy="15696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48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được</a:t>
              </a:r>
              <a:r>
                <a:rPr lang="en-US" altLang="en-US" sz="48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 </a:t>
              </a:r>
              <a:r>
                <a:rPr lang="en-US" altLang="en-US" sz="48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gọi</a:t>
              </a:r>
              <a:r>
                <a:rPr lang="en-US" altLang="en-US" sz="48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 </a:t>
              </a:r>
              <a:r>
                <a:rPr lang="en-US" altLang="en-US" sz="48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là</a:t>
              </a:r>
              <a:r>
                <a:rPr lang="en-US" altLang="en-US" sz="48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 </a:t>
              </a:r>
              <a:r>
                <a:rPr lang="en-US" altLang="en-US" sz="48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Phương</a:t>
              </a:r>
              <a:r>
                <a:rPr lang="en-US" altLang="en-US" sz="48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 </a:t>
              </a:r>
              <a:r>
                <a:rPr lang="en-US" altLang="en-US" sz="48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trình</a:t>
              </a:r>
              <a:r>
                <a:rPr lang="en-US" altLang="en-US" sz="48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 </a:t>
              </a:r>
              <a:r>
                <a:rPr lang="en-US" altLang="en-US" sz="48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bậc</a:t>
              </a:r>
              <a:r>
                <a:rPr lang="en-US" altLang="en-US" sz="48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 </a:t>
              </a:r>
              <a:r>
                <a:rPr lang="en-US" altLang="en-US" sz="48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nhất</a:t>
              </a:r>
              <a:r>
                <a:rPr lang="en-US" altLang="en-US" sz="48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 </a:t>
              </a:r>
              <a:r>
                <a:rPr lang="en-US" altLang="en-US" sz="48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một</a:t>
              </a:r>
              <a:r>
                <a:rPr lang="en-US" altLang="en-US" sz="48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 </a:t>
              </a:r>
              <a:r>
                <a:rPr lang="en-US" altLang="en-US" sz="48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ẩn</a:t>
              </a:r>
              <a:r>
                <a:rPr lang="en-US" altLang="en-US" sz="48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.</a:t>
              </a:r>
              <a:endParaRPr lang="en-US" altLang="en-US" sz="48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</p:grp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0307_1j_s">
            <a:extLst>
              <a:ext uri="{FF2B5EF4-FFF2-40B4-BE49-F238E27FC236}">
                <a16:creationId xmlns:a16="http://schemas.microsoft.com/office/drawing/2014/main" id="{55FD0F4B-2413-FF8B-5BB3-D1CEA0F1D4A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1431925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WordArt 3">
            <a:extLst>
              <a:ext uri="{FF2B5EF4-FFF2-40B4-BE49-F238E27FC236}">
                <a16:creationId xmlns:a16="http://schemas.microsoft.com/office/drawing/2014/main" id="{CD50F69E-5955-954A-7F3B-3A913B48487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752600" y="1066800"/>
            <a:ext cx="1905000" cy="752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4</a:t>
            </a:r>
          </a:p>
        </p:txBody>
      </p:sp>
      <p:sp>
        <p:nvSpPr>
          <p:cNvPr id="9220" name="WordArt 4">
            <a:extLst>
              <a:ext uri="{FF2B5EF4-FFF2-40B4-BE49-F238E27FC236}">
                <a16:creationId xmlns:a16="http://schemas.microsoft.com/office/drawing/2014/main" id="{1AAAF7BD-0DFA-483C-64C6-EB2DFEC2FA9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838200" y="2971800"/>
            <a:ext cx="3429000" cy="12954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Chevron">
              <a:avLst>
                <a:gd name="adj" fmla="val 25000"/>
              </a:avLst>
            </a:prstTxWarp>
          </a:bodyPr>
          <a:lstStyle/>
          <a:p>
            <a:pPr algn="ctr"/>
            <a:r>
              <a:rPr lang="vi-VN" sz="3600" b="1" kern="10">
                <a:solidFill>
                  <a:srgbClr val="0000CC">
                    <a:alpha val="50195"/>
                  </a:srgbClr>
                </a:solidFill>
                <a:effectLst>
                  <a:outerShdw dist="40161" dir="1106097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BẤT PHƯƠNG TRÌNH BẬC NHẤT</a:t>
            </a:r>
            <a:endParaRPr lang="en-US" sz="3600" b="1" kern="10">
              <a:solidFill>
                <a:srgbClr val="0000CC">
                  <a:alpha val="50195"/>
                </a:srgbClr>
              </a:solidFill>
              <a:effectLst>
                <a:outerShdw dist="40161" dir="1106097" algn="ctr" rotWithShape="0">
                  <a:srgbClr val="9999FF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21" name="WordArt 5">
            <a:extLst>
              <a:ext uri="{FF2B5EF4-FFF2-40B4-BE49-F238E27FC236}">
                <a16:creationId xmlns:a16="http://schemas.microsoft.com/office/drawing/2014/main" id="{EDD78A6E-DD58-5E10-51F9-EA20D3786CA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447800" y="4267200"/>
            <a:ext cx="2257425" cy="828675"/>
          </a:xfrm>
          <a:prstGeom prst="rect">
            <a:avLst/>
          </a:prstGeom>
        </p:spPr>
        <p:txBody>
          <a:bodyPr wrap="none" fromWordArt="1">
            <a:prstTxWarp prst="textChevron">
              <a:avLst>
                <a:gd name="adj" fmla="val 25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FFFF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MỘT ẨN</a:t>
            </a:r>
          </a:p>
        </p:txBody>
      </p:sp>
      <p:sp>
        <p:nvSpPr>
          <p:cNvPr id="243718" name="Text Box 6">
            <a:extLst>
              <a:ext uri="{FF2B5EF4-FFF2-40B4-BE49-F238E27FC236}">
                <a16:creationId xmlns:a16="http://schemas.microsoft.com/office/drawing/2014/main" id="{0B2C4012-2791-D723-70FE-4C24DE81BC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914400"/>
            <a:ext cx="2743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</a:rPr>
              <a:t>NỘI DUNG</a:t>
            </a:r>
          </a:p>
        </p:txBody>
      </p:sp>
      <p:sp>
        <p:nvSpPr>
          <p:cNvPr id="243719" name="Text Box 7">
            <a:extLst>
              <a:ext uri="{FF2B5EF4-FFF2-40B4-BE49-F238E27FC236}">
                <a16:creationId xmlns:a16="http://schemas.microsoft.com/office/drawing/2014/main" id="{FDBF8915-F2A3-7F41-9194-4151AEE87F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1814513"/>
            <a:ext cx="3657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b="1">
                <a:solidFill>
                  <a:srgbClr val="000066"/>
                </a:solidFill>
                <a:latin typeface="Times New Roman" panose="02020603050405020304" pitchFamily="18" charset="0"/>
              </a:rPr>
              <a:t>1. Định nghĩa</a:t>
            </a:r>
          </a:p>
        </p:txBody>
      </p:sp>
      <p:sp>
        <p:nvSpPr>
          <p:cNvPr id="243720" name="Text Box 8">
            <a:extLst>
              <a:ext uri="{FF2B5EF4-FFF2-40B4-BE49-F238E27FC236}">
                <a16:creationId xmlns:a16="http://schemas.microsoft.com/office/drawing/2014/main" id="{0C3F8BCA-4F11-6467-D346-757851656B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2438400"/>
            <a:ext cx="41148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b="1">
                <a:solidFill>
                  <a:srgbClr val="000066"/>
                </a:solidFill>
                <a:latin typeface="Times New Roman" panose="02020603050405020304" pitchFamily="18" charset="0"/>
              </a:rPr>
              <a:t>2. Hai quy tắc biến đổi bất phương trình</a:t>
            </a:r>
          </a:p>
        </p:txBody>
      </p:sp>
      <p:sp>
        <p:nvSpPr>
          <p:cNvPr id="243723" name="Text Box 11">
            <a:extLst>
              <a:ext uri="{FF2B5EF4-FFF2-40B4-BE49-F238E27FC236}">
                <a16:creationId xmlns:a16="http://schemas.microsoft.com/office/drawing/2014/main" id="{02698887-C7A2-E8AD-90AD-11DD10E8E0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5181600"/>
            <a:ext cx="106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49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(tiết 1)</a:t>
            </a:r>
          </a:p>
        </p:txBody>
      </p:sp>
      <p:sp>
        <p:nvSpPr>
          <p:cNvPr id="10" name="Text Box 7">
            <a:extLst>
              <a:ext uri="{FF2B5EF4-FFF2-40B4-BE49-F238E27FC236}">
                <a16:creationId xmlns:a16="http://schemas.microsoft.com/office/drawing/2014/main" id="{6969907E-3552-FC48-9313-C14F3FE29B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3505200"/>
            <a:ext cx="37338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b="1">
                <a:solidFill>
                  <a:srgbClr val="000066"/>
                </a:solidFill>
                <a:latin typeface="Times New Roman" panose="02020603050405020304" pitchFamily="18" charset="0"/>
              </a:rPr>
              <a:t>3. Giải bất phương trình bậc nhất một ẩn</a:t>
            </a:r>
          </a:p>
        </p:txBody>
      </p:sp>
      <p:sp>
        <p:nvSpPr>
          <p:cNvPr id="11" name="Text Box 8">
            <a:extLst>
              <a:ext uri="{FF2B5EF4-FFF2-40B4-BE49-F238E27FC236}">
                <a16:creationId xmlns:a16="http://schemas.microsoft.com/office/drawing/2014/main" id="{DC219788-875D-34F3-3022-B07C39BAEF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4800600"/>
            <a:ext cx="41148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b="1">
                <a:solidFill>
                  <a:srgbClr val="000066"/>
                </a:solidFill>
                <a:latin typeface="Times New Roman" panose="02020603050405020304" pitchFamily="18" charset="0"/>
              </a:rPr>
              <a:t>4. Giải BPT đưa về BPT bậc nhất một ẩn</a:t>
            </a:r>
          </a:p>
        </p:txBody>
      </p:sp>
    </p:spTree>
    <p:custDataLst>
      <p:tags r:id="rId1"/>
    </p:custDataLst>
  </p:cSld>
  <p:clrMapOvr>
    <a:masterClrMapping/>
  </p:clrMapOvr>
  <p:transition>
    <p:comb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170" name="Rectangle 2">
            <a:extLst>
              <a:ext uri="{FF2B5EF4-FFF2-40B4-BE49-F238E27FC236}">
                <a16:creationId xmlns:a16="http://schemas.microsoft.com/office/drawing/2014/main" id="{1EC854AC-410B-969E-BBCD-4B49C24AC5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685800"/>
            <a:ext cx="2667000" cy="5334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1/ </a:t>
            </a:r>
            <a:r>
              <a:rPr lang="en-US" sz="2800" b="1" u="sng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Định nghĩa:</a:t>
            </a:r>
          </a:p>
        </p:txBody>
      </p:sp>
      <p:sp>
        <p:nvSpPr>
          <p:cNvPr id="1031171" name="Text Box 3">
            <a:extLst>
              <a:ext uri="{FF2B5EF4-FFF2-40B4-BE49-F238E27FC236}">
                <a16:creationId xmlns:a16="http://schemas.microsoft.com/office/drawing/2014/main" id="{31D06D9C-99DB-2A66-A785-E10A1B0D85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0"/>
            <a:ext cx="14478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sz="2800" b="1" u="sng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I-Ariston" pitchFamily="2" charset="0"/>
              </a:rPr>
              <a:t>BÀI 4:</a:t>
            </a:r>
          </a:p>
        </p:txBody>
      </p:sp>
      <p:sp>
        <p:nvSpPr>
          <p:cNvPr id="1031172" name="Rectangle 4">
            <a:extLst>
              <a:ext uri="{FF2B5EF4-FFF2-40B4-BE49-F238E27FC236}">
                <a16:creationId xmlns:a16="http://schemas.microsoft.com/office/drawing/2014/main" id="{2D049EE1-B77B-76A3-EE0B-B664ACAF4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76200"/>
            <a:ext cx="7162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>
              <a:defRPr/>
            </a:pPr>
            <a:r>
              <a:rPr lang="en-US" sz="2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BẤT PHƯƠNG TRÌNH BẬC NHẤT MỘT ẨN</a:t>
            </a:r>
            <a:endParaRPr lang="en-US" sz="26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NI-Times" pitchFamily="2" charset="0"/>
            </a:endParaRPr>
          </a:p>
        </p:txBody>
      </p:sp>
      <p:sp>
        <p:nvSpPr>
          <p:cNvPr id="9520" name="Text Box 304">
            <a:extLst>
              <a:ext uri="{FF2B5EF4-FFF2-40B4-BE49-F238E27FC236}">
                <a16:creationId xmlns:a16="http://schemas.microsoft.com/office/drawing/2014/main" id="{1E4B97E9-9EEE-5554-B492-A7CBBF3349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3848100"/>
            <a:ext cx="8915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700">
                <a:solidFill>
                  <a:srgbClr val="3333CC"/>
                </a:solidFill>
              </a:rPr>
              <a:t>Trong các bất phương trình sau, hãy cho biết bất   phương trình nào là bất phương trình bậc nhất một ẩn ?</a:t>
            </a:r>
            <a:endParaRPr lang="en-US" altLang="en-US" sz="2700">
              <a:solidFill>
                <a:srgbClr val="3333CC"/>
              </a:solidFill>
              <a:cs typeface="Arial" panose="020B0604020202020204" pitchFamily="34" charset="0"/>
            </a:endParaRPr>
          </a:p>
        </p:txBody>
      </p:sp>
      <p:sp>
        <p:nvSpPr>
          <p:cNvPr id="9521" name="Text Box 305">
            <a:extLst>
              <a:ext uri="{FF2B5EF4-FFF2-40B4-BE49-F238E27FC236}">
                <a16:creationId xmlns:a16="http://schemas.microsoft.com/office/drawing/2014/main" id="{E12F63B9-A3C8-7937-BFAC-FECEEACBFC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3257550"/>
            <a:ext cx="609600" cy="557213"/>
          </a:xfrm>
          <a:prstGeom prst="rect">
            <a:avLst/>
          </a:prstGeom>
          <a:solidFill>
            <a:srgbClr val="FF66CC"/>
          </a:solidFill>
          <a:ln w="38100">
            <a:solidFill>
              <a:srgbClr val="1165ED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?1          </a:t>
            </a:r>
          </a:p>
        </p:txBody>
      </p:sp>
      <p:sp>
        <p:nvSpPr>
          <p:cNvPr id="9522" name="Text Box 306">
            <a:hlinkClick r:id="" action="ppaction://noaction"/>
            <a:extLst>
              <a:ext uri="{FF2B5EF4-FFF2-40B4-BE49-F238E27FC236}">
                <a16:creationId xmlns:a16="http://schemas.microsoft.com/office/drawing/2014/main" id="{6016F3B9-9BAA-1764-3A18-61C8A0A5FD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5727700"/>
            <a:ext cx="3352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latin typeface="Arial" panose="020B0604020202020204" pitchFamily="34" charset="0"/>
                <a:sym typeface="Webdings" panose="05030102010509060703" pitchFamily="18" charset="2"/>
              </a:rPr>
              <a:t></a:t>
            </a:r>
            <a:r>
              <a:rPr lang="en-US" altLang="en-US" sz="2800" b="1">
                <a:solidFill>
                  <a:srgbClr val="0000FF"/>
                </a:solidFill>
                <a:latin typeface="Arial" panose="020B0604020202020204" pitchFamily="34" charset="0"/>
              </a:rPr>
              <a:t>   c)  5x – 15 </a:t>
            </a:r>
            <a:r>
              <a:rPr lang="en-US" altLang="en-US" sz="2800" b="1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</a:t>
            </a:r>
            <a:r>
              <a:rPr lang="en-US" altLang="en-US" sz="2800" b="1">
                <a:solidFill>
                  <a:srgbClr val="0000FF"/>
                </a:solidFill>
                <a:latin typeface="Arial" panose="020B0604020202020204" pitchFamily="34" charset="0"/>
              </a:rPr>
              <a:t> 0</a:t>
            </a:r>
            <a:endParaRPr lang="en-US" altLang="en-US" sz="2800" b="1">
              <a:latin typeface="Arial" panose="020B0604020202020204" pitchFamily="34" charset="0"/>
            </a:endParaRPr>
          </a:p>
        </p:txBody>
      </p:sp>
      <p:sp>
        <p:nvSpPr>
          <p:cNvPr id="9523" name="Text Box 307">
            <a:hlinkClick r:id="" action="ppaction://noaction"/>
            <a:extLst>
              <a:ext uri="{FF2B5EF4-FFF2-40B4-BE49-F238E27FC236}">
                <a16:creationId xmlns:a16="http://schemas.microsoft.com/office/drawing/2014/main" id="{DBCDA793-8783-4427-884A-819264C7B9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4763" y="4965700"/>
            <a:ext cx="37544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latin typeface="Arial" panose="020B0604020202020204" pitchFamily="34" charset="0"/>
                <a:sym typeface="Webdings" panose="05030102010509060703" pitchFamily="18" charset="2"/>
              </a:rPr>
              <a:t></a:t>
            </a:r>
            <a:r>
              <a:rPr lang="en-US" altLang="en-US" sz="2800" b="1">
                <a:solidFill>
                  <a:srgbClr val="0000FF"/>
                </a:solidFill>
                <a:latin typeface="Arial" panose="020B0604020202020204" pitchFamily="34" charset="0"/>
              </a:rPr>
              <a:t>   b)  0x + 5 &gt; 0</a:t>
            </a:r>
          </a:p>
        </p:txBody>
      </p:sp>
      <p:sp>
        <p:nvSpPr>
          <p:cNvPr id="9524" name="Text Box 308">
            <a:hlinkClick r:id="rId2" action="ppaction://hlinksldjump"/>
            <a:extLst>
              <a:ext uri="{FF2B5EF4-FFF2-40B4-BE49-F238E27FC236}">
                <a16:creationId xmlns:a16="http://schemas.microsoft.com/office/drawing/2014/main" id="{A6F5EBEA-8EAF-87C9-8CBA-AABDBC2344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4933950"/>
            <a:ext cx="3352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latin typeface="Arial" panose="020B0604020202020204" pitchFamily="34" charset="0"/>
                <a:sym typeface="Webdings" panose="05030102010509060703" pitchFamily="18" charset="2"/>
              </a:rPr>
              <a:t></a:t>
            </a:r>
            <a:r>
              <a:rPr lang="en-US" altLang="en-US" sz="2800" b="1">
                <a:solidFill>
                  <a:srgbClr val="0000FF"/>
                </a:solidFill>
                <a:latin typeface="Arial" panose="020B0604020202020204" pitchFamily="34" charset="0"/>
              </a:rPr>
              <a:t>   a)  2x – 3 &lt;  0</a:t>
            </a:r>
          </a:p>
        </p:txBody>
      </p:sp>
      <p:sp>
        <p:nvSpPr>
          <p:cNvPr id="9525" name="Text Box 309">
            <a:hlinkClick r:id="" action="ppaction://noaction"/>
            <a:extLst>
              <a:ext uri="{FF2B5EF4-FFF2-40B4-BE49-F238E27FC236}">
                <a16:creationId xmlns:a16="http://schemas.microsoft.com/office/drawing/2014/main" id="{8EE7F551-F024-7EE8-D059-7ACE743907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1575" y="5662613"/>
            <a:ext cx="37560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b="1">
                <a:latin typeface="Arial" panose="020B0604020202020204" pitchFamily="34" charset="0"/>
                <a:sym typeface="Webdings" panose="05030102010509060703" pitchFamily="18" charset="2"/>
              </a:rPr>
              <a:t> </a:t>
            </a:r>
            <a:r>
              <a:rPr lang="en-US" altLang="en-US" sz="2800" b="1">
                <a:solidFill>
                  <a:srgbClr val="0000FF"/>
                </a:solidFill>
                <a:latin typeface="Arial" panose="020B0604020202020204" pitchFamily="34" charset="0"/>
                <a:sym typeface="Webdings" panose="05030102010509060703" pitchFamily="18" charset="2"/>
              </a:rPr>
              <a:t></a:t>
            </a:r>
            <a:r>
              <a:rPr lang="en-US" altLang="en-US" sz="2800" b="1">
                <a:solidFill>
                  <a:srgbClr val="0000FF"/>
                </a:solidFill>
                <a:latin typeface="Arial" panose="020B0604020202020204" pitchFamily="34" charset="0"/>
              </a:rPr>
              <a:t>   d)   x</a:t>
            </a:r>
            <a:r>
              <a:rPr lang="en-US" altLang="en-US" sz="2800" b="1" baseline="30000">
                <a:solidFill>
                  <a:srgbClr val="0000FF"/>
                </a:solidFill>
                <a:latin typeface="Arial" panose="020B0604020202020204" pitchFamily="34" charset="0"/>
              </a:rPr>
              <a:t>2</a:t>
            </a:r>
            <a:r>
              <a:rPr lang="en-US" altLang="en-US" sz="2800" b="1">
                <a:solidFill>
                  <a:srgbClr val="0000FF"/>
                </a:solidFill>
                <a:latin typeface="Arial" panose="020B0604020202020204" pitchFamily="34" charset="0"/>
              </a:rPr>
              <a:t>  &gt; 0</a:t>
            </a:r>
          </a:p>
        </p:txBody>
      </p:sp>
      <p:sp>
        <p:nvSpPr>
          <p:cNvPr id="9526" name="Text Box 310">
            <a:extLst>
              <a:ext uri="{FF2B5EF4-FFF2-40B4-BE49-F238E27FC236}">
                <a16:creationId xmlns:a16="http://schemas.microsoft.com/office/drawing/2014/main" id="{B2CC6645-450D-E9D6-E0FE-A02AF8AF5C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0000" y="5753100"/>
            <a:ext cx="838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800" b="1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X</a:t>
            </a:r>
          </a:p>
        </p:txBody>
      </p:sp>
      <p:sp>
        <p:nvSpPr>
          <p:cNvPr id="9527" name="Text Box 311">
            <a:extLst>
              <a:ext uri="{FF2B5EF4-FFF2-40B4-BE49-F238E27FC236}">
                <a16:creationId xmlns:a16="http://schemas.microsoft.com/office/drawing/2014/main" id="{96DD1AEF-DD6A-7434-4E1B-9BF4D879CF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0000" y="4965700"/>
            <a:ext cx="9604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800" b="1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X</a:t>
            </a:r>
          </a:p>
        </p:txBody>
      </p:sp>
      <p:sp>
        <p:nvSpPr>
          <p:cNvPr id="9528" name="Text Box 312">
            <a:extLst>
              <a:ext uri="{FF2B5EF4-FFF2-40B4-BE49-F238E27FC236}">
                <a16:creationId xmlns:a16="http://schemas.microsoft.com/office/drawing/2014/main" id="{25AC328D-B091-ABCF-1022-9DE5943CB6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3287713"/>
            <a:ext cx="2438400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700" b="1">
                <a:solidFill>
                  <a:srgbClr val="FF3300"/>
                </a:solidFill>
                <a:latin typeface="Times New Roman" panose="02020603050405020304" pitchFamily="18" charset="0"/>
              </a:rPr>
              <a:t>SGK/ trang 43</a:t>
            </a:r>
            <a:endParaRPr lang="en-US" altLang="en-US" sz="2700" b="1">
              <a:solidFill>
                <a:srgbClr val="FF33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9919BA5F-9D30-802D-BEA0-23570D798321}"/>
              </a:ext>
            </a:extLst>
          </p:cNvPr>
          <p:cNvGrpSpPr/>
          <p:nvPr/>
        </p:nvGrpSpPr>
        <p:grpSpPr>
          <a:xfrm>
            <a:off x="369888" y="1128713"/>
            <a:ext cx="8621712" cy="1843087"/>
            <a:chOff x="369888" y="1128713"/>
            <a:chExt cx="8621712" cy="184308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511" name="Text Box 295">
                  <a:extLst>
                    <a:ext uri="{FF2B5EF4-FFF2-40B4-BE49-F238E27FC236}">
                      <a16:creationId xmlns:a16="http://schemas.microsoft.com/office/drawing/2014/main" id="{DDECE706-1A81-FFC0-4703-F8BFFAE25C9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81000" y="1128713"/>
                  <a:ext cx="8610600" cy="1815882"/>
                </a:xfrm>
                <a:prstGeom prst="rect">
                  <a:avLst/>
                </a:prstGeom>
                <a:solidFill>
                  <a:srgbClr val="CCFFFF"/>
                </a:solidFill>
                <a:ln w="9525">
                  <a:solidFill>
                    <a:schemeClr val="bg2"/>
                  </a:solidFill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120000"/>
                    <a:buChar char="•"/>
                    <a:defRPr sz="32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Tahoma" panose="020B060403050404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120000"/>
                    <a:buChar char="•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Tahoma" panose="020B060403050404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6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</a:rPr>
                    <a:t>  </a:t>
                  </a:r>
                  <a:r>
                    <a:rPr lang="en-US" altLang="en-US" sz="2600" b="1" dirty="0" err="1">
                      <a:solidFill>
                        <a:schemeClr val="bg2"/>
                      </a:solidFill>
                      <a:latin typeface="Times New Roman" panose="02020603050405020304" pitchFamily="18" charset="0"/>
                    </a:rPr>
                    <a:t>Bất</a:t>
                  </a:r>
                  <a:r>
                    <a:rPr lang="en-US" altLang="en-US" sz="26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</a:rPr>
                    <a:t> </a:t>
                  </a:r>
                  <a:r>
                    <a:rPr lang="en-US" altLang="en-US" sz="2600" b="1" dirty="0" err="1">
                      <a:solidFill>
                        <a:schemeClr val="bg2"/>
                      </a:solidFill>
                      <a:latin typeface="Times New Roman" panose="02020603050405020304" pitchFamily="18" charset="0"/>
                    </a:rPr>
                    <a:t>phương</a:t>
                  </a:r>
                  <a:r>
                    <a:rPr lang="en-US" altLang="en-US" sz="26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</a:rPr>
                    <a:t> </a:t>
                  </a:r>
                  <a:r>
                    <a:rPr lang="en-US" altLang="en-US" sz="2600" b="1" dirty="0" err="1">
                      <a:solidFill>
                        <a:schemeClr val="bg2"/>
                      </a:solidFill>
                      <a:latin typeface="Times New Roman" panose="02020603050405020304" pitchFamily="18" charset="0"/>
                    </a:rPr>
                    <a:t>trình</a:t>
                  </a:r>
                  <a:r>
                    <a:rPr lang="en-US" altLang="en-US" sz="26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</a:rPr>
                    <a:t> </a:t>
                  </a:r>
                  <a:r>
                    <a:rPr lang="en-US" altLang="en-US" sz="2600" b="1" dirty="0" err="1">
                      <a:solidFill>
                        <a:schemeClr val="bg2"/>
                      </a:solidFill>
                      <a:latin typeface="Times New Roman" panose="02020603050405020304" pitchFamily="18" charset="0"/>
                    </a:rPr>
                    <a:t>có</a:t>
                  </a:r>
                  <a:r>
                    <a:rPr lang="en-US" altLang="en-US" sz="26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</a:rPr>
                    <a:t> </a:t>
                  </a:r>
                  <a:r>
                    <a:rPr lang="en-US" altLang="en-US" sz="2600" b="1" dirty="0" err="1">
                      <a:solidFill>
                        <a:schemeClr val="bg2"/>
                      </a:solidFill>
                      <a:latin typeface="Times New Roman" panose="02020603050405020304" pitchFamily="18" charset="0"/>
                    </a:rPr>
                    <a:t>dạng</a:t>
                  </a:r>
                  <a:r>
                    <a:rPr lang="en-US" altLang="en-US" sz="26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</a:rPr>
                    <a:t>:  </a:t>
                  </a:r>
                  <a:r>
                    <a:rPr lang="en-US" altLang="en-US" sz="2600" b="1" dirty="0">
                      <a:solidFill>
                        <a:schemeClr val="hlink"/>
                      </a:solidFill>
                      <a:latin typeface="Times New Roman" panose="02020603050405020304" pitchFamily="18" charset="0"/>
                    </a:rPr>
                    <a:t>ax + b &lt; 0</a:t>
                  </a:r>
                  <a:r>
                    <a:rPr lang="en-US" altLang="en-US" sz="26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</a:rPr>
                    <a:t>  (</a:t>
                  </a:r>
                  <a:r>
                    <a:rPr lang="en-US" altLang="en-US" sz="2600" b="1" dirty="0" err="1">
                      <a:solidFill>
                        <a:schemeClr val="bg2"/>
                      </a:solidFill>
                      <a:latin typeface="Times New Roman" panose="02020603050405020304" pitchFamily="18" charset="0"/>
                    </a:rPr>
                    <a:t>hoặc</a:t>
                  </a:r>
                  <a:r>
                    <a:rPr lang="en-US" altLang="en-US" sz="26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</a:rPr>
                    <a:t>  </a:t>
                  </a:r>
                  <a:r>
                    <a:rPr lang="en-US" altLang="en-US" sz="2600" b="1" dirty="0">
                      <a:solidFill>
                        <a:schemeClr val="hlink"/>
                      </a:solidFill>
                      <a:latin typeface="Times New Roman" panose="02020603050405020304" pitchFamily="18" charset="0"/>
                    </a:rPr>
                    <a:t>ax + b &gt; 0</a:t>
                  </a:r>
                  <a:r>
                    <a:rPr lang="en-US" altLang="en-US" sz="26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</a:rPr>
                    <a:t>; </a:t>
                  </a:r>
                </a:p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800" b="1" dirty="0">
                    <a:solidFill>
                      <a:schemeClr val="bg2"/>
                    </a:solidFill>
                    <a:latin typeface="Times New Roman" panose="02020603050405020304" pitchFamily="18" charset="0"/>
                  </a:endParaRPr>
                </a:p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600" b="1" dirty="0">
                      <a:solidFill>
                        <a:schemeClr val="hlink"/>
                      </a:solidFill>
                      <a:latin typeface="Times New Roman" panose="02020603050405020304" pitchFamily="18" charset="0"/>
                    </a:rPr>
                    <a:t>ax + b ≤ 0</a:t>
                  </a:r>
                  <a:r>
                    <a:rPr lang="en-US" altLang="en-US" sz="26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</a:rPr>
                    <a:t>;  </a:t>
                  </a:r>
                  <a:r>
                    <a:rPr lang="en-US" altLang="en-US" sz="2600" b="1" dirty="0">
                      <a:solidFill>
                        <a:schemeClr val="hlink"/>
                      </a:solidFill>
                      <a:latin typeface="Times New Roman" panose="02020603050405020304" pitchFamily="18" charset="0"/>
                    </a:rPr>
                    <a:t>ax + b ≥ 0</a:t>
                  </a:r>
                  <a:r>
                    <a:rPr lang="en-US" altLang="en-US" sz="26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</a:rPr>
                    <a:t>) </a:t>
                  </a:r>
                </a:p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600" b="1" dirty="0" err="1">
                      <a:solidFill>
                        <a:schemeClr val="bg2"/>
                      </a:solidFill>
                      <a:latin typeface="Times New Roman" panose="02020603050405020304" pitchFamily="18" charset="0"/>
                    </a:rPr>
                    <a:t>trong</a:t>
                  </a:r>
                  <a:r>
                    <a:rPr lang="en-US" altLang="en-US" sz="26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</a:rPr>
                    <a:t> </a:t>
                  </a:r>
                  <a:r>
                    <a:rPr lang="en-US" altLang="en-US" sz="2600" b="1" dirty="0" err="1">
                      <a:solidFill>
                        <a:schemeClr val="bg2"/>
                      </a:solidFill>
                      <a:latin typeface="Times New Roman" panose="02020603050405020304" pitchFamily="18" charset="0"/>
                    </a:rPr>
                    <a:t>đó</a:t>
                  </a:r>
                  <a:r>
                    <a:rPr lang="en-US" altLang="en-US" sz="26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</a:rPr>
                    <a:t> a </a:t>
                  </a:r>
                  <a:r>
                    <a:rPr lang="en-US" altLang="en-US" sz="2600" b="1" dirty="0" err="1">
                      <a:solidFill>
                        <a:schemeClr val="bg2"/>
                      </a:solidFill>
                      <a:latin typeface="Times New Roman" panose="02020603050405020304" pitchFamily="18" charset="0"/>
                    </a:rPr>
                    <a:t>và</a:t>
                  </a:r>
                  <a:r>
                    <a:rPr lang="en-US" altLang="en-US" sz="26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</a:rPr>
                    <a:t> b </a:t>
                  </a:r>
                  <a:r>
                    <a:rPr lang="en-US" altLang="en-US" sz="2600" b="1" dirty="0" err="1">
                      <a:solidFill>
                        <a:schemeClr val="bg2"/>
                      </a:solidFill>
                      <a:latin typeface="Times New Roman" panose="02020603050405020304" pitchFamily="18" charset="0"/>
                    </a:rPr>
                    <a:t>là</a:t>
                  </a:r>
                  <a:r>
                    <a:rPr lang="en-US" altLang="en-US" sz="26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</a:rPr>
                    <a:t> </a:t>
                  </a:r>
                  <a:r>
                    <a:rPr lang="en-US" altLang="en-US" sz="2600" b="1" dirty="0" err="1">
                      <a:solidFill>
                        <a:schemeClr val="bg2"/>
                      </a:solidFill>
                      <a:latin typeface="Times New Roman" panose="02020603050405020304" pitchFamily="18" charset="0"/>
                    </a:rPr>
                    <a:t>hai</a:t>
                  </a:r>
                  <a:r>
                    <a:rPr lang="en-US" altLang="en-US" sz="26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</a:rPr>
                    <a:t> </a:t>
                  </a:r>
                  <a:r>
                    <a:rPr lang="en-US" altLang="en-US" sz="2600" b="1" dirty="0" err="1">
                      <a:solidFill>
                        <a:schemeClr val="bg2"/>
                      </a:solidFill>
                      <a:latin typeface="Times New Roman" panose="02020603050405020304" pitchFamily="18" charset="0"/>
                    </a:rPr>
                    <a:t>số</a:t>
                  </a:r>
                  <a:r>
                    <a:rPr lang="en-US" altLang="en-US" sz="26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</a:rPr>
                    <a:t> </a:t>
                  </a:r>
                  <a:r>
                    <a:rPr lang="en-US" altLang="en-US" sz="2600" b="1" dirty="0" err="1">
                      <a:solidFill>
                        <a:schemeClr val="bg2"/>
                      </a:solidFill>
                      <a:latin typeface="Times New Roman" panose="02020603050405020304" pitchFamily="18" charset="0"/>
                    </a:rPr>
                    <a:t>đã</a:t>
                  </a:r>
                  <a:r>
                    <a:rPr lang="en-US" altLang="en-US" sz="26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</a:rPr>
                    <a:t> </a:t>
                  </a:r>
                  <a:r>
                    <a:rPr lang="en-US" altLang="en-US" sz="2600" b="1" dirty="0" err="1">
                      <a:solidFill>
                        <a:schemeClr val="bg2"/>
                      </a:solidFill>
                      <a:latin typeface="Times New Roman" panose="02020603050405020304" pitchFamily="18" charset="0"/>
                    </a:rPr>
                    <a:t>cho</a:t>
                  </a:r>
                  <a:r>
                    <a:rPr lang="en-US" altLang="en-US" sz="26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</a:rPr>
                    <a:t>;  </a:t>
                  </a:r>
                  <a:r>
                    <a:rPr lang="en-US" altLang="en-US" sz="2600" b="1" dirty="0">
                      <a:solidFill>
                        <a:schemeClr val="hlink"/>
                      </a:solidFill>
                      <a:latin typeface="Times New Roman" panose="02020603050405020304" pitchFamily="18" charset="0"/>
                    </a:rPr>
                    <a:t>a </a:t>
                  </a:r>
                  <a14:m>
                    <m:oMath xmlns:m="http://schemas.openxmlformats.org/officeDocument/2006/math">
                      <m:r>
                        <a:rPr lang="en-US" altLang="en-US" sz="2600" b="1" i="1" smtClean="0">
                          <a:solidFill>
                            <a:schemeClr val="hlin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≠</m:t>
                      </m:r>
                    </m:oMath>
                  </a14:m>
                  <a:r>
                    <a:rPr lang="en-US" altLang="en-US" sz="2600" b="1" dirty="0">
                      <a:solidFill>
                        <a:schemeClr val="hlink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0</a:t>
                  </a:r>
                  <a:r>
                    <a:rPr lang="en-US" altLang="en-US" sz="26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 </a:t>
                  </a:r>
                  <a:r>
                    <a:rPr lang="en-US" altLang="en-US" sz="2600" b="1" dirty="0" err="1">
                      <a:solidFill>
                        <a:schemeClr val="bg2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được</a:t>
                  </a:r>
                  <a:r>
                    <a:rPr lang="en-US" altLang="en-US" sz="26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</a:t>
                  </a:r>
                  <a:r>
                    <a:rPr lang="en-US" altLang="en-US" sz="2600" b="1" dirty="0" err="1">
                      <a:solidFill>
                        <a:schemeClr val="bg2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gọi</a:t>
                  </a:r>
                  <a:r>
                    <a:rPr lang="en-US" altLang="en-US" sz="26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</a:t>
                  </a:r>
                  <a:r>
                    <a:rPr lang="en-US" altLang="en-US" sz="2600" b="1" dirty="0" err="1">
                      <a:solidFill>
                        <a:schemeClr val="bg2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là</a:t>
                  </a:r>
                  <a:r>
                    <a:rPr lang="en-US" altLang="en-US" sz="26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: </a:t>
                  </a:r>
                </a:p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600" b="1" dirty="0">
                    <a:solidFill>
                      <a:srgbClr val="FF3300"/>
                    </a:solidFill>
                    <a:latin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9511" name="Text Box 295">
                  <a:extLst>
                    <a:ext uri="{FF2B5EF4-FFF2-40B4-BE49-F238E27FC236}">
                      <a16:creationId xmlns:a16="http://schemas.microsoft.com/office/drawing/2014/main" id="{DDECE706-1A81-FFC0-4703-F8BFFAE25C9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81000" y="1128713"/>
                  <a:ext cx="8610600" cy="1815882"/>
                </a:xfrm>
                <a:prstGeom prst="rect">
                  <a:avLst/>
                </a:prstGeom>
                <a:blipFill>
                  <a:blip r:embed="rId3"/>
                  <a:stretch>
                    <a:fillRect l="-1202" t="-2667"/>
                  </a:stretch>
                </a:blipFill>
                <a:ln w="9525">
                  <a:solidFill>
                    <a:schemeClr val="bg2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495" name="Rectangle 303">
              <a:extLst>
                <a:ext uri="{FF2B5EF4-FFF2-40B4-BE49-F238E27FC236}">
                  <a16:creationId xmlns:a16="http://schemas.microsoft.com/office/drawing/2014/main" id="{33C70D15-FC3E-1D88-0BF1-9E92FCF175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888" y="2514600"/>
              <a:ext cx="5205412" cy="45720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pPr algn="ctr">
                <a:defRPr/>
              </a:pPr>
              <a:r>
                <a:rPr lang="en-US" sz="2400" b="1" dirty="0" err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sym typeface="Symbol" panose="05050102010706020507" pitchFamily="18" charset="2"/>
                </a:rPr>
                <a:t>Bất</a:t>
              </a:r>
              <a:r>
                <a:rPr lang="en-US" sz="2400" b="1" dirty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sym typeface="Symbol" panose="05050102010706020507" pitchFamily="18" charset="2"/>
                </a:rPr>
                <a:t> </a:t>
              </a:r>
              <a:r>
                <a:rPr lang="en-US" sz="2400" b="1" dirty="0" err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sym typeface="Symbol" panose="05050102010706020507" pitchFamily="18" charset="2"/>
                </a:rPr>
                <a:t>phương</a:t>
              </a:r>
              <a:r>
                <a:rPr lang="en-US" sz="2400" b="1" dirty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sym typeface="Symbol" panose="05050102010706020507" pitchFamily="18" charset="2"/>
                </a:rPr>
                <a:t> </a:t>
              </a:r>
              <a:r>
                <a:rPr lang="en-US" sz="2400" b="1" dirty="0" err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sym typeface="Symbol" panose="05050102010706020507" pitchFamily="18" charset="2"/>
                </a:rPr>
                <a:t>trình</a:t>
              </a:r>
              <a:r>
                <a:rPr lang="en-US" sz="2400" b="1" dirty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sym typeface="Symbol" panose="05050102010706020507" pitchFamily="18" charset="2"/>
                </a:rPr>
                <a:t> </a:t>
              </a:r>
              <a:r>
                <a:rPr lang="en-US" sz="2400" b="1" dirty="0" err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sym typeface="Symbol" panose="05050102010706020507" pitchFamily="18" charset="2"/>
                </a:rPr>
                <a:t>bậc</a:t>
              </a:r>
              <a:r>
                <a:rPr lang="en-US" sz="2400" b="1" dirty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sym typeface="Symbol" panose="05050102010706020507" pitchFamily="18" charset="2"/>
                </a:rPr>
                <a:t> </a:t>
              </a:r>
              <a:r>
                <a:rPr lang="en-US" sz="2400" b="1" dirty="0" err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sym typeface="Symbol" panose="05050102010706020507" pitchFamily="18" charset="2"/>
                </a:rPr>
                <a:t>nhất</a:t>
              </a:r>
              <a:r>
                <a:rPr lang="en-US" sz="2400" b="1" dirty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sym typeface="Symbol" panose="05050102010706020507" pitchFamily="18" charset="2"/>
                </a:rPr>
                <a:t> </a:t>
              </a:r>
              <a:r>
                <a:rPr lang="en-US" sz="2400" b="1" dirty="0" err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sym typeface="Symbol" panose="05050102010706020507" pitchFamily="18" charset="2"/>
                </a:rPr>
                <a:t>một</a:t>
              </a:r>
              <a:r>
                <a:rPr lang="en-US" sz="2400" b="1" dirty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sym typeface="Symbol" panose="05050102010706020507" pitchFamily="18" charset="2"/>
                </a:rPr>
                <a:t> </a:t>
              </a:r>
              <a:r>
                <a:rPr lang="en-US" sz="2400" b="1" dirty="0" err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sym typeface="Symbol" panose="05050102010706020507" pitchFamily="18" charset="2"/>
                </a:rPr>
                <a:t>ẩn</a:t>
              </a:r>
              <a:r>
                <a:rPr lang="en-US" sz="2400" b="1" dirty="0">
                  <a:solidFill>
                    <a:srgbClr val="FF3300"/>
                  </a:solidFill>
                  <a:sym typeface="Symbol" panose="05050102010706020507" pitchFamily="18" charset="2"/>
                </a:rPr>
                <a:t>.</a:t>
              </a:r>
              <a:endParaRPr lang="vi-VN" sz="2400" b="1" dirty="0">
                <a:solidFill>
                  <a:srgbClr val="FF3300"/>
                </a:solidFill>
                <a:sym typeface="Symbol" panose="05050102010706020507" pitchFamily="18" charset="2"/>
              </a:endParaRPr>
            </a:p>
          </p:txBody>
        </p:sp>
      </p:grp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3">
            <a:extLst>
              <a:ext uri="{FF2B5EF4-FFF2-40B4-BE49-F238E27FC236}">
                <a16:creationId xmlns:a16="http://schemas.microsoft.com/office/drawing/2014/main" id="{3120263E-C596-E92D-0AE4-DE5E858B52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841375"/>
            <a:ext cx="8382000" cy="1749425"/>
          </a:xfrm>
          <a:prstGeom prst="rect">
            <a:avLst/>
          </a:prstGeom>
          <a:solidFill>
            <a:srgbClr val="FFFF99"/>
          </a:solidFill>
          <a:ln w="9525" algn="ctr">
            <a:solidFill>
              <a:srgbClr val="0000CC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6084" name="Rectangle 4">
            <a:extLst>
              <a:ext uri="{FF2B5EF4-FFF2-40B4-BE49-F238E27FC236}">
                <a16:creationId xmlns:a16="http://schemas.microsoft.com/office/drawing/2014/main" id="{CB4AA38E-3F78-B7A0-13FE-785423EF09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3363" y="152400"/>
            <a:ext cx="8072437" cy="533400"/>
          </a:xfrm>
        </p:spPr>
        <p:txBody>
          <a:bodyPr/>
          <a:lstStyle/>
          <a:p>
            <a:pPr>
              <a:defRPr/>
            </a:pPr>
            <a:r>
              <a:rPr lang="en-US" sz="3200" b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2/ </a:t>
            </a:r>
            <a:r>
              <a:rPr lang="en-US" sz="3200" b="1">
                <a:solidFill>
                  <a:srgbClr val="0000CC"/>
                </a:solidFill>
                <a:effectLst/>
                <a:latin typeface="Times New Roman" panose="02020603050405020304" pitchFamily="18" charset="0"/>
              </a:rPr>
              <a:t>Hai quy tắc biến đổi bất phương trình.</a:t>
            </a:r>
          </a:p>
        </p:txBody>
      </p:sp>
      <p:sp>
        <p:nvSpPr>
          <p:cNvPr id="46085" name="Rectangle 5">
            <a:extLst>
              <a:ext uri="{FF2B5EF4-FFF2-40B4-BE49-F238E27FC236}">
                <a16:creationId xmlns:a16="http://schemas.microsoft.com/office/drawing/2014/main" id="{F7F00C59-554D-EF00-5A0D-19B4F43E15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4495800" cy="4778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350838" indent="-350838">
              <a:lnSpc>
                <a:spcPct val="80000"/>
              </a:lnSpc>
              <a:buFontTx/>
              <a:buAutoNum type="alphaLcParenR"/>
            </a:pPr>
            <a:r>
              <a:rPr lang="en-US" altLang="en-US" sz="2800" b="1" u="sng">
                <a:solidFill>
                  <a:srgbClr val="FF00FF"/>
                </a:solidFill>
                <a:effectLst/>
                <a:latin typeface="Times New Roman" panose="02020603050405020304" pitchFamily="18" charset="0"/>
              </a:rPr>
              <a:t>Quy tắc chuyển vế</a:t>
            </a:r>
            <a:r>
              <a:rPr lang="en-US" altLang="en-US" sz="2800" b="1">
                <a:solidFill>
                  <a:srgbClr val="FF00FF"/>
                </a:solidFill>
                <a:effectLst/>
                <a:latin typeface="Times New Roman" panose="02020603050405020304" pitchFamily="18" charset="0"/>
              </a:rPr>
              <a:t>:</a:t>
            </a:r>
            <a:r>
              <a:rPr lang="en-US" altLang="en-US" sz="2800" b="1">
                <a:effectLst/>
                <a:latin typeface="Times New Roman" panose="02020603050405020304" pitchFamily="18" charset="0"/>
              </a:rPr>
              <a:t> </a:t>
            </a:r>
            <a:endParaRPr lang="en-US" altLang="en-US" sz="2800" b="1" i="1">
              <a:solidFill>
                <a:schemeClr val="bg2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46090" name="Rectangle 10">
            <a:extLst>
              <a:ext uri="{FF2B5EF4-FFF2-40B4-BE49-F238E27FC236}">
                <a16:creationId xmlns:a16="http://schemas.microsoft.com/office/drawing/2014/main" id="{8BB1419E-2DFB-C881-36E8-15B9ED5FA9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1374775"/>
            <a:ext cx="75438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50838" indent="-350838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80000"/>
              </a:lnSpc>
              <a:buFontTx/>
              <a:buNone/>
            </a:pPr>
            <a:r>
              <a:rPr lang="en-US" altLang="en-US" sz="2800" b="1" i="1">
                <a:solidFill>
                  <a:schemeClr val="bg2"/>
                </a:solidFill>
                <a:latin typeface="Times New Roman" panose="02020603050405020304" pitchFamily="18" charset="0"/>
              </a:rPr>
              <a:t>Khi </a:t>
            </a:r>
            <a:r>
              <a:rPr lang="en-US" altLang="en-US" sz="2800" b="1" i="1" u="sng">
                <a:solidFill>
                  <a:schemeClr val="bg2"/>
                </a:solidFill>
                <a:latin typeface="Times New Roman" panose="02020603050405020304" pitchFamily="18" charset="0"/>
              </a:rPr>
              <a:t>chuyển</a:t>
            </a:r>
            <a:r>
              <a:rPr lang="en-US" altLang="en-US" sz="2800" b="1" i="1">
                <a:solidFill>
                  <a:schemeClr val="bg2"/>
                </a:solidFill>
                <a:latin typeface="Times New Roman" panose="02020603050405020304" pitchFamily="18" charset="0"/>
              </a:rPr>
              <a:t> một </a:t>
            </a:r>
            <a:r>
              <a:rPr lang="en-US" altLang="en-US" sz="2800" b="1" i="1" u="sng">
                <a:solidFill>
                  <a:schemeClr val="bg2"/>
                </a:solidFill>
                <a:latin typeface="Times New Roman" panose="02020603050405020304" pitchFamily="18" charset="0"/>
              </a:rPr>
              <a:t>hạng tử</a:t>
            </a:r>
            <a:r>
              <a:rPr lang="en-US" altLang="en-US" sz="2800" b="1" i="1">
                <a:solidFill>
                  <a:schemeClr val="bg2"/>
                </a:solidFill>
                <a:latin typeface="Times New Roman" panose="02020603050405020304" pitchFamily="18" charset="0"/>
              </a:rPr>
              <a:t> của bất phương trình từ 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en-US" sz="300" b="1" i="1" u="sng">
              <a:solidFill>
                <a:schemeClr val="bg2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800" b="1" i="1" u="sng">
                <a:solidFill>
                  <a:schemeClr val="bg2"/>
                </a:solidFill>
                <a:latin typeface="Times New Roman" panose="02020603050405020304" pitchFamily="18" charset="0"/>
              </a:rPr>
              <a:t>vế này</a:t>
            </a:r>
            <a:r>
              <a:rPr lang="en-US" altLang="en-US" sz="2800" b="1" i="1">
                <a:solidFill>
                  <a:schemeClr val="bg2"/>
                </a:solidFill>
                <a:latin typeface="Times New Roman" panose="02020603050405020304" pitchFamily="18" charset="0"/>
              </a:rPr>
              <a:t> sang </a:t>
            </a:r>
            <a:r>
              <a:rPr lang="en-US" altLang="en-US" sz="2800" b="1" i="1" u="sng">
                <a:solidFill>
                  <a:schemeClr val="bg2"/>
                </a:solidFill>
                <a:latin typeface="Times New Roman" panose="02020603050405020304" pitchFamily="18" charset="0"/>
              </a:rPr>
              <a:t>vế kia</a:t>
            </a:r>
            <a:r>
              <a:rPr lang="en-US" altLang="en-US" sz="2800" b="1" i="1">
                <a:solidFill>
                  <a:schemeClr val="bg2"/>
                </a:solidFill>
                <a:latin typeface="Times New Roman" panose="02020603050405020304" pitchFamily="18" charset="0"/>
              </a:rPr>
              <a:t> ta phải </a:t>
            </a:r>
            <a:r>
              <a:rPr lang="en-US" altLang="en-US" sz="2800" b="1" i="1" u="sng">
                <a:solidFill>
                  <a:schemeClr val="bg2"/>
                </a:solidFill>
                <a:latin typeface="Times New Roman" panose="02020603050405020304" pitchFamily="18" charset="0"/>
              </a:rPr>
              <a:t>đổi dấu</a:t>
            </a:r>
            <a:r>
              <a:rPr lang="en-US" altLang="en-US" sz="2800" b="1" i="1">
                <a:solidFill>
                  <a:schemeClr val="bg2"/>
                </a:solidFill>
                <a:latin typeface="Times New Roman" panose="02020603050405020304" pitchFamily="18" charset="0"/>
              </a:rPr>
              <a:t> hạng tử đó.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8FB93DD7-53D3-A345-EB3F-63F812F8D843}"/>
              </a:ext>
            </a:extLst>
          </p:cNvPr>
          <p:cNvGrpSpPr/>
          <p:nvPr/>
        </p:nvGrpSpPr>
        <p:grpSpPr>
          <a:xfrm>
            <a:off x="304800" y="2667000"/>
            <a:ext cx="8686800" cy="3749675"/>
            <a:chOff x="304800" y="2667000"/>
            <a:chExt cx="8686800" cy="3749675"/>
          </a:xfrm>
        </p:grpSpPr>
        <p:sp>
          <p:nvSpPr>
            <p:cNvPr id="46087" name="Text Box 7">
              <a:extLst>
                <a:ext uri="{FF2B5EF4-FFF2-40B4-BE49-F238E27FC236}">
                  <a16:creationId xmlns:a16="http://schemas.microsoft.com/office/drawing/2014/main" id="{106A9A93-AE71-AF10-B3B1-9FF51104BF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4800" y="2667000"/>
              <a:ext cx="8686800" cy="549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defRPr/>
              </a:pPr>
              <a:r>
                <a:rPr lang="en-US" sz="3000" b="1" u="sng">
                  <a:solidFill>
                    <a:schemeClr val="hlink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VD1</a:t>
              </a:r>
              <a:r>
                <a:rPr lang="en-US" sz="3000" b="1">
                  <a:solidFill>
                    <a:schemeClr val="hlink"/>
                  </a:solidFill>
                </a:rPr>
                <a:t>:</a:t>
              </a:r>
              <a:r>
                <a:rPr lang="en-US" sz="2400" i="1">
                  <a:solidFill>
                    <a:srgbClr val="FF3300"/>
                  </a:solidFill>
                </a:rPr>
                <a:t>(</a:t>
              </a:r>
              <a:r>
                <a:rPr lang="en-US" sz="2000" i="1">
                  <a:solidFill>
                    <a:srgbClr val="FF3300"/>
                  </a:solidFill>
                </a:rPr>
                <a:t>SGK/ trang 44)</a:t>
              </a:r>
              <a:r>
                <a:rPr lang="en-US" sz="2400" b="1" i="1">
                  <a:solidFill>
                    <a:srgbClr val="FF33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3000" b="1">
                  <a:solidFill>
                    <a:srgbClr val="0033CC"/>
                  </a:solidFill>
                  <a:latin typeface="Times New Roman" panose="02020603050405020304" pitchFamily="18" charset="0"/>
                </a:rPr>
                <a:t>Giải bất phương trình  x – 5 </a:t>
              </a:r>
              <a:r>
                <a:rPr lang="en-US" sz="3000" b="1">
                  <a:solidFill>
                    <a:srgbClr val="0033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&lt;</a:t>
              </a:r>
              <a:r>
                <a:rPr lang="en-US" sz="3000" b="1">
                  <a:solidFill>
                    <a:srgbClr val="0033CC"/>
                  </a:solidFill>
                  <a:latin typeface="Times New Roman" panose="02020603050405020304" pitchFamily="18" charset="0"/>
                </a:rPr>
                <a:t> 18</a:t>
              </a:r>
              <a:endParaRPr lang="en-US" sz="3000">
                <a:solidFill>
                  <a:srgbClr val="0033CC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6089" name="Text Box 9">
              <a:extLst>
                <a:ext uri="{FF2B5EF4-FFF2-40B4-BE49-F238E27FC236}">
                  <a16:creationId xmlns:a16="http://schemas.microsoft.com/office/drawing/2014/main" id="{7A4AB707-7411-26CA-C84D-937EBFACEA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91000" y="4114800"/>
              <a:ext cx="4648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400" b="1">
                  <a:solidFill>
                    <a:srgbClr val="0000CC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(</a:t>
              </a:r>
              <a:r>
                <a:rPr lang="en-US" altLang="en-US" sz="2400" b="1" i="1">
                  <a:solidFill>
                    <a:srgbClr val="0000CC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Chuyển vế </a:t>
              </a:r>
              <a:r>
                <a:rPr lang="en-US" altLang="en-US" sz="2400" b="1" i="1">
                  <a:solidFill>
                    <a:srgbClr val="FF3300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- 5</a:t>
              </a:r>
              <a:r>
                <a:rPr lang="en-US" altLang="en-US" sz="2400" b="1" i="1">
                  <a:solidFill>
                    <a:srgbClr val="0000CC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 và đổi dấu thành </a:t>
              </a:r>
              <a:r>
                <a:rPr lang="en-US" altLang="en-US" sz="2400" b="1" i="1">
                  <a:solidFill>
                    <a:srgbClr val="FF3300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5</a:t>
              </a:r>
              <a:r>
                <a:rPr lang="en-US" altLang="en-US" sz="2400" b="1">
                  <a:solidFill>
                    <a:srgbClr val="0000CC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 )</a:t>
              </a:r>
              <a:endParaRPr lang="en-US" altLang="en-US" sz="2400">
                <a:solidFill>
                  <a:srgbClr val="0000CC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6103" name="Text Box 23">
              <a:extLst>
                <a:ext uri="{FF2B5EF4-FFF2-40B4-BE49-F238E27FC236}">
                  <a16:creationId xmlns:a16="http://schemas.microsoft.com/office/drawing/2014/main" id="{CB8CFBA2-E8CF-2D3D-64E4-F0EF83F9E8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3400" y="3429000"/>
              <a:ext cx="5181600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3000" b="1" u="sng">
                  <a:solidFill>
                    <a:srgbClr val="0000CC"/>
                  </a:solidFill>
                  <a:latin typeface="Times New Roman" panose="02020603050405020304" pitchFamily="18" charset="0"/>
                </a:rPr>
                <a:t>Giải:</a:t>
              </a:r>
              <a:r>
                <a:rPr lang="en-US" altLang="en-US" sz="3000">
                  <a:solidFill>
                    <a:srgbClr val="0000CC"/>
                  </a:solidFill>
                  <a:latin typeface="Times New Roman" panose="02020603050405020304" pitchFamily="18" charset="0"/>
                </a:rPr>
                <a:t>        </a:t>
              </a:r>
              <a:r>
                <a:rPr lang="en-US" altLang="en-US" sz="3000" b="1">
                  <a:solidFill>
                    <a:srgbClr val="000099"/>
                  </a:solidFill>
                  <a:latin typeface="Times New Roman" panose="02020603050405020304" pitchFamily="18" charset="0"/>
                </a:rPr>
                <a:t>x – 5 &lt; 18</a:t>
              </a:r>
              <a:endParaRPr lang="en-US" altLang="en-US" sz="3000" b="1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6104" name="Text Box 24">
                  <a:extLst>
                    <a:ext uri="{FF2B5EF4-FFF2-40B4-BE49-F238E27FC236}">
                      <a16:creationId xmlns:a16="http://schemas.microsoft.com/office/drawing/2014/main" id="{06EFA90C-6831-E02E-D7D1-3BEC525BB01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33400" y="4022725"/>
                  <a:ext cx="4572000" cy="55399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120000"/>
                    <a:buChar char="•"/>
                    <a:defRPr sz="32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Tahoma" panose="020B060403050404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120000"/>
                    <a:buChar char="•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Tahoma" panose="020B060403050404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en-US" altLang="en-US" sz="3000" b="1" dirty="0">
                      <a:latin typeface="Times New Roman" panose="02020603050405020304" pitchFamily="18" charset="0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altLang="en-US" sz="3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</m:oMath>
                  </a14:m>
                  <a:r>
                    <a:rPr lang="en-US" altLang="en-US" sz="30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altLang="en-US" sz="3000" b="1" i="1" dirty="0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&lt;=&gt;</m:t>
                      </m:r>
                    </m:oMath>
                  </a14:m>
                  <a:r>
                    <a:rPr lang="en-US" altLang="en-US" sz="30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 x  &lt; 18</a:t>
                  </a:r>
                  <a:r>
                    <a:rPr lang="en-US" altLang="en-US" sz="3000" b="1" dirty="0"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</a:t>
                  </a:r>
                  <a:r>
                    <a:rPr lang="en-US" altLang="en-US" sz="3000" b="1" dirty="0">
                      <a:solidFill>
                        <a:srgbClr val="FF3300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+ 5</a:t>
                  </a:r>
                  <a:r>
                    <a:rPr lang="en-US" altLang="en-US" sz="3000" b="1" dirty="0"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</a:t>
                  </a:r>
                  <a:endParaRPr lang="en-US" altLang="en-US" sz="3000" b="1" dirty="0">
                    <a:solidFill>
                      <a:schemeClr val="bg2"/>
                    </a:solidFill>
                    <a:latin typeface="Times New Roman" panose="02020603050405020304" pitchFamily="18" charset="0"/>
                    <a:sym typeface="Symbol" panose="05050102010706020507" pitchFamily="18" charset="2"/>
                  </a:endParaRPr>
                </a:p>
              </p:txBody>
            </p:sp>
          </mc:Choice>
          <mc:Fallback xmlns="">
            <p:sp>
              <p:nvSpPr>
                <p:cNvPr id="46104" name="Text Box 24">
                  <a:extLst>
                    <a:ext uri="{FF2B5EF4-FFF2-40B4-BE49-F238E27FC236}">
                      <a16:creationId xmlns:a16="http://schemas.microsoft.com/office/drawing/2014/main" id="{06EFA90C-6831-E02E-D7D1-3BEC525BB01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533400" y="4022725"/>
                  <a:ext cx="4572000" cy="553998"/>
                </a:xfrm>
                <a:prstGeom prst="rect">
                  <a:avLst/>
                </a:prstGeom>
                <a:blipFill>
                  <a:blip r:embed="rId2"/>
                  <a:stretch>
                    <a:fillRect l="-3200" t="-14286" b="-32967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6105" name="Text Box 25">
                  <a:extLst>
                    <a:ext uri="{FF2B5EF4-FFF2-40B4-BE49-F238E27FC236}">
                      <a16:creationId xmlns:a16="http://schemas.microsoft.com/office/drawing/2014/main" id="{BB1FF1A4-7050-830E-BF31-82D026B44A75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57200" y="4632325"/>
                  <a:ext cx="4038600" cy="54927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120000"/>
                    <a:buChar char="•"/>
                    <a:defRPr sz="32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Tahoma" panose="020B060403050404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120000"/>
                    <a:buChar char="•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Tahoma" panose="020B060403050404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80000"/>
                    <a:buFont typeface="Wingdings" panose="05000000000000000000" pitchFamily="2" charset="2"/>
                    <a:buChar char="v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en-US" altLang="en-US" sz="3000" b="1" dirty="0"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    </a:t>
                  </a:r>
                  <a14:m>
                    <m:oMath xmlns:m="http://schemas.openxmlformats.org/officeDocument/2006/math">
                      <m:r>
                        <a:rPr lang="en-US" altLang="en-US" sz="3000" b="1" i="1" dirty="0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&lt;=&gt;</m:t>
                      </m:r>
                    </m:oMath>
                  </a14:m>
                  <a:r>
                    <a:rPr lang="en-US" altLang="en-US" sz="3000" b="1" dirty="0">
                      <a:solidFill>
                        <a:schemeClr val="bg2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   x  &lt; 23</a:t>
                  </a:r>
                </a:p>
              </p:txBody>
            </p:sp>
          </mc:Choice>
          <mc:Fallback xmlns="">
            <p:sp>
              <p:nvSpPr>
                <p:cNvPr id="46105" name="Text Box 25">
                  <a:extLst>
                    <a:ext uri="{FF2B5EF4-FFF2-40B4-BE49-F238E27FC236}">
                      <a16:creationId xmlns:a16="http://schemas.microsoft.com/office/drawing/2014/main" id="{BB1FF1A4-7050-830E-BF31-82D026B44A7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57200" y="4632325"/>
                  <a:ext cx="4038600" cy="549275"/>
                </a:xfrm>
                <a:prstGeom prst="rect">
                  <a:avLst/>
                </a:prstGeom>
                <a:blipFill>
                  <a:blip r:embed="rId3"/>
                  <a:stretch>
                    <a:fillRect l="-3469" t="-14444" b="-34444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6106" name="Text Box 26">
              <a:extLst>
                <a:ext uri="{FF2B5EF4-FFF2-40B4-BE49-F238E27FC236}">
                  <a16:creationId xmlns:a16="http://schemas.microsoft.com/office/drawing/2014/main" id="{EC6782A3-C04A-A791-6187-1CFD881DBE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6800" y="5181600"/>
              <a:ext cx="7391400" cy="1235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3000" b="1" dirty="0" err="1">
                  <a:solidFill>
                    <a:schemeClr val="bg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Vậy</a:t>
              </a:r>
              <a:r>
                <a:rPr lang="en-US" altLang="en-US" sz="3000" b="1" dirty="0">
                  <a:solidFill>
                    <a:schemeClr val="bg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 </a:t>
              </a:r>
              <a:r>
                <a:rPr lang="en-US" altLang="en-US" sz="3000" b="1" dirty="0" err="1">
                  <a:solidFill>
                    <a:schemeClr val="bg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tập</a:t>
              </a:r>
              <a:r>
                <a:rPr lang="en-US" altLang="en-US" sz="3000" b="1" dirty="0">
                  <a:solidFill>
                    <a:schemeClr val="bg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 </a:t>
              </a:r>
              <a:r>
                <a:rPr lang="en-US" altLang="en-US" sz="3000" b="1" dirty="0" err="1">
                  <a:solidFill>
                    <a:schemeClr val="bg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nghiệm</a:t>
              </a:r>
              <a:r>
                <a:rPr lang="en-US" altLang="en-US" sz="3000" b="1" dirty="0">
                  <a:solidFill>
                    <a:schemeClr val="bg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 </a:t>
              </a:r>
              <a:r>
                <a:rPr lang="en-US" altLang="en-US" sz="3000" b="1" dirty="0" err="1">
                  <a:solidFill>
                    <a:schemeClr val="bg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của</a:t>
              </a:r>
              <a:r>
                <a:rPr lang="en-US" altLang="en-US" sz="3000" b="1" dirty="0">
                  <a:solidFill>
                    <a:schemeClr val="bg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 </a:t>
              </a:r>
              <a:r>
                <a:rPr lang="en-US" altLang="en-US" sz="3000" b="1" dirty="0" err="1">
                  <a:solidFill>
                    <a:schemeClr val="bg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bất</a:t>
              </a:r>
              <a:r>
                <a:rPr lang="en-US" altLang="en-US" sz="3000" b="1" dirty="0">
                  <a:solidFill>
                    <a:schemeClr val="bg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 </a:t>
              </a:r>
              <a:r>
                <a:rPr lang="en-US" altLang="en-US" sz="3000" b="1" dirty="0" err="1">
                  <a:solidFill>
                    <a:schemeClr val="bg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phương</a:t>
              </a:r>
              <a:r>
                <a:rPr lang="en-US" altLang="en-US" sz="3000" b="1" dirty="0">
                  <a:solidFill>
                    <a:schemeClr val="bg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 </a:t>
              </a:r>
              <a:r>
                <a:rPr lang="en-US" altLang="en-US" sz="3000" b="1" dirty="0" err="1">
                  <a:solidFill>
                    <a:schemeClr val="bg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trình</a:t>
              </a:r>
              <a:r>
                <a:rPr lang="en-US" altLang="en-US" sz="3000" b="1" dirty="0">
                  <a:solidFill>
                    <a:schemeClr val="bg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 </a:t>
              </a:r>
              <a:r>
                <a:rPr lang="en-US" altLang="en-US" sz="3000" b="1" dirty="0" err="1">
                  <a:solidFill>
                    <a:schemeClr val="bg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là</a:t>
              </a:r>
              <a:r>
                <a:rPr lang="en-US" altLang="en-US" sz="3000" b="1" dirty="0">
                  <a:solidFill>
                    <a:schemeClr val="bg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:          </a:t>
              </a:r>
            </a:p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3000" b="1" dirty="0">
                  <a:solidFill>
                    <a:schemeClr val="bg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                              { x | x &lt; 23 }</a:t>
              </a:r>
            </a:p>
          </p:txBody>
        </p:sp>
        <p:sp>
          <p:nvSpPr>
            <p:cNvPr id="2" name="Text Box 23">
              <a:extLst>
                <a:ext uri="{FF2B5EF4-FFF2-40B4-BE49-F238E27FC236}">
                  <a16:creationId xmlns:a16="http://schemas.microsoft.com/office/drawing/2014/main" id="{F5171D58-9604-CE43-4630-1BA990B401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9825" y="3429000"/>
              <a:ext cx="762000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3000" b="1">
                  <a:solidFill>
                    <a:srgbClr val="FF3300"/>
                  </a:solidFill>
                  <a:latin typeface="Times New Roman" panose="02020603050405020304" pitchFamily="18" charset="0"/>
                </a:rPr>
                <a:t>– 5</a:t>
              </a:r>
              <a:endParaRPr lang="en-US" altLang="en-US" sz="3000" b="1">
                <a:solidFill>
                  <a:schemeClr val="bg2"/>
                </a:solidFill>
                <a:latin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</p:grpSp>
    </p:spTree>
  </p:cSld>
  <p:clrMapOvr>
    <a:masterClrMapping/>
  </p:clrMapOvr>
  <p:transition spd="slow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13.8"/>
</p:tagLst>
</file>

<file path=ppt/theme/theme1.xml><?xml version="1.0" encoding="utf-8"?>
<a:theme xmlns:a="http://schemas.openxmlformats.org/drawingml/2006/main" name="Ocean">
  <a:themeElements>
    <a:clrScheme name="Ocean 2">
      <a:dk1>
        <a:srgbClr val="000066"/>
      </a:dk1>
      <a:lt1>
        <a:srgbClr val="FFFFFF"/>
      </a:lt1>
      <a:dk2>
        <a:srgbClr val="5D93FF"/>
      </a:dk2>
      <a:lt2>
        <a:srgbClr val="FFFFFF"/>
      </a:lt2>
      <a:accent1>
        <a:srgbClr val="6666FF"/>
      </a:accent1>
      <a:accent2>
        <a:srgbClr val="9999FF"/>
      </a:accent2>
      <a:accent3>
        <a:srgbClr val="B6C8FF"/>
      </a:accent3>
      <a:accent4>
        <a:srgbClr val="DADADA"/>
      </a:accent4>
      <a:accent5>
        <a:srgbClr val="B8B8FF"/>
      </a:accent5>
      <a:accent6>
        <a:srgbClr val="8A8AE7"/>
      </a:accent6>
      <a:hlink>
        <a:srgbClr val="FF3300"/>
      </a:hlink>
      <a:folHlink>
        <a:srgbClr val="FF9900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cean 2">
    <a:dk1>
      <a:srgbClr val="000066"/>
    </a:dk1>
    <a:lt1>
      <a:srgbClr val="FFFFFF"/>
    </a:lt1>
    <a:dk2>
      <a:srgbClr val="5D93FF"/>
    </a:dk2>
    <a:lt2>
      <a:srgbClr val="FFFFFF"/>
    </a:lt2>
    <a:accent1>
      <a:srgbClr val="6666FF"/>
    </a:accent1>
    <a:accent2>
      <a:srgbClr val="9999FF"/>
    </a:accent2>
    <a:accent3>
      <a:srgbClr val="B6C8FF"/>
    </a:accent3>
    <a:accent4>
      <a:srgbClr val="DADADA"/>
    </a:accent4>
    <a:accent5>
      <a:srgbClr val="B8B8FF"/>
    </a:accent5>
    <a:accent6>
      <a:srgbClr val="8A8AE7"/>
    </a:accent6>
    <a:hlink>
      <a:srgbClr val="FF3300"/>
    </a:hlink>
    <a:folHlink>
      <a:srgbClr val="FF9900"/>
    </a:folHlink>
  </a:clrScheme>
</a:themeOverride>
</file>

<file path=ppt/theme/themeOverride2.xml><?xml version="1.0" encoding="utf-8"?>
<a:themeOverride xmlns:a="http://schemas.openxmlformats.org/drawingml/2006/main">
  <a:clrScheme name="Ocean 2">
    <a:dk1>
      <a:srgbClr val="000066"/>
    </a:dk1>
    <a:lt1>
      <a:srgbClr val="FFFFFF"/>
    </a:lt1>
    <a:dk2>
      <a:srgbClr val="5D93FF"/>
    </a:dk2>
    <a:lt2>
      <a:srgbClr val="FFFFFF"/>
    </a:lt2>
    <a:accent1>
      <a:srgbClr val="6666FF"/>
    </a:accent1>
    <a:accent2>
      <a:srgbClr val="9999FF"/>
    </a:accent2>
    <a:accent3>
      <a:srgbClr val="B6C8FF"/>
    </a:accent3>
    <a:accent4>
      <a:srgbClr val="DADADA"/>
    </a:accent4>
    <a:accent5>
      <a:srgbClr val="B8B8FF"/>
    </a:accent5>
    <a:accent6>
      <a:srgbClr val="8A8AE7"/>
    </a:accent6>
    <a:hlink>
      <a:srgbClr val="FF3300"/>
    </a:hlink>
    <a:folHlink>
      <a:srgbClr val="FF9900"/>
    </a:folHlink>
  </a:clrScheme>
</a:themeOverride>
</file>

<file path=ppt/theme/themeOverride3.xml><?xml version="1.0" encoding="utf-8"?>
<a:themeOverride xmlns:a="http://schemas.openxmlformats.org/drawingml/2006/main">
  <a:clrScheme name="Ocean 2">
    <a:dk1>
      <a:srgbClr val="000066"/>
    </a:dk1>
    <a:lt1>
      <a:srgbClr val="FFFFFF"/>
    </a:lt1>
    <a:dk2>
      <a:srgbClr val="5D93FF"/>
    </a:dk2>
    <a:lt2>
      <a:srgbClr val="FFFFFF"/>
    </a:lt2>
    <a:accent1>
      <a:srgbClr val="6666FF"/>
    </a:accent1>
    <a:accent2>
      <a:srgbClr val="9999FF"/>
    </a:accent2>
    <a:accent3>
      <a:srgbClr val="B6C8FF"/>
    </a:accent3>
    <a:accent4>
      <a:srgbClr val="DADADA"/>
    </a:accent4>
    <a:accent5>
      <a:srgbClr val="B8B8FF"/>
    </a:accent5>
    <a:accent6>
      <a:srgbClr val="8A8AE7"/>
    </a:accent6>
    <a:hlink>
      <a:srgbClr val="FF3300"/>
    </a:hlink>
    <a:folHlink>
      <a:srgbClr val="FF9900"/>
    </a:folHlink>
  </a:clrScheme>
</a:themeOverride>
</file>

<file path=ppt/theme/themeOverride4.xml><?xml version="1.0" encoding="utf-8"?>
<a:themeOverride xmlns:a="http://schemas.openxmlformats.org/drawingml/2006/main">
  <a:clrScheme name="Ocean 2">
    <a:dk1>
      <a:srgbClr val="000066"/>
    </a:dk1>
    <a:lt1>
      <a:srgbClr val="FFFFFF"/>
    </a:lt1>
    <a:dk2>
      <a:srgbClr val="5D93FF"/>
    </a:dk2>
    <a:lt2>
      <a:srgbClr val="FFFFFF"/>
    </a:lt2>
    <a:accent1>
      <a:srgbClr val="6666FF"/>
    </a:accent1>
    <a:accent2>
      <a:srgbClr val="9999FF"/>
    </a:accent2>
    <a:accent3>
      <a:srgbClr val="B6C8FF"/>
    </a:accent3>
    <a:accent4>
      <a:srgbClr val="DADADA"/>
    </a:accent4>
    <a:accent5>
      <a:srgbClr val="B8B8FF"/>
    </a:accent5>
    <a:accent6>
      <a:srgbClr val="8A8AE7"/>
    </a:accent6>
    <a:hlink>
      <a:srgbClr val="FF3300"/>
    </a:hlink>
    <a:folHlink>
      <a:srgbClr val="FF9900"/>
    </a:folHlink>
  </a:clrScheme>
</a:themeOverride>
</file>

<file path=ppt/theme/themeOverride5.xml><?xml version="1.0" encoding="utf-8"?>
<a:themeOverride xmlns:a="http://schemas.openxmlformats.org/drawingml/2006/main">
  <a:clrScheme name="Ocean 2">
    <a:dk1>
      <a:srgbClr val="000066"/>
    </a:dk1>
    <a:lt1>
      <a:srgbClr val="FFFFFF"/>
    </a:lt1>
    <a:dk2>
      <a:srgbClr val="5D93FF"/>
    </a:dk2>
    <a:lt2>
      <a:srgbClr val="FFFFFF"/>
    </a:lt2>
    <a:accent1>
      <a:srgbClr val="6666FF"/>
    </a:accent1>
    <a:accent2>
      <a:srgbClr val="9999FF"/>
    </a:accent2>
    <a:accent3>
      <a:srgbClr val="B6C8FF"/>
    </a:accent3>
    <a:accent4>
      <a:srgbClr val="DADADA"/>
    </a:accent4>
    <a:accent5>
      <a:srgbClr val="B8B8FF"/>
    </a:accent5>
    <a:accent6>
      <a:srgbClr val="8A8AE7"/>
    </a:accent6>
    <a:hlink>
      <a:srgbClr val="FF3300"/>
    </a:hlink>
    <a:folHlink>
      <a:srgbClr val="FF99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10992</TotalTime>
  <Words>1845</Words>
  <Application>Microsoft Office PowerPoint</Application>
  <PresentationFormat>On-screen Show (4:3)</PresentationFormat>
  <Paragraphs>271</Paragraphs>
  <Slides>21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1" baseType="lpstr">
      <vt:lpstr>Arial</vt:lpstr>
      <vt:lpstr>Cambria Math</vt:lpstr>
      <vt:lpstr>Symbol</vt:lpstr>
      <vt:lpstr>Tahoma</vt:lpstr>
      <vt:lpstr>Times New Roman</vt:lpstr>
      <vt:lpstr>VNI-Ariston</vt:lpstr>
      <vt:lpstr>VNI-Avo</vt:lpstr>
      <vt:lpstr>VNI-Times</vt:lpstr>
      <vt:lpstr>Wingdings</vt:lpstr>
      <vt:lpstr>Ocean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1/ Định nghĩa:</vt:lpstr>
      <vt:lpstr>2/ Hai quy tắc biến đổi bất phương trình.</vt:lpstr>
      <vt:lpstr>2/ Hai quy tắc biến đổi bất phương trình.</vt:lpstr>
      <vt:lpstr>2/ Hai quy tắc biến đổi bất phương trình.</vt:lpstr>
      <vt:lpstr>2/ Hai quy tắc biến đổi bất phương trình.</vt:lpstr>
      <vt:lpstr>2/ Hai quy tắc biến đổi bất phương trình.</vt:lpstr>
      <vt:lpstr>2/ Hai quy tắc biến đổi bất phương trình.</vt:lpstr>
      <vt:lpstr>2/ Hai quy tắc biến đổi bất phương trình.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thuy</dc:creator>
  <cp:lastModifiedBy>Cuong Vo</cp:lastModifiedBy>
  <cp:revision>479</cp:revision>
  <dcterms:created xsi:type="dcterms:W3CDTF">2000-01-04T01:15:29Z</dcterms:created>
  <dcterms:modified xsi:type="dcterms:W3CDTF">2022-07-30T06:19:42Z</dcterms:modified>
</cp:coreProperties>
</file>