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02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44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52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709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080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604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727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912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052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141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639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CB7EA-76B0-47EC-AB8B-6D2EA2D60324}" type="datetimeFigureOut">
              <a:rPr lang="en-US" smtClean="0"/>
              <a:pPr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869FC-2B78-4FF6-9626-C27630F324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31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8940"/>
            <a:ext cx="9144000" cy="959946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5270" y="1784193"/>
            <a:ext cx="634145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CÔNG VÀ CÔNG SUẤT</a:t>
            </a:r>
            <a:endParaRPr lang="en-US" sz="8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048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1039964"/>
              </p:ext>
            </p:extLst>
          </p:nvPr>
        </p:nvGraphicFramePr>
        <p:xfrm>
          <a:off x="811368" y="1133341"/>
          <a:ext cx="10547796" cy="422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966"/>
                <a:gridCol w="1757966"/>
                <a:gridCol w="1757966"/>
                <a:gridCol w="1757966"/>
                <a:gridCol w="1757966"/>
                <a:gridCol w="1757966"/>
              </a:tblGrid>
              <a:tr h="2181839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Máy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bơm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Thời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Khối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lượng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nước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đưa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được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Độ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Công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( A = 10.m.h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err="1" smtClean="0"/>
                        <a:t>Công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trong</a:t>
                      </a:r>
                      <a:r>
                        <a:rPr lang="en-US" baseline="0" dirty="0" smtClean="0"/>
                        <a:t> 1s (</a:t>
                      </a:r>
                      <a:r>
                        <a:rPr lang="en-US" baseline="0" dirty="0" err="1" smtClean="0"/>
                        <a:t>tốc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độ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công</a:t>
                      </a:r>
                      <a:r>
                        <a:rPr lang="en-US" baseline="0" dirty="0" smtClean="0"/>
                        <a:t> ) A/t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80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150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600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10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60000 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400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80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100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600 kg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10 m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60000 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600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80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125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600 kg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10 m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3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= 60000 J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480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925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845" y="809938"/>
            <a:ext cx="4380248" cy="438024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5550794" y="978794"/>
            <a:ext cx="2021983" cy="1300767"/>
          </a:xfrm>
          <a:prstGeom prst="wedgeEllipseCallout">
            <a:avLst>
              <a:gd name="adj1" fmla="val -148222"/>
              <a:gd name="adj2" fmla="val -19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5441323" y="2536423"/>
            <a:ext cx="2240924" cy="1159814"/>
          </a:xfrm>
          <a:prstGeom prst="wedgeEllipseCallout">
            <a:avLst>
              <a:gd name="adj1" fmla="val -126580"/>
              <a:gd name="adj2" fmla="val -117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5441323" y="3953099"/>
            <a:ext cx="2240924" cy="1159814"/>
          </a:xfrm>
          <a:prstGeom prst="wedgeEllipseCallout">
            <a:avLst>
              <a:gd name="adj1" fmla="val -119109"/>
              <a:gd name="adj2" fmla="val -2062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7907628" y="1969929"/>
            <a:ext cx="1609859" cy="1365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xplosion 1 8"/>
          <p:cNvSpPr/>
          <p:nvPr/>
        </p:nvSpPr>
        <p:spPr>
          <a:xfrm>
            <a:off x="9517487" y="1434561"/>
            <a:ext cx="2562896" cy="30984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A/t LỚN NHẤT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601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51079" y="476518"/>
                <a:ext cx="10515600" cy="5731099"/>
              </a:xfrm>
            </p:spPr>
            <p:txBody>
              <a:bodyPr>
                <a:noAutofit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Để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máy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mạnh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khỏe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nhanh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đại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nhanh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chậm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𝒫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thống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lường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jun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(J),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giây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(s),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suất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W.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kW = 1000 W; 1MW = 1000 Kw = 1000 000 W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1079" y="476518"/>
                <a:ext cx="10515600" cy="5731099"/>
              </a:xfrm>
              <a:blipFill rotWithShape="0">
                <a:blip r:embed="rId2"/>
                <a:stretch>
                  <a:fillRect l="-1507" t="-2340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38955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014" y="159065"/>
            <a:ext cx="10515600" cy="57503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ÁP DỤNG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5633571"/>
              </p:ext>
            </p:extLst>
          </p:nvPr>
        </p:nvGraphicFramePr>
        <p:xfrm>
          <a:off x="1240664" y="837127"/>
          <a:ext cx="10058400" cy="2058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  <a:gridCol w="2514600"/>
              </a:tblGrid>
              <a:tr h="595787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Bạn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Khối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lượng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Độ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được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Thời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endParaRPr lang="en-US" dirty="0"/>
                    </a:p>
                  </a:txBody>
                  <a:tcPr/>
                </a:tc>
              </a:tr>
              <a:tr h="3404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Anh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min</a:t>
                      </a:r>
                      <a:endParaRPr lang="en-US" dirty="0"/>
                    </a:p>
                  </a:txBody>
                  <a:tcPr/>
                </a:tc>
              </a:tr>
              <a:tr h="3404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Bảo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 min</a:t>
                      </a:r>
                      <a:endParaRPr lang="en-US" dirty="0"/>
                    </a:p>
                  </a:txBody>
                  <a:tcPr/>
                </a:tc>
              </a:tr>
              <a:tr h="3404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Cường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 min</a:t>
                      </a:r>
                      <a:endParaRPr lang="en-US" dirty="0"/>
                    </a:p>
                  </a:txBody>
                  <a:tcPr/>
                </a:tc>
              </a:tr>
              <a:tr h="34045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Dũng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min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1240664" y="3589936"/>
                <a:ext cx="8474299" cy="2628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/>
                  <a:t>Giải </a:t>
                </a:r>
              </a:p>
              <a:p>
                <a:r>
                  <a:rPr lang="en-US" sz="2000" dirty="0" err="1" smtClean="0"/>
                  <a:t>Công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suất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leo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núi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của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bạn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Anh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là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𝒫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10.40.6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5.60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=8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 err="1" smtClean="0"/>
                  <a:t>Công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suất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leo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núi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của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bạn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Bảo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là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𝒫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10.40.8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8.60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=6,67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 smtClean="0"/>
                  <a:t>Công </a:t>
                </a:r>
                <a:r>
                  <a:rPr lang="en-US" sz="2000" dirty="0" err="1" smtClean="0"/>
                  <a:t>suất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leo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núi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của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bạn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Cường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là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𝒫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10.50.12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10.60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 smtClean="0"/>
                  <a:t>Công </a:t>
                </a:r>
                <a:r>
                  <a:rPr lang="en-US" sz="2000" dirty="0" err="1" smtClean="0"/>
                  <a:t>suất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leo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núi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của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bạn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Dũng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là</a:t>
                </a:r>
                <a:r>
                  <a:rPr lang="en-US" sz="20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𝒫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10.50.16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15.60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=8,88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b="0" dirty="0" err="1" smtClean="0">
                    <a:ea typeface="Cambria Math" panose="02040503050406030204" pitchFamily="18" charset="0"/>
                  </a:rPr>
                  <a:t>Vậy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bạn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Cường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leo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núi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khỏe</a:t>
                </a:r>
                <a:r>
                  <a:rPr lang="en-US" sz="2000" b="0" dirty="0" smtClean="0">
                    <a:ea typeface="Cambria Math" panose="02040503050406030204" pitchFamily="18" charset="0"/>
                  </a:rPr>
                  <a:t> </a:t>
                </a:r>
                <a:r>
                  <a:rPr lang="en-US" sz="2000" b="0" dirty="0" err="1" smtClean="0">
                    <a:ea typeface="Cambria Math" panose="02040503050406030204" pitchFamily="18" charset="0"/>
                  </a:rPr>
                  <a:t>nhất</a:t>
                </a:r>
                <a:endParaRPr lang="en-US" sz="2000" b="0" dirty="0" smtClean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0664" y="3589936"/>
                <a:ext cx="8474299" cy="2628797"/>
              </a:xfrm>
              <a:prstGeom prst="rect">
                <a:avLst/>
              </a:prstGeom>
              <a:blipFill rotWithShape="0">
                <a:blip r:embed="rId2"/>
                <a:stretch>
                  <a:fillRect l="-791" t="-1392" b="-32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3492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924" y="184820"/>
            <a:ext cx="10515600" cy="68845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CÔNG CƠ HỌC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3563" y="1006361"/>
            <a:ext cx="3736775" cy="24741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40012" y="1033528"/>
            <a:ext cx="3359708" cy="24469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76893" y="3613597"/>
            <a:ext cx="4047401" cy="252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971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5251" y="2021983"/>
            <a:ext cx="3812146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A = F.S</a:t>
            </a:r>
            <a:endParaRPr lang="en-US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1326524" y="3825026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35251" y="308812"/>
            <a:ext cx="3844063" cy="130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6572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50" y="139571"/>
            <a:ext cx="11628550" cy="703821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Xét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lực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dịch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chuyển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vật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theo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phương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đứng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2772" y="1104587"/>
            <a:ext cx="3953516" cy="29651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55342" y="4673823"/>
            <a:ext cx="10444766" cy="10156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A = F.S = </a:t>
            </a:r>
            <a:r>
              <a:rPr lang="en-US" sz="6000" dirty="0" err="1" smtClean="0"/>
              <a:t>P.h</a:t>
            </a:r>
            <a:r>
              <a:rPr lang="en-US" sz="6000" dirty="0" smtClean="0"/>
              <a:t> = 10.m.h</a:t>
            </a:r>
            <a:endParaRPr lang="en-US" sz="6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4339" y="1100452"/>
            <a:ext cx="3959029" cy="296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118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56" y="197701"/>
            <a:ext cx="10515600" cy="678064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6765" y="2370126"/>
            <a:ext cx="4596684" cy="23053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10.m.h = 10.10.0,5 = 50 J</a:t>
            </a:r>
          </a:p>
          <a:p>
            <a:pPr marL="0" indent="0" algn="ctr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.80 = 50.80 = 4000 J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491" y="875765"/>
            <a:ext cx="101099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kg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 m,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9893" y="1816336"/>
            <a:ext cx="3593205" cy="359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3216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6215"/>
            <a:ext cx="10515600" cy="126212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giếng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kg.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8m. Cho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4420" y="2704564"/>
            <a:ext cx="45204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= 10.m.h = 10.7.8 = 560 J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2799" y="2050671"/>
            <a:ext cx="2441050" cy="359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6128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37" y="1168802"/>
            <a:ext cx="10515600" cy="3094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solidFill>
                  <a:srgbClr val="00B050"/>
                </a:solidFill>
              </a:rPr>
              <a:t>BÀI TẬP VỀ NHÀ</a:t>
            </a:r>
          </a:p>
          <a:p>
            <a:pPr marL="0" indent="0" algn="ctr">
              <a:buNone/>
            </a:pPr>
            <a:r>
              <a:rPr lang="en-US" sz="6000" dirty="0" smtClean="0">
                <a:solidFill>
                  <a:srgbClr val="00B050"/>
                </a:solidFill>
              </a:rPr>
              <a:t>HĐ4/TRANG 100</a:t>
            </a:r>
          </a:p>
          <a:p>
            <a:pPr marL="0" indent="0" algn="ctr">
              <a:buNone/>
            </a:pPr>
            <a:r>
              <a:rPr lang="en-US" sz="6000" dirty="0" smtClean="0">
                <a:solidFill>
                  <a:srgbClr val="00B050"/>
                </a:solidFill>
              </a:rPr>
              <a:t>BÀI 2/TRANG 101</a:t>
            </a:r>
            <a:endParaRPr lang="en-US" sz="6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199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4433888"/>
              </p:ext>
            </p:extLst>
          </p:nvPr>
        </p:nvGraphicFramePr>
        <p:xfrm>
          <a:off x="566670" y="2070062"/>
          <a:ext cx="10972800" cy="272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2020944"/>
                <a:gridCol w="1636656"/>
              </a:tblGrid>
              <a:tr h="116689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Máy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bơm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Thời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Khối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lượng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nước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đưa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được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Độ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Công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( A = 10.m.h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Công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trong</a:t>
                      </a:r>
                      <a:r>
                        <a:rPr lang="en-US" baseline="0" dirty="0" smtClean="0"/>
                        <a:t> 1s (</a:t>
                      </a:r>
                      <a:r>
                        <a:rPr lang="en-US" baseline="0" dirty="0" err="1" smtClean="0"/>
                        <a:t>tốc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độ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thực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hiện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công</a:t>
                      </a:r>
                      <a:r>
                        <a:rPr lang="en-US" baseline="0" dirty="0" smtClean="0"/>
                        <a:t> ) A/t</a:t>
                      </a:r>
                      <a:endParaRPr lang="en-US" dirty="0"/>
                    </a:p>
                  </a:txBody>
                  <a:tcPr/>
                </a:tc>
              </a:tr>
              <a:tr h="5105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150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500 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8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40000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266.67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5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150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750 kg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8 m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 = 60000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51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= 150 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600 kg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baseline="0" dirty="0" smtClean="0"/>
                        <a:t> = 8 m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 </a:t>
                      </a:r>
                      <a:r>
                        <a:rPr lang="en-US" baseline="0" dirty="0" smtClean="0"/>
                        <a:t>= 48000 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320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42458" y="207133"/>
            <a:ext cx="2537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CÔNG SUẤT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253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9564" y="1390918"/>
            <a:ext cx="3579253" cy="3579253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4803819" y="301577"/>
            <a:ext cx="2034861" cy="1262130"/>
          </a:xfrm>
          <a:prstGeom prst="wedgeEllipseCallout">
            <a:avLst>
              <a:gd name="adj1" fmla="val -114504"/>
              <a:gd name="adj2" fmla="val 849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4979827" y="1918414"/>
            <a:ext cx="2034861" cy="1262130"/>
          </a:xfrm>
          <a:prstGeom prst="wedgeEllipseCallout">
            <a:avLst>
              <a:gd name="adj1" fmla="val -123998"/>
              <a:gd name="adj2" fmla="val -24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4939041" y="3535251"/>
            <a:ext cx="2034861" cy="1262130"/>
          </a:xfrm>
          <a:prstGeom prst="wedgeEllipseCallout">
            <a:avLst>
              <a:gd name="adj1" fmla="val -118301"/>
              <a:gd name="adj2" fmla="val -1364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Công</a:t>
            </a:r>
            <a:r>
              <a:rPr lang="en-US" dirty="0" smtClean="0"/>
              <a:t> LỚN </a:t>
            </a:r>
            <a:r>
              <a:rPr lang="en-US" dirty="0" err="1" smtClean="0"/>
              <a:t>nhất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418231" y="1918414"/>
            <a:ext cx="1609859" cy="1365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9208394" y="1390918"/>
            <a:ext cx="2562896" cy="30984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Tốc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A/t LỚN NHẤT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306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493</Words>
  <Application>Microsoft Office PowerPoint</Application>
  <PresentationFormat>Custom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CÔNG CƠ HỌC</vt:lpstr>
      <vt:lpstr>Slide 3</vt:lpstr>
      <vt:lpstr>Xét khi lực tác dụng dịch chuyển vật theo phương thẳng đứng</vt:lpstr>
      <vt:lpstr>Bài tập áp dụng</vt:lpstr>
      <vt:lpstr>Slide 6</vt:lpstr>
      <vt:lpstr>Slide 7</vt:lpstr>
      <vt:lpstr>Slide 8</vt:lpstr>
      <vt:lpstr>Slide 9</vt:lpstr>
      <vt:lpstr>Slide 10</vt:lpstr>
      <vt:lpstr>Slide 11</vt:lpstr>
      <vt:lpstr>Slide 12</vt:lpstr>
      <vt:lpstr>BÀI TẬP ÁP DỤNG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TĂNG BẠT HỔ TỔ LÝ HÓA SINH CN</dc:title>
  <dc:creator>ASUS</dc:creator>
  <cp:lastModifiedBy>ABC</cp:lastModifiedBy>
  <cp:revision>30</cp:revision>
  <dcterms:created xsi:type="dcterms:W3CDTF">2021-02-21T12:56:11Z</dcterms:created>
  <dcterms:modified xsi:type="dcterms:W3CDTF">2022-07-22T14:45:06Z</dcterms:modified>
</cp:coreProperties>
</file>