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3" r:id="rId10"/>
    <p:sldId id="269" r:id="rId11"/>
    <p:sldId id="271" r:id="rId12"/>
    <p:sldId id="272" r:id="rId13"/>
    <p:sldId id="274" r:id="rId14"/>
    <p:sldId id="275" r:id="rId15"/>
    <p:sldId id="276" r:id="rId16"/>
    <p:sldId id="277" r:id="rId17"/>
    <p:sldId id="278" r:id="rId18"/>
    <p:sldId id="279" r:id="rId19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0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2990" y="495300"/>
            <a:ext cx="690435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9600" b="1" dirty="0">
                <a:ln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THẤU KÍNH</a:t>
            </a:r>
          </a:p>
        </p:txBody>
      </p:sp>
      <p:pic>
        <p:nvPicPr>
          <p:cNvPr id="5" name="Picture 4" descr="67070-85629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95" y="1761670"/>
            <a:ext cx="10058400" cy="4073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4672" y="6127845"/>
            <a:ext cx="310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GIÁO VIÊN: NGUYỄN </a:t>
            </a:r>
            <a:r>
              <a:rPr lang="en-US" i="1" dirty="0" smtClean="0">
                <a:solidFill>
                  <a:srgbClr val="FF0000"/>
                </a:solidFill>
              </a:rPr>
              <a:t>THỊ </a:t>
            </a:r>
            <a:r>
              <a:rPr lang="en-US" i="1" dirty="0" err="1" smtClean="0">
                <a:solidFill>
                  <a:srgbClr val="FF0000"/>
                </a:solidFill>
              </a:rPr>
              <a:t>HiỆP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2" y="249215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Đặc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điểm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ảnh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của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một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vật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tạo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bởi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kính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hội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tụ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772" y="1825625"/>
            <a:ext cx="6155028" cy="4510781"/>
          </a:xfrm>
        </p:spPr>
        <p:txBody>
          <a:bodyPr>
            <a:normAutofit/>
          </a:bodyPr>
          <a:lstStyle/>
          <a:p>
            <a:r>
              <a:rPr lang="en-US" dirty="0" smtClean="0"/>
              <a:t>Tia </a:t>
            </a:r>
            <a:r>
              <a:rPr lang="en-US" dirty="0" err="1" smtClean="0"/>
              <a:t>tới</a:t>
            </a:r>
            <a:r>
              <a:rPr lang="en-US" dirty="0" smtClean="0"/>
              <a:t> song </a:t>
            </a:r>
            <a:r>
              <a:rPr lang="en-US" dirty="0" err="1" smtClean="0"/>
              <a:t>song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trục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tia</a:t>
            </a:r>
            <a:r>
              <a:rPr lang="en-US" dirty="0" smtClean="0"/>
              <a:t> </a:t>
            </a:r>
            <a:r>
              <a:rPr lang="en-US" dirty="0" err="1" smtClean="0"/>
              <a:t>ló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qua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F’.</a:t>
            </a:r>
          </a:p>
          <a:p>
            <a:r>
              <a:rPr lang="en-US" dirty="0" smtClean="0"/>
              <a:t>Tia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qua </a:t>
            </a:r>
            <a:r>
              <a:rPr lang="en-US" dirty="0" err="1" smtClean="0"/>
              <a:t>quang</a:t>
            </a:r>
            <a:r>
              <a:rPr lang="en-US" dirty="0" smtClean="0"/>
              <a:t> </a:t>
            </a:r>
            <a:r>
              <a:rPr lang="en-US" dirty="0" err="1" smtClean="0"/>
              <a:t>tâm</a:t>
            </a:r>
            <a:r>
              <a:rPr lang="en-US" dirty="0" smtClean="0"/>
              <a:t> O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truyền</a:t>
            </a:r>
            <a:r>
              <a:rPr lang="en-US" dirty="0" smtClean="0"/>
              <a:t> </a:t>
            </a:r>
            <a:r>
              <a:rPr lang="en-US" dirty="0" err="1" smtClean="0"/>
              <a:t>thẳng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Tia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qua </a:t>
            </a:r>
            <a:r>
              <a:rPr lang="en-US" dirty="0" err="1" smtClean="0"/>
              <a:t>tia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F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tia</a:t>
            </a:r>
            <a:r>
              <a:rPr lang="en-US" dirty="0" smtClean="0"/>
              <a:t> </a:t>
            </a:r>
            <a:r>
              <a:rPr lang="en-US" dirty="0" err="1" smtClean="0"/>
              <a:t>ló</a:t>
            </a:r>
            <a:r>
              <a:rPr lang="en-US" dirty="0" smtClean="0"/>
              <a:t> song </a:t>
            </a:r>
            <a:r>
              <a:rPr lang="en-US" dirty="0" err="1" smtClean="0"/>
              <a:t>song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trục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3448" y="2049011"/>
            <a:ext cx="5405425" cy="26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07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2" y="210578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Cách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dựng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ảnh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của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một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vật</a:t>
            </a:r>
            <a:r>
              <a:rPr lang="en-US" dirty="0" smtClean="0">
                <a:solidFill>
                  <a:srgbClr val="FF0000"/>
                </a:solidFill>
              </a:rPr>
              <a:t> qua </a:t>
            </a:r>
            <a:r>
              <a:rPr lang="en-US" dirty="0" err="1" smtClean="0">
                <a:solidFill>
                  <a:srgbClr val="FF0000"/>
                </a:solidFill>
              </a:rPr>
              <a:t>thấu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kính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hội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tụ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7588" y="1832355"/>
            <a:ext cx="10144743" cy="35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3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62" y="146184"/>
            <a:ext cx="10515600" cy="61367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Thấu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kính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phân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kì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diverging len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0888" y="850006"/>
            <a:ext cx="6806483" cy="54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405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73487"/>
                <a:ext cx="10515600" cy="3979572"/>
              </a:xfrm>
            </p:spPr>
            <p:txBody>
              <a:bodyPr/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/>
                  <a:t>Khi </a:t>
                </a:r>
                <a:r>
                  <a:rPr lang="en-US" sz="2400" dirty="0" err="1"/>
                  <a:t>chùm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tới</a:t>
                </a:r>
                <a:r>
                  <a:rPr lang="en-US" sz="2400" dirty="0"/>
                  <a:t> song </a:t>
                </a:r>
                <a:r>
                  <a:rPr lang="en-US" sz="2400" dirty="0" err="1"/>
                  <a:t>song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thì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chùm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ló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có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đường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kéo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dài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đồng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quy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chính</a:t>
                </a:r>
                <a:r>
                  <a:rPr lang="en-US" sz="2400" dirty="0"/>
                  <a:t>. Ta </a:t>
                </a:r>
                <a:r>
                  <a:rPr lang="en-US" sz="2400" dirty="0" err="1"/>
                  <a:t>gọi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tiêu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F’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thấu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kính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phân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kỳ</a:t>
                </a:r>
                <a:r>
                  <a:rPr lang="en-US" sz="2400" dirty="0" smtClean="0"/>
                  <a:t>.</a:t>
                </a:r>
                <a:endParaRPr lang="en-US" sz="24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/>
                  <a:t>F’ ở </a:t>
                </a:r>
                <a:r>
                  <a:rPr lang="en-US" sz="2400" dirty="0" err="1"/>
                  <a:t>phía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trước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thấu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kính</a:t>
                </a:r>
                <a:r>
                  <a:rPr lang="en-US" sz="2400" dirty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đối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xứng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F’ qua </a:t>
                </a:r>
                <a:r>
                  <a:rPr lang="en-US" sz="2400" dirty="0" err="1"/>
                  <a:t>quang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tâm</a:t>
                </a:r>
                <a:r>
                  <a:rPr lang="en-US" sz="2400" dirty="0"/>
                  <a:t> O </a:t>
                </a:r>
                <a:r>
                  <a:rPr lang="en-US" sz="2400" dirty="0" err="1"/>
                  <a:t>cũng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gọi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tiêu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thấu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hiệu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F.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err="1"/>
                  <a:t>Khoảng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từ</a:t>
                </a:r>
                <a:r>
                  <a:rPr lang="en-US" sz="2400" dirty="0"/>
                  <a:t> </a:t>
                </a:r>
                <a:r>
                  <a:rPr lang="en-US" sz="2400" dirty="0" err="1"/>
                  <a:t>quang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tâm</a:t>
                </a:r>
                <a:r>
                  <a:rPr lang="en-US" sz="2400" dirty="0"/>
                  <a:t> O </a:t>
                </a:r>
                <a:r>
                  <a:rPr lang="en-US" sz="2400" dirty="0" err="1"/>
                  <a:t>đến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tiêu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gọi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tiêu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thấu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kính</a:t>
                </a:r>
                <a:r>
                  <a:rPr lang="en-US" sz="2400" dirty="0"/>
                  <a:t> , </a:t>
                </a:r>
                <a:r>
                  <a:rPr lang="en-US" sz="2400" dirty="0" err="1"/>
                  <a:t>kí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hiệu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f.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𝑂𝐹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𝑂𝐹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73487"/>
                <a:ext cx="10515600" cy="3979572"/>
              </a:xfrm>
              <a:blipFill rotWithShape="0">
                <a:blip r:embed="rId2"/>
                <a:stretch>
                  <a:fillRect l="-812" t="-2144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2" descr="concav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87805"/>
            <a:ext cx="3930784" cy="28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68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2" y="159063"/>
            <a:ext cx="10515600" cy="871247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phân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kỳ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5511" y="2073498"/>
            <a:ext cx="9724802" cy="27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08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5160" y="554337"/>
            <a:ext cx="9566016" cy="58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3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35" y="107548"/>
            <a:ext cx="10515600" cy="129624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Đặc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điểm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phân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446" y="1687132"/>
            <a:ext cx="5691389" cy="4334404"/>
          </a:xfrm>
        </p:spPr>
        <p:txBody>
          <a:bodyPr>
            <a:normAutofit/>
          </a:bodyPr>
          <a:lstStyle/>
          <a:p>
            <a:r>
              <a:rPr lang="en-US" dirty="0"/>
              <a:t>Tia </a:t>
            </a:r>
            <a:r>
              <a:rPr lang="en-US" dirty="0" err="1"/>
              <a:t>tới</a:t>
            </a:r>
            <a:r>
              <a:rPr lang="en-US" dirty="0"/>
              <a:t> song </a:t>
            </a:r>
            <a:r>
              <a:rPr lang="en-US" dirty="0" err="1"/>
              <a:t>song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 smtClean="0"/>
              <a:t>ló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kéo</a:t>
            </a:r>
            <a:r>
              <a:rPr lang="en-US" dirty="0" smtClean="0"/>
              <a:t> </a:t>
            </a:r>
            <a:r>
              <a:rPr lang="en-US" dirty="0" err="1" smtClean="0"/>
              <a:t>dài</a:t>
            </a:r>
            <a:r>
              <a:rPr lang="en-US" dirty="0" smtClean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F’.</a:t>
            </a:r>
          </a:p>
          <a:p>
            <a:r>
              <a:rPr lang="en-US" dirty="0"/>
              <a:t>Tia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O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.</a:t>
            </a:r>
          </a:p>
          <a:p>
            <a:r>
              <a:rPr lang="en-US" dirty="0"/>
              <a:t>Tia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kéo</a:t>
            </a:r>
            <a:r>
              <a:rPr lang="en-US" dirty="0" smtClean="0"/>
              <a:t> </a:t>
            </a:r>
            <a:r>
              <a:rPr lang="en-US" dirty="0" err="1" smtClean="0"/>
              <a:t>dài</a:t>
            </a:r>
            <a:r>
              <a:rPr lang="en-US" dirty="0" smtClean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F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ló</a:t>
            </a:r>
            <a:r>
              <a:rPr lang="en-US" dirty="0"/>
              <a:t> song </a:t>
            </a:r>
            <a:r>
              <a:rPr lang="en-US" dirty="0" err="1"/>
              <a:t>song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6" descr="4gl5bqk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835" y="1573530"/>
            <a:ext cx="4761230" cy="40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45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803" y="274973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Cách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dựng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vật</a:t>
            </a:r>
            <a:r>
              <a:rPr lang="en-US" dirty="0">
                <a:solidFill>
                  <a:srgbClr val="FF0000"/>
                </a:solidFill>
              </a:rPr>
              <a:t> qua </a:t>
            </a:r>
            <a:r>
              <a:rPr lang="en-US" dirty="0" err="1">
                <a:solidFill>
                  <a:srgbClr val="FF0000"/>
                </a:solidFill>
              </a:rPr>
              <a:t>thấu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phân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kỳ</a:t>
            </a:r>
            <a:endParaRPr lang="en-US" dirty="0"/>
          </a:p>
        </p:txBody>
      </p:sp>
      <p:pic>
        <p:nvPicPr>
          <p:cNvPr id="4" name="Content Placeholder 4" descr="33903887255_18551bd736_o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181923" y="2025623"/>
            <a:ext cx="9682480" cy="3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6269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5307" y="2305318"/>
            <a:ext cx="110371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Chúc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luôn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vui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vẻ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68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ùng kính hội tụ đốt cháy giấ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8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77" y="313611"/>
            <a:ext cx="10515600" cy="961398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Khái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quát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về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kính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774" y="1429555"/>
            <a:ext cx="6039119" cy="49921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Thấu</a:t>
            </a:r>
            <a:r>
              <a:rPr lang="en-US" dirty="0" smtClean="0"/>
              <a:t> </a:t>
            </a:r>
            <a:r>
              <a:rPr lang="en-US" dirty="0" err="1" smtClean="0"/>
              <a:t>kính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suốt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bẳng</a:t>
            </a:r>
            <a:r>
              <a:rPr lang="en-US" dirty="0" smtClean="0"/>
              <a:t> </a:t>
            </a:r>
            <a:r>
              <a:rPr lang="en-US" dirty="0" err="1" smtClean="0"/>
              <a:t>thủy</a:t>
            </a:r>
            <a:r>
              <a:rPr lang="en-US" dirty="0" smtClean="0"/>
              <a:t> </a:t>
            </a:r>
            <a:r>
              <a:rPr lang="en-US" dirty="0" err="1" smtClean="0"/>
              <a:t>tinh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nhựa</a:t>
            </a:r>
            <a:r>
              <a:rPr lang="en-US" dirty="0" smtClean="0"/>
              <a:t>,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hạn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cong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cong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phẳng</a:t>
            </a:r>
            <a:r>
              <a:rPr lang="en-US" dirty="0" smtClean="0"/>
              <a:t>,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cong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Thấu</a:t>
            </a:r>
            <a:r>
              <a:rPr lang="en-US" dirty="0" smtClean="0"/>
              <a:t> </a:t>
            </a:r>
            <a:r>
              <a:rPr lang="en-US" dirty="0" err="1" smtClean="0"/>
              <a:t>kính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chia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/>
              <a:t>Thấu</a:t>
            </a:r>
            <a:r>
              <a:rPr lang="en-US" dirty="0" smtClean="0"/>
              <a:t> </a:t>
            </a:r>
            <a:r>
              <a:rPr lang="en-US" dirty="0" err="1" smtClean="0"/>
              <a:t>kính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tụ</a:t>
            </a:r>
            <a:r>
              <a:rPr lang="en-US" dirty="0" smtClean="0"/>
              <a:t> ( </a:t>
            </a:r>
            <a:r>
              <a:rPr lang="en-US" dirty="0" err="1" smtClean="0"/>
              <a:t>thấu</a:t>
            </a:r>
            <a:r>
              <a:rPr lang="en-US" dirty="0" smtClean="0"/>
              <a:t> </a:t>
            </a:r>
            <a:r>
              <a:rPr lang="en-US" dirty="0" err="1" smtClean="0"/>
              <a:t>kính</a:t>
            </a:r>
            <a:r>
              <a:rPr lang="en-US" dirty="0" smtClean="0"/>
              <a:t> </a:t>
            </a:r>
            <a:r>
              <a:rPr lang="en-US" dirty="0" err="1" smtClean="0"/>
              <a:t>rìa</a:t>
            </a:r>
            <a:r>
              <a:rPr lang="en-US" dirty="0" smtClean="0"/>
              <a:t> </a:t>
            </a:r>
            <a:r>
              <a:rPr lang="en-US" dirty="0" err="1" smtClean="0"/>
              <a:t>mỏng</a:t>
            </a:r>
            <a:r>
              <a:rPr lang="en-US" dirty="0" smtClean="0"/>
              <a:t> 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/>
              <a:t>Thấu</a:t>
            </a:r>
            <a:r>
              <a:rPr lang="en-US" dirty="0" smtClean="0"/>
              <a:t> </a:t>
            </a:r>
            <a:r>
              <a:rPr lang="en-US" dirty="0" err="1" smtClean="0"/>
              <a:t>kính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kỳ</a:t>
            </a:r>
            <a:r>
              <a:rPr lang="en-US" dirty="0" smtClean="0"/>
              <a:t> ( </a:t>
            </a:r>
            <a:r>
              <a:rPr lang="en-US" dirty="0" err="1" smtClean="0"/>
              <a:t>thấu</a:t>
            </a:r>
            <a:r>
              <a:rPr lang="en-US" dirty="0" smtClean="0"/>
              <a:t> </a:t>
            </a:r>
            <a:r>
              <a:rPr lang="en-US" dirty="0" err="1" smtClean="0"/>
              <a:t>kính</a:t>
            </a:r>
            <a:r>
              <a:rPr lang="en-US" dirty="0" smtClean="0"/>
              <a:t> </a:t>
            </a:r>
            <a:r>
              <a:rPr lang="en-US" dirty="0" err="1" smtClean="0"/>
              <a:t>rìa</a:t>
            </a:r>
            <a:r>
              <a:rPr lang="en-US" dirty="0" smtClean="0"/>
              <a:t> </a:t>
            </a:r>
            <a:r>
              <a:rPr lang="en-US" dirty="0" err="1" smtClean="0"/>
              <a:t>dày</a:t>
            </a:r>
            <a:r>
              <a:rPr lang="en-US" dirty="0" smtClean="0"/>
              <a:t> 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9282" y="1629145"/>
            <a:ext cx="4700837" cy="32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46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148" y="161641"/>
            <a:ext cx="2142294" cy="3462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148" y="3729089"/>
            <a:ext cx="1859899" cy="2967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5848" y="161641"/>
            <a:ext cx="3908000" cy="2927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3384" y="3362459"/>
            <a:ext cx="3192887" cy="31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7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6063"/>
                <a:ext cx="10515600" cy="3309870"/>
              </a:xfrm>
            </p:spPr>
            <p:txBody>
              <a:bodyPr/>
              <a:lstStyle/>
              <a:p>
                <a:r>
                  <a:rPr lang="en-US" dirty="0" smtClean="0"/>
                  <a:t>Các </a:t>
                </a:r>
                <a:r>
                  <a:rPr lang="en-US" dirty="0" err="1" smtClean="0"/>
                  <a:t>thấu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kính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thường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mỏng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nên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điểm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giữa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hai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bề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mặt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thấu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kính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coi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như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trùng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nhau</a:t>
                </a:r>
                <a:r>
                  <a:rPr lang="en-US" dirty="0" smtClean="0"/>
                  <a:t>. Ta </a:t>
                </a:r>
                <a:r>
                  <a:rPr lang="en-US" dirty="0" err="1" smtClean="0"/>
                  <a:t>kí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hiệu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điểm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này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 O </a:t>
                </a:r>
                <a:r>
                  <a:rPr lang="en-US" dirty="0" err="1" smtClean="0"/>
                  <a:t>và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gọi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đó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quang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tâm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thấu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kính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err="1" smtClean="0"/>
                  <a:t>Đường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thẳng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truyền</a:t>
                </a:r>
                <a:r>
                  <a:rPr lang="en-US" dirty="0" smtClean="0"/>
                  <a:t> qua O </a:t>
                </a:r>
                <a:r>
                  <a:rPr lang="en-US" dirty="0" err="1" smtClean="0"/>
                  <a:t>và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vuông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góc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với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bề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mặt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thấu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kính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được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gọi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trục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chính</a:t>
                </a:r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thấu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kính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Tia </a:t>
                </a:r>
                <a:r>
                  <a:rPr lang="en-US" dirty="0" err="1" smtClean="0"/>
                  <a:t>sáng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truyền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tới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thấu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kính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được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gọi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tia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tới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Tia </a:t>
                </a:r>
                <a:r>
                  <a:rPr lang="en-US" dirty="0" err="1" smtClean="0"/>
                  <a:t>khúc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xạ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khỏi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thấu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kính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được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gọi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tia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ló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6063"/>
                <a:ext cx="10515600" cy="3309870"/>
              </a:xfrm>
              <a:blipFill rotWithShape="0">
                <a:blip r:embed="rId2"/>
                <a:stretch>
                  <a:fillRect l="-1043" t="-3131" b="-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861" y="3657601"/>
            <a:ext cx="4322945" cy="2931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7248" y="3657601"/>
            <a:ext cx="3918323" cy="274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09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4" y="249215"/>
            <a:ext cx="10515600" cy="871247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Thấu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kính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hội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tụ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verging and Diverging Len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828" y="1249251"/>
            <a:ext cx="8731876" cy="49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31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734096" y="347730"/>
                <a:ext cx="10187189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smtClean="0"/>
                  <a:t>Khi </a:t>
                </a:r>
                <a:r>
                  <a:rPr lang="en-US" sz="2400" dirty="0" err="1" smtClean="0"/>
                  <a:t>chùm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tia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tới</a:t>
                </a:r>
                <a:r>
                  <a:rPr lang="en-US" sz="2400" dirty="0" smtClean="0"/>
                  <a:t> song </a:t>
                </a:r>
                <a:r>
                  <a:rPr lang="en-US" sz="2400" dirty="0" err="1" smtClean="0"/>
                  <a:t>song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với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trục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chính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thì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cho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chùm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tia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ló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đồng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quy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tại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một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điểm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trên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trục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chính</a:t>
                </a:r>
                <a:r>
                  <a:rPr lang="en-US" sz="2400" dirty="0" smtClean="0"/>
                  <a:t>. Ta </a:t>
                </a:r>
                <a:r>
                  <a:rPr lang="en-US" sz="2400" dirty="0" err="1" smtClean="0"/>
                  <a:t>gọi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điểm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đó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là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tiêu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điểm</a:t>
                </a:r>
                <a:r>
                  <a:rPr lang="en-US" sz="2400" dirty="0" smtClean="0"/>
                  <a:t> F’ </a:t>
                </a:r>
                <a:r>
                  <a:rPr lang="en-US" sz="2400" dirty="0" err="1" smtClean="0"/>
                  <a:t>của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thấu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kính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hội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tụ</a:t>
                </a:r>
                <a:r>
                  <a:rPr lang="en-US" sz="24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smtClean="0"/>
                  <a:t>F’ ở </a:t>
                </a:r>
                <a:r>
                  <a:rPr lang="en-US" sz="2400" dirty="0" err="1" smtClean="0"/>
                  <a:t>phía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sau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thấu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kính</a:t>
                </a:r>
                <a:r>
                  <a:rPr lang="en-US" sz="24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err="1" smtClean="0"/>
                  <a:t>Điểm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đối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xứng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với</a:t>
                </a:r>
                <a:r>
                  <a:rPr lang="en-US" sz="2400" dirty="0" smtClean="0"/>
                  <a:t> F’ qua </a:t>
                </a:r>
                <a:r>
                  <a:rPr lang="en-US" sz="2400" dirty="0" err="1" smtClean="0"/>
                  <a:t>quang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tâm</a:t>
                </a:r>
                <a:r>
                  <a:rPr lang="en-US" sz="2400" dirty="0" smtClean="0"/>
                  <a:t> O </a:t>
                </a:r>
                <a:r>
                  <a:rPr lang="en-US" sz="2400" dirty="0" err="1" smtClean="0"/>
                  <a:t>cũng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được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gọi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là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tiêu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điểm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của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thấu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kính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và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kí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hiệu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là</a:t>
                </a:r>
                <a:r>
                  <a:rPr lang="en-US" sz="2400" dirty="0" smtClean="0"/>
                  <a:t> F.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err="1" smtClean="0"/>
                  <a:t>Khoảng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cách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từ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quang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tâm</a:t>
                </a:r>
                <a:r>
                  <a:rPr lang="en-US" sz="2400" dirty="0" smtClean="0"/>
                  <a:t> O </a:t>
                </a:r>
                <a:r>
                  <a:rPr lang="en-US" sz="2400" dirty="0" err="1" smtClean="0"/>
                  <a:t>đến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tiêu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điểm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được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gọi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là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tiêu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cự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của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thấu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kính</a:t>
                </a:r>
                <a:r>
                  <a:rPr lang="en-US" sz="2400" dirty="0" smtClean="0"/>
                  <a:t> , </a:t>
                </a:r>
                <a:r>
                  <a:rPr lang="en-US" sz="2400" dirty="0" err="1" smtClean="0"/>
                  <a:t>kí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hiệu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là</a:t>
                </a:r>
                <a:r>
                  <a:rPr lang="en-US" sz="2400" dirty="0" smtClean="0"/>
                  <a:t> f.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96" y="347730"/>
                <a:ext cx="10187189" cy="3046988"/>
              </a:xfrm>
              <a:prstGeom prst="rect">
                <a:avLst/>
              </a:prstGeom>
              <a:blipFill rotWithShape="0">
                <a:blip r:embed="rId2"/>
                <a:stretch>
                  <a:fillRect l="-778" t="-1600" r="-1376" b="-1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3" descr="convex_lens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34096" y="3821725"/>
            <a:ext cx="3354785" cy="2490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3132" y="3490175"/>
            <a:ext cx="4322945" cy="29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401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78" y="300732"/>
            <a:ext cx="10515600" cy="742458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Ảnh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tạo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bởi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thấu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kính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hội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tụ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376" y="1171978"/>
            <a:ext cx="5686425" cy="245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1234" y="862886"/>
            <a:ext cx="4572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5480" y="4420674"/>
            <a:ext cx="6878010" cy="23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68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6226" y="263830"/>
            <a:ext cx="8293994" cy="601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4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251</Words>
  <Application>Microsoft Office PowerPoint</Application>
  <PresentationFormat>Custom</PresentationFormat>
  <Paragraphs>25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Khái quát về thấu kính</vt:lpstr>
      <vt:lpstr>Slide 4</vt:lpstr>
      <vt:lpstr>Slide 5</vt:lpstr>
      <vt:lpstr>Thấu kính hội tụ</vt:lpstr>
      <vt:lpstr>Slide 7</vt:lpstr>
      <vt:lpstr>Ảnh tạo bởi thấu kính hội tụ</vt:lpstr>
      <vt:lpstr>Slide 9</vt:lpstr>
      <vt:lpstr>Đặc điểm ảnh của một vật tạo bởi thấu kính hội tụ</vt:lpstr>
      <vt:lpstr>Cách dựng ảnh của một vật qua thấu kính hội tụ</vt:lpstr>
      <vt:lpstr>Thấu kính phân kì</vt:lpstr>
      <vt:lpstr>Slide 13</vt:lpstr>
      <vt:lpstr>Ảnh tạo bởi thấu kính phân kỳ</vt:lpstr>
      <vt:lpstr>Slide 15</vt:lpstr>
      <vt:lpstr>Đặc điểm ảnh của một vật tạo bởi thấu kính phân kỳ</vt:lpstr>
      <vt:lpstr>Cách dựng ảnh của một vật qua thấu kính phân kỳ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ASUS</dc:creator>
  <cp:lastModifiedBy>ABC</cp:lastModifiedBy>
  <cp:revision>16</cp:revision>
  <dcterms:created xsi:type="dcterms:W3CDTF">2018-01-18T17:00:14Z</dcterms:created>
  <dcterms:modified xsi:type="dcterms:W3CDTF">2022-07-08T14:52:32Z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1033-10.2.0.5978</vt:lpwstr>
  </property>
</Properties>
</file>