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74" r:id="rId4"/>
    <p:sldId id="275" r:id="rId5"/>
    <p:sldId id="258" r:id="rId6"/>
    <p:sldId id="259" r:id="rId7"/>
    <p:sldId id="260"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92" autoAdjust="0"/>
    <p:restoredTop sz="94660"/>
  </p:normalViewPr>
  <p:slideViewPr>
    <p:cSldViewPr>
      <p:cViewPr varScale="1">
        <p:scale>
          <a:sx n="64" d="100"/>
          <a:sy n="64" d="100"/>
        </p:scale>
        <p:origin x="195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CFBE46-5EAD-448E-86AD-37EAF91CD504}"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6CD0F-9F42-4AB7-8AA0-60099C9791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FBE46-5EAD-448E-86AD-37EAF91CD504}"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6CD0F-9F42-4AB7-8AA0-60099C9791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FBE46-5EAD-448E-86AD-37EAF91CD504}"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6CD0F-9F42-4AB7-8AA0-60099C9791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FBE46-5EAD-448E-86AD-37EAF91CD504}"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6CD0F-9F42-4AB7-8AA0-60099C9791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FBE46-5EAD-448E-86AD-37EAF91CD504}"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6CD0F-9F42-4AB7-8AA0-60099C9791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FBE46-5EAD-448E-86AD-37EAF91CD504}"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6CD0F-9F42-4AB7-8AA0-60099C9791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FBE46-5EAD-448E-86AD-37EAF91CD504}" type="datetimeFigureOut">
              <a:rPr lang="en-US" smtClean="0"/>
              <a:pPr/>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06CD0F-9F42-4AB7-8AA0-60099C9791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FBE46-5EAD-448E-86AD-37EAF91CD504}" type="datetimeFigureOut">
              <a:rPr lang="en-US" smtClean="0"/>
              <a:pPr/>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06CD0F-9F42-4AB7-8AA0-60099C9791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FBE46-5EAD-448E-86AD-37EAF91CD504}"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06CD0F-9F42-4AB7-8AA0-60099C9791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CFBE46-5EAD-448E-86AD-37EAF91CD504}"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6CD0F-9F42-4AB7-8AA0-60099C9791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CFBE46-5EAD-448E-86AD-37EAF91CD504}"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6CD0F-9F42-4AB7-8AA0-60099C9791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FBE46-5EAD-448E-86AD-37EAF91CD504}" type="datetimeFigureOut">
              <a:rPr lang="en-US" smtClean="0"/>
              <a:pPr/>
              <a:t>9/12/2021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6CD0F-9F42-4AB7-8AA0-60099C9791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0" y="0"/>
            <a:ext cx="9144000" cy="1343025"/>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Garamond" pitchFamily="18" charset="0"/>
            </a:endParaRPr>
          </a:p>
        </p:txBody>
      </p:sp>
      <p:sp>
        <p:nvSpPr>
          <p:cNvPr id="4099" name="Rectangle 23"/>
          <p:cNvSpPr>
            <a:spLocks noChangeArrowheads="1"/>
          </p:cNvSpPr>
          <p:nvPr/>
        </p:nvSpPr>
        <p:spPr bwMode="auto">
          <a:xfrm>
            <a:off x="0" y="5638800"/>
            <a:ext cx="9144000" cy="1219200"/>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Garamond" pitchFamily="18" charset="0"/>
            </a:endParaRPr>
          </a:p>
        </p:txBody>
      </p:sp>
      <p:sp>
        <p:nvSpPr>
          <p:cNvPr id="4100" name="Rectangle 44"/>
          <p:cNvSpPr>
            <a:spLocks noChangeArrowheads="1"/>
          </p:cNvSpPr>
          <p:nvPr/>
        </p:nvSpPr>
        <p:spPr bwMode="auto">
          <a:xfrm>
            <a:off x="0" y="1347788"/>
            <a:ext cx="9144000" cy="4343400"/>
          </a:xfrm>
          <a:prstGeom prst="rect">
            <a:avLst/>
          </a:prstGeom>
          <a:solidFill>
            <a:srgbClr val="7BCB85"/>
          </a:solidFill>
          <a:ln w="9525">
            <a:solidFill>
              <a:srgbClr val="7BCB85"/>
            </a:solidFill>
            <a:miter lim="800000"/>
            <a:headEnd/>
            <a:tailEnd/>
          </a:ln>
        </p:spPr>
        <p:txBody>
          <a:bodyPr wrap="none" anchor="ctr"/>
          <a:lstStyle/>
          <a:p>
            <a:endParaRPr lang="en-US" altLang="en-US" dirty="0">
              <a:solidFill>
                <a:srgbClr val="002060"/>
              </a:solidFill>
              <a:latin typeface="Garamond" pitchFamily="18" charset="0"/>
            </a:endParaRPr>
          </a:p>
        </p:txBody>
      </p:sp>
      <p:pic>
        <p:nvPicPr>
          <p:cNvPr id="4101" name="Picture 37" descr="MT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14338"/>
            <a:ext cx="52578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39"/>
          <p:cNvSpPr>
            <a:spLocks noChangeArrowheads="1" noChangeShapeType="1" noTextEdit="1"/>
          </p:cNvSpPr>
          <p:nvPr/>
        </p:nvSpPr>
        <p:spPr bwMode="auto">
          <a:xfrm>
            <a:off x="3733800" y="2548509"/>
            <a:ext cx="2209800" cy="914400"/>
          </a:xfrm>
          <a:prstGeom prst="rect">
            <a:avLst/>
          </a:prstGeom>
        </p:spPr>
        <p:txBody>
          <a:bodyPr wrap="none" fromWordArt="1">
            <a:prstTxWarp prst="textPlain">
              <a:avLst>
                <a:gd name="adj" fmla="val 50000"/>
              </a:avLst>
            </a:prstTxWarp>
          </a:bodyPr>
          <a:lstStyle/>
          <a:p>
            <a:pPr algn="ctr">
              <a:defRPr/>
            </a:pPr>
            <a:r>
              <a:rPr lang="en-US" sz="3600" kern="10" dirty="0">
                <a:ln w="12700" cap="rnd">
                  <a:solidFill>
                    <a:srgbClr val="008000"/>
                  </a:solidFill>
                  <a:prstDash val="sysDot"/>
                  <a:round/>
                  <a:headEnd/>
                  <a:tailEnd/>
                </a:ln>
                <a:solidFill>
                  <a:srgbClr val="0070C0"/>
                </a:solidFill>
                <a:effectLst>
                  <a:outerShdw dist="80322" dir="9693903" sy="50000" kx="2115830" algn="bl" rotWithShape="0">
                    <a:srgbClr val="006600">
                      <a:alpha val="50000"/>
                    </a:srgbClr>
                  </a:outerShdw>
                </a:effectLst>
                <a:latin typeface="Arial"/>
                <a:cs typeface="Arial"/>
              </a:rPr>
              <a:t> </a:t>
            </a:r>
            <a:r>
              <a:rPr lang="en-US" sz="3600" b="1" kern="10" dirty="0">
                <a:ln w="12700" cap="rnd">
                  <a:solidFill>
                    <a:srgbClr val="008000"/>
                  </a:solidFill>
                  <a:prstDash val="sysDot"/>
                  <a:round/>
                  <a:headEnd/>
                  <a:tailEnd/>
                </a:ln>
                <a:solidFill>
                  <a:srgbClr val="FF0000"/>
                </a:solidFill>
                <a:effectLst>
                  <a:outerShdw dist="80322" dir="9693903" sy="50000" kx="2115830" algn="bl" rotWithShape="0">
                    <a:srgbClr val="006600">
                      <a:alpha val="50000"/>
                    </a:srgbClr>
                  </a:outerShdw>
                </a:effectLst>
                <a:latin typeface="Times New Roman" pitchFamily="18" charset="0"/>
                <a:cs typeface="Times New Roman" pitchFamily="18" charset="0"/>
              </a:rPr>
              <a:t>LỚP 7</a:t>
            </a:r>
          </a:p>
        </p:txBody>
      </p:sp>
      <p:sp>
        <p:nvSpPr>
          <p:cNvPr id="4103" name="Text Box 10"/>
          <p:cNvSpPr txBox="1">
            <a:spLocks noChangeArrowheads="1"/>
          </p:cNvSpPr>
          <p:nvPr/>
        </p:nvSpPr>
        <p:spPr bwMode="auto">
          <a:xfrm>
            <a:off x="838200" y="4498975"/>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spcBef>
                <a:spcPct val="50000"/>
              </a:spcBef>
            </a:pPr>
            <a:r>
              <a:rPr lang="en-US" altLang="en-US" sz="2400" b="1" i="1">
                <a:solidFill>
                  <a:srgbClr val="002060"/>
                </a:solidFill>
                <a:latin typeface="Times New Roman" pitchFamily="18" charset="0"/>
                <a:cs typeface="Times New Roman" pitchFamily="18" charset="0"/>
              </a:rPr>
              <a:t>TRƯỜNG THCS TĂNG NHƠN PHÚ B</a:t>
            </a:r>
            <a:endParaRPr lang="en-US" altLang="en-US" sz="2400"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85974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uong Phat.jpg"/>
          <p:cNvPicPr>
            <a:picLocks noGrp="1" noChangeAspect="1"/>
          </p:cNvPicPr>
          <p:nvPr>
            <p:ph idx="1"/>
          </p:nvPr>
        </p:nvPicPr>
        <p:blipFill>
          <a:blip r:embed="rId2" cstate="print"/>
          <a:stretch>
            <a:fillRect/>
          </a:stretch>
        </p:blipFill>
        <p:spPr>
          <a:xfrm>
            <a:off x="457200" y="762000"/>
            <a:ext cx="4343400" cy="5562600"/>
          </a:xfrm>
        </p:spPr>
      </p:pic>
      <p:pic>
        <p:nvPicPr>
          <p:cNvPr id="5" name="Picture 4" descr="SGK My thuat 7 - 8.4.jpg.jpg"/>
          <p:cNvPicPr>
            <a:picLocks noChangeAspect="1"/>
          </p:cNvPicPr>
          <p:nvPr/>
        </p:nvPicPr>
        <p:blipFill>
          <a:blip r:embed="rId3" cstate="print"/>
          <a:stretch>
            <a:fillRect/>
          </a:stretch>
        </p:blipFill>
        <p:spPr>
          <a:xfrm>
            <a:off x="4876800" y="1524000"/>
            <a:ext cx="4267200" cy="44196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229600" cy="4525963"/>
          </a:xfrm>
        </p:spPr>
        <p:txBody>
          <a:bodyPr>
            <a:normAutofit lnSpcReduction="10000"/>
          </a:bodyPr>
          <a:lstStyle/>
          <a:p>
            <a:r>
              <a:rPr lang="en-US" dirty="0" err="1"/>
              <a:t>Chạm</a:t>
            </a:r>
            <a:r>
              <a:rPr lang="en-US" dirty="0"/>
              <a:t> </a:t>
            </a:r>
            <a:r>
              <a:rPr lang="en-US" dirty="0" err="1"/>
              <a:t>khắc</a:t>
            </a:r>
            <a:r>
              <a:rPr lang="en-US" dirty="0"/>
              <a:t> </a:t>
            </a:r>
            <a:r>
              <a:rPr lang="en-US" dirty="0" err="1"/>
              <a:t>chủ</a:t>
            </a:r>
            <a:r>
              <a:rPr lang="en-US" dirty="0"/>
              <a:t> </a:t>
            </a:r>
            <a:r>
              <a:rPr lang="en-US" dirty="0" err="1"/>
              <a:t>yếu</a:t>
            </a:r>
            <a:r>
              <a:rPr lang="en-US" dirty="0"/>
              <a:t> </a:t>
            </a:r>
            <a:r>
              <a:rPr lang="en-US" dirty="0" err="1"/>
              <a:t>để</a:t>
            </a:r>
            <a:r>
              <a:rPr lang="en-US" dirty="0"/>
              <a:t> </a:t>
            </a:r>
            <a:r>
              <a:rPr lang="en-US" dirty="0" err="1"/>
              <a:t>trang</a:t>
            </a:r>
            <a:r>
              <a:rPr lang="en-US" dirty="0"/>
              <a:t> </a:t>
            </a:r>
            <a:r>
              <a:rPr lang="en-US" dirty="0" err="1"/>
              <a:t>trí</a:t>
            </a:r>
            <a:r>
              <a:rPr lang="en-US" dirty="0"/>
              <a:t>, </a:t>
            </a:r>
            <a:r>
              <a:rPr lang="en-US" dirty="0" err="1"/>
              <a:t>làm</a:t>
            </a:r>
            <a:r>
              <a:rPr lang="en-US" dirty="0"/>
              <a:t> </a:t>
            </a:r>
            <a:r>
              <a:rPr lang="en-US" dirty="0" err="1"/>
              <a:t>tôn</a:t>
            </a:r>
            <a:r>
              <a:rPr lang="en-US" dirty="0"/>
              <a:t> </a:t>
            </a:r>
            <a:r>
              <a:rPr lang="en-US" dirty="0" err="1"/>
              <a:t>thêm</a:t>
            </a:r>
            <a:r>
              <a:rPr lang="en-US" dirty="0"/>
              <a:t> </a:t>
            </a:r>
            <a:r>
              <a:rPr lang="en-US" dirty="0" err="1"/>
              <a:t>vẻ</a:t>
            </a:r>
            <a:r>
              <a:rPr lang="en-US" dirty="0"/>
              <a:t> </a:t>
            </a:r>
            <a:r>
              <a:rPr lang="en-US" dirty="0" err="1"/>
              <a:t>đẹp</a:t>
            </a:r>
            <a:r>
              <a:rPr lang="en-US" dirty="0"/>
              <a:t> </a:t>
            </a:r>
            <a:r>
              <a:rPr lang="en-US" dirty="0" err="1"/>
              <a:t>cho</a:t>
            </a:r>
            <a:r>
              <a:rPr lang="en-US" dirty="0"/>
              <a:t> </a:t>
            </a:r>
            <a:r>
              <a:rPr lang="en-US" dirty="0" err="1"/>
              <a:t>các</a:t>
            </a:r>
            <a:r>
              <a:rPr lang="en-US" dirty="0"/>
              <a:t> </a:t>
            </a:r>
            <a:r>
              <a:rPr lang="en-US" dirty="0" err="1"/>
              <a:t>công</a:t>
            </a:r>
            <a:r>
              <a:rPr lang="en-US" dirty="0"/>
              <a:t> </a:t>
            </a:r>
            <a:r>
              <a:rPr lang="en-US" dirty="0" err="1"/>
              <a:t>trình</a:t>
            </a:r>
            <a:r>
              <a:rPr lang="en-US" dirty="0"/>
              <a:t> </a:t>
            </a:r>
            <a:r>
              <a:rPr lang="en-US" dirty="0" err="1"/>
              <a:t>kiến</a:t>
            </a:r>
            <a:r>
              <a:rPr lang="en-US" dirty="0"/>
              <a:t> </a:t>
            </a:r>
            <a:r>
              <a:rPr lang="en-US" dirty="0" err="1"/>
              <a:t>trúc</a:t>
            </a:r>
            <a:r>
              <a:rPr lang="en-US" dirty="0"/>
              <a:t>. </a:t>
            </a:r>
            <a:r>
              <a:rPr lang="en-US" dirty="0" err="1"/>
              <a:t>Tuy</a:t>
            </a:r>
            <a:r>
              <a:rPr lang="en-US" dirty="0"/>
              <a:t> </a:t>
            </a:r>
            <a:r>
              <a:rPr lang="en-US" dirty="0" err="1"/>
              <a:t>nhiên</a:t>
            </a:r>
            <a:r>
              <a:rPr lang="en-US" dirty="0"/>
              <a:t> </a:t>
            </a:r>
            <a:r>
              <a:rPr lang="en-US" dirty="0" err="1"/>
              <a:t>nhiều</a:t>
            </a:r>
            <a:r>
              <a:rPr lang="en-US" dirty="0"/>
              <a:t> </a:t>
            </a:r>
            <a:r>
              <a:rPr lang="en-US" dirty="0" err="1"/>
              <a:t>bức</a:t>
            </a:r>
            <a:r>
              <a:rPr lang="en-US" dirty="0"/>
              <a:t> </a:t>
            </a:r>
            <a:r>
              <a:rPr lang="en-US" dirty="0" err="1"/>
              <a:t>chạm</a:t>
            </a:r>
            <a:r>
              <a:rPr lang="en-US" dirty="0"/>
              <a:t> </a:t>
            </a:r>
            <a:r>
              <a:rPr lang="en-US" dirty="0" err="1"/>
              <a:t>có</a:t>
            </a:r>
            <a:r>
              <a:rPr lang="en-US" dirty="0"/>
              <a:t> </a:t>
            </a:r>
            <a:r>
              <a:rPr lang="en-US" dirty="0" err="1"/>
              <a:t>chủ</a:t>
            </a:r>
            <a:r>
              <a:rPr lang="en-US" dirty="0"/>
              <a:t> </a:t>
            </a:r>
            <a:r>
              <a:rPr lang="en-US" dirty="0" err="1"/>
              <a:t>đề</a:t>
            </a:r>
            <a:r>
              <a:rPr lang="en-US" dirty="0"/>
              <a:t> </a:t>
            </a:r>
            <a:r>
              <a:rPr lang="en-US" dirty="0" err="1"/>
              <a:t>và</a:t>
            </a:r>
            <a:r>
              <a:rPr lang="en-US" dirty="0"/>
              <a:t> </a:t>
            </a:r>
            <a:r>
              <a:rPr lang="en-US" dirty="0" err="1"/>
              <a:t>bố</a:t>
            </a:r>
            <a:r>
              <a:rPr lang="en-US" dirty="0"/>
              <a:t> </a:t>
            </a:r>
            <a:r>
              <a:rPr lang="en-US" dirty="0" err="1"/>
              <a:t>cục</a:t>
            </a:r>
            <a:r>
              <a:rPr lang="en-US" dirty="0"/>
              <a:t> </a:t>
            </a:r>
            <a:r>
              <a:rPr lang="en-US" dirty="0" err="1"/>
              <a:t>độc</a:t>
            </a:r>
            <a:r>
              <a:rPr lang="en-US" dirty="0"/>
              <a:t> </a:t>
            </a:r>
            <a:r>
              <a:rPr lang="en-US" dirty="0" err="1"/>
              <a:t>lập</a:t>
            </a:r>
            <a:r>
              <a:rPr lang="en-US" dirty="0"/>
              <a:t> </a:t>
            </a:r>
            <a:r>
              <a:rPr lang="en-US" dirty="0" err="1"/>
              <a:t>được</a:t>
            </a:r>
            <a:r>
              <a:rPr lang="en-US" dirty="0"/>
              <a:t> </a:t>
            </a:r>
            <a:r>
              <a:rPr lang="en-US" dirty="0" err="1"/>
              <a:t>coi</a:t>
            </a:r>
            <a:r>
              <a:rPr lang="en-US" dirty="0"/>
              <a:t> </a:t>
            </a:r>
            <a:r>
              <a:rPr lang="en-US" dirty="0" err="1"/>
              <a:t>như</a:t>
            </a:r>
            <a:r>
              <a:rPr lang="en-US" dirty="0"/>
              <a:t> </a:t>
            </a:r>
            <a:r>
              <a:rPr lang="en-US" dirty="0" err="1"/>
              <a:t>những</a:t>
            </a:r>
            <a:r>
              <a:rPr lang="en-US" dirty="0"/>
              <a:t> </a:t>
            </a:r>
            <a:r>
              <a:rPr lang="en-US" dirty="0" err="1"/>
              <a:t>tác</a:t>
            </a:r>
            <a:r>
              <a:rPr lang="en-US" dirty="0"/>
              <a:t> </a:t>
            </a:r>
            <a:r>
              <a:rPr lang="en-US" dirty="0" err="1"/>
              <a:t>phẩm</a:t>
            </a:r>
            <a:r>
              <a:rPr lang="en-US" dirty="0"/>
              <a:t> </a:t>
            </a:r>
            <a:r>
              <a:rPr lang="en-US" dirty="0" err="1"/>
              <a:t>hoàn</a:t>
            </a:r>
            <a:r>
              <a:rPr lang="en-US" dirty="0"/>
              <a:t> </a:t>
            </a:r>
            <a:r>
              <a:rPr lang="en-US" dirty="0" err="1"/>
              <a:t>chỉnh</a:t>
            </a:r>
            <a:r>
              <a:rPr lang="en-US" dirty="0"/>
              <a:t>:</a:t>
            </a:r>
          </a:p>
          <a:p>
            <a:r>
              <a:rPr lang="en-US" dirty="0" err="1"/>
              <a:t>Ví</a:t>
            </a:r>
            <a:r>
              <a:rPr lang="en-US" dirty="0"/>
              <a:t> </a:t>
            </a:r>
            <a:r>
              <a:rPr lang="en-US" dirty="0" err="1"/>
              <a:t>dụ</a:t>
            </a:r>
            <a:r>
              <a:rPr lang="en-US" dirty="0"/>
              <a:t>: </a:t>
            </a:r>
            <a:r>
              <a:rPr lang="en-US" dirty="0" err="1"/>
              <a:t>cảnh</a:t>
            </a:r>
            <a:r>
              <a:rPr lang="en-US" dirty="0"/>
              <a:t> </a:t>
            </a:r>
            <a:r>
              <a:rPr lang="en-US" dirty="0" err="1"/>
              <a:t>Dâng</a:t>
            </a:r>
            <a:r>
              <a:rPr lang="en-US" dirty="0"/>
              <a:t> </a:t>
            </a:r>
            <a:r>
              <a:rPr lang="en-US" dirty="0" err="1"/>
              <a:t>hoa</a:t>
            </a:r>
            <a:r>
              <a:rPr lang="en-US" dirty="0"/>
              <a:t>- </a:t>
            </a:r>
            <a:r>
              <a:rPr lang="en-US" dirty="0" err="1"/>
              <a:t>tấu</a:t>
            </a:r>
            <a:r>
              <a:rPr lang="en-US" dirty="0"/>
              <a:t> </a:t>
            </a:r>
            <a:r>
              <a:rPr lang="en-US" dirty="0" err="1"/>
              <a:t>nhạc</a:t>
            </a:r>
            <a:r>
              <a:rPr lang="en-US" dirty="0"/>
              <a:t> ( </a:t>
            </a:r>
            <a:r>
              <a:rPr lang="en-US" dirty="0" err="1"/>
              <a:t>chùa</a:t>
            </a:r>
            <a:r>
              <a:rPr lang="en-US" dirty="0"/>
              <a:t> </a:t>
            </a:r>
            <a:r>
              <a:rPr lang="en-US" dirty="0" err="1"/>
              <a:t>Thái</a:t>
            </a:r>
            <a:r>
              <a:rPr lang="en-US" dirty="0"/>
              <a:t> </a:t>
            </a:r>
            <a:r>
              <a:rPr lang="en-US" dirty="0" err="1"/>
              <a:t>Lạc</a:t>
            </a:r>
            <a:r>
              <a:rPr lang="en-US" dirty="0"/>
              <a:t>, </a:t>
            </a:r>
            <a:r>
              <a:rPr lang="en-US" dirty="0" err="1"/>
              <a:t>Hưng</a:t>
            </a:r>
            <a:r>
              <a:rPr lang="en-US" dirty="0"/>
              <a:t> </a:t>
            </a:r>
            <a:r>
              <a:rPr lang="en-US" dirty="0" err="1"/>
              <a:t>Yên</a:t>
            </a:r>
            <a:r>
              <a:rPr lang="en-US" dirty="0"/>
              <a:t>) , </a:t>
            </a:r>
            <a:r>
              <a:rPr lang="en-US" dirty="0" err="1"/>
              <a:t>Vũ</a:t>
            </a:r>
            <a:r>
              <a:rPr lang="en-US" dirty="0"/>
              <a:t> </a:t>
            </a:r>
            <a:r>
              <a:rPr lang="en-US" dirty="0" err="1"/>
              <a:t>nữ</a:t>
            </a:r>
            <a:r>
              <a:rPr lang="en-US" dirty="0"/>
              <a:t> </a:t>
            </a:r>
            <a:r>
              <a:rPr lang="en-US" dirty="0" err="1"/>
              <a:t>múa</a:t>
            </a:r>
            <a:r>
              <a:rPr lang="en-US" dirty="0"/>
              <a:t> ( </a:t>
            </a:r>
            <a:r>
              <a:rPr lang="en-US" dirty="0" err="1"/>
              <a:t>bệ</a:t>
            </a:r>
            <a:r>
              <a:rPr lang="en-US" dirty="0"/>
              <a:t> </a:t>
            </a:r>
            <a:r>
              <a:rPr lang="en-US" dirty="0" err="1"/>
              <a:t>đá</a:t>
            </a:r>
            <a:r>
              <a:rPr lang="en-US" dirty="0"/>
              <a:t> </a:t>
            </a:r>
            <a:r>
              <a:rPr lang="en-US" dirty="0" err="1"/>
              <a:t>chùa</a:t>
            </a:r>
            <a:r>
              <a:rPr lang="en-US" dirty="0"/>
              <a:t> </a:t>
            </a:r>
            <a:r>
              <a:rPr lang="en-US" dirty="0" err="1"/>
              <a:t>Hoa</a:t>
            </a:r>
            <a:r>
              <a:rPr lang="en-US" dirty="0"/>
              <a:t> long, </a:t>
            </a:r>
            <a:r>
              <a:rPr lang="en-US" dirty="0" err="1"/>
              <a:t>Thanh</a:t>
            </a:r>
            <a:r>
              <a:rPr lang="en-US" dirty="0"/>
              <a:t> </a:t>
            </a:r>
            <a:r>
              <a:rPr lang="en-US" dirty="0" err="1"/>
              <a:t>Hóa</a:t>
            </a:r>
            <a:r>
              <a:rPr lang="en-US" dirty="0"/>
              <a:t>),……</a:t>
            </a:r>
          </a:p>
          <a:p>
            <a:r>
              <a:rPr lang="en-US" dirty="0" err="1"/>
              <a:t>Hình</a:t>
            </a:r>
            <a:r>
              <a:rPr lang="en-US" dirty="0"/>
              <a:t> </a:t>
            </a:r>
            <a:r>
              <a:rPr lang="en-US" dirty="0" err="1"/>
              <a:t>Rồng</a:t>
            </a:r>
            <a:r>
              <a:rPr lang="en-US" dirty="0"/>
              <a:t> </a:t>
            </a:r>
            <a:r>
              <a:rPr lang="en-US" dirty="0" err="1"/>
              <a:t>thời</a:t>
            </a:r>
            <a:r>
              <a:rPr lang="en-US" dirty="0"/>
              <a:t> </a:t>
            </a:r>
            <a:r>
              <a:rPr lang="en-US" dirty="0" err="1"/>
              <a:t>Trần</a:t>
            </a:r>
            <a:r>
              <a:rPr lang="en-US" dirty="0"/>
              <a:t> </a:t>
            </a:r>
            <a:r>
              <a:rPr lang="en-US" dirty="0" err="1"/>
              <a:t>có</a:t>
            </a:r>
            <a:r>
              <a:rPr lang="en-US" dirty="0"/>
              <a:t> </a:t>
            </a:r>
            <a:r>
              <a:rPr lang="en-US" dirty="0" err="1"/>
              <a:t>thân</a:t>
            </a:r>
            <a:r>
              <a:rPr lang="en-US" dirty="0"/>
              <a:t> </a:t>
            </a:r>
            <a:r>
              <a:rPr lang="en-US" dirty="0" err="1"/>
              <a:t>hình</a:t>
            </a:r>
            <a:r>
              <a:rPr lang="en-US" dirty="0"/>
              <a:t> </a:t>
            </a:r>
            <a:r>
              <a:rPr lang="en-US" dirty="0" err="1"/>
              <a:t>mập</a:t>
            </a:r>
            <a:r>
              <a:rPr lang="en-US" dirty="0"/>
              <a:t> </a:t>
            </a:r>
            <a:r>
              <a:rPr lang="en-US" dirty="0" err="1"/>
              <a:t>mạp</a:t>
            </a:r>
            <a:r>
              <a:rPr lang="en-US" dirty="0"/>
              <a:t>, </a:t>
            </a:r>
            <a:r>
              <a:rPr lang="en-US" dirty="0" err="1"/>
              <a:t>uốn</a:t>
            </a:r>
            <a:r>
              <a:rPr lang="en-US" dirty="0"/>
              <a:t> </a:t>
            </a:r>
            <a:r>
              <a:rPr lang="en-US" dirty="0" err="1"/>
              <a:t>khúc</a:t>
            </a:r>
            <a:r>
              <a:rPr lang="en-US" dirty="0"/>
              <a:t> </a:t>
            </a:r>
            <a:r>
              <a:rPr lang="en-US" dirty="0" err="1"/>
              <a:t>mạnh</a:t>
            </a:r>
            <a:r>
              <a:rPr lang="en-US" dirty="0"/>
              <a:t> </a:t>
            </a:r>
            <a:r>
              <a:rPr lang="en-US" dirty="0" err="1"/>
              <a:t>mẽ</a:t>
            </a:r>
            <a:r>
              <a:rPr lang="en-US" dirty="0"/>
              <a:t> </a:t>
            </a:r>
            <a:r>
              <a:rPr lang="en-US" dirty="0" err="1"/>
              <a:t>hơn</a:t>
            </a:r>
            <a:r>
              <a:rPr lang="en-US" dirty="0"/>
              <a:t> </a:t>
            </a:r>
            <a:r>
              <a:rPr lang="en-US" dirty="0" err="1"/>
              <a:t>Rồng</a:t>
            </a:r>
            <a:r>
              <a:rPr lang="en-US" dirty="0"/>
              <a:t> </a:t>
            </a:r>
            <a:r>
              <a:rPr lang="en-US" dirty="0" err="1"/>
              <a:t>thời</a:t>
            </a:r>
            <a:r>
              <a:rPr lang="en-US" dirty="0"/>
              <a:t> </a:t>
            </a:r>
            <a:r>
              <a:rPr lang="en-US" dirty="0" err="1"/>
              <a:t>Lý</a:t>
            </a:r>
            <a:r>
              <a:rPr lang="en-US" dirty="0"/>
              <a:t>.</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GK My thuat 7 - 8.7.jpg.jpg"/>
          <p:cNvPicPr>
            <a:picLocks noGrp="1" noChangeAspect="1"/>
          </p:cNvPicPr>
          <p:nvPr>
            <p:ph idx="1"/>
          </p:nvPr>
        </p:nvPicPr>
        <p:blipFill>
          <a:blip r:embed="rId2" cstate="print"/>
          <a:stretch>
            <a:fillRect/>
          </a:stretch>
        </p:blipFill>
        <p:spPr>
          <a:xfrm>
            <a:off x="457200" y="609600"/>
            <a:ext cx="4572000" cy="5867400"/>
          </a:xfrm>
        </p:spPr>
      </p:pic>
      <p:pic>
        <p:nvPicPr>
          <p:cNvPr id="5" name="Picture 4" descr="Apsara1.jpg"/>
          <p:cNvPicPr>
            <a:picLocks noChangeAspect="1"/>
          </p:cNvPicPr>
          <p:nvPr/>
        </p:nvPicPr>
        <p:blipFill>
          <a:blip r:embed="rId3" cstate="print"/>
          <a:stretch>
            <a:fillRect/>
          </a:stretch>
        </p:blipFill>
        <p:spPr>
          <a:xfrm>
            <a:off x="5105400" y="609600"/>
            <a:ext cx="3594100" cy="5308600"/>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ongthoitran.jpg"/>
          <p:cNvPicPr>
            <a:picLocks noGrp="1" noChangeAspect="1"/>
          </p:cNvPicPr>
          <p:nvPr>
            <p:ph idx="1"/>
          </p:nvPr>
        </p:nvPicPr>
        <p:blipFill>
          <a:blip r:embed="rId2" cstate="print"/>
          <a:stretch>
            <a:fillRect/>
          </a:stretch>
        </p:blipFill>
        <p:spPr>
          <a:xfrm>
            <a:off x="0" y="457200"/>
            <a:ext cx="4343400" cy="5562600"/>
          </a:xfrm>
        </p:spPr>
      </p:pic>
      <p:pic>
        <p:nvPicPr>
          <p:cNvPr id="5" name="Picture 4" descr="3(3).png"/>
          <p:cNvPicPr>
            <a:picLocks noChangeAspect="1"/>
          </p:cNvPicPr>
          <p:nvPr/>
        </p:nvPicPr>
        <p:blipFill>
          <a:blip r:embed="rId3" cstate="print"/>
          <a:stretch>
            <a:fillRect/>
          </a:stretch>
        </p:blipFill>
        <p:spPr>
          <a:xfrm>
            <a:off x="4495799" y="609600"/>
            <a:ext cx="4648201" cy="502920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8229600" cy="1143000"/>
          </a:xfrm>
        </p:spPr>
        <p:txBody>
          <a:bodyPr>
            <a:normAutofit/>
          </a:bodyPr>
          <a:lstStyle/>
          <a:p>
            <a:r>
              <a:rPr lang="en-US" sz="3200" dirty="0"/>
              <a:t>3, </a:t>
            </a:r>
            <a:r>
              <a:rPr lang="en-US" sz="3200" dirty="0" err="1"/>
              <a:t>Đồ</a:t>
            </a:r>
            <a:r>
              <a:rPr lang="en-US" sz="3200" dirty="0"/>
              <a:t> </a:t>
            </a:r>
            <a:r>
              <a:rPr lang="en-US" sz="3200" dirty="0" err="1"/>
              <a:t>gốm</a:t>
            </a:r>
            <a:endParaRPr lang="en-US" sz="3200" dirty="0"/>
          </a:p>
        </p:txBody>
      </p:sp>
      <p:sp>
        <p:nvSpPr>
          <p:cNvPr id="3" name="Content Placeholder 2"/>
          <p:cNvSpPr>
            <a:spLocks noGrp="1"/>
          </p:cNvSpPr>
          <p:nvPr>
            <p:ph idx="1"/>
          </p:nvPr>
        </p:nvSpPr>
        <p:spPr>
          <a:xfrm>
            <a:off x="228600" y="914400"/>
            <a:ext cx="8229600" cy="4525963"/>
          </a:xfrm>
        </p:spPr>
        <p:txBody>
          <a:bodyPr/>
          <a:lstStyle/>
          <a:p>
            <a:r>
              <a:rPr lang="en-US" dirty="0"/>
              <a:t>- </a:t>
            </a:r>
            <a:r>
              <a:rPr lang="en-US" dirty="0" err="1"/>
              <a:t>Gốm</a:t>
            </a:r>
            <a:r>
              <a:rPr lang="en-US" dirty="0"/>
              <a:t> </a:t>
            </a:r>
            <a:r>
              <a:rPr lang="en-US" dirty="0" err="1"/>
              <a:t>thời</a:t>
            </a:r>
            <a:r>
              <a:rPr lang="en-US" dirty="0"/>
              <a:t> </a:t>
            </a:r>
            <a:r>
              <a:rPr lang="en-US" dirty="0" err="1"/>
              <a:t>trần</a:t>
            </a:r>
            <a:r>
              <a:rPr lang="en-US" dirty="0"/>
              <a:t> </a:t>
            </a:r>
            <a:r>
              <a:rPr lang="en-US" dirty="0" err="1"/>
              <a:t>có</a:t>
            </a:r>
            <a:r>
              <a:rPr lang="en-US" dirty="0"/>
              <a:t> </a:t>
            </a:r>
            <a:r>
              <a:rPr lang="en-US" dirty="0" err="1"/>
              <a:t>xương</a:t>
            </a:r>
            <a:r>
              <a:rPr lang="en-US" dirty="0"/>
              <a:t> </a:t>
            </a:r>
            <a:r>
              <a:rPr lang="en-US" dirty="0" err="1"/>
              <a:t>dày</a:t>
            </a:r>
            <a:r>
              <a:rPr lang="en-US" dirty="0"/>
              <a:t>, </a:t>
            </a:r>
            <a:r>
              <a:rPr lang="en-US" dirty="0" err="1"/>
              <a:t>thô</a:t>
            </a:r>
            <a:r>
              <a:rPr lang="en-US" dirty="0"/>
              <a:t> </a:t>
            </a:r>
            <a:r>
              <a:rPr lang="en-US" dirty="0" err="1"/>
              <a:t>và</a:t>
            </a:r>
            <a:r>
              <a:rPr lang="en-US" dirty="0"/>
              <a:t> </a:t>
            </a:r>
            <a:r>
              <a:rPr lang="en-US" dirty="0" err="1"/>
              <a:t>nặng</a:t>
            </a:r>
            <a:r>
              <a:rPr lang="en-US" dirty="0"/>
              <a:t> </a:t>
            </a:r>
            <a:r>
              <a:rPr lang="en-US" dirty="0" err="1"/>
              <a:t>hơn</a:t>
            </a:r>
            <a:r>
              <a:rPr lang="en-US" dirty="0"/>
              <a:t> so </a:t>
            </a:r>
            <a:r>
              <a:rPr lang="en-US" dirty="0" err="1"/>
              <a:t>với</a:t>
            </a:r>
            <a:r>
              <a:rPr lang="en-US" dirty="0"/>
              <a:t> </a:t>
            </a:r>
            <a:r>
              <a:rPr lang="en-US" dirty="0" err="1"/>
              <a:t>thời</a:t>
            </a:r>
            <a:r>
              <a:rPr lang="en-US" dirty="0"/>
              <a:t> </a:t>
            </a:r>
            <a:r>
              <a:rPr lang="en-US" dirty="0" err="1"/>
              <a:t>Lý</a:t>
            </a:r>
            <a:r>
              <a:rPr lang="en-US" dirty="0"/>
              <a:t>.</a:t>
            </a:r>
          </a:p>
          <a:p>
            <a:r>
              <a:rPr lang="en-US" dirty="0" err="1"/>
              <a:t>Đồ</a:t>
            </a:r>
            <a:r>
              <a:rPr lang="en-US" dirty="0"/>
              <a:t> </a:t>
            </a:r>
            <a:r>
              <a:rPr lang="en-US" dirty="0" err="1"/>
              <a:t>gốm</a:t>
            </a:r>
            <a:r>
              <a:rPr lang="en-US" dirty="0"/>
              <a:t> </a:t>
            </a:r>
            <a:r>
              <a:rPr lang="en-US" dirty="0" err="1"/>
              <a:t>gia</a:t>
            </a:r>
            <a:r>
              <a:rPr lang="en-US" dirty="0"/>
              <a:t> </a:t>
            </a:r>
            <a:r>
              <a:rPr lang="en-US" dirty="0" err="1"/>
              <a:t>dụng</a:t>
            </a:r>
            <a:r>
              <a:rPr lang="en-US" dirty="0"/>
              <a:t> </a:t>
            </a:r>
            <a:r>
              <a:rPr lang="en-US" dirty="0" err="1"/>
              <a:t>phát</a:t>
            </a:r>
            <a:r>
              <a:rPr lang="en-US" dirty="0"/>
              <a:t> </a:t>
            </a:r>
            <a:r>
              <a:rPr lang="en-US" dirty="0" err="1"/>
              <a:t>triển</a:t>
            </a:r>
            <a:r>
              <a:rPr lang="en-US" dirty="0"/>
              <a:t> </a:t>
            </a:r>
            <a:r>
              <a:rPr lang="en-US" dirty="0" err="1"/>
              <a:t>mạnh</a:t>
            </a:r>
            <a:r>
              <a:rPr lang="en-US" dirty="0"/>
              <a:t>. </a:t>
            </a:r>
            <a:r>
              <a:rPr lang="en-US" dirty="0" err="1"/>
              <a:t>Gốm</a:t>
            </a:r>
            <a:r>
              <a:rPr lang="en-US" dirty="0"/>
              <a:t> </a:t>
            </a:r>
            <a:r>
              <a:rPr lang="en-US" dirty="0" err="1"/>
              <a:t>hoa</a:t>
            </a:r>
            <a:r>
              <a:rPr lang="en-US" dirty="0"/>
              <a:t> </a:t>
            </a:r>
            <a:r>
              <a:rPr lang="en-US" dirty="0" err="1"/>
              <a:t>nâu</a:t>
            </a:r>
            <a:r>
              <a:rPr lang="en-US" dirty="0"/>
              <a:t>, </a:t>
            </a:r>
            <a:r>
              <a:rPr lang="en-US" dirty="0" err="1"/>
              <a:t>hoa</a:t>
            </a:r>
            <a:r>
              <a:rPr lang="en-US" dirty="0"/>
              <a:t> lam </a:t>
            </a:r>
            <a:r>
              <a:rPr lang="en-US" dirty="0" err="1"/>
              <a:t>với</a:t>
            </a:r>
            <a:r>
              <a:rPr lang="en-US" dirty="0"/>
              <a:t> </a:t>
            </a:r>
            <a:r>
              <a:rPr lang="en-US" dirty="0" err="1"/>
              <a:t>nét</a:t>
            </a:r>
            <a:r>
              <a:rPr lang="en-US" dirty="0"/>
              <a:t> </a:t>
            </a:r>
            <a:r>
              <a:rPr lang="en-US" dirty="0" err="1"/>
              <a:t>vẽ</a:t>
            </a:r>
            <a:r>
              <a:rPr lang="en-US" dirty="0"/>
              <a:t> </a:t>
            </a:r>
            <a:r>
              <a:rPr lang="en-US" dirty="0" err="1"/>
              <a:t>khoáng</a:t>
            </a:r>
            <a:r>
              <a:rPr lang="en-US" dirty="0"/>
              <a:t> </a:t>
            </a:r>
            <a:r>
              <a:rPr lang="en-US" dirty="0" err="1"/>
              <a:t>đạt</a:t>
            </a:r>
            <a:r>
              <a:rPr lang="en-US" dirty="0"/>
              <a:t> </a:t>
            </a:r>
            <a:r>
              <a:rPr lang="en-US" dirty="0" err="1"/>
              <a:t>không</a:t>
            </a:r>
            <a:r>
              <a:rPr lang="en-US" dirty="0"/>
              <a:t> </a:t>
            </a:r>
            <a:r>
              <a:rPr lang="en-US" dirty="0" err="1"/>
              <a:t>gò</a:t>
            </a:r>
            <a:r>
              <a:rPr lang="en-US" dirty="0"/>
              <a:t> </a:t>
            </a:r>
            <a:r>
              <a:rPr lang="en-US" dirty="0" err="1"/>
              <a:t>bó</a:t>
            </a:r>
            <a:r>
              <a:rPr lang="en-US" dirty="0"/>
              <a:t>, </a:t>
            </a:r>
            <a:r>
              <a:rPr lang="en-US" dirty="0" err="1"/>
              <a:t>nói</a:t>
            </a:r>
            <a:r>
              <a:rPr lang="en-US" dirty="0"/>
              <a:t> </a:t>
            </a:r>
            <a:r>
              <a:rPr lang="en-US" dirty="0" err="1"/>
              <a:t>lên</a:t>
            </a:r>
            <a:r>
              <a:rPr lang="en-US" dirty="0"/>
              <a:t> </a:t>
            </a:r>
            <a:r>
              <a:rPr lang="en-US" dirty="0" err="1"/>
              <a:t>tính</a:t>
            </a:r>
            <a:r>
              <a:rPr lang="en-US" dirty="0"/>
              <a:t> </a:t>
            </a:r>
            <a:r>
              <a:rPr lang="en-US" dirty="0" err="1"/>
              <a:t>phóng</a:t>
            </a:r>
            <a:r>
              <a:rPr lang="en-US" dirty="0"/>
              <a:t> </a:t>
            </a:r>
            <a:r>
              <a:rPr lang="en-US" dirty="0" err="1"/>
              <a:t>khoáng</a:t>
            </a:r>
            <a:r>
              <a:rPr lang="en-US" dirty="0"/>
              <a:t> </a:t>
            </a:r>
            <a:r>
              <a:rPr lang="en-US" dirty="0" err="1"/>
              <a:t>của</a:t>
            </a:r>
            <a:r>
              <a:rPr lang="en-US" dirty="0"/>
              <a:t> </a:t>
            </a:r>
            <a:r>
              <a:rPr lang="en-US" dirty="0" err="1"/>
              <a:t>nghệ</a:t>
            </a:r>
            <a:r>
              <a:rPr lang="en-US" dirty="0"/>
              <a:t> </a:t>
            </a:r>
            <a:r>
              <a:rPr lang="en-US" dirty="0" err="1"/>
              <a:t>nhân</a:t>
            </a:r>
            <a:r>
              <a:rPr lang="en-US" dirty="0"/>
              <a:t>.</a:t>
            </a:r>
          </a:p>
          <a:p>
            <a:r>
              <a:rPr lang="en-US" dirty="0" err="1"/>
              <a:t>Đề</a:t>
            </a:r>
            <a:r>
              <a:rPr lang="en-US" dirty="0"/>
              <a:t> </a:t>
            </a:r>
            <a:r>
              <a:rPr lang="en-US" dirty="0" err="1"/>
              <a:t>tài</a:t>
            </a:r>
            <a:r>
              <a:rPr lang="en-US" dirty="0"/>
              <a:t> </a:t>
            </a:r>
            <a:r>
              <a:rPr lang="en-US" dirty="0" err="1"/>
              <a:t>trang</a:t>
            </a:r>
            <a:r>
              <a:rPr lang="en-US" dirty="0"/>
              <a:t> </a:t>
            </a:r>
            <a:r>
              <a:rPr lang="en-US" dirty="0" err="1"/>
              <a:t>trí</a:t>
            </a:r>
            <a:r>
              <a:rPr lang="en-US" dirty="0"/>
              <a:t> </a:t>
            </a:r>
            <a:r>
              <a:rPr lang="en-US" dirty="0" err="1"/>
              <a:t>chủ</a:t>
            </a:r>
            <a:r>
              <a:rPr lang="en-US" dirty="0"/>
              <a:t> </a:t>
            </a:r>
            <a:r>
              <a:rPr lang="en-US" dirty="0" err="1"/>
              <a:t>yếu</a:t>
            </a:r>
            <a:r>
              <a:rPr lang="en-US" dirty="0"/>
              <a:t> </a:t>
            </a:r>
            <a:r>
              <a:rPr lang="en-US" dirty="0" err="1"/>
              <a:t>là</a:t>
            </a:r>
            <a:r>
              <a:rPr lang="en-US" dirty="0"/>
              <a:t> </a:t>
            </a:r>
            <a:r>
              <a:rPr lang="en-US" dirty="0" err="1"/>
              <a:t>hoa</a:t>
            </a:r>
            <a:r>
              <a:rPr lang="en-US" dirty="0"/>
              <a:t> </a:t>
            </a:r>
            <a:r>
              <a:rPr lang="en-US" dirty="0" err="1"/>
              <a:t>sen</a:t>
            </a:r>
            <a:r>
              <a:rPr lang="en-US" dirty="0"/>
              <a:t>, </a:t>
            </a:r>
            <a:r>
              <a:rPr lang="en-US" dirty="0" err="1"/>
              <a:t>hoa</a:t>
            </a:r>
            <a:r>
              <a:rPr lang="en-US" dirty="0"/>
              <a:t> </a:t>
            </a:r>
            <a:r>
              <a:rPr lang="en-US" dirty="0" err="1"/>
              <a:t>cúc</a:t>
            </a:r>
            <a:r>
              <a:rPr lang="en-US" dirty="0"/>
              <a:t> </a:t>
            </a:r>
            <a:r>
              <a:rPr lang="en-US" dirty="0" err="1"/>
              <a:t>cách</a:t>
            </a:r>
            <a:r>
              <a:rPr lang="en-US" dirty="0"/>
              <a:t> </a:t>
            </a:r>
            <a:r>
              <a:rPr lang="en-US" dirty="0" err="1"/>
              <a:t>điệu</a:t>
            </a:r>
            <a:r>
              <a:rPr lang="en-US" dirty="0"/>
              <a:t> </a:t>
            </a:r>
            <a:r>
              <a:rPr lang="en-US" dirty="0" err="1"/>
              <a:t>với</a:t>
            </a:r>
            <a:r>
              <a:rPr lang="en-US" dirty="0"/>
              <a:t> </a:t>
            </a:r>
            <a:r>
              <a:rPr lang="en-US" dirty="0" err="1"/>
              <a:t>thể</a:t>
            </a:r>
            <a:r>
              <a:rPr lang="en-US" dirty="0"/>
              <a:t> </a:t>
            </a:r>
            <a:r>
              <a:rPr lang="en-US" dirty="0" err="1"/>
              <a:t>thức</a:t>
            </a:r>
            <a:r>
              <a:rPr lang="en-US" dirty="0"/>
              <a:t> </a:t>
            </a:r>
            <a:r>
              <a:rPr lang="en-US" dirty="0" err="1"/>
              <a:t>không</a:t>
            </a:r>
            <a:r>
              <a:rPr lang="en-US" dirty="0"/>
              <a:t> </a:t>
            </a:r>
            <a:r>
              <a:rPr lang="en-US" dirty="0" err="1"/>
              <a:t>thay</a:t>
            </a:r>
            <a:r>
              <a:rPr lang="en-US" dirty="0"/>
              <a:t> </a:t>
            </a:r>
            <a:r>
              <a:rPr lang="en-US" dirty="0" err="1"/>
              <a:t>đổi</a:t>
            </a:r>
            <a:r>
              <a:rPr lang="en-US" dirty="0"/>
              <a:t> </a:t>
            </a:r>
            <a:r>
              <a:rPr lang="en-US" dirty="0" err="1"/>
              <a:t>nhiều</a:t>
            </a:r>
            <a:r>
              <a:rPr lang="en-US" dirty="0"/>
              <a:t> so </a:t>
            </a:r>
            <a:r>
              <a:rPr lang="en-US" dirty="0" err="1"/>
              <a:t>với</a:t>
            </a:r>
            <a:r>
              <a:rPr lang="en-US" dirty="0"/>
              <a:t> </a:t>
            </a:r>
            <a:r>
              <a:rPr lang="en-US" dirty="0" err="1"/>
              <a:t>thời</a:t>
            </a:r>
            <a:r>
              <a:rPr lang="en-US" dirty="0"/>
              <a:t> </a:t>
            </a:r>
            <a:r>
              <a:rPr lang="en-US" dirty="0" err="1"/>
              <a:t>Lý</a:t>
            </a:r>
            <a:r>
              <a:rPr lang="en-US" dirty="0"/>
              <a:t>.</a:t>
            </a:r>
          </a:p>
          <a:p>
            <a:pPr>
              <a:buNone/>
            </a:pPr>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_0183.jpg"/>
          <p:cNvPicPr>
            <a:picLocks noGrp="1" noChangeAspect="1"/>
          </p:cNvPicPr>
          <p:nvPr>
            <p:ph idx="1"/>
          </p:nvPr>
        </p:nvPicPr>
        <p:blipFill>
          <a:blip r:embed="rId2" cstate="print"/>
          <a:stretch>
            <a:fillRect/>
          </a:stretch>
        </p:blipFill>
        <p:spPr>
          <a:xfrm>
            <a:off x="228600" y="685800"/>
            <a:ext cx="3962400" cy="5364163"/>
          </a:xfrm>
        </p:spPr>
      </p:pic>
      <p:pic>
        <p:nvPicPr>
          <p:cNvPr id="5" name="Picture 4" descr="mi010906_3-500x300.jpg"/>
          <p:cNvPicPr>
            <a:picLocks noChangeAspect="1"/>
          </p:cNvPicPr>
          <p:nvPr/>
        </p:nvPicPr>
        <p:blipFill>
          <a:blip r:embed="rId3" cstate="print"/>
          <a:stretch>
            <a:fillRect/>
          </a:stretch>
        </p:blipFill>
        <p:spPr>
          <a:xfrm>
            <a:off x="4191000" y="1219200"/>
            <a:ext cx="4762500" cy="4572000"/>
          </a:xfrm>
          <a:prstGeom prst="rect">
            <a:avLst/>
          </a:prstGeom>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770" decel="100000"/>
                                        <p:tgtEl>
                                          <p:spTgt spid="5"/>
                                        </p:tgtEl>
                                      </p:cBhvr>
                                    </p:animEffect>
                                    <p:animScale>
                                      <p:cBhvr>
                                        <p:cTn id="15" dur="770" decel="100000"/>
                                        <p:tgtEl>
                                          <p:spTgt spid="5"/>
                                        </p:tgtEl>
                                      </p:cBhvr>
                                      <p:from x="10000" y="10000"/>
                                      <p:to x="200000" y="450000"/>
                                    </p:animScale>
                                    <p:animScale>
                                      <p:cBhvr>
                                        <p:cTn id="16" dur="1230" accel="100000" fill="hold">
                                          <p:stCondLst>
                                            <p:cond delay="770"/>
                                          </p:stCondLst>
                                        </p:cTn>
                                        <p:tgtEl>
                                          <p:spTgt spid="5"/>
                                        </p:tgtEl>
                                      </p:cBhvr>
                                      <p:from x="200000" y="450000"/>
                                      <p:to x="100000" y="100000"/>
                                    </p:animScale>
                                    <p:set>
                                      <p:cBhvr>
                                        <p:cTn id="17" dur="770" fill="hold"/>
                                        <p:tgtEl>
                                          <p:spTgt spid="5"/>
                                        </p:tgtEl>
                                        <p:attrNameLst>
                                          <p:attrName>ppt_x</p:attrName>
                                        </p:attrNameLst>
                                      </p:cBhvr>
                                      <p:to>
                                        <p:strVal val="(0.5)"/>
                                      </p:to>
                                    </p:set>
                                    <p:anim from="(0.5)" to="(#ppt_x)" calcmode="lin" valueType="num">
                                      <p:cBhvr>
                                        <p:cTn id="18" dur="1230" accel="100000" fill="hold">
                                          <p:stCondLst>
                                            <p:cond delay="770"/>
                                          </p:stCondLst>
                                        </p:cTn>
                                        <p:tgtEl>
                                          <p:spTgt spid="5"/>
                                        </p:tgtEl>
                                        <p:attrNameLst>
                                          <p:attrName>ppt_x</p:attrName>
                                        </p:attrNameLst>
                                      </p:cBhvr>
                                    </p:anim>
                                    <p:set>
                                      <p:cBhvr>
                                        <p:cTn id="19" dur="770" fill="hold"/>
                                        <p:tgtEl>
                                          <p:spTgt spid="5"/>
                                        </p:tgtEl>
                                        <p:attrNameLst>
                                          <p:attrName>ppt_y</p:attrName>
                                        </p:attrNameLst>
                                      </p:cBhvr>
                                      <p:to>
                                        <p:strVal val="(#ppt_y+0.4)"/>
                                      </p:to>
                                    </p:set>
                                    <p:anim from="(#ppt_y+0.4)" to="(#ppt_y)" calcmode="lin" valueType="num">
                                      <p:cBhvr>
                                        <p:cTn id="20"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8229600" cy="1143000"/>
          </a:xfrm>
        </p:spPr>
        <p:txBody>
          <a:bodyPr>
            <a:normAutofit/>
          </a:bodyPr>
          <a:lstStyle/>
          <a:p>
            <a:r>
              <a:rPr lang="en-US" sz="3200" dirty="0"/>
              <a:t>III- </a:t>
            </a:r>
            <a:r>
              <a:rPr lang="en-US" sz="3200" dirty="0" err="1"/>
              <a:t>Đặc</a:t>
            </a:r>
            <a:r>
              <a:rPr lang="en-US" sz="3200" dirty="0"/>
              <a:t> </a:t>
            </a:r>
            <a:r>
              <a:rPr lang="en-US" sz="3200" dirty="0" err="1"/>
              <a:t>điểm</a:t>
            </a:r>
            <a:r>
              <a:rPr lang="en-US" sz="3200" dirty="0"/>
              <a:t> </a:t>
            </a:r>
            <a:r>
              <a:rPr lang="en-US" sz="3200" dirty="0" err="1"/>
              <a:t>mĩ</a:t>
            </a:r>
            <a:r>
              <a:rPr lang="en-US" sz="3200" dirty="0"/>
              <a:t> </a:t>
            </a:r>
            <a:r>
              <a:rPr lang="en-US" sz="3200" dirty="0" err="1"/>
              <a:t>thuật</a:t>
            </a:r>
            <a:r>
              <a:rPr lang="en-US" sz="3200" dirty="0"/>
              <a:t> </a:t>
            </a:r>
            <a:r>
              <a:rPr lang="en-US" sz="3200" dirty="0" err="1"/>
              <a:t>thời</a:t>
            </a:r>
            <a:r>
              <a:rPr lang="en-US" sz="3200" dirty="0"/>
              <a:t> </a:t>
            </a:r>
            <a:r>
              <a:rPr lang="en-US" sz="3200" dirty="0" err="1"/>
              <a:t>Trần</a:t>
            </a:r>
            <a:endParaRPr lang="en-US" sz="3200" dirty="0"/>
          </a:p>
        </p:txBody>
      </p:sp>
      <p:sp>
        <p:nvSpPr>
          <p:cNvPr id="3" name="Content Placeholder 2"/>
          <p:cNvSpPr>
            <a:spLocks noGrp="1"/>
          </p:cNvSpPr>
          <p:nvPr>
            <p:ph idx="1"/>
          </p:nvPr>
        </p:nvSpPr>
        <p:spPr>
          <a:xfrm>
            <a:off x="228600" y="914400"/>
            <a:ext cx="8229600" cy="4525963"/>
          </a:xfrm>
        </p:spPr>
        <p:txBody>
          <a:bodyPr/>
          <a:lstStyle/>
          <a:p>
            <a:r>
              <a:rPr lang="en-US" dirty="0" err="1"/>
              <a:t>Có</a:t>
            </a:r>
            <a:r>
              <a:rPr lang="en-US" dirty="0"/>
              <a:t> </a:t>
            </a:r>
            <a:r>
              <a:rPr lang="en-US" dirty="0" err="1"/>
              <a:t>vẻ</a:t>
            </a:r>
            <a:r>
              <a:rPr lang="en-US" dirty="0"/>
              <a:t> </a:t>
            </a:r>
            <a:r>
              <a:rPr lang="en-US" dirty="0" err="1"/>
              <a:t>đẹp</a:t>
            </a:r>
            <a:r>
              <a:rPr lang="en-US" dirty="0"/>
              <a:t> </a:t>
            </a:r>
            <a:r>
              <a:rPr lang="en-US" dirty="0" err="1"/>
              <a:t>khỏe</a:t>
            </a:r>
            <a:r>
              <a:rPr lang="en-US" dirty="0"/>
              <a:t> </a:t>
            </a:r>
            <a:r>
              <a:rPr lang="en-US" dirty="0" err="1"/>
              <a:t>khoắn</a:t>
            </a:r>
            <a:r>
              <a:rPr lang="en-US" dirty="0"/>
              <a:t>, </a:t>
            </a:r>
            <a:r>
              <a:rPr lang="en-US" dirty="0" err="1"/>
              <a:t>phóng</a:t>
            </a:r>
            <a:r>
              <a:rPr lang="en-US" dirty="0"/>
              <a:t> </a:t>
            </a:r>
            <a:r>
              <a:rPr lang="en-US" dirty="0" err="1"/>
              <a:t>khoáng</a:t>
            </a:r>
            <a:r>
              <a:rPr lang="en-US" dirty="0"/>
              <a:t>, </a:t>
            </a:r>
            <a:r>
              <a:rPr lang="en-US" dirty="0" err="1"/>
              <a:t>biểu</a:t>
            </a:r>
            <a:r>
              <a:rPr lang="en-US" dirty="0"/>
              <a:t> </a:t>
            </a:r>
            <a:r>
              <a:rPr lang="en-US" dirty="0" err="1"/>
              <a:t>hiện</a:t>
            </a:r>
            <a:r>
              <a:rPr lang="en-US" dirty="0"/>
              <a:t> </a:t>
            </a:r>
            <a:r>
              <a:rPr lang="en-US" dirty="0" err="1"/>
              <a:t>được</a:t>
            </a:r>
            <a:r>
              <a:rPr lang="en-US" dirty="0"/>
              <a:t> </a:t>
            </a:r>
            <a:r>
              <a:rPr lang="en-US" dirty="0" err="1"/>
              <a:t>sức</a:t>
            </a:r>
            <a:r>
              <a:rPr lang="en-US" dirty="0"/>
              <a:t> </a:t>
            </a:r>
            <a:r>
              <a:rPr lang="en-US" dirty="0" err="1"/>
              <a:t>mạnh</a:t>
            </a:r>
            <a:r>
              <a:rPr lang="en-US" dirty="0"/>
              <a:t>, </a:t>
            </a:r>
            <a:r>
              <a:rPr lang="en-US" dirty="0" err="1"/>
              <a:t>lòng</a:t>
            </a:r>
            <a:r>
              <a:rPr lang="en-US" dirty="0"/>
              <a:t> </a:t>
            </a:r>
            <a:r>
              <a:rPr lang="en-US" dirty="0" err="1"/>
              <a:t>tự</a:t>
            </a:r>
            <a:r>
              <a:rPr lang="en-US" dirty="0"/>
              <a:t> </a:t>
            </a:r>
            <a:r>
              <a:rPr lang="en-US" dirty="0" err="1"/>
              <a:t>hào</a:t>
            </a:r>
            <a:r>
              <a:rPr lang="en-US" dirty="0"/>
              <a:t> </a:t>
            </a:r>
            <a:r>
              <a:rPr lang="en-US" dirty="0" err="1"/>
              <a:t>và</a:t>
            </a:r>
            <a:r>
              <a:rPr lang="en-US" dirty="0"/>
              <a:t> </a:t>
            </a:r>
            <a:r>
              <a:rPr lang="en-US" dirty="0" err="1"/>
              <a:t>tự</a:t>
            </a:r>
            <a:r>
              <a:rPr lang="en-US" dirty="0"/>
              <a:t> </a:t>
            </a:r>
            <a:r>
              <a:rPr lang="en-US" dirty="0" err="1"/>
              <a:t>tôn</a:t>
            </a:r>
            <a:r>
              <a:rPr lang="en-US" dirty="0"/>
              <a:t> </a:t>
            </a:r>
            <a:r>
              <a:rPr lang="en-US" dirty="0" err="1"/>
              <a:t>dân</a:t>
            </a:r>
            <a:r>
              <a:rPr lang="en-US" dirty="0"/>
              <a:t> </a:t>
            </a:r>
            <a:r>
              <a:rPr lang="en-US" dirty="0" err="1"/>
              <a:t>tộc</a:t>
            </a:r>
            <a:r>
              <a:rPr lang="en-US" dirty="0"/>
              <a:t>.</a:t>
            </a:r>
          </a:p>
          <a:p>
            <a:r>
              <a:rPr lang="en-US" dirty="0" err="1"/>
              <a:t>Kế</a:t>
            </a:r>
            <a:r>
              <a:rPr lang="en-US" dirty="0"/>
              <a:t> </a:t>
            </a:r>
            <a:r>
              <a:rPr lang="en-US" dirty="0" err="1"/>
              <a:t>thừa</a:t>
            </a:r>
            <a:r>
              <a:rPr lang="en-US" dirty="0"/>
              <a:t> </a:t>
            </a:r>
            <a:r>
              <a:rPr lang="en-US" dirty="0" err="1"/>
              <a:t>tinh</a:t>
            </a:r>
            <a:r>
              <a:rPr lang="en-US" dirty="0"/>
              <a:t> </a:t>
            </a:r>
            <a:r>
              <a:rPr lang="en-US" dirty="0" err="1"/>
              <a:t>hoa</a:t>
            </a:r>
            <a:r>
              <a:rPr lang="en-US" dirty="0"/>
              <a:t> </a:t>
            </a:r>
            <a:r>
              <a:rPr lang="en-US" dirty="0" err="1"/>
              <a:t>mĩ</a:t>
            </a:r>
            <a:r>
              <a:rPr lang="en-US" dirty="0"/>
              <a:t> </a:t>
            </a:r>
            <a:r>
              <a:rPr lang="en-US" dirty="0" err="1"/>
              <a:t>thuật</a:t>
            </a:r>
            <a:r>
              <a:rPr lang="en-US" dirty="0"/>
              <a:t> </a:t>
            </a:r>
            <a:r>
              <a:rPr lang="en-US" dirty="0" err="1"/>
              <a:t>thời</a:t>
            </a:r>
            <a:r>
              <a:rPr lang="en-US" dirty="0"/>
              <a:t> </a:t>
            </a:r>
            <a:r>
              <a:rPr lang="en-US" dirty="0" err="1"/>
              <a:t>Lý</a:t>
            </a:r>
            <a:r>
              <a:rPr lang="en-US" dirty="0"/>
              <a:t> </a:t>
            </a:r>
            <a:r>
              <a:rPr lang="en-US" dirty="0" err="1"/>
              <a:t>nhưng</a:t>
            </a:r>
            <a:r>
              <a:rPr lang="en-US" dirty="0"/>
              <a:t> dung </a:t>
            </a:r>
            <a:r>
              <a:rPr lang="en-US" dirty="0" err="1"/>
              <a:t>dị</a:t>
            </a:r>
            <a:r>
              <a:rPr lang="en-US" dirty="0"/>
              <a:t>, </a:t>
            </a:r>
            <a:r>
              <a:rPr lang="en-US" dirty="0" err="1"/>
              <a:t>đôn</a:t>
            </a:r>
            <a:r>
              <a:rPr lang="en-US" dirty="0"/>
              <a:t> </a:t>
            </a:r>
            <a:r>
              <a:rPr lang="en-US" dirty="0" err="1"/>
              <a:t>hậu</a:t>
            </a:r>
            <a:r>
              <a:rPr lang="en-US" dirty="0"/>
              <a:t> </a:t>
            </a:r>
            <a:r>
              <a:rPr lang="en-US" dirty="0" err="1"/>
              <a:t>và</a:t>
            </a:r>
            <a:r>
              <a:rPr lang="en-US" dirty="0"/>
              <a:t> </a:t>
            </a:r>
            <a:r>
              <a:rPr lang="en-US" dirty="0" err="1"/>
              <a:t>chất</a:t>
            </a:r>
            <a:r>
              <a:rPr lang="en-US" dirty="0"/>
              <a:t> </a:t>
            </a:r>
            <a:r>
              <a:rPr lang="en-US" dirty="0" err="1"/>
              <a:t>phác</a:t>
            </a:r>
            <a:r>
              <a:rPr lang="en-US" dirty="0"/>
              <a:t> </a:t>
            </a:r>
            <a:r>
              <a:rPr lang="en-US" dirty="0" err="1"/>
              <a:t>hơn</a:t>
            </a:r>
            <a:r>
              <a:rPr lang="en-US" dirty="0"/>
              <a:t>.</a:t>
            </a:r>
          </a:p>
          <a:p>
            <a:r>
              <a:rPr lang="en-US" dirty="0" err="1"/>
              <a:t>Tiếp</a:t>
            </a:r>
            <a:r>
              <a:rPr lang="en-US" dirty="0"/>
              <a:t> </a:t>
            </a:r>
            <a:r>
              <a:rPr lang="en-US" dirty="0" err="1"/>
              <a:t>nhận</a:t>
            </a:r>
            <a:r>
              <a:rPr lang="en-US" dirty="0"/>
              <a:t> </a:t>
            </a:r>
            <a:r>
              <a:rPr lang="en-US" dirty="0" err="1"/>
              <a:t>được</a:t>
            </a:r>
            <a:r>
              <a:rPr lang="en-US" dirty="0"/>
              <a:t>  1 </a:t>
            </a:r>
            <a:r>
              <a:rPr lang="en-US" dirty="0" err="1"/>
              <a:t>số</a:t>
            </a:r>
            <a:r>
              <a:rPr lang="en-US" dirty="0"/>
              <a:t> </a:t>
            </a:r>
            <a:r>
              <a:rPr lang="en-US" dirty="0" err="1"/>
              <a:t>yếu</a:t>
            </a:r>
            <a:r>
              <a:rPr lang="en-US" dirty="0"/>
              <a:t> </a:t>
            </a:r>
            <a:r>
              <a:rPr lang="en-US" dirty="0" err="1"/>
              <a:t>tố</a:t>
            </a:r>
            <a:r>
              <a:rPr lang="en-US" dirty="0"/>
              <a:t> </a:t>
            </a:r>
            <a:r>
              <a:rPr lang="en-US" dirty="0" err="1"/>
              <a:t>nghệ</a:t>
            </a:r>
            <a:r>
              <a:rPr lang="en-US" dirty="0"/>
              <a:t> </a:t>
            </a:r>
            <a:r>
              <a:rPr lang="en-US" dirty="0" err="1"/>
              <a:t>thuật</a:t>
            </a:r>
            <a:r>
              <a:rPr lang="en-US" dirty="0"/>
              <a:t> </a:t>
            </a:r>
            <a:r>
              <a:rPr lang="en-US" dirty="0" err="1"/>
              <a:t>của</a:t>
            </a:r>
            <a:r>
              <a:rPr lang="en-US" dirty="0"/>
              <a:t> </a:t>
            </a:r>
            <a:r>
              <a:rPr lang="en-US" dirty="0" err="1"/>
              <a:t>nước</a:t>
            </a:r>
            <a:r>
              <a:rPr lang="en-US" dirty="0"/>
              <a:t> </a:t>
            </a:r>
            <a:r>
              <a:rPr lang="en-US" dirty="0" err="1"/>
              <a:t>láng</a:t>
            </a:r>
            <a:r>
              <a:rPr lang="en-US" dirty="0"/>
              <a:t> </a:t>
            </a:r>
            <a:r>
              <a:rPr lang="en-US" dirty="0" err="1"/>
              <a:t>giềng</a:t>
            </a:r>
            <a:r>
              <a:rPr lang="en-US" dirty="0"/>
              <a:t> </a:t>
            </a:r>
            <a:r>
              <a:rPr lang="en-US" dirty="0" err="1"/>
              <a:t>nên</a:t>
            </a:r>
            <a:r>
              <a:rPr lang="en-US" dirty="0"/>
              <a:t> </a:t>
            </a:r>
            <a:r>
              <a:rPr lang="en-US" dirty="0" err="1"/>
              <a:t>đã</a:t>
            </a:r>
            <a:r>
              <a:rPr lang="en-US" dirty="0"/>
              <a:t> </a:t>
            </a:r>
            <a:r>
              <a:rPr lang="en-US" dirty="0" err="1"/>
              <a:t>bổ</a:t>
            </a:r>
            <a:r>
              <a:rPr lang="en-US" dirty="0"/>
              <a:t> sung </a:t>
            </a:r>
            <a:r>
              <a:rPr lang="en-US" dirty="0" err="1"/>
              <a:t>và</a:t>
            </a:r>
            <a:r>
              <a:rPr lang="en-US" dirty="0"/>
              <a:t> </a:t>
            </a:r>
            <a:r>
              <a:rPr lang="en-US" dirty="0" err="1"/>
              <a:t>làm</a:t>
            </a:r>
            <a:r>
              <a:rPr lang="en-US" dirty="0"/>
              <a:t> </a:t>
            </a:r>
            <a:r>
              <a:rPr lang="en-US" dirty="0" err="1"/>
              <a:t>giàu</a:t>
            </a:r>
            <a:r>
              <a:rPr lang="en-US" dirty="0"/>
              <a:t> </a:t>
            </a:r>
            <a:r>
              <a:rPr lang="en-US" dirty="0" err="1"/>
              <a:t>hơn</a:t>
            </a:r>
            <a:r>
              <a:rPr lang="en-US" dirty="0"/>
              <a:t> </a:t>
            </a:r>
            <a:r>
              <a:rPr lang="en-US" dirty="0" err="1"/>
              <a:t>cho</a:t>
            </a:r>
            <a:r>
              <a:rPr lang="en-US" dirty="0"/>
              <a:t> </a:t>
            </a:r>
            <a:r>
              <a:rPr lang="en-US" dirty="0" err="1"/>
              <a:t>nghệ</a:t>
            </a:r>
            <a:r>
              <a:rPr lang="en-US" dirty="0"/>
              <a:t> </a:t>
            </a:r>
            <a:r>
              <a:rPr lang="en-US" dirty="0" err="1"/>
              <a:t>thuật</a:t>
            </a:r>
            <a:r>
              <a:rPr lang="en-US" dirty="0"/>
              <a:t> </a:t>
            </a:r>
            <a:r>
              <a:rPr lang="en-US" dirty="0" err="1"/>
              <a:t>dân</a:t>
            </a:r>
            <a:r>
              <a:rPr lang="en-US" dirty="0"/>
              <a:t> </a:t>
            </a:r>
            <a:r>
              <a:rPr lang="en-US" dirty="0" err="1"/>
              <a:t>tộc</a:t>
            </a:r>
            <a:r>
              <a:rPr lang="en-US" dirty="0"/>
              <a:t>.</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from="(-#ppt_w/2)" to="(#ppt_x)" calcmode="lin" valueType="num">
                                      <p:cBhvr>
                                        <p:cTn id="13" dur="600" fill="hold">
                                          <p:stCondLst>
                                            <p:cond delay="0"/>
                                          </p:stCondLst>
                                        </p:cTn>
                                        <p:tgtEl>
                                          <p:spTgt spid="3">
                                            <p:txEl>
                                              <p:pRg st="0" end="0"/>
                                            </p:txEl>
                                          </p:spTgt>
                                        </p:tgtEl>
                                        <p:attrNameLst>
                                          <p:attrName>ppt_x</p:attrName>
                                        </p:attrNameLst>
                                      </p:cBhvr>
                                    </p:anim>
                                    <p:anim from="0" to="-1.0" calcmode="lin" valueType="num">
                                      <p:cBhvr>
                                        <p:cTn id="14" dur="200" decel="50000" autoRev="1" fill="hold">
                                          <p:stCondLst>
                                            <p:cond delay="600"/>
                                          </p:stCondLst>
                                        </p:cTn>
                                        <p:tgtEl>
                                          <p:spTgt spid="3">
                                            <p:txEl>
                                              <p:pRg st="0" end="0"/>
                                            </p:txEl>
                                          </p:spTgt>
                                        </p:tgtEl>
                                        <p:attrNameLst>
                                          <p:attrName>xshear</p:attrName>
                                        </p:attrNameLst>
                                      </p:cBhvr>
                                    </p:anim>
                                    <p:animScale>
                                      <p:cBhvr>
                                        <p:cTn id="15" dur="200" decel="100000" autoRev="1" fill="hold">
                                          <p:stCondLst>
                                            <p:cond delay="600"/>
                                          </p:stCondLst>
                                        </p:cTn>
                                        <p:tgtEl>
                                          <p:spTgt spid="3">
                                            <p:txEl>
                                              <p:pRg st="0" end="0"/>
                                            </p:txEl>
                                          </p:spTgt>
                                        </p:tgtEl>
                                      </p:cBhvr>
                                      <p:from x="100000" y="100000"/>
                                      <p:to x="80000" y="100000"/>
                                    </p:animScale>
                                    <p:anim by="(#ppt_h/3+#ppt_w*0.1)" calcmode="lin" valueType="num">
                                      <p:cBhvr additive="sum">
                                        <p:cTn id="16"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3">
                                            <p:txEl>
                                              <p:pRg st="1" end="1"/>
                                            </p:txEl>
                                          </p:spTgt>
                                        </p:tgtEl>
                                        <p:attrNameLst>
                                          <p:attrName>ppt_x</p:attrName>
                                        </p:attrNameLst>
                                      </p:cBhvr>
                                    </p:anim>
                                    <p:anim from="0" to="-1.0" calcmode="lin" valueType="num">
                                      <p:cBhvr>
                                        <p:cTn id="22" dur="200" decel="50000" autoRev="1" fill="hold">
                                          <p:stCondLst>
                                            <p:cond delay="600"/>
                                          </p:stCondLst>
                                        </p:cTn>
                                        <p:tgtEl>
                                          <p:spTgt spid="3">
                                            <p:txEl>
                                              <p:pRg st="1" end="1"/>
                                            </p:txEl>
                                          </p:spTgt>
                                        </p:tgtEl>
                                        <p:attrNameLst>
                                          <p:attrName>xshear</p:attrName>
                                        </p:attrNameLst>
                                      </p:cBhvr>
                                    </p:anim>
                                    <p:animScale>
                                      <p:cBhvr>
                                        <p:cTn id="23" dur="200" decel="100000" autoRev="1" fill="hold">
                                          <p:stCondLst>
                                            <p:cond delay="600"/>
                                          </p:stCondLst>
                                        </p:cTn>
                                        <p:tgtEl>
                                          <p:spTgt spid="3">
                                            <p:txEl>
                                              <p:pRg st="1" end="1"/>
                                            </p:txEl>
                                          </p:spTgt>
                                        </p:tgtEl>
                                      </p:cBhvr>
                                      <p:from x="100000" y="100000"/>
                                      <p:to x="80000" y="100000"/>
                                    </p:animScale>
                                    <p:anim by="(#ppt_h/3+#ppt_w*0.1)" calcmode="lin" valueType="num">
                                      <p:cBhvr additive="sum">
                                        <p:cTn id="24"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from="(-#ppt_w/2)" to="(#ppt_x)" calcmode="lin" valueType="num">
                                      <p:cBhvr>
                                        <p:cTn id="29" dur="600" fill="hold">
                                          <p:stCondLst>
                                            <p:cond delay="0"/>
                                          </p:stCondLst>
                                        </p:cTn>
                                        <p:tgtEl>
                                          <p:spTgt spid="3">
                                            <p:txEl>
                                              <p:pRg st="2" end="2"/>
                                            </p:txEl>
                                          </p:spTgt>
                                        </p:tgtEl>
                                        <p:attrNameLst>
                                          <p:attrName>ppt_x</p:attrName>
                                        </p:attrNameLst>
                                      </p:cBhvr>
                                    </p:anim>
                                    <p:anim from="0" to="-1.0" calcmode="lin" valueType="num">
                                      <p:cBhvr>
                                        <p:cTn id="30" dur="200" decel="50000" autoRev="1" fill="hold">
                                          <p:stCondLst>
                                            <p:cond delay="600"/>
                                          </p:stCondLst>
                                        </p:cTn>
                                        <p:tgtEl>
                                          <p:spTgt spid="3">
                                            <p:txEl>
                                              <p:pRg st="2" end="2"/>
                                            </p:txEl>
                                          </p:spTgt>
                                        </p:tgtEl>
                                        <p:attrNameLst>
                                          <p:attrName>xshear</p:attrName>
                                        </p:attrNameLst>
                                      </p:cBhvr>
                                    </p:anim>
                                    <p:animScale>
                                      <p:cBhvr>
                                        <p:cTn id="31" dur="200" decel="100000" autoRev="1" fill="hold">
                                          <p:stCondLst>
                                            <p:cond delay="600"/>
                                          </p:stCondLst>
                                        </p:cTn>
                                        <p:tgtEl>
                                          <p:spTgt spid="3">
                                            <p:txEl>
                                              <p:pRg st="2" end="2"/>
                                            </p:txEl>
                                          </p:spTgt>
                                        </p:tgtEl>
                                      </p:cBhvr>
                                      <p:from x="100000" y="100000"/>
                                      <p:to x="80000" y="100000"/>
                                    </p:animScale>
                                    <p:anim by="(#ppt_h/3+#ppt_w*0.1)" calcmode="lin" valueType="num">
                                      <p:cBhvr additive="sum">
                                        <p:cTn id="32"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0"/>
            <a:ext cx="9144000" cy="1435100"/>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Garamond" pitchFamily="18" charset="0"/>
            </a:endParaRPr>
          </a:p>
        </p:txBody>
      </p:sp>
      <p:sp>
        <p:nvSpPr>
          <p:cNvPr id="5123" name="Rectangle 23"/>
          <p:cNvSpPr>
            <a:spLocks noChangeArrowheads="1"/>
          </p:cNvSpPr>
          <p:nvPr/>
        </p:nvSpPr>
        <p:spPr bwMode="auto">
          <a:xfrm>
            <a:off x="0" y="5638800"/>
            <a:ext cx="9144000" cy="1219200"/>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Garamond" pitchFamily="18" charset="0"/>
            </a:endParaRPr>
          </a:p>
        </p:txBody>
      </p:sp>
      <p:sp>
        <p:nvSpPr>
          <p:cNvPr id="7" name="Rounded Rectangle 35"/>
          <p:cNvSpPr/>
          <p:nvPr/>
        </p:nvSpPr>
        <p:spPr>
          <a:xfrm>
            <a:off x="1212850" y="146109"/>
            <a:ext cx="7175500" cy="135566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dirty="0">
              <a:solidFill>
                <a:schemeClr val="tx1"/>
              </a:solidFill>
              <a:latin typeface="Times New Roman" pitchFamily="18" charset="0"/>
              <a:cs typeface="Times New Roman" pitchFamily="18" charset="0"/>
            </a:endParaRPr>
          </a:p>
        </p:txBody>
      </p:sp>
      <p:sp>
        <p:nvSpPr>
          <p:cNvPr id="8" name="Rectangle 1"/>
          <p:cNvSpPr>
            <a:spLocks noChangeArrowheads="1"/>
          </p:cNvSpPr>
          <p:nvPr/>
        </p:nvSpPr>
        <p:spPr bwMode="auto">
          <a:xfrm>
            <a:off x="381000" y="456039"/>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ctr" eaLnBrk="1" hangingPunct="1"/>
            <a:r>
              <a:rPr lang="en-US" altLang="en-US" sz="2400" b="1" u="sng" dirty="0">
                <a:solidFill>
                  <a:srgbClr val="FF0000"/>
                </a:solidFill>
                <a:latin typeface="Times New Roman" pitchFamily="18" charset="0"/>
                <a:ea typeface="Calibri" pitchFamily="34" charset="0"/>
                <a:cs typeface="Times New Roman" pitchFamily="18" charset="0"/>
              </a:rPr>
              <a:t>Chủ Đề 1</a:t>
            </a:r>
            <a:r>
              <a:rPr lang="en-US" altLang="en-US" sz="2400" b="1" dirty="0">
                <a:solidFill>
                  <a:srgbClr val="FF0000"/>
                </a:solidFill>
                <a:latin typeface="Times New Roman" pitchFamily="18" charset="0"/>
                <a:ea typeface="Calibri" pitchFamily="34" charset="0"/>
                <a:cs typeface="Times New Roman" pitchFamily="18" charset="0"/>
              </a:rPr>
              <a:t>: </a:t>
            </a:r>
            <a:endParaRPr lang="en-US" altLang="en-US" sz="2800" b="1" dirty="0">
              <a:solidFill>
                <a:srgbClr val="FF0000"/>
              </a:solidFill>
              <a:latin typeface="Times New Roman" pitchFamily="18" charset="0"/>
              <a:ea typeface="Calibri" pitchFamily="34" charset="0"/>
              <a:cs typeface="Times New Roman" pitchFamily="18" charset="0"/>
            </a:endParaRPr>
          </a:p>
          <a:p>
            <a:pPr indent="457200" algn="ctr" eaLnBrk="1" hangingPunct="1"/>
            <a:r>
              <a:rPr lang="en-US" altLang="en-US" sz="2400" b="1" dirty="0">
                <a:solidFill>
                  <a:srgbClr val="FF0000"/>
                </a:solidFill>
                <a:latin typeface="Times New Roman" pitchFamily="18" charset="0"/>
                <a:ea typeface="Calibri" pitchFamily="34" charset="0"/>
                <a:cs typeface="Times New Roman" pitchFamily="18" charset="0"/>
              </a:rPr>
              <a:t>	SƠ LƯỢC MĨ THUẬT VIỆT NAM THỜI TRẦN</a:t>
            </a:r>
          </a:p>
        </p:txBody>
      </p:sp>
      <p:grpSp>
        <p:nvGrpSpPr>
          <p:cNvPr id="11" name="Group 6"/>
          <p:cNvGrpSpPr>
            <a:grpSpLocks/>
          </p:cNvGrpSpPr>
          <p:nvPr/>
        </p:nvGrpSpPr>
        <p:grpSpPr bwMode="auto">
          <a:xfrm>
            <a:off x="1104900" y="2170113"/>
            <a:ext cx="7391400" cy="1512887"/>
            <a:chOff x="1269" y="1239"/>
            <a:chExt cx="3160" cy="889"/>
          </a:xfrm>
        </p:grpSpPr>
        <p:sp>
          <p:nvSpPr>
            <p:cNvPr id="5129" name="Freeform 7"/>
            <p:cNvSpPr>
              <a:spLocks/>
            </p:cNvSpPr>
            <p:nvPr/>
          </p:nvSpPr>
          <p:spPr bwMode="gray">
            <a:xfrm>
              <a:off x="1440" y="1938"/>
              <a:ext cx="2736" cy="190"/>
            </a:xfrm>
            <a:custGeom>
              <a:avLst/>
              <a:gdLst>
                <a:gd name="T0" fmla="*/ 2147483646 w 1120"/>
                <a:gd name="T1" fmla="*/ 2 h 252"/>
                <a:gd name="T2" fmla="*/ 2147483646 w 1120"/>
                <a:gd name="T3" fmla="*/ 2 h 252"/>
                <a:gd name="T4" fmla="*/ 2147483646 w 1120"/>
                <a:gd name="T5" fmla="*/ 2 h 252"/>
                <a:gd name="T6" fmla="*/ 2147483646 w 1120"/>
                <a:gd name="T7" fmla="*/ 2 h 252"/>
                <a:gd name="T8" fmla="*/ 2147483646 w 1120"/>
                <a:gd name="T9" fmla="*/ 2 h 252"/>
                <a:gd name="T10" fmla="*/ 2147483646 w 1120"/>
                <a:gd name="T11" fmla="*/ 2 h 252"/>
                <a:gd name="T12" fmla="*/ 2147483646 w 1120"/>
                <a:gd name="T13" fmla="*/ 2 h 252"/>
                <a:gd name="T14" fmla="*/ 2147483646 w 1120"/>
                <a:gd name="T15" fmla="*/ 2 h 252"/>
                <a:gd name="T16" fmla="*/ 2147483646 w 1120"/>
                <a:gd name="T17" fmla="*/ 2 h 252"/>
                <a:gd name="T18" fmla="*/ 2147483646 w 1120"/>
                <a:gd name="T19" fmla="*/ 2 h 252"/>
                <a:gd name="T20" fmla="*/ 2147483646 w 1120"/>
                <a:gd name="T21" fmla="*/ 2 h 252"/>
                <a:gd name="T22" fmla="*/ 2147483646 w 1120"/>
                <a:gd name="T23" fmla="*/ 2 h 252"/>
                <a:gd name="T24" fmla="*/ 2147483646 w 1120"/>
                <a:gd name="T25" fmla="*/ 2 h 252"/>
                <a:gd name="T26" fmla="*/ 2147483646 w 1120"/>
                <a:gd name="T27" fmla="*/ 2 h 252"/>
                <a:gd name="T28" fmla="*/ 2147483646 w 1120"/>
                <a:gd name="T29" fmla="*/ 2 h 252"/>
                <a:gd name="T30" fmla="*/ 2147483646 w 1120"/>
                <a:gd name="T31" fmla="*/ 2 h 252"/>
                <a:gd name="T32" fmla="*/ 2147483646 w 1120"/>
                <a:gd name="T33" fmla="*/ 2 h 252"/>
                <a:gd name="T34" fmla="*/ 2147483646 w 1120"/>
                <a:gd name="T35" fmla="*/ 2 h 252"/>
                <a:gd name="T36" fmla="*/ 2147483646 w 1120"/>
                <a:gd name="T37" fmla="*/ 2 h 252"/>
                <a:gd name="T38" fmla="*/ 2147483646 w 1120"/>
                <a:gd name="T39" fmla="*/ 2 h 252"/>
                <a:gd name="T40" fmla="*/ 2147483646 w 1120"/>
                <a:gd name="T41" fmla="*/ 2 h 252"/>
                <a:gd name="T42" fmla="*/ 2147483646 w 1120"/>
                <a:gd name="T43" fmla="*/ 2 h 252"/>
                <a:gd name="T44" fmla="*/ 0 w 1120"/>
                <a:gd name="T45" fmla="*/ 2 h 252"/>
                <a:gd name="T46" fmla="*/ 0 w 1120"/>
                <a:gd name="T47" fmla="*/ 2 h 252"/>
                <a:gd name="T48" fmla="*/ 2147483646 w 1120"/>
                <a:gd name="T49" fmla="*/ 0 h 252"/>
                <a:gd name="T50" fmla="*/ 2147483646 w 1120"/>
                <a:gd name="T51" fmla="*/ 2 h 252"/>
                <a:gd name="T52" fmla="*/ 2147483646 w 1120"/>
                <a:gd name="T53" fmla="*/ 2 h 252"/>
                <a:gd name="T54" fmla="*/ 2147483646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80808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5130" name="Rectangle 8"/>
            <p:cNvSpPr>
              <a:spLocks noChangeArrowheads="1"/>
            </p:cNvSpPr>
            <p:nvPr/>
          </p:nvSpPr>
          <p:spPr bwMode="gray">
            <a:xfrm>
              <a:off x="1269" y="1239"/>
              <a:ext cx="3160" cy="833"/>
            </a:xfrm>
            <a:prstGeom prst="rect">
              <a:avLst/>
            </a:prstGeom>
            <a:solidFill>
              <a:srgbClr val="FF99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cs typeface="Times New Roman" pitchFamily="18" charset="0"/>
              </a:endParaRPr>
            </a:p>
          </p:txBody>
        </p:sp>
      </p:grpSp>
      <p:sp>
        <p:nvSpPr>
          <p:cNvPr id="14" name="Rectangle 1"/>
          <p:cNvSpPr>
            <a:spLocks noChangeArrowheads="1"/>
          </p:cNvSpPr>
          <p:nvPr/>
        </p:nvSpPr>
        <p:spPr bwMode="auto">
          <a:xfrm>
            <a:off x="1052513" y="2313335"/>
            <a:ext cx="70373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ctr"/>
            <a:r>
              <a:rPr lang="en-US" altLang="en-US" sz="3200" b="1" dirty="0" err="1">
                <a:solidFill>
                  <a:srgbClr val="0000FF"/>
                </a:solidFill>
                <a:latin typeface="Times New Roman" pitchFamily="18" charset="0"/>
                <a:ea typeface="Calibri" pitchFamily="34" charset="0"/>
                <a:cs typeface="Times New Roman" pitchFamily="18" charset="0"/>
              </a:rPr>
              <a:t>Tiết</a:t>
            </a:r>
            <a:r>
              <a:rPr lang="en-US" altLang="en-US" sz="3200" b="1" dirty="0">
                <a:solidFill>
                  <a:srgbClr val="0000FF"/>
                </a:solidFill>
                <a:latin typeface="Times New Roman" pitchFamily="18" charset="0"/>
                <a:ea typeface="Calibri" pitchFamily="34" charset="0"/>
                <a:cs typeface="Times New Roman" pitchFamily="18" charset="0"/>
              </a:rPr>
              <a:t> 1: </a:t>
            </a:r>
            <a:r>
              <a:rPr lang="en-US" altLang="en-US" sz="3200" b="1" dirty="0" err="1">
                <a:solidFill>
                  <a:srgbClr val="0000FF"/>
                </a:solidFill>
                <a:latin typeface="Times New Roman" pitchFamily="18" charset="0"/>
                <a:ea typeface="Calibri" pitchFamily="34" charset="0"/>
                <a:cs typeface="Times New Roman" pitchFamily="18" charset="0"/>
              </a:rPr>
              <a:t>Tìm</a:t>
            </a:r>
            <a:r>
              <a:rPr lang="en-US" altLang="en-US" sz="3200" b="1" dirty="0">
                <a:solidFill>
                  <a:srgbClr val="0000FF"/>
                </a:solidFill>
                <a:latin typeface="Times New Roman" pitchFamily="18" charset="0"/>
                <a:ea typeface="Calibri" pitchFamily="34" charset="0"/>
                <a:cs typeface="Times New Roman" pitchFamily="18" charset="0"/>
              </a:rPr>
              <a:t> </a:t>
            </a:r>
            <a:r>
              <a:rPr lang="en-US" altLang="en-US" sz="3200" b="1" dirty="0" err="1">
                <a:solidFill>
                  <a:srgbClr val="0000FF"/>
                </a:solidFill>
                <a:latin typeface="Times New Roman" pitchFamily="18" charset="0"/>
                <a:ea typeface="Calibri" pitchFamily="34" charset="0"/>
                <a:cs typeface="Times New Roman" pitchFamily="18" charset="0"/>
              </a:rPr>
              <a:t>hiểu</a:t>
            </a:r>
            <a:r>
              <a:rPr lang="en-US" altLang="en-US" sz="3200" b="1" dirty="0">
                <a:solidFill>
                  <a:srgbClr val="0000FF"/>
                </a:solidFill>
                <a:latin typeface="Times New Roman" pitchFamily="18" charset="0"/>
                <a:ea typeface="Calibri" pitchFamily="34" charset="0"/>
                <a:cs typeface="Times New Roman" pitchFamily="18" charset="0"/>
              </a:rPr>
              <a:t> </a:t>
            </a:r>
            <a:r>
              <a:rPr lang="en-US" altLang="en-US" sz="3200" b="1" dirty="0" err="1">
                <a:solidFill>
                  <a:srgbClr val="0000FF"/>
                </a:solidFill>
                <a:latin typeface="Times New Roman" pitchFamily="18" charset="0"/>
                <a:ea typeface="Calibri" pitchFamily="34" charset="0"/>
                <a:cs typeface="Times New Roman" pitchFamily="18" charset="0"/>
              </a:rPr>
              <a:t>mĩ</a:t>
            </a:r>
            <a:r>
              <a:rPr lang="en-US" altLang="en-US" sz="3200" b="1" dirty="0">
                <a:solidFill>
                  <a:srgbClr val="0000FF"/>
                </a:solidFill>
                <a:latin typeface="Times New Roman" pitchFamily="18" charset="0"/>
                <a:ea typeface="Calibri" pitchFamily="34" charset="0"/>
                <a:cs typeface="Times New Roman" pitchFamily="18" charset="0"/>
              </a:rPr>
              <a:t> </a:t>
            </a:r>
            <a:r>
              <a:rPr lang="en-US" altLang="en-US" sz="3200" b="1" dirty="0" err="1">
                <a:solidFill>
                  <a:srgbClr val="0000FF"/>
                </a:solidFill>
                <a:latin typeface="Times New Roman" pitchFamily="18" charset="0"/>
                <a:ea typeface="Calibri" pitchFamily="34" charset="0"/>
                <a:cs typeface="Times New Roman" pitchFamily="18" charset="0"/>
              </a:rPr>
              <a:t>thuật</a:t>
            </a:r>
            <a:r>
              <a:rPr lang="en-US" altLang="en-US" sz="3200" b="1" dirty="0">
                <a:solidFill>
                  <a:srgbClr val="0000FF"/>
                </a:solidFill>
                <a:latin typeface="Times New Roman" pitchFamily="18" charset="0"/>
                <a:ea typeface="Calibri" pitchFamily="34" charset="0"/>
                <a:cs typeface="Times New Roman" pitchFamily="18" charset="0"/>
              </a:rPr>
              <a:t> </a:t>
            </a:r>
            <a:r>
              <a:rPr lang="en-US" altLang="en-US" sz="3200" b="1" dirty="0" err="1">
                <a:solidFill>
                  <a:srgbClr val="0000FF"/>
                </a:solidFill>
                <a:latin typeface="Times New Roman" pitchFamily="18" charset="0"/>
                <a:ea typeface="Calibri" pitchFamily="34" charset="0"/>
                <a:cs typeface="Times New Roman" pitchFamily="18" charset="0"/>
              </a:rPr>
              <a:t>thời</a:t>
            </a:r>
            <a:r>
              <a:rPr lang="en-US" altLang="en-US" sz="3200" b="1" dirty="0">
                <a:solidFill>
                  <a:srgbClr val="0000FF"/>
                </a:solidFill>
                <a:latin typeface="Times New Roman" pitchFamily="18" charset="0"/>
                <a:ea typeface="Calibri" pitchFamily="34" charset="0"/>
                <a:cs typeface="Times New Roman" pitchFamily="18" charset="0"/>
              </a:rPr>
              <a:t> </a:t>
            </a:r>
            <a:r>
              <a:rPr lang="en-US" altLang="en-US" sz="3200" b="1" dirty="0" err="1">
                <a:solidFill>
                  <a:srgbClr val="0000FF"/>
                </a:solidFill>
                <a:latin typeface="Times New Roman" pitchFamily="18" charset="0"/>
                <a:ea typeface="Calibri" pitchFamily="34" charset="0"/>
                <a:cs typeface="Times New Roman" pitchFamily="18" charset="0"/>
              </a:rPr>
              <a:t>Trần</a:t>
            </a:r>
            <a:r>
              <a:rPr lang="en-US" altLang="en-US" sz="3200" b="1" dirty="0">
                <a:solidFill>
                  <a:srgbClr val="0000FF"/>
                </a:solidFill>
                <a:latin typeface="Times New Roman" pitchFamily="18" charset="0"/>
                <a:ea typeface="Calibri" pitchFamily="34" charset="0"/>
                <a:cs typeface="Times New Roman" pitchFamily="18" charset="0"/>
              </a:rPr>
              <a:t> (1226 – 1400)</a:t>
            </a:r>
          </a:p>
        </p:txBody>
      </p:sp>
    </p:spTree>
    <p:extLst>
      <p:ext uri="{BB962C8B-B14F-4D97-AF65-F5344CB8AC3E}">
        <p14:creationId xmlns:p14="http://schemas.microsoft.com/office/powerpoint/2010/main" val="1388210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838200"/>
            <a:ext cx="8994105" cy="571500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22979"/>
            <a:ext cx="8991600" cy="6735021"/>
          </a:xfrm>
          <a:prstGeom prst="rect">
            <a:avLst/>
          </a:prstGeom>
        </p:spPr>
      </p:pic>
      <p:sp>
        <p:nvSpPr>
          <p:cNvPr id="5" name="Title 1"/>
          <p:cNvSpPr txBox="1">
            <a:spLocks/>
          </p:cNvSpPr>
          <p:nvPr/>
        </p:nvSpPr>
        <p:spPr>
          <a:xfrm>
            <a:off x="533400" y="174477"/>
            <a:ext cx="4419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2800" dirty="0">
                <a:solidFill>
                  <a:srgbClr val="FF0000"/>
                </a:solidFill>
              </a:rPr>
              <a:t>I- Vài nét về bối cảnh xã hội</a:t>
            </a:r>
          </a:p>
        </p:txBody>
      </p:sp>
      <p:sp>
        <p:nvSpPr>
          <p:cNvPr id="6" name="Content Placeholder 2"/>
          <p:cNvSpPr txBox="1">
            <a:spLocks/>
          </p:cNvSpPr>
          <p:nvPr/>
        </p:nvSpPr>
        <p:spPr>
          <a:xfrm>
            <a:off x="457200" y="5486400"/>
            <a:ext cx="8229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bg1"/>
                </a:solidFill>
              </a:rPr>
              <a:t>- Đầu thế kỉ XIII, nhà Trần lên thay nhà Lý, chế độ trung ương tập quyền được củng cố.</a:t>
            </a:r>
          </a:p>
        </p:txBody>
      </p:sp>
      <p:sp>
        <p:nvSpPr>
          <p:cNvPr id="8" name="Rectangle 7"/>
          <p:cNvSpPr/>
          <p:nvPr/>
        </p:nvSpPr>
        <p:spPr>
          <a:xfrm>
            <a:off x="685800" y="5105400"/>
            <a:ext cx="8001000" cy="1384995"/>
          </a:xfrm>
          <a:prstGeom prst="rect">
            <a:avLst/>
          </a:prstGeom>
        </p:spPr>
        <p:txBody>
          <a:bodyPr wrap="square">
            <a:spAutoFit/>
          </a:bodyPr>
          <a:lstStyle/>
          <a:p>
            <a:r>
              <a:rPr lang="en-US" sz="2800" dirty="0">
                <a:solidFill>
                  <a:schemeClr val="bg1"/>
                </a:solidFill>
              </a:rPr>
              <a:t>- Với ba lần chống quân Mông-Nguyên, tinh thần tự cường, tự chủ dân tộc ngày càng cao, đất nước giàu mạnh.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7" y="122980"/>
            <a:ext cx="9131493" cy="6811220"/>
          </a:xfrm>
          <a:prstGeom prst="rect">
            <a:avLst/>
          </a:prstGeom>
        </p:spPr>
      </p:pic>
      <p:sp>
        <p:nvSpPr>
          <p:cNvPr id="13" name="Rectangle 12"/>
          <p:cNvSpPr/>
          <p:nvPr/>
        </p:nvSpPr>
        <p:spPr>
          <a:xfrm>
            <a:off x="838200" y="5410200"/>
            <a:ext cx="7467600" cy="954107"/>
          </a:xfrm>
          <a:prstGeom prst="rect">
            <a:avLst/>
          </a:prstGeom>
        </p:spPr>
        <p:txBody>
          <a:bodyPr wrap="square">
            <a:spAutoFit/>
          </a:bodyPr>
          <a:lstStyle/>
          <a:p>
            <a:r>
              <a:rPr lang="en-US" sz="2800" dirty="0">
                <a:solidFill>
                  <a:schemeClr val="bg1"/>
                </a:solidFill>
              </a:rPr>
              <a:t>=&gt; Đó là nguyên nhân và điều kiện cho nền nghệ thuật thời Trần phát triển.</a:t>
            </a:r>
          </a:p>
        </p:txBody>
      </p:sp>
    </p:spTree>
    <p:extLst>
      <p:ext uri="{BB962C8B-B14F-4D97-AF65-F5344CB8AC3E}">
        <p14:creationId xmlns:p14="http://schemas.microsoft.com/office/powerpoint/2010/main" val="272543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nodeType="clickEffect">
                                  <p:stCondLst>
                                    <p:cond delay="0"/>
                                  </p:stCondLst>
                                  <p:childTnLst>
                                    <p:animEffect transition="out" filter="randombar(horizont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4" presetClass="exit" presetSubtype="10" fill="hold" grpId="1" nodeType="withEffect">
                                  <p:stCondLst>
                                    <p:cond delay="0"/>
                                  </p:stCondLst>
                                  <p:childTnLst>
                                    <p:animEffect transition="out" filter="randombar(horizontal)">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1"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xit" presetSubtype="21" fill="hold" nodeType="clickEffect">
                                  <p:stCondLst>
                                    <p:cond delay="0"/>
                                  </p:stCondLst>
                                  <p:childTnLst>
                                    <p:animEffect transition="out" filter="barn(inVertical)">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6" presetClass="exit" presetSubtype="21" fill="hold" grpId="2" nodeType="withEffect">
                                  <p:stCondLst>
                                    <p:cond delay="0"/>
                                  </p:stCondLst>
                                  <p:childTnLst>
                                    <p:animEffect transition="out" filter="barn(inVertical)">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6" presetClass="entr" presetSubtype="16"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nodeType="clickEffect">
                                  <p:stCondLst>
                                    <p:cond delay="0"/>
                                  </p:stCondLst>
                                  <p:childTnLst>
                                    <p:animEffect transition="out" filter="randombar(horizontal)">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par>
                                <p:cTn id="52" presetID="14" presetClass="exit" presetSubtype="10" fill="hold" grpId="1" nodeType="withEffect">
                                  <p:stCondLst>
                                    <p:cond delay="0"/>
                                  </p:stCondLst>
                                  <p:childTnLst>
                                    <p:animEffect transition="out" filter="randombar(horizontal)">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8" grpId="1"/>
      <p:bldP spid="8" grpId="2"/>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533400"/>
            <a:ext cx="3991429" cy="2514600"/>
          </a:xfrm>
        </p:spPr>
      </p:pic>
      <p:pic>
        <p:nvPicPr>
          <p:cNvPr id="4" name="Content Placeholder 3" descr="201207-30.jpg"/>
          <p:cNvPicPr>
            <a:picLocks noChangeAspect="1"/>
          </p:cNvPicPr>
          <p:nvPr/>
        </p:nvPicPr>
        <p:blipFill>
          <a:blip r:embed="rId3" cstate="print"/>
          <a:stretch>
            <a:fillRect/>
          </a:stretch>
        </p:blipFill>
        <p:spPr>
          <a:xfrm>
            <a:off x="4876800" y="381001"/>
            <a:ext cx="3860799" cy="5791200"/>
          </a:xfrm>
          <a:prstGeom prst="rect">
            <a:avLst/>
          </a:prstGeom>
        </p:spPr>
      </p:pic>
      <p:sp>
        <p:nvSpPr>
          <p:cNvPr id="6" name="Rectangle 5"/>
          <p:cNvSpPr/>
          <p:nvPr/>
        </p:nvSpPr>
        <p:spPr>
          <a:xfrm>
            <a:off x="685800" y="5334000"/>
            <a:ext cx="7924800" cy="1015663"/>
          </a:xfrm>
          <a:prstGeom prst="rect">
            <a:avLst/>
          </a:prstGeom>
        </p:spPr>
        <p:txBody>
          <a:bodyPr wrap="square">
            <a:spAutoFit/>
          </a:bodyPr>
          <a:lstStyle/>
          <a:p>
            <a:r>
              <a:rPr lang="en-US" sz="2000" dirty="0">
                <a:solidFill>
                  <a:srgbClr val="FF0000"/>
                </a:solidFill>
              </a:rPr>
              <a:t>Mỹ thuật thời trần là sự tiếp nối của mỹ thuật thời Lý..Nhờ sự giao lưu văn hóa rộng rãi, tinh thần thượng võ được phát huy mạnh mẽ qua các cuộc kháng chiến</a:t>
            </a:r>
          </a:p>
        </p:txBody>
      </p:sp>
      <p:sp>
        <p:nvSpPr>
          <p:cNvPr id="7" name="Rectangle 6"/>
          <p:cNvSpPr/>
          <p:nvPr/>
        </p:nvSpPr>
        <p:spPr>
          <a:xfrm>
            <a:off x="1371600" y="76200"/>
            <a:ext cx="2244695" cy="400110"/>
          </a:xfrm>
          <a:prstGeom prst="rect">
            <a:avLst/>
          </a:prstGeom>
        </p:spPr>
        <p:txBody>
          <a:bodyPr wrap="square">
            <a:spAutoFit/>
          </a:bodyPr>
          <a:lstStyle/>
          <a:p>
            <a:r>
              <a:rPr lang="en-US" sz="2000" dirty="0">
                <a:solidFill>
                  <a:srgbClr val="FF0000"/>
                </a:solidFill>
              </a:rPr>
              <a:t>Kiến trúc Thời Lý</a:t>
            </a:r>
          </a:p>
        </p:txBody>
      </p:sp>
      <p:sp>
        <p:nvSpPr>
          <p:cNvPr id="8" name="Rectangle 7"/>
          <p:cNvSpPr/>
          <p:nvPr/>
        </p:nvSpPr>
        <p:spPr>
          <a:xfrm>
            <a:off x="6041877" y="6248400"/>
            <a:ext cx="2244695" cy="400110"/>
          </a:xfrm>
          <a:prstGeom prst="rect">
            <a:avLst/>
          </a:prstGeom>
        </p:spPr>
        <p:txBody>
          <a:bodyPr wrap="square">
            <a:spAutoFit/>
          </a:bodyPr>
          <a:lstStyle/>
          <a:p>
            <a:r>
              <a:rPr lang="en-US" sz="2000" dirty="0">
                <a:solidFill>
                  <a:srgbClr val="FF0000"/>
                </a:solidFill>
              </a:rPr>
              <a:t>Kiến trúc Thời Trần</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3947" y="3124200"/>
            <a:ext cx="2540000" cy="3644900"/>
          </a:xfrm>
          <a:prstGeom prst="rect">
            <a:avLst/>
          </a:prstGeom>
        </p:spPr>
      </p:pic>
    </p:spTree>
    <p:extLst>
      <p:ext uri="{BB962C8B-B14F-4D97-AF65-F5344CB8AC3E}">
        <p14:creationId xmlns:p14="http://schemas.microsoft.com/office/powerpoint/2010/main" val="58383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229600" cy="1143000"/>
          </a:xfrm>
        </p:spPr>
        <p:txBody>
          <a:bodyPr>
            <a:normAutofit/>
          </a:bodyPr>
          <a:lstStyle/>
          <a:p>
            <a:r>
              <a:rPr lang="en-US" sz="2800" dirty="0"/>
              <a:t>II- </a:t>
            </a:r>
            <a:r>
              <a:rPr lang="en-US" sz="2800" dirty="0" err="1"/>
              <a:t>Vài</a:t>
            </a:r>
            <a:r>
              <a:rPr lang="en-US" sz="2800" dirty="0"/>
              <a:t> </a:t>
            </a:r>
            <a:r>
              <a:rPr lang="en-US" sz="2800" dirty="0" err="1"/>
              <a:t>nét</a:t>
            </a:r>
            <a:r>
              <a:rPr lang="en-US" sz="2800" dirty="0"/>
              <a:t> </a:t>
            </a:r>
            <a:r>
              <a:rPr lang="en-US" sz="2800" dirty="0" err="1"/>
              <a:t>về</a:t>
            </a:r>
            <a:r>
              <a:rPr lang="en-US" sz="2800" dirty="0"/>
              <a:t> </a:t>
            </a:r>
            <a:r>
              <a:rPr lang="en-US" sz="2800" dirty="0" err="1"/>
              <a:t>mĩ</a:t>
            </a:r>
            <a:r>
              <a:rPr lang="en-US" sz="2800" dirty="0"/>
              <a:t> </a:t>
            </a:r>
            <a:r>
              <a:rPr lang="en-US" sz="2800" dirty="0" err="1"/>
              <a:t>thuật</a:t>
            </a:r>
            <a:r>
              <a:rPr lang="en-US" sz="2800" dirty="0"/>
              <a:t> </a:t>
            </a:r>
            <a:r>
              <a:rPr lang="en-US" sz="2800" dirty="0" err="1"/>
              <a:t>thời</a:t>
            </a:r>
            <a:r>
              <a:rPr lang="en-US" sz="2800" dirty="0"/>
              <a:t> </a:t>
            </a:r>
            <a:r>
              <a:rPr lang="en-US" sz="2800" dirty="0" err="1"/>
              <a:t>Trần</a:t>
            </a:r>
            <a:endParaRPr lang="en-US" sz="2800" dirty="0"/>
          </a:p>
        </p:txBody>
      </p:sp>
      <p:sp>
        <p:nvSpPr>
          <p:cNvPr id="3" name="Content Placeholder 2"/>
          <p:cNvSpPr>
            <a:spLocks noGrp="1"/>
          </p:cNvSpPr>
          <p:nvPr>
            <p:ph idx="1"/>
          </p:nvPr>
        </p:nvSpPr>
        <p:spPr>
          <a:xfrm>
            <a:off x="228600" y="914400"/>
            <a:ext cx="8229600" cy="4525963"/>
          </a:xfrm>
        </p:spPr>
        <p:txBody>
          <a:bodyPr/>
          <a:lstStyle/>
          <a:p>
            <a:r>
              <a:rPr lang="en-US" dirty="0" err="1"/>
              <a:t>Mỹ</a:t>
            </a:r>
            <a:r>
              <a:rPr lang="en-US" dirty="0"/>
              <a:t> </a:t>
            </a:r>
            <a:r>
              <a:rPr lang="en-US" dirty="0" err="1"/>
              <a:t>thuật</a:t>
            </a:r>
            <a:r>
              <a:rPr lang="en-US" dirty="0"/>
              <a:t> </a:t>
            </a:r>
            <a:r>
              <a:rPr lang="en-US" dirty="0" err="1"/>
              <a:t>thời</a:t>
            </a:r>
            <a:r>
              <a:rPr lang="en-US" dirty="0"/>
              <a:t> </a:t>
            </a:r>
            <a:r>
              <a:rPr lang="en-US" dirty="0" err="1"/>
              <a:t>trần</a:t>
            </a:r>
            <a:r>
              <a:rPr lang="en-US" dirty="0"/>
              <a:t> </a:t>
            </a:r>
            <a:r>
              <a:rPr lang="en-US" dirty="0" err="1"/>
              <a:t>là</a:t>
            </a:r>
            <a:r>
              <a:rPr lang="en-US" dirty="0"/>
              <a:t> </a:t>
            </a:r>
            <a:r>
              <a:rPr lang="en-US" dirty="0" err="1"/>
              <a:t>sự</a:t>
            </a:r>
            <a:r>
              <a:rPr lang="en-US" dirty="0"/>
              <a:t> </a:t>
            </a:r>
            <a:r>
              <a:rPr lang="en-US" dirty="0" err="1"/>
              <a:t>tiếp</a:t>
            </a:r>
            <a:r>
              <a:rPr lang="en-US" dirty="0"/>
              <a:t> </a:t>
            </a:r>
            <a:r>
              <a:rPr lang="en-US" dirty="0" err="1"/>
              <a:t>nối</a:t>
            </a:r>
            <a:r>
              <a:rPr lang="en-US" dirty="0"/>
              <a:t> </a:t>
            </a:r>
            <a:r>
              <a:rPr lang="en-US" dirty="0" err="1"/>
              <a:t>của</a:t>
            </a:r>
            <a:r>
              <a:rPr lang="en-US" dirty="0"/>
              <a:t> </a:t>
            </a:r>
            <a:r>
              <a:rPr lang="en-US" dirty="0" err="1"/>
              <a:t>mỹ</a:t>
            </a:r>
            <a:r>
              <a:rPr lang="en-US" dirty="0"/>
              <a:t> </a:t>
            </a:r>
            <a:r>
              <a:rPr lang="en-US" dirty="0" err="1"/>
              <a:t>thuật</a:t>
            </a:r>
            <a:r>
              <a:rPr lang="en-US" dirty="0"/>
              <a:t> </a:t>
            </a:r>
            <a:r>
              <a:rPr lang="en-US" dirty="0" err="1"/>
              <a:t>thời</a:t>
            </a:r>
            <a:r>
              <a:rPr lang="en-US" dirty="0"/>
              <a:t> </a:t>
            </a:r>
            <a:r>
              <a:rPr lang="en-US" dirty="0" err="1"/>
              <a:t>Lý</a:t>
            </a:r>
            <a:r>
              <a:rPr lang="en-US" dirty="0"/>
              <a:t>.</a:t>
            </a:r>
          </a:p>
          <a:p>
            <a:r>
              <a:rPr lang="en-US" dirty="0" err="1"/>
              <a:t>Nhờ</a:t>
            </a:r>
            <a:r>
              <a:rPr lang="en-US" dirty="0"/>
              <a:t> </a:t>
            </a:r>
            <a:r>
              <a:rPr lang="en-US" dirty="0" err="1"/>
              <a:t>sự</a:t>
            </a:r>
            <a:r>
              <a:rPr lang="en-US" dirty="0"/>
              <a:t> </a:t>
            </a:r>
            <a:r>
              <a:rPr lang="en-US" dirty="0" err="1"/>
              <a:t>giao</a:t>
            </a:r>
            <a:r>
              <a:rPr lang="en-US" dirty="0"/>
              <a:t> </a:t>
            </a:r>
            <a:r>
              <a:rPr lang="en-US" dirty="0" err="1"/>
              <a:t>lưu</a:t>
            </a:r>
            <a:r>
              <a:rPr lang="en-US" dirty="0"/>
              <a:t> </a:t>
            </a:r>
            <a:r>
              <a:rPr lang="en-US" dirty="0" err="1"/>
              <a:t>văn</a:t>
            </a:r>
            <a:r>
              <a:rPr lang="en-US" dirty="0"/>
              <a:t> </a:t>
            </a:r>
            <a:r>
              <a:rPr lang="en-US" dirty="0" err="1"/>
              <a:t>hóa</a:t>
            </a:r>
            <a:r>
              <a:rPr lang="en-US" dirty="0"/>
              <a:t> </a:t>
            </a:r>
            <a:r>
              <a:rPr lang="en-US" dirty="0" err="1"/>
              <a:t>rộng</a:t>
            </a:r>
            <a:r>
              <a:rPr lang="en-US" dirty="0"/>
              <a:t> </a:t>
            </a:r>
            <a:r>
              <a:rPr lang="en-US" dirty="0" err="1"/>
              <a:t>rãi</a:t>
            </a:r>
            <a:r>
              <a:rPr lang="en-US" dirty="0"/>
              <a:t>, </a:t>
            </a:r>
            <a:r>
              <a:rPr lang="en-US" dirty="0" err="1"/>
              <a:t>tinh</a:t>
            </a:r>
            <a:r>
              <a:rPr lang="en-US" dirty="0"/>
              <a:t> </a:t>
            </a:r>
            <a:r>
              <a:rPr lang="en-US" dirty="0" err="1"/>
              <a:t>thần</a:t>
            </a:r>
            <a:r>
              <a:rPr lang="en-US" dirty="0"/>
              <a:t> </a:t>
            </a:r>
            <a:r>
              <a:rPr lang="en-US" dirty="0" err="1"/>
              <a:t>thượng</a:t>
            </a:r>
            <a:r>
              <a:rPr lang="en-US" dirty="0"/>
              <a:t> </a:t>
            </a:r>
            <a:r>
              <a:rPr lang="en-US" dirty="0" err="1"/>
              <a:t>võ</a:t>
            </a:r>
            <a:r>
              <a:rPr lang="en-US" dirty="0"/>
              <a:t> </a:t>
            </a:r>
            <a:r>
              <a:rPr lang="en-US" dirty="0" err="1"/>
              <a:t>được</a:t>
            </a:r>
            <a:r>
              <a:rPr lang="en-US" dirty="0"/>
              <a:t> </a:t>
            </a:r>
            <a:r>
              <a:rPr lang="en-US" dirty="0" err="1"/>
              <a:t>phát</a:t>
            </a:r>
            <a:r>
              <a:rPr lang="en-US" dirty="0"/>
              <a:t> </a:t>
            </a:r>
            <a:r>
              <a:rPr lang="en-US" dirty="0" err="1"/>
              <a:t>huy</a:t>
            </a:r>
            <a:r>
              <a:rPr lang="en-US" dirty="0"/>
              <a:t> </a:t>
            </a:r>
            <a:r>
              <a:rPr lang="en-US" dirty="0" err="1"/>
              <a:t>mạnh</a:t>
            </a:r>
            <a:r>
              <a:rPr lang="en-US" dirty="0"/>
              <a:t> </a:t>
            </a:r>
            <a:r>
              <a:rPr lang="en-US" dirty="0" err="1"/>
              <a:t>mẽ</a:t>
            </a:r>
            <a:r>
              <a:rPr lang="en-US" dirty="0"/>
              <a:t> qua </a:t>
            </a:r>
            <a:r>
              <a:rPr lang="en-US" dirty="0" err="1"/>
              <a:t>các</a:t>
            </a:r>
            <a:r>
              <a:rPr lang="en-US" dirty="0"/>
              <a:t> </a:t>
            </a:r>
            <a:r>
              <a:rPr lang="en-US" dirty="0" err="1"/>
              <a:t>cuộc</a:t>
            </a:r>
            <a:r>
              <a:rPr lang="en-US" dirty="0"/>
              <a:t> </a:t>
            </a:r>
            <a:r>
              <a:rPr lang="en-US" dirty="0" err="1"/>
              <a:t>kháng</a:t>
            </a:r>
            <a:r>
              <a:rPr lang="en-US" dirty="0"/>
              <a:t> </a:t>
            </a:r>
            <a:r>
              <a:rPr lang="en-US" dirty="0" err="1"/>
              <a:t>chiến</a:t>
            </a:r>
            <a:endParaRPr lang="en-US" dirty="0"/>
          </a:p>
          <a:p>
            <a:r>
              <a:rPr lang="en-US" dirty="0"/>
              <a:t>=&gt; </a:t>
            </a:r>
            <a:r>
              <a:rPr lang="en-US" dirty="0" err="1"/>
              <a:t>Cách</a:t>
            </a:r>
            <a:r>
              <a:rPr lang="en-US" dirty="0"/>
              <a:t> </a:t>
            </a:r>
            <a:r>
              <a:rPr lang="en-US" dirty="0" err="1"/>
              <a:t>tạo</a:t>
            </a:r>
            <a:r>
              <a:rPr lang="en-US" dirty="0"/>
              <a:t> </a:t>
            </a:r>
            <a:r>
              <a:rPr lang="en-US" dirty="0" err="1"/>
              <a:t>hình</a:t>
            </a:r>
            <a:r>
              <a:rPr lang="en-US" dirty="0"/>
              <a:t> </a:t>
            </a:r>
            <a:r>
              <a:rPr lang="en-US" dirty="0" err="1"/>
              <a:t>hiện</a:t>
            </a:r>
            <a:r>
              <a:rPr lang="en-US" dirty="0"/>
              <a:t> </a:t>
            </a:r>
            <a:r>
              <a:rPr lang="en-US" dirty="0" err="1"/>
              <a:t>thực</a:t>
            </a:r>
            <a:r>
              <a:rPr lang="en-US" dirty="0"/>
              <a:t> </a:t>
            </a:r>
            <a:r>
              <a:rPr lang="en-US" dirty="0" err="1"/>
              <a:t>khoáng</a:t>
            </a:r>
            <a:r>
              <a:rPr lang="en-US" dirty="0"/>
              <a:t> </a:t>
            </a:r>
            <a:r>
              <a:rPr lang="en-US" dirty="0" err="1"/>
              <a:t>đạt</a:t>
            </a:r>
            <a:r>
              <a:rPr lang="en-US" dirty="0"/>
              <a:t>, </a:t>
            </a:r>
            <a:r>
              <a:rPr lang="en-US" dirty="0" err="1"/>
              <a:t>khỏe</a:t>
            </a:r>
            <a:r>
              <a:rPr lang="en-US" dirty="0"/>
              <a:t> </a:t>
            </a:r>
            <a:r>
              <a:rPr lang="en-US" dirty="0" err="1"/>
              <a:t>khoắn</a:t>
            </a:r>
            <a:r>
              <a:rPr lang="en-US" dirty="0"/>
              <a:t> </a:t>
            </a:r>
            <a:r>
              <a:rPr lang="en-US" dirty="0" err="1"/>
              <a:t>hơn</a:t>
            </a:r>
            <a:r>
              <a:rPr lang="en-US" dirty="0"/>
              <a:t> </a:t>
            </a:r>
            <a:r>
              <a:rPr lang="en-US" dirty="0" err="1"/>
              <a:t>thời</a:t>
            </a:r>
            <a:r>
              <a:rPr lang="en-US" dirty="0"/>
              <a:t> </a:t>
            </a:r>
            <a:r>
              <a:rPr lang="en-US" dirty="0" err="1"/>
              <a:t>Lý</a:t>
            </a:r>
            <a:r>
              <a:rPr lang="en-US" dirty="0"/>
              <a:t>.</a:t>
            </a:r>
          </a:p>
          <a:p>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8229600" cy="1143000"/>
          </a:xfrm>
        </p:spPr>
        <p:txBody>
          <a:bodyPr>
            <a:normAutofit fontScale="90000"/>
          </a:bodyPr>
          <a:lstStyle/>
          <a:p>
            <a:r>
              <a:rPr lang="en-US" sz="3600" dirty="0"/>
              <a:t>1, </a:t>
            </a:r>
            <a:r>
              <a:rPr lang="en-US" sz="3600" dirty="0" err="1"/>
              <a:t>Kiến</a:t>
            </a:r>
            <a:r>
              <a:rPr lang="en-US" sz="3600" dirty="0"/>
              <a:t> </a:t>
            </a:r>
            <a:r>
              <a:rPr lang="en-US" sz="3600" dirty="0" err="1"/>
              <a:t>trúc</a:t>
            </a:r>
            <a:r>
              <a:rPr lang="en-US" sz="3600" dirty="0"/>
              <a:t>:</a:t>
            </a:r>
            <a:br>
              <a:rPr lang="en-US" dirty="0"/>
            </a:br>
            <a:endParaRPr lang="en-US" dirty="0"/>
          </a:p>
        </p:txBody>
      </p:sp>
      <p:sp>
        <p:nvSpPr>
          <p:cNvPr id="3" name="Content Placeholder 2"/>
          <p:cNvSpPr>
            <a:spLocks noGrp="1"/>
          </p:cNvSpPr>
          <p:nvPr>
            <p:ph idx="1"/>
          </p:nvPr>
        </p:nvSpPr>
        <p:spPr>
          <a:xfrm>
            <a:off x="228600" y="685800"/>
            <a:ext cx="8229600" cy="5410200"/>
          </a:xfrm>
        </p:spPr>
        <p:txBody>
          <a:bodyPr>
            <a:normAutofit lnSpcReduction="10000"/>
          </a:bodyPr>
          <a:lstStyle/>
          <a:p>
            <a:r>
              <a:rPr lang="en-US" b="1" i="1" dirty="0" err="1"/>
              <a:t>Kiến</a:t>
            </a:r>
            <a:r>
              <a:rPr lang="en-US" b="1" i="1" dirty="0"/>
              <a:t> </a:t>
            </a:r>
            <a:r>
              <a:rPr lang="en-US" b="1" i="1" dirty="0" err="1"/>
              <a:t>trúc</a:t>
            </a:r>
            <a:r>
              <a:rPr lang="en-US" b="1" i="1" dirty="0"/>
              <a:t> </a:t>
            </a:r>
            <a:r>
              <a:rPr lang="en-US" b="1" i="1" dirty="0" err="1"/>
              <a:t>cung</a:t>
            </a:r>
            <a:r>
              <a:rPr lang="en-US" b="1" i="1" dirty="0"/>
              <a:t> </a:t>
            </a:r>
            <a:r>
              <a:rPr lang="en-US" b="1" i="1" dirty="0" err="1"/>
              <a:t>đình</a:t>
            </a:r>
            <a:r>
              <a:rPr lang="en-US" b="1" i="1" dirty="0"/>
              <a:t> : </a:t>
            </a:r>
            <a:r>
              <a:rPr lang="en-US" dirty="0" err="1"/>
              <a:t>Tiếp</a:t>
            </a:r>
            <a:r>
              <a:rPr lang="en-US" dirty="0"/>
              <a:t> </a:t>
            </a:r>
            <a:r>
              <a:rPr lang="en-US" dirty="0" err="1"/>
              <a:t>thu</a:t>
            </a:r>
            <a:r>
              <a:rPr lang="en-US" dirty="0"/>
              <a:t> </a:t>
            </a:r>
            <a:r>
              <a:rPr lang="en-US" dirty="0" err="1"/>
              <a:t>di</a:t>
            </a:r>
            <a:r>
              <a:rPr lang="en-US" dirty="0"/>
              <a:t> </a:t>
            </a:r>
            <a:r>
              <a:rPr lang="en-US" dirty="0" err="1"/>
              <a:t>sản</a:t>
            </a:r>
            <a:r>
              <a:rPr lang="en-US" dirty="0"/>
              <a:t> </a:t>
            </a:r>
            <a:r>
              <a:rPr lang="en-US" dirty="0" err="1"/>
              <a:t>và</a:t>
            </a:r>
            <a:r>
              <a:rPr lang="en-US" dirty="0"/>
              <a:t> </a:t>
            </a:r>
            <a:r>
              <a:rPr lang="en-US" dirty="0" err="1"/>
              <a:t>kiến</a:t>
            </a:r>
            <a:r>
              <a:rPr lang="en-US" dirty="0"/>
              <a:t> </a:t>
            </a:r>
            <a:r>
              <a:rPr lang="en-US" dirty="0" err="1"/>
              <a:t>trúc</a:t>
            </a:r>
            <a:r>
              <a:rPr lang="en-US" dirty="0"/>
              <a:t> </a:t>
            </a:r>
            <a:r>
              <a:rPr lang="en-US" dirty="0" err="1"/>
              <a:t>thời</a:t>
            </a:r>
            <a:r>
              <a:rPr lang="en-US" dirty="0"/>
              <a:t> </a:t>
            </a:r>
            <a:r>
              <a:rPr lang="en-US" dirty="0" err="1"/>
              <a:t>Lý</a:t>
            </a:r>
            <a:r>
              <a:rPr lang="en-US" dirty="0"/>
              <a:t> (</a:t>
            </a:r>
            <a:r>
              <a:rPr lang="en-US" dirty="0" err="1"/>
              <a:t>kinh</a:t>
            </a:r>
            <a:r>
              <a:rPr lang="en-US" dirty="0"/>
              <a:t> </a:t>
            </a:r>
            <a:r>
              <a:rPr lang="en-US" dirty="0" err="1"/>
              <a:t>thành</a:t>
            </a:r>
            <a:r>
              <a:rPr lang="en-US" dirty="0"/>
              <a:t> </a:t>
            </a:r>
            <a:r>
              <a:rPr lang="en-US" dirty="0" err="1"/>
              <a:t>Thăng</a:t>
            </a:r>
            <a:r>
              <a:rPr lang="en-US" dirty="0"/>
              <a:t> Long) </a:t>
            </a:r>
            <a:r>
              <a:rPr lang="en-US" dirty="0" err="1"/>
              <a:t>nhưng</a:t>
            </a:r>
            <a:r>
              <a:rPr lang="en-US" dirty="0"/>
              <a:t> </a:t>
            </a:r>
            <a:r>
              <a:rPr lang="en-US" dirty="0" err="1"/>
              <a:t>trong</a:t>
            </a:r>
            <a:r>
              <a:rPr lang="en-US" dirty="0"/>
              <a:t> </a:t>
            </a:r>
            <a:r>
              <a:rPr lang="en-US" dirty="0" err="1"/>
              <a:t>chiến</a:t>
            </a:r>
            <a:r>
              <a:rPr lang="en-US" dirty="0"/>
              <a:t> </a:t>
            </a:r>
            <a:r>
              <a:rPr lang="en-US" dirty="0" err="1"/>
              <a:t>tranh</a:t>
            </a:r>
            <a:r>
              <a:rPr lang="en-US" dirty="0"/>
              <a:t> </a:t>
            </a:r>
            <a:r>
              <a:rPr lang="en-US" dirty="0" err="1"/>
              <a:t>Mông-Nguyên</a:t>
            </a:r>
            <a:r>
              <a:rPr lang="en-US" dirty="0"/>
              <a:t>, </a:t>
            </a:r>
            <a:r>
              <a:rPr lang="en-US" dirty="0" err="1"/>
              <a:t>kinh</a:t>
            </a:r>
            <a:r>
              <a:rPr lang="en-US" dirty="0"/>
              <a:t> </a:t>
            </a:r>
            <a:r>
              <a:rPr lang="en-US" dirty="0" err="1"/>
              <a:t>thành</a:t>
            </a:r>
            <a:r>
              <a:rPr lang="en-US" dirty="0"/>
              <a:t> </a:t>
            </a:r>
            <a:r>
              <a:rPr lang="en-US" dirty="0" err="1"/>
              <a:t>Thăng</a:t>
            </a:r>
            <a:r>
              <a:rPr lang="en-US" dirty="0"/>
              <a:t> Long </a:t>
            </a:r>
            <a:r>
              <a:rPr lang="en-US" dirty="0" err="1"/>
              <a:t>bị</a:t>
            </a:r>
            <a:r>
              <a:rPr lang="en-US" dirty="0"/>
              <a:t> </a:t>
            </a:r>
            <a:r>
              <a:rPr lang="en-US" dirty="0" err="1"/>
              <a:t>tàn</a:t>
            </a:r>
            <a:r>
              <a:rPr lang="en-US" dirty="0"/>
              <a:t> </a:t>
            </a:r>
            <a:r>
              <a:rPr lang="en-US" dirty="0" err="1"/>
              <a:t>phá</a:t>
            </a:r>
            <a:r>
              <a:rPr lang="en-US" dirty="0"/>
              <a:t> </a:t>
            </a:r>
            <a:r>
              <a:rPr lang="en-US" dirty="0" err="1"/>
              <a:t>nặng</a:t>
            </a:r>
            <a:r>
              <a:rPr lang="en-US" dirty="0"/>
              <a:t> </a:t>
            </a:r>
            <a:r>
              <a:rPr lang="en-US" dirty="0" err="1"/>
              <a:t>nề</a:t>
            </a:r>
            <a:r>
              <a:rPr lang="en-US" dirty="0"/>
              <a:t>. </a:t>
            </a:r>
            <a:r>
              <a:rPr lang="en-US" dirty="0" err="1"/>
              <a:t>Sau</a:t>
            </a:r>
            <a:r>
              <a:rPr lang="en-US" dirty="0"/>
              <a:t> </a:t>
            </a:r>
            <a:r>
              <a:rPr lang="en-US" dirty="0" err="1"/>
              <a:t>đó</a:t>
            </a:r>
            <a:r>
              <a:rPr lang="en-US" dirty="0"/>
              <a:t>, </a:t>
            </a:r>
            <a:r>
              <a:rPr lang="en-US" dirty="0" err="1"/>
              <a:t>nhà</a:t>
            </a:r>
            <a:r>
              <a:rPr lang="en-US" dirty="0"/>
              <a:t> </a:t>
            </a:r>
            <a:r>
              <a:rPr lang="en-US" dirty="0" err="1"/>
              <a:t>Trần</a:t>
            </a:r>
            <a:r>
              <a:rPr lang="en-US" dirty="0"/>
              <a:t> </a:t>
            </a:r>
            <a:r>
              <a:rPr lang="en-US" dirty="0" err="1"/>
              <a:t>đã</a:t>
            </a:r>
            <a:r>
              <a:rPr lang="en-US" dirty="0"/>
              <a:t> </a:t>
            </a:r>
            <a:r>
              <a:rPr lang="en-US" dirty="0" err="1"/>
              <a:t>cho</a:t>
            </a:r>
            <a:r>
              <a:rPr lang="en-US" dirty="0"/>
              <a:t> </a:t>
            </a:r>
            <a:r>
              <a:rPr lang="en-US" dirty="0" err="1"/>
              <a:t>xây</a:t>
            </a:r>
            <a:r>
              <a:rPr lang="en-US" dirty="0"/>
              <a:t> </a:t>
            </a:r>
            <a:r>
              <a:rPr lang="en-US" dirty="0" err="1"/>
              <a:t>dựng</a:t>
            </a:r>
            <a:r>
              <a:rPr lang="en-US" dirty="0"/>
              <a:t> </a:t>
            </a:r>
            <a:r>
              <a:rPr lang="en-US" dirty="0" err="1"/>
              <a:t>lại</a:t>
            </a:r>
            <a:r>
              <a:rPr lang="en-US" dirty="0"/>
              <a:t> </a:t>
            </a:r>
            <a:r>
              <a:rPr lang="en-US" dirty="0" err="1"/>
              <a:t>nhưng</a:t>
            </a:r>
            <a:r>
              <a:rPr lang="en-US" dirty="0"/>
              <a:t> </a:t>
            </a:r>
            <a:r>
              <a:rPr lang="en-US" dirty="0" err="1"/>
              <a:t>đơn</a:t>
            </a:r>
            <a:r>
              <a:rPr lang="en-US" dirty="0"/>
              <a:t> </a:t>
            </a:r>
            <a:r>
              <a:rPr lang="en-US" dirty="0" err="1"/>
              <a:t>giản</a:t>
            </a:r>
            <a:r>
              <a:rPr lang="en-US" dirty="0"/>
              <a:t> </a:t>
            </a:r>
            <a:r>
              <a:rPr lang="en-US" dirty="0" err="1"/>
              <a:t>hơn</a:t>
            </a:r>
            <a:r>
              <a:rPr lang="en-US" dirty="0"/>
              <a:t>.</a:t>
            </a:r>
          </a:p>
          <a:p>
            <a:r>
              <a:rPr lang="en-US" dirty="0" err="1"/>
              <a:t>Ngoài</a:t>
            </a:r>
            <a:r>
              <a:rPr lang="en-US" dirty="0"/>
              <a:t> </a:t>
            </a:r>
            <a:r>
              <a:rPr lang="en-US" dirty="0" err="1"/>
              <a:t>ra</a:t>
            </a:r>
            <a:r>
              <a:rPr lang="en-US" dirty="0"/>
              <a:t> </a:t>
            </a:r>
            <a:r>
              <a:rPr lang="en-US" dirty="0" err="1"/>
              <a:t>nhà</a:t>
            </a:r>
            <a:r>
              <a:rPr lang="en-US" dirty="0"/>
              <a:t> </a:t>
            </a:r>
            <a:r>
              <a:rPr lang="en-US" dirty="0" err="1"/>
              <a:t>Trần</a:t>
            </a:r>
            <a:r>
              <a:rPr lang="en-US" dirty="0"/>
              <a:t> </a:t>
            </a:r>
            <a:r>
              <a:rPr lang="en-US" dirty="0" err="1"/>
              <a:t>còn</a:t>
            </a:r>
            <a:r>
              <a:rPr lang="en-US" dirty="0"/>
              <a:t> </a:t>
            </a:r>
            <a:r>
              <a:rPr lang="en-US" dirty="0" err="1"/>
              <a:t>cho</a:t>
            </a:r>
            <a:r>
              <a:rPr lang="en-US" dirty="0"/>
              <a:t> </a:t>
            </a:r>
            <a:r>
              <a:rPr lang="en-US" dirty="0" err="1"/>
              <a:t>xây</a:t>
            </a:r>
            <a:r>
              <a:rPr lang="en-US" dirty="0"/>
              <a:t> </a:t>
            </a:r>
            <a:r>
              <a:rPr lang="en-US" dirty="0" err="1"/>
              <a:t>thêm</a:t>
            </a:r>
            <a:r>
              <a:rPr lang="en-US" dirty="0"/>
              <a:t> </a:t>
            </a:r>
            <a:r>
              <a:rPr lang="en-US" dirty="0" err="1"/>
              <a:t>cung</a:t>
            </a:r>
            <a:r>
              <a:rPr lang="en-US" dirty="0"/>
              <a:t> </a:t>
            </a:r>
            <a:r>
              <a:rPr lang="en-US" dirty="0" err="1"/>
              <a:t>Thiên</a:t>
            </a:r>
            <a:r>
              <a:rPr lang="en-US" dirty="0"/>
              <a:t> </a:t>
            </a:r>
            <a:r>
              <a:rPr lang="en-US" dirty="0" err="1"/>
              <a:t>Trường</a:t>
            </a:r>
            <a:r>
              <a:rPr lang="en-US" dirty="0"/>
              <a:t>, </a:t>
            </a:r>
            <a:r>
              <a:rPr lang="en-US" dirty="0" err="1"/>
              <a:t>khu</a:t>
            </a:r>
            <a:r>
              <a:rPr lang="en-US" dirty="0"/>
              <a:t> </a:t>
            </a:r>
            <a:r>
              <a:rPr lang="en-US" dirty="0" err="1"/>
              <a:t>lăng</a:t>
            </a:r>
            <a:r>
              <a:rPr lang="en-US" dirty="0"/>
              <a:t> </a:t>
            </a:r>
            <a:r>
              <a:rPr lang="en-US" dirty="0" err="1"/>
              <a:t>mộ</a:t>
            </a:r>
            <a:r>
              <a:rPr lang="en-US" dirty="0"/>
              <a:t> An </a:t>
            </a:r>
            <a:r>
              <a:rPr lang="en-US" dirty="0" err="1"/>
              <a:t>Sinh</a:t>
            </a:r>
            <a:r>
              <a:rPr lang="en-US" dirty="0"/>
              <a:t>, </a:t>
            </a:r>
            <a:r>
              <a:rPr lang="en-US" dirty="0" err="1"/>
              <a:t>thành</a:t>
            </a:r>
            <a:r>
              <a:rPr lang="en-US" dirty="0"/>
              <a:t> </a:t>
            </a:r>
            <a:r>
              <a:rPr lang="en-US" dirty="0" err="1"/>
              <a:t>Tây</a:t>
            </a:r>
            <a:r>
              <a:rPr lang="en-US" dirty="0"/>
              <a:t> </a:t>
            </a:r>
            <a:r>
              <a:rPr lang="en-US" dirty="0" err="1"/>
              <a:t>Đô</a:t>
            </a:r>
            <a:r>
              <a:rPr lang="en-US" dirty="0"/>
              <a:t>.</a:t>
            </a:r>
          </a:p>
          <a:p>
            <a:r>
              <a:rPr lang="en-US" b="1" i="1" dirty="0" err="1"/>
              <a:t>Kiến</a:t>
            </a:r>
            <a:r>
              <a:rPr lang="en-US" b="1" i="1" dirty="0"/>
              <a:t> </a:t>
            </a:r>
            <a:r>
              <a:rPr lang="en-US" b="1" i="1" dirty="0" err="1"/>
              <a:t>trúc</a:t>
            </a:r>
            <a:r>
              <a:rPr lang="en-US" b="1" i="1" dirty="0"/>
              <a:t> </a:t>
            </a:r>
            <a:r>
              <a:rPr lang="en-US" b="1" i="1" dirty="0" err="1"/>
              <a:t>Phật</a:t>
            </a:r>
            <a:r>
              <a:rPr lang="en-US" b="1" i="1" dirty="0"/>
              <a:t> </a:t>
            </a:r>
            <a:r>
              <a:rPr lang="en-US" b="1" i="1" dirty="0" err="1"/>
              <a:t>giáo</a:t>
            </a:r>
            <a:r>
              <a:rPr lang="en-US" b="1" i="1" dirty="0"/>
              <a:t>: </a:t>
            </a:r>
            <a:r>
              <a:rPr lang="en-US" dirty="0" err="1"/>
              <a:t>nhiều</a:t>
            </a:r>
            <a:r>
              <a:rPr lang="en-US" dirty="0"/>
              <a:t> </a:t>
            </a:r>
            <a:r>
              <a:rPr lang="en-US" dirty="0" err="1"/>
              <a:t>ngôi</a:t>
            </a:r>
            <a:r>
              <a:rPr lang="en-US" dirty="0"/>
              <a:t> </a:t>
            </a:r>
            <a:r>
              <a:rPr lang="en-US" dirty="0" err="1"/>
              <a:t>chùa</a:t>
            </a:r>
            <a:r>
              <a:rPr lang="en-US" dirty="0"/>
              <a:t> </a:t>
            </a:r>
            <a:r>
              <a:rPr lang="en-US" dirty="0" err="1"/>
              <a:t>tháp</a:t>
            </a:r>
            <a:r>
              <a:rPr lang="en-US" dirty="0"/>
              <a:t> </a:t>
            </a:r>
            <a:r>
              <a:rPr lang="en-US" dirty="0" err="1"/>
              <a:t>được</a:t>
            </a:r>
            <a:r>
              <a:rPr lang="en-US" dirty="0"/>
              <a:t> </a:t>
            </a:r>
            <a:r>
              <a:rPr lang="en-US" dirty="0" err="1"/>
              <a:t>xây</a:t>
            </a:r>
            <a:r>
              <a:rPr lang="en-US" dirty="0"/>
              <a:t> </a:t>
            </a:r>
            <a:r>
              <a:rPr lang="en-US" dirty="0" err="1"/>
              <a:t>dựng</a:t>
            </a:r>
            <a:r>
              <a:rPr lang="en-US" dirty="0"/>
              <a:t> </a:t>
            </a:r>
            <a:r>
              <a:rPr lang="en-US" dirty="0" err="1"/>
              <a:t>uy</a:t>
            </a:r>
            <a:r>
              <a:rPr lang="en-US" dirty="0"/>
              <a:t> </a:t>
            </a:r>
            <a:r>
              <a:rPr lang="en-US" dirty="0" err="1"/>
              <a:t>nghi</a:t>
            </a:r>
            <a:r>
              <a:rPr lang="en-US" dirty="0"/>
              <a:t>, </a:t>
            </a:r>
            <a:r>
              <a:rPr lang="en-US" dirty="0" err="1"/>
              <a:t>bề</a:t>
            </a:r>
            <a:r>
              <a:rPr lang="en-US" dirty="0"/>
              <a:t> </a:t>
            </a:r>
            <a:r>
              <a:rPr lang="en-US" dirty="0" err="1"/>
              <a:t>thế</a:t>
            </a:r>
            <a:r>
              <a:rPr lang="en-US" dirty="0"/>
              <a:t>: </a:t>
            </a:r>
            <a:r>
              <a:rPr lang="en-US" dirty="0" err="1"/>
              <a:t>Tháp</a:t>
            </a:r>
            <a:r>
              <a:rPr lang="en-US" dirty="0"/>
              <a:t> </a:t>
            </a:r>
            <a:r>
              <a:rPr lang="en-US" dirty="0" err="1"/>
              <a:t>chùa</a:t>
            </a:r>
            <a:r>
              <a:rPr lang="en-US" dirty="0"/>
              <a:t> </a:t>
            </a:r>
            <a:r>
              <a:rPr lang="en-US" dirty="0" err="1"/>
              <a:t>Phổ</a:t>
            </a:r>
            <a:r>
              <a:rPr lang="en-US" dirty="0"/>
              <a:t> Minh, </a:t>
            </a:r>
            <a:r>
              <a:rPr lang="en-US" dirty="0" err="1"/>
              <a:t>tháp</a:t>
            </a:r>
            <a:r>
              <a:rPr lang="en-US" dirty="0"/>
              <a:t> </a:t>
            </a:r>
            <a:r>
              <a:rPr lang="en-US" dirty="0" err="1"/>
              <a:t>Bình</a:t>
            </a:r>
            <a:r>
              <a:rPr lang="en-US" dirty="0"/>
              <a:t> </a:t>
            </a:r>
            <a:r>
              <a:rPr lang="en-US" dirty="0" err="1"/>
              <a:t>Sơn</a:t>
            </a:r>
            <a:r>
              <a:rPr lang="en-US" dirty="0"/>
              <a:t>, </a:t>
            </a:r>
            <a:r>
              <a:rPr lang="en-US" dirty="0" err="1"/>
              <a:t>chùa</a:t>
            </a:r>
            <a:r>
              <a:rPr lang="en-US" dirty="0"/>
              <a:t> </a:t>
            </a:r>
            <a:r>
              <a:rPr lang="en-US" dirty="0" err="1"/>
              <a:t>Bối</a:t>
            </a:r>
            <a:r>
              <a:rPr lang="en-US" dirty="0"/>
              <a:t> </a:t>
            </a:r>
            <a:r>
              <a:rPr lang="en-US" dirty="0" err="1"/>
              <a:t>Khê</a:t>
            </a:r>
            <a:r>
              <a:rPr lang="en-US" dirty="0"/>
              <a:t>,…</a:t>
            </a:r>
          </a:p>
          <a:p>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800" decel="100000"/>
                                        <p:tgtEl>
                                          <p:spTgt spid="3">
                                            <p:txEl>
                                              <p:pRg st="1" end="1"/>
                                            </p:txEl>
                                          </p:spTgt>
                                        </p:tgtEl>
                                      </p:cBhvr>
                                    </p:animEffect>
                                    <p:anim calcmode="lin" valueType="num">
                                      <p:cBhvr>
                                        <p:cTn id="2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800" decel="100000"/>
                                        <p:tgtEl>
                                          <p:spTgt spid="3">
                                            <p:txEl>
                                              <p:pRg st="2" end="2"/>
                                            </p:txEl>
                                          </p:spTgt>
                                        </p:tgtEl>
                                      </p:cBhvr>
                                    </p:animEffect>
                                    <p:anim calcmode="lin" valueType="num">
                                      <p:cBhvr>
                                        <p:cTn id="36"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err="1"/>
              <a:t>Kinh</a:t>
            </a:r>
            <a:r>
              <a:rPr lang="en-US" dirty="0"/>
              <a:t> </a:t>
            </a:r>
            <a:r>
              <a:rPr lang="en-US" dirty="0" err="1"/>
              <a:t>thành</a:t>
            </a:r>
            <a:r>
              <a:rPr lang="en-US" dirty="0"/>
              <a:t> </a:t>
            </a:r>
            <a:r>
              <a:rPr lang="en-US" dirty="0" err="1"/>
              <a:t>Thăng</a:t>
            </a:r>
            <a:r>
              <a:rPr lang="en-US" dirty="0"/>
              <a:t> Long</a:t>
            </a:r>
          </a:p>
        </p:txBody>
      </p:sp>
      <p:pic>
        <p:nvPicPr>
          <p:cNvPr id="4" name="Content Placeholder 3" descr="kinhthanh1.jpg"/>
          <p:cNvPicPr>
            <a:picLocks noGrp="1" noChangeAspect="1"/>
          </p:cNvPicPr>
          <p:nvPr>
            <p:ph idx="1"/>
          </p:nvPr>
        </p:nvPicPr>
        <p:blipFill>
          <a:blip r:embed="rId2" cstate="print"/>
          <a:stretch>
            <a:fillRect/>
          </a:stretch>
        </p:blipFill>
        <p:spPr>
          <a:xfrm>
            <a:off x="0" y="609600"/>
            <a:ext cx="4800599" cy="5562599"/>
          </a:xfrm>
        </p:spPr>
      </p:pic>
      <p:pic>
        <p:nvPicPr>
          <p:cNvPr id="5" name="Picture 4" descr="kinhthanh2.jpg"/>
          <p:cNvPicPr>
            <a:picLocks noChangeAspect="1"/>
          </p:cNvPicPr>
          <p:nvPr/>
        </p:nvPicPr>
        <p:blipFill>
          <a:blip r:embed="rId3" cstate="print"/>
          <a:stretch>
            <a:fillRect/>
          </a:stretch>
        </p:blipFill>
        <p:spPr>
          <a:xfrm>
            <a:off x="4800600" y="685800"/>
            <a:ext cx="4343400" cy="54864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609600"/>
          </a:xfrm>
        </p:spPr>
        <p:txBody>
          <a:bodyPr>
            <a:normAutofit fontScale="90000"/>
          </a:bodyPr>
          <a:lstStyle/>
          <a:p>
            <a:r>
              <a:rPr lang="en-US" dirty="0" err="1"/>
              <a:t>Chùa</a:t>
            </a:r>
            <a:r>
              <a:rPr lang="en-US" dirty="0"/>
              <a:t> </a:t>
            </a:r>
            <a:r>
              <a:rPr lang="en-US" dirty="0" err="1"/>
              <a:t>Phổ</a:t>
            </a:r>
            <a:r>
              <a:rPr lang="en-US" dirty="0"/>
              <a:t> Minh </a:t>
            </a:r>
            <a:r>
              <a:rPr lang="en-US" dirty="0" err="1"/>
              <a:t>và</a:t>
            </a:r>
            <a:r>
              <a:rPr lang="en-US" dirty="0"/>
              <a:t> </a:t>
            </a:r>
            <a:r>
              <a:rPr lang="en-US" dirty="0" err="1"/>
              <a:t>chùa</a:t>
            </a:r>
            <a:r>
              <a:rPr lang="en-US" dirty="0"/>
              <a:t> </a:t>
            </a:r>
            <a:r>
              <a:rPr lang="en-US" dirty="0" err="1"/>
              <a:t>Bối</a:t>
            </a:r>
            <a:r>
              <a:rPr lang="en-US" dirty="0"/>
              <a:t> </a:t>
            </a:r>
            <a:r>
              <a:rPr lang="en-US" dirty="0" err="1"/>
              <a:t>Khê</a:t>
            </a:r>
            <a:endParaRPr lang="en-US" dirty="0"/>
          </a:p>
        </p:txBody>
      </p:sp>
      <p:pic>
        <p:nvPicPr>
          <p:cNvPr id="4" name="Content Placeholder 3" descr="201207-30.jpg"/>
          <p:cNvPicPr>
            <a:picLocks noGrp="1" noChangeAspect="1"/>
          </p:cNvPicPr>
          <p:nvPr>
            <p:ph idx="1"/>
          </p:nvPr>
        </p:nvPicPr>
        <p:blipFill>
          <a:blip r:embed="rId2" cstate="print"/>
          <a:stretch>
            <a:fillRect/>
          </a:stretch>
        </p:blipFill>
        <p:spPr>
          <a:xfrm>
            <a:off x="152400" y="685800"/>
            <a:ext cx="3962400" cy="5943600"/>
          </a:xfrm>
        </p:spPr>
      </p:pic>
      <p:pic>
        <p:nvPicPr>
          <p:cNvPr id="5" name="Picture 4" descr="24068313.jpg"/>
          <p:cNvPicPr>
            <a:picLocks noChangeAspect="1"/>
          </p:cNvPicPr>
          <p:nvPr/>
        </p:nvPicPr>
        <p:blipFill>
          <a:blip r:embed="rId3" cstate="print"/>
          <a:stretch>
            <a:fillRect/>
          </a:stretch>
        </p:blipFill>
        <p:spPr>
          <a:xfrm>
            <a:off x="4419600" y="914400"/>
            <a:ext cx="4724400" cy="5486400"/>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229600" cy="1143000"/>
          </a:xfrm>
        </p:spPr>
        <p:txBody>
          <a:bodyPr>
            <a:normAutofit/>
          </a:bodyPr>
          <a:lstStyle/>
          <a:p>
            <a:r>
              <a:rPr lang="en-US" sz="3200" dirty="0"/>
              <a:t>2, </a:t>
            </a:r>
            <a:r>
              <a:rPr lang="en-US" sz="3200" dirty="0" err="1"/>
              <a:t>Điêu</a:t>
            </a:r>
            <a:r>
              <a:rPr lang="en-US" sz="3200" dirty="0"/>
              <a:t> </a:t>
            </a:r>
            <a:r>
              <a:rPr lang="en-US" sz="3200" dirty="0" err="1"/>
              <a:t>khắc</a:t>
            </a:r>
            <a:r>
              <a:rPr lang="en-US" sz="3200" dirty="0"/>
              <a:t> </a:t>
            </a:r>
            <a:r>
              <a:rPr lang="en-US" sz="3200" dirty="0" err="1"/>
              <a:t>và</a:t>
            </a:r>
            <a:r>
              <a:rPr lang="en-US" sz="3200" dirty="0"/>
              <a:t> </a:t>
            </a:r>
            <a:r>
              <a:rPr lang="en-US" sz="3200" dirty="0" err="1"/>
              <a:t>trang</a:t>
            </a:r>
            <a:r>
              <a:rPr lang="en-US" sz="3200" dirty="0"/>
              <a:t> </a:t>
            </a:r>
            <a:r>
              <a:rPr lang="en-US" sz="3200" dirty="0" err="1"/>
              <a:t>trí</a:t>
            </a:r>
            <a:endParaRPr lang="en-US" sz="3200" dirty="0"/>
          </a:p>
        </p:txBody>
      </p:sp>
      <p:sp>
        <p:nvSpPr>
          <p:cNvPr id="3" name="Content Placeholder 2"/>
          <p:cNvSpPr>
            <a:spLocks noGrp="1"/>
          </p:cNvSpPr>
          <p:nvPr>
            <p:ph idx="1"/>
          </p:nvPr>
        </p:nvSpPr>
        <p:spPr>
          <a:xfrm>
            <a:off x="228600" y="685800"/>
            <a:ext cx="8534400" cy="5943600"/>
          </a:xfrm>
        </p:spPr>
        <p:txBody>
          <a:bodyPr/>
          <a:lstStyle/>
          <a:p>
            <a:pPr>
              <a:buNone/>
            </a:pPr>
            <a:r>
              <a:rPr lang="en-US" dirty="0"/>
              <a:t> - </a:t>
            </a:r>
            <a:r>
              <a:rPr lang="en-US" dirty="0" err="1"/>
              <a:t>Điêu</a:t>
            </a:r>
            <a:r>
              <a:rPr lang="en-US" dirty="0"/>
              <a:t> </a:t>
            </a:r>
            <a:r>
              <a:rPr lang="en-US" dirty="0" err="1"/>
              <a:t>khắc</a:t>
            </a:r>
            <a:r>
              <a:rPr lang="en-US" dirty="0"/>
              <a:t> </a:t>
            </a:r>
            <a:r>
              <a:rPr lang="en-US" dirty="0" err="1"/>
              <a:t>và</a:t>
            </a:r>
            <a:r>
              <a:rPr lang="en-US" dirty="0"/>
              <a:t> </a:t>
            </a:r>
            <a:r>
              <a:rPr lang="en-US" dirty="0" err="1"/>
              <a:t>trang</a:t>
            </a:r>
            <a:r>
              <a:rPr lang="en-US" dirty="0"/>
              <a:t> </a:t>
            </a:r>
            <a:r>
              <a:rPr lang="en-US" dirty="0" err="1"/>
              <a:t>trí</a:t>
            </a:r>
            <a:r>
              <a:rPr lang="en-US" dirty="0"/>
              <a:t> </a:t>
            </a:r>
            <a:r>
              <a:rPr lang="en-US" dirty="0" err="1"/>
              <a:t>luôn</a:t>
            </a:r>
            <a:r>
              <a:rPr lang="en-US" dirty="0"/>
              <a:t> </a:t>
            </a:r>
            <a:r>
              <a:rPr lang="en-US" dirty="0" err="1"/>
              <a:t>gắn</a:t>
            </a:r>
            <a:r>
              <a:rPr lang="en-US" dirty="0"/>
              <a:t> </a:t>
            </a:r>
            <a:r>
              <a:rPr lang="en-US" dirty="0" err="1"/>
              <a:t>với</a:t>
            </a:r>
            <a:r>
              <a:rPr lang="en-US" dirty="0"/>
              <a:t> </a:t>
            </a:r>
            <a:r>
              <a:rPr lang="en-US" dirty="0" err="1"/>
              <a:t>các</a:t>
            </a:r>
            <a:r>
              <a:rPr lang="en-US" dirty="0"/>
              <a:t> </a:t>
            </a:r>
            <a:r>
              <a:rPr lang="en-US" dirty="0" err="1"/>
              <a:t>công</a:t>
            </a:r>
            <a:r>
              <a:rPr lang="en-US" dirty="0"/>
              <a:t> </a:t>
            </a:r>
            <a:r>
              <a:rPr lang="en-US" dirty="0" err="1"/>
              <a:t>trình</a:t>
            </a:r>
            <a:r>
              <a:rPr lang="en-US" dirty="0"/>
              <a:t> </a:t>
            </a:r>
            <a:r>
              <a:rPr lang="en-US" dirty="0" err="1"/>
              <a:t>kiến</a:t>
            </a:r>
            <a:r>
              <a:rPr lang="en-US" dirty="0"/>
              <a:t> </a:t>
            </a:r>
            <a:r>
              <a:rPr lang="en-US" dirty="0" err="1"/>
              <a:t>trúc</a:t>
            </a:r>
            <a:endParaRPr lang="en-US" dirty="0"/>
          </a:p>
          <a:p>
            <a:pPr>
              <a:buNone/>
            </a:pPr>
            <a:r>
              <a:rPr lang="en-US" dirty="0"/>
              <a:t> - </a:t>
            </a:r>
            <a:r>
              <a:rPr lang="en-US" dirty="0" err="1"/>
              <a:t>Tượng</a:t>
            </a:r>
            <a:r>
              <a:rPr lang="en-US" dirty="0"/>
              <a:t> </a:t>
            </a:r>
            <a:r>
              <a:rPr lang="en-US" dirty="0" err="1"/>
              <a:t>Phật</a:t>
            </a:r>
            <a:r>
              <a:rPr lang="en-US" dirty="0"/>
              <a:t> </a:t>
            </a:r>
            <a:r>
              <a:rPr lang="en-US" dirty="0" err="1"/>
              <a:t>được</a:t>
            </a:r>
            <a:r>
              <a:rPr lang="en-US" dirty="0"/>
              <a:t> </a:t>
            </a:r>
            <a:r>
              <a:rPr lang="en-US" dirty="0" err="1"/>
              <a:t>tạc</a:t>
            </a:r>
            <a:r>
              <a:rPr lang="en-US" dirty="0"/>
              <a:t> </a:t>
            </a:r>
            <a:r>
              <a:rPr lang="en-US" dirty="0" err="1"/>
              <a:t>nhiều</a:t>
            </a:r>
            <a:r>
              <a:rPr lang="en-US" dirty="0"/>
              <a:t> </a:t>
            </a:r>
            <a:r>
              <a:rPr lang="en-US" dirty="0" err="1"/>
              <a:t>để</a:t>
            </a:r>
            <a:r>
              <a:rPr lang="en-US" dirty="0"/>
              <a:t> </a:t>
            </a:r>
            <a:r>
              <a:rPr lang="en-US" dirty="0" err="1"/>
              <a:t>thờ</a:t>
            </a:r>
            <a:r>
              <a:rPr lang="en-US" dirty="0"/>
              <a:t> </a:t>
            </a:r>
            <a:r>
              <a:rPr lang="en-US" dirty="0" err="1"/>
              <a:t>cúng</a:t>
            </a:r>
            <a:r>
              <a:rPr lang="en-US" dirty="0"/>
              <a:t>, do </a:t>
            </a:r>
            <a:r>
              <a:rPr lang="en-US" dirty="0" err="1"/>
              <a:t>đó</a:t>
            </a:r>
            <a:r>
              <a:rPr lang="en-US" dirty="0"/>
              <a:t> </a:t>
            </a:r>
            <a:r>
              <a:rPr lang="en-US" dirty="0" err="1"/>
              <a:t>các</a:t>
            </a:r>
            <a:r>
              <a:rPr lang="en-US" dirty="0"/>
              <a:t> </a:t>
            </a:r>
            <a:r>
              <a:rPr lang="en-US" dirty="0" err="1"/>
              <a:t>chùa</a:t>
            </a:r>
            <a:r>
              <a:rPr lang="en-US" dirty="0"/>
              <a:t> </a:t>
            </a:r>
            <a:r>
              <a:rPr lang="en-US" dirty="0" err="1"/>
              <a:t>đều</a:t>
            </a:r>
            <a:r>
              <a:rPr lang="en-US" dirty="0"/>
              <a:t> </a:t>
            </a:r>
            <a:r>
              <a:rPr lang="en-US" dirty="0" err="1"/>
              <a:t>có</a:t>
            </a:r>
            <a:r>
              <a:rPr lang="en-US" dirty="0"/>
              <a:t> </a:t>
            </a:r>
            <a:r>
              <a:rPr lang="en-US" dirty="0" err="1"/>
              <a:t>tượng</a:t>
            </a:r>
            <a:r>
              <a:rPr lang="en-US" dirty="0"/>
              <a:t>.</a:t>
            </a:r>
          </a:p>
          <a:p>
            <a:pPr>
              <a:buNone/>
            </a:pPr>
            <a:r>
              <a:rPr lang="en-US" dirty="0"/>
              <a:t> - </a:t>
            </a:r>
            <a:r>
              <a:rPr lang="en-US" dirty="0" err="1"/>
              <a:t>Ngoài</a:t>
            </a:r>
            <a:r>
              <a:rPr lang="en-US" dirty="0"/>
              <a:t> </a:t>
            </a:r>
            <a:r>
              <a:rPr lang="en-US" dirty="0" err="1"/>
              <a:t>ra</a:t>
            </a:r>
            <a:r>
              <a:rPr lang="en-US" dirty="0"/>
              <a:t>, </a:t>
            </a:r>
            <a:r>
              <a:rPr lang="en-US" dirty="0" err="1"/>
              <a:t>còn</a:t>
            </a:r>
            <a:r>
              <a:rPr lang="en-US" dirty="0"/>
              <a:t> </a:t>
            </a:r>
            <a:r>
              <a:rPr lang="en-US" dirty="0" err="1"/>
              <a:t>có</a:t>
            </a:r>
            <a:r>
              <a:rPr lang="en-US" dirty="0"/>
              <a:t> </a:t>
            </a:r>
            <a:r>
              <a:rPr lang="en-US" dirty="0" err="1"/>
              <a:t>tượng</a:t>
            </a:r>
            <a:r>
              <a:rPr lang="en-US" dirty="0"/>
              <a:t> </a:t>
            </a:r>
            <a:r>
              <a:rPr lang="en-US" dirty="0" err="1"/>
              <a:t>quan</a:t>
            </a:r>
            <a:r>
              <a:rPr lang="en-US" dirty="0"/>
              <a:t> </a:t>
            </a:r>
            <a:r>
              <a:rPr lang="en-US" dirty="0" err="1"/>
              <a:t>hầu</a:t>
            </a:r>
            <a:r>
              <a:rPr lang="en-US" dirty="0"/>
              <a:t>, </a:t>
            </a:r>
            <a:r>
              <a:rPr lang="en-US" dirty="0" err="1"/>
              <a:t>tượng</a:t>
            </a:r>
            <a:r>
              <a:rPr lang="en-US" dirty="0"/>
              <a:t> con </a:t>
            </a:r>
            <a:r>
              <a:rPr lang="en-US" dirty="0" err="1"/>
              <a:t>thú</a:t>
            </a:r>
            <a:r>
              <a:rPr lang="en-US" dirty="0"/>
              <a:t> ở </a:t>
            </a:r>
            <a:r>
              <a:rPr lang="en-US" dirty="0" err="1"/>
              <a:t>các</a:t>
            </a:r>
            <a:r>
              <a:rPr lang="en-US" dirty="0"/>
              <a:t> </a:t>
            </a:r>
            <a:r>
              <a:rPr lang="en-US" dirty="0" err="1"/>
              <a:t>khu</a:t>
            </a:r>
            <a:r>
              <a:rPr lang="en-US" dirty="0"/>
              <a:t> </a:t>
            </a:r>
            <a:r>
              <a:rPr lang="en-US" dirty="0" err="1"/>
              <a:t>mộ</a:t>
            </a:r>
            <a:r>
              <a:rPr lang="en-US" dirty="0"/>
              <a:t> </a:t>
            </a:r>
            <a:r>
              <a:rPr lang="en-US" dirty="0" err="1"/>
              <a:t>như</a:t>
            </a:r>
            <a:r>
              <a:rPr lang="en-US" dirty="0"/>
              <a:t> </a:t>
            </a:r>
            <a:r>
              <a:rPr lang="en-US" dirty="0" err="1"/>
              <a:t>tượng</a:t>
            </a:r>
            <a:r>
              <a:rPr lang="en-US" dirty="0"/>
              <a:t> </a:t>
            </a:r>
            <a:r>
              <a:rPr lang="en-US" dirty="0" err="1"/>
              <a:t>Hổ</a:t>
            </a:r>
            <a:r>
              <a:rPr lang="en-US" dirty="0"/>
              <a:t> </a:t>
            </a:r>
            <a:r>
              <a:rPr lang="en-US" dirty="0" err="1"/>
              <a:t>tại</a:t>
            </a:r>
            <a:r>
              <a:rPr lang="en-US" dirty="0"/>
              <a:t> </a:t>
            </a:r>
            <a:r>
              <a:rPr lang="en-US" dirty="0" err="1"/>
              <a:t>lăng</a:t>
            </a:r>
            <a:r>
              <a:rPr lang="en-US" dirty="0"/>
              <a:t> </a:t>
            </a:r>
            <a:r>
              <a:rPr lang="en-US" dirty="0" err="1"/>
              <a:t>Trần</a:t>
            </a:r>
            <a:r>
              <a:rPr lang="en-US" dirty="0"/>
              <a:t> </a:t>
            </a:r>
            <a:r>
              <a:rPr lang="en-US" dirty="0" err="1"/>
              <a:t>Thủ</a:t>
            </a:r>
            <a:r>
              <a:rPr lang="en-US" dirty="0"/>
              <a:t> </a:t>
            </a:r>
            <a:r>
              <a:rPr lang="en-US" dirty="0" err="1"/>
              <a:t>Độ</a:t>
            </a:r>
            <a:r>
              <a:rPr lang="en-US" dirty="0"/>
              <a:t>, </a:t>
            </a:r>
            <a:r>
              <a:rPr lang="en-US" dirty="0" err="1"/>
              <a:t>tượng</a:t>
            </a:r>
            <a:r>
              <a:rPr lang="en-US" dirty="0"/>
              <a:t> </a:t>
            </a:r>
            <a:r>
              <a:rPr lang="en-US" dirty="0" err="1"/>
              <a:t>Trâu</a:t>
            </a:r>
            <a:r>
              <a:rPr lang="en-US" dirty="0"/>
              <a:t>, </a:t>
            </a:r>
            <a:r>
              <a:rPr lang="en-US" dirty="0" err="1"/>
              <a:t>Ngựa</a:t>
            </a:r>
            <a:r>
              <a:rPr lang="en-US" dirty="0"/>
              <a:t> ở </a:t>
            </a:r>
            <a:r>
              <a:rPr lang="en-US" dirty="0" err="1"/>
              <a:t>lăng</a:t>
            </a:r>
            <a:r>
              <a:rPr lang="en-US" dirty="0"/>
              <a:t> </a:t>
            </a:r>
            <a:r>
              <a:rPr lang="en-US" dirty="0" err="1"/>
              <a:t>Trần</a:t>
            </a:r>
            <a:r>
              <a:rPr lang="en-US" dirty="0"/>
              <a:t> </a:t>
            </a:r>
            <a:r>
              <a:rPr lang="en-US" dirty="0" err="1"/>
              <a:t>Hiến</a:t>
            </a:r>
            <a:r>
              <a:rPr lang="en-US" dirty="0"/>
              <a:t> </a:t>
            </a:r>
            <a:r>
              <a:rPr lang="en-US" dirty="0" err="1"/>
              <a:t>Tông</a:t>
            </a:r>
            <a:r>
              <a:rPr lang="en-US" dirty="0"/>
              <a:t>,…</a:t>
            </a:r>
          </a:p>
          <a:p>
            <a:pPr>
              <a:buNone/>
            </a:pPr>
            <a:endParaRPr lang="en-US" dirty="0"/>
          </a:p>
          <a:p>
            <a:pPr>
              <a:buNone/>
            </a:pPr>
            <a:endParaRPr lang="en-US" dirty="0"/>
          </a:p>
          <a:p>
            <a:pPr>
              <a:buNone/>
            </a:pP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3 - &amp;quot;I- Vài nét về bối cảnh xã hội&amp;quot;&quot;/&gt;&lt;property id=&quot;20307&quot; value=&quot;257&quot;/&gt;&lt;/object&gt;&lt;object type=&quot;3&quot; unique_id=&quot;10005&quot;&gt;&lt;property id=&quot;20148&quot; value=&quot;5&quot;/&gt;&lt;property id=&quot;20300&quot; value=&quot;Slide 4 - &amp;quot;II- Vài nét về mĩ thuật thời Trần&amp;quot;&quot;/&gt;&lt;property id=&quot;20307&quot; value=&quot;258&quot;/&gt;&lt;/object&gt;&lt;object type=&quot;3&quot; unique_id=&quot;10006&quot;&gt;&lt;property id=&quot;20148&quot; value=&quot;5&quot;/&gt;&lt;property id=&quot;20300&quot; value=&quot;Slide 5 - &amp;quot;1, Kiến trúc: &amp;quot;&quot;/&gt;&lt;property id=&quot;20307&quot; value=&quot;259&quot;/&gt;&lt;/object&gt;&lt;object type=&quot;3&quot; unique_id=&quot;10007&quot;&gt;&lt;property id=&quot;20148&quot; value=&quot;5&quot;/&gt;&lt;property id=&quot;20300&quot; value=&quot;Slide 6 - &amp;quot;Kinh thành Thăng Long&amp;quot;&quot;/&gt;&lt;property id=&quot;20307&quot; value=&quot;260&quot;/&gt;&lt;/object&gt;&lt;object type=&quot;3&quot; unique_id=&quot;10008&quot;&gt;&lt;property id=&quot;20148&quot; value=&quot;5&quot;/&gt;&lt;property id=&quot;20300&quot; value=&quot;Slide 7 - &amp;quot;Chùa Phổ Minh và chùa Bối Khê&amp;quot;&quot;/&gt;&lt;property id=&quot;20307&quot; value=&quot;262&quot;/&gt;&lt;/object&gt;&lt;object type=&quot;3&quot; unique_id=&quot;10009&quot;&gt;&lt;property id=&quot;20148&quot; value=&quot;5&quot;/&gt;&lt;property id=&quot;20300&quot; value=&quot;Slide 8 - &amp;quot;2, Điêu khắc và trang trí&amp;quot;&quot;/&gt;&lt;property id=&quot;20307&quot; value=&quot;263&quot;/&gt;&lt;/object&gt;&lt;object type=&quot;3&quot; unique_id=&quot;10010&quot;&gt;&lt;property id=&quot;20148&quot; value=&quot;5&quot;/&gt;&lt;property id=&quot;20300&quot; value=&quot;Slide 9&quot;/&gt;&lt;property id=&quot;20307&quot; value=&quot;264&quot;/&gt;&lt;/object&gt;&lt;object type=&quot;3&quot; unique_id=&quot;10011&quot;&gt;&lt;property id=&quot;20148&quot; value=&quot;5&quot;/&gt;&lt;property id=&quot;20300&quot; value=&quot;Slide 10&quot;/&gt;&lt;property id=&quot;20307&quot; value=&quot;265&quot;/&gt;&lt;/object&gt;&lt;object type=&quot;3&quot; unique_id=&quot;10012&quot;&gt;&lt;property id=&quot;20148&quot; value=&quot;5&quot;/&gt;&lt;property id=&quot;20300&quot; value=&quot;Slide 11&quot;/&gt;&lt;property id=&quot;20307&quot; value=&quot;266&quot;/&gt;&lt;/object&gt;&lt;object type=&quot;3&quot; unique_id=&quot;10013&quot;&gt;&lt;property id=&quot;20148&quot; value=&quot;5&quot;/&gt;&lt;property id=&quot;20300&quot; value=&quot;Slide 12&quot;/&gt;&lt;property id=&quot;20307&quot; value=&quot;267&quot;/&gt;&lt;/object&gt;&lt;object type=&quot;3&quot; unique_id=&quot;10014&quot;&gt;&lt;property id=&quot;20148&quot; value=&quot;5&quot;/&gt;&lt;property id=&quot;20300&quot; value=&quot;Slide 13 - &amp;quot;3, Đồ gốm&amp;quot;&quot;/&gt;&lt;property id=&quot;20307&quot; value=&quot;268&quot;/&gt;&lt;/object&gt;&lt;object type=&quot;3&quot; unique_id=&quot;10015&quot;&gt;&lt;property id=&quot;20148&quot; value=&quot;5&quot;/&gt;&lt;property id=&quot;20300&quot; value=&quot;Slide 14&quot;/&gt;&lt;property id=&quot;20307&quot; value=&quot;269&quot;/&gt;&lt;/object&gt;&lt;object type=&quot;3&quot; unique_id=&quot;10016&quot;&gt;&lt;property id=&quot;20148&quot; value=&quot;5&quot;/&gt;&lt;property id=&quot;20300&quot; value=&quot;Slide 15 - &amp;quot;III- Đặc điểm mĩ thuật thời Trần&amp;quot;&quot;/&gt;&lt;property id=&quot;20307&quot; value=&quot;270&quot;/&gt;&lt;/object&gt;&lt;object type=&quot;3&quot; unique_id=&quot;10111&quot;&gt;&lt;property id=&quot;20148&quot; value=&quot;5&quot;/&gt;&lt;property id=&quot;20300&quot; value=&quot;Slide 1&quot;/&gt;&lt;property id=&quot;20307&quot; value=&quot;272&quot;/&gt;&lt;/object&gt;&lt;object type=&quot;3&quot; unique_id=&quot;10112&quot;&gt;&lt;property id=&quot;20148&quot; value=&quot;5&quot;/&gt;&lt;property id=&quot;20300&quot; value=&quot;Slide 2&quot;/&gt;&lt;property id=&quot;20307&quot; value=&quot;273&quot;/&gt;&lt;/object&gt;&lt;/object&gt;&lt;object type=&quot;8&quot; unique_id=&quot;1003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661</Words>
  <Application>Microsoft Office PowerPoint</Application>
  <PresentationFormat>On-screen Show (4:3)</PresentationFormat>
  <Paragraphs>38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Garamond</vt:lpstr>
      <vt:lpstr>Times New Roman</vt:lpstr>
      <vt:lpstr>Office Theme</vt:lpstr>
      <vt:lpstr>PowerPoint Presentation</vt:lpstr>
      <vt:lpstr>PowerPoint Presentation</vt:lpstr>
      <vt:lpstr>PowerPoint Presentation</vt:lpstr>
      <vt:lpstr>PowerPoint Presentation</vt:lpstr>
      <vt:lpstr>II- Vài nét về mĩ thuật thời Trần</vt:lpstr>
      <vt:lpstr>1, Kiến trúc: </vt:lpstr>
      <vt:lpstr>Kinh thành Thăng Long</vt:lpstr>
      <vt:lpstr>Chùa Phổ Minh và chùa Bối Khê</vt:lpstr>
      <vt:lpstr>2, Điêu khắc và trang trí</vt:lpstr>
      <vt:lpstr>PowerPoint Presentation</vt:lpstr>
      <vt:lpstr>PowerPoint Presentation</vt:lpstr>
      <vt:lpstr>PowerPoint Presentation</vt:lpstr>
      <vt:lpstr>PowerPoint Presentation</vt:lpstr>
      <vt:lpstr>3, Đồ gốm</vt:lpstr>
      <vt:lpstr>PowerPoint Presentation</vt:lpstr>
      <vt:lpstr>III- Đặc điểm mĩ thuật thời Trần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MĨ THUẬT SƠ LƯỢC MĨ THUẬT THỜI TRẦN (1226-1400)</dc:title>
  <dc:creator>DELL</dc:creator>
  <cp:lastModifiedBy>ASIA</cp:lastModifiedBy>
  <cp:revision>22</cp:revision>
  <dcterms:created xsi:type="dcterms:W3CDTF">2017-09-20T14:12:48Z</dcterms:created>
  <dcterms:modified xsi:type="dcterms:W3CDTF">2021-09-12T14:44:51Z</dcterms:modified>
</cp:coreProperties>
</file>