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9" r:id="rId2"/>
    <p:sldId id="261" r:id="rId3"/>
    <p:sldId id="262" r:id="rId4"/>
    <p:sldId id="263" r:id="rId5"/>
    <p:sldId id="264" r:id="rId6"/>
    <p:sldId id="286" r:id="rId7"/>
    <p:sldId id="291" r:id="rId8"/>
    <p:sldId id="292" r:id="rId9"/>
    <p:sldId id="266" r:id="rId10"/>
    <p:sldId id="267" r:id="rId11"/>
    <p:sldId id="268" r:id="rId12"/>
    <p:sldId id="287" r:id="rId13"/>
    <p:sldId id="288" r:id="rId14"/>
    <p:sldId id="271" r:id="rId15"/>
    <p:sldId id="289" r:id="rId16"/>
    <p:sldId id="265" r:id="rId17"/>
    <p:sldId id="290" r:id="rId18"/>
    <p:sldId id="272" r:id="rId19"/>
    <p:sldId id="274" r:id="rId20"/>
    <p:sldId id="275" r:id="rId21"/>
    <p:sldId id="298" r:id="rId22"/>
    <p:sldId id="293" r:id="rId23"/>
    <p:sldId id="294" r:id="rId24"/>
    <p:sldId id="297" r:id="rId25"/>
    <p:sldId id="295"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1DD057-D273-43F9-A391-B39C1FA9C409}" type="datetimeFigureOut">
              <a:rPr lang="en-US" smtClean="0"/>
              <a:t>11/27/2022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14739A-7010-495B-8396-5BA21B3071E1}" type="slidenum">
              <a:rPr lang="en-US" smtClean="0"/>
              <a:t>‹#›</a:t>
            </a:fld>
            <a:endParaRPr lang="en-US"/>
          </a:p>
        </p:txBody>
      </p:sp>
    </p:spTree>
    <p:extLst>
      <p:ext uri="{BB962C8B-B14F-4D97-AF65-F5344CB8AC3E}">
        <p14:creationId xmlns:p14="http://schemas.microsoft.com/office/powerpoint/2010/main" val="699274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14739A-7010-495B-8396-5BA21B3071E1}" type="slidenum">
              <a:rPr lang="en-US" smtClean="0"/>
              <a:t>5</a:t>
            </a:fld>
            <a:endParaRPr lang="en-US"/>
          </a:p>
        </p:txBody>
      </p:sp>
    </p:spTree>
    <p:extLst>
      <p:ext uri="{BB962C8B-B14F-4D97-AF65-F5344CB8AC3E}">
        <p14:creationId xmlns:p14="http://schemas.microsoft.com/office/powerpoint/2010/main" val="856923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920AC7-3757-4B09-BE2C-B9102AAEABB7}" type="datetimeFigureOut">
              <a:rPr lang="en-US" smtClean="0"/>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65047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920AC7-3757-4B09-BE2C-B9102AAEABB7}" type="datetimeFigureOut">
              <a:rPr lang="en-US" smtClean="0"/>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184341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920AC7-3757-4B09-BE2C-B9102AAEABB7}" type="datetimeFigureOut">
              <a:rPr lang="en-US" smtClean="0"/>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82454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920AC7-3757-4B09-BE2C-B9102AAEABB7}" type="datetimeFigureOut">
              <a:rPr lang="en-US" smtClean="0"/>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588872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920AC7-3757-4B09-BE2C-B9102AAEABB7}" type="datetimeFigureOut">
              <a:rPr lang="en-US" smtClean="0"/>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049786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920AC7-3757-4B09-BE2C-B9102AAEABB7}" type="datetimeFigureOut">
              <a:rPr lang="en-US" smtClean="0"/>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3319283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920AC7-3757-4B09-BE2C-B9102AAEABB7}" type="datetimeFigureOut">
              <a:rPr lang="en-US" smtClean="0"/>
              <a:t>11/27/2022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63224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920AC7-3757-4B09-BE2C-B9102AAEABB7}" type="datetimeFigureOut">
              <a:rPr lang="en-US" smtClean="0"/>
              <a:t>11/27/2022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253687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920AC7-3757-4B09-BE2C-B9102AAEABB7}" type="datetimeFigureOut">
              <a:rPr lang="en-US" smtClean="0"/>
              <a:t>11/27/2022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3345116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920AC7-3757-4B09-BE2C-B9102AAEABB7}" type="datetimeFigureOut">
              <a:rPr lang="en-US" smtClean="0"/>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29743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920AC7-3757-4B09-BE2C-B9102AAEABB7}" type="datetimeFigureOut">
              <a:rPr lang="en-US" smtClean="0"/>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01191-1BCC-4952-AECD-553E06E0261E}" type="slidenum">
              <a:rPr lang="en-US" smtClean="0"/>
              <a:t>‹#›</a:t>
            </a:fld>
            <a:endParaRPr lang="en-US"/>
          </a:p>
        </p:txBody>
      </p:sp>
    </p:spTree>
    <p:extLst>
      <p:ext uri="{BB962C8B-B14F-4D97-AF65-F5344CB8AC3E}">
        <p14:creationId xmlns:p14="http://schemas.microsoft.com/office/powerpoint/2010/main" val="1788821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920AC7-3757-4B09-BE2C-B9102AAEABB7}" type="datetimeFigureOut">
              <a:rPr lang="en-US" smtClean="0"/>
              <a:t>11/27/2022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01191-1BCC-4952-AECD-553E06E0261E}" type="slidenum">
              <a:rPr lang="en-US" smtClean="0"/>
              <a:t>‹#›</a:t>
            </a:fld>
            <a:endParaRPr lang="en-US"/>
          </a:p>
        </p:txBody>
      </p:sp>
    </p:spTree>
    <p:extLst>
      <p:ext uri="{BB962C8B-B14F-4D97-AF65-F5344CB8AC3E}">
        <p14:creationId xmlns:p14="http://schemas.microsoft.com/office/powerpoint/2010/main" val="2237335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890190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10E49C1-4606-40D2-8E0F-F0F7D5A9938C}"/>
              </a:ext>
            </a:extLst>
          </p:cNvPr>
          <p:cNvSpPr txBox="1"/>
          <p:nvPr/>
        </p:nvSpPr>
        <p:spPr>
          <a:xfrm>
            <a:off x="304800" y="56852"/>
            <a:ext cx="9067800" cy="2000548"/>
          </a:xfrm>
          <a:prstGeom prst="rect">
            <a:avLst/>
          </a:prstGeom>
          <a:noFill/>
        </p:spPr>
        <p:txBody>
          <a:bodyPr wrap="square">
            <a:spAutoFit/>
          </a:bodyPr>
          <a:lstStyle/>
          <a:p>
            <a:r>
              <a:rPr lang="en-US" sz="3200" dirty="0" err="1">
                <a:solidFill>
                  <a:srgbClr val="661A0C"/>
                </a:solidFill>
                <a:latin typeface="Times New Roman" pitchFamily="18" charset="0"/>
                <a:cs typeface="Times New Roman" pitchFamily="18" charset="0"/>
              </a:rPr>
              <a:t>Thời</a:t>
            </a:r>
            <a:r>
              <a:rPr lang="en-US" sz="3200" dirty="0">
                <a:solidFill>
                  <a:srgbClr val="661A0C"/>
                </a:solidFill>
                <a:latin typeface="Times New Roman" pitchFamily="18" charset="0"/>
                <a:cs typeface="Times New Roman" pitchFamily="18" charset="0"/>
              </a:rPr>
              <a:t> </a:t>
            </a:r>
            <a:r>
              <a:rPr lang="en-US" sz="3200" dirty="0" err="1">
                <a:solidFill>
                  <a:srgbClr val="661A0C"/>
                </a:solidFill>
                <a:latin typeface="Times New Roman" pitchFamily="18" charset="0"/>
                <a:cs typeface="Times New Roman" pitchFamily="18" charset="0"/>
              </a:rPr>
              <a:t>gian</a:t>
            </a:r>
            <a:r>
              <a:rPr lang="en-US" sz="3200" dirty="0" smtClean="0">
                <a:solidFill>
                  <a:srgbClr val="661A0C"/>
                </a:solidFill>
                <a:latin typeface="Times New Roman" pitchFamily="18" charset="0"/>
                <a:cs typeface="Times New Roman" pitchFamily="18" charset="0"/>
              </a:rPr>
              <a:t>: </a:t>
            </a:r>
            <a:r>
              <a:rPr lang="en-US" sz="2800" dirty="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phút</a:t>
            </a:r>
            <a:endParaRPr lang="en-US" sz="2800" dirty="0">
              <a:latin typeface="Times New Roman" panose="02020603050405020304" pitchFamily="18" charset="0"/>
              <a:cs typeface="Times New Roman" panose="02020603050405020304" pitchFamily="18" charset="0"/>
            </a:endParaRPr>
          </a:p>
          <a:p>
            <a:r>
              <a:rPr lang="en-US" sz="3200" dirty="0" err="1">
                <a:solidFill>
                  <a:srgbClr val="661A0C"/>
                </a:solidFill>
                <a:latin typeface="Times New Roman" pitchFamily="18" charset="0"/>
                <a:cs typeface="Times New Roman" pitchFamily="18" charset="0"/>
              </a:rPr>
              <a:t>Hình</a:t>
            </a:r>
            <a:r>
              <a:rPr lang="en-US" sz="3200" dirty="0">
                <a:solidFill>
                  <a:srgbClr val="661A0C"/>
                </a:solidFill>
                <a:latin typeface="Times New Roman" pitchFamily="18" charset="0"/>
                <a:cs typeface="Times New Roman" pitchFamily="18" charset="0"/>
              </a:rPr>
              <a:t> </a:t>
            </a:r>
            <a:r>
              <a:rPr lang="en-US" sz="3200" dirty="0" err="1">
                <a:solidFill>
                  <a:srgbClr val="661A0C"/>
                </a:solidFill>
                <a:latin typeface="Times New Roman" pitchFamily="18" charset="0"/>
                <a:cs typeface="Times New Roman" pitchFamily="18" charset="0"/>
              </a:rPr>
              <a:t>thức</a:t>
            </a:r>
            <a:r>
              <a:rPr lang="en-US" sz="2800" dirty="0">
                <a:latin typeface="Times New Roman" pitchFamily="18" charset="0"/>
                <a:cs typeface="Times New Roman" pitchFamily="18" charset="0"/>
              </a:rPr>
              <a:t> : </a:t>
            </a:r>
            <a:r>
              <a:rPr lang="en-US" sz="2800" dirty="0" smtClean="0">
                <a:latin typeface="Times New Roman" pitchFamily="18" charset="0"/>
                <a:cs typeface="Times New Roman" pitchFamily="18" charset="0"/>
              </a:rPr>
              <a:t> </a:t>
            </a:r>
            <a:r>
              <a:rPr lang="en-US" sz="2800" dirty="0">
                <a:latin typeface="Times New Roman" panose="02020603050405020304" pitchFamily="18" charset="0"/>
                <a:cs typeface="Times New Roman" panose="02020603050405020304" pitchFamily="18" charset="0"/>
              </a:rPr>
              <a:t>Hs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nhóm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đôi</a:t>
            </a:r>
            <a:endParaRPr lang="en-US" sz="2800" dirty="0" smtClean="0">
              <a:latin typeface="Times New Roman" panose="02020603050405020304" pitchFamily="18" charset="0"/>
              <a:cs typeface="Times New Roman" panose="02020603050405020304" pitchFamily="18" charset="0"/>
            </a:endParaRPr>
          </a:p>
          <a:p>
            <a:r>
              <a:rPr lang="en-US" sz="3200" dirty="0" err="1" smtClean="0">
                <a:solidFill>
                  <a:srgbClr val="661A0C"/>
                </a:solidFill>
                <a:latin typeface="Times New Roman" pitchFamily="18" charset="0"/>
                <a:cs typeface="Times New Roman" pitchFamily="18" charset="0"/>
              </a:rPr>
              <a:t>Nhiệm</a:t>
            </a:r>
            <a:r>
              <a:rPr lang="en-US" sz="3200" dirty="0" smtClean="0">
                <a:solidFill>
                  <a:srgbClr val="661A0C"/>
                </a:solidFill>
                <a:latin typeface="Times New Roman" pitchFamily="18" charset="0"/>
                <a:cs typeface="Times New Roman" pitchFamily="18" charset="0"/>
              </a:rPr>
              <a:t> </a:t>
            </a:r>
            <a:r>
              <a:rPr lang="en-US" sz="3200" dirty="0" err="1">
                <a:solidFill>
                  <a:srgbClr val="661A0C"/>
                </a:solidFill>
                <a:latin typeface="Times New Roman" pitchFamily="18" charset="0"/>
                <a:cs typeface="Times New Roman" pitchFamily="18" charset="0"/>
              </a:rPr>
              <a:t>vụ</a:t>
            </a:r>
            <a:r>
              <a:rPr lang="en-US" sz="3200" dirty="0" smtClean="0">
                <a:solidFill>
                  <a:srgbClr val="661A0C"/>
                </a:solidFill>
                <a:latin typeface="Times New Roman" pitchFamily="18" charset="0"/>
                <a:cs typeface="Times New Roman" pitchFamily="18" charset="0"/>
              </a:rPr>
              <a:t>: - </a:t>
            </a:r>
            <a:r>
              <a:rPr lang="en-US" sz="2800" dirty="0" err="1">
                <a:solidFill>
                  <a:srgbClr val="000000"/>
                </a:solidFill>
                <a:effectLst/>
                <a:latin typeface="Times New Roman" panose="02020603050405020304" pitchFamily="18" charset="0"/>
                <a:ea typeface="Calibri" panose="020F0502020204030204" pitchFamily="34" charset="0"/>
                <a:cs typeface="Times New Roman" pitchFamily="18" charset="0"/>
              </a:rPr>
              <a:t>Hoàn</a:t>
            </a:r>
            <a:r>
              <a:rPr lang="en-US" sz="2800"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itchFamily="18" charset="0"/>
              </a:rPr>
              <a:t>thành</a:t>
            </a:r>
            <a:r>
              <a:rPr lang="en-US" sz="2800"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itchFamily="18" charset="0"/>
              </a:rPr>
              <a:t>cá</a:t>
            </a:r>
            <a:r>
              <a:rPr lang="en-US" sz="2800"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itchFamily="18" charset="0"/>
              </a:rPr>
              <a:t>nhân</a:t>
            </a:r>
            <a:r>
              <a:rPr lang="en-US" sz="2800"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nhiệm</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vụ</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câu</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?3</a:t>
            </a:r>
          </a:p>
          <a:p>
            <a:r>
              <a:rPr lang="en-US" sz="2800" dirty="0">
                <a:solidFill>
                  <a:srgbClr val="000000"/>
                </a:solidFill>
                <a:latin typeface="Times New Roman" panose="02020603050405020304" pitchFamily="18" charset="0"/>
                <a:ea typeface="Calibri" panose="020F0502020204030204" pitchFamily="34" charset="0"/>
                <a:cs typeface="Times New Roman" pitchFamily="18" charset="0"/>
              </a:rPr>
              <a:t> </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Trao</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latin typeface="Times New Roman" panose="02020603050405020304" pitchFamily="18" charset="0"/>
                <a:ea typeface="Calibri" panose="020F0502020204030204" pitchFamily="34" charset="0"/>
                <a:cs typeface="Times New Roman" pitchFamily="18" charset="0"/>
              </a:rPr>
              <a:t>đổi</a:t>
            </a:r>
            <a:r>
              <a:rPr lang="en-US" sz="2800" dirty="0" smtClean="0">
                <a:solidFill>
                  <a:srgbClr val="000000"/>
                </a:solidFill>
                <a:latin typeface="Times New Roman" panose="02020603050405020304" pitchFamily="18" charset="0"/>
                <a:ea typeface="Calibri" panose="020F0502020204030204" pitchFamily="34" charset="0"/>
                <a:cs typeface="Times New Roman" pitchFamily="18" charset="0"/>
              </a:rPr>
              <a:t> ý </a:t>
            </a:r>
            <a:r>
              <a:rPr lang="en-US" sz="2800" dirty="0" err="1" smtClean="0">
                <a:solidFill>
                  <a:srgbClr val="000000"/>
                </a:solidFill>
                <a:latin typeface="Times New Roman" panose="02020603050405020304" pitchFamily="18" charset="0"/>
                <a:ea typeface="Calibri" panose="020F0502020204030204" pitchFamily="34" charset="0"/>
                <a:cs typeface="Times New Roman" pitchFamily="18" charset="0"/>
              </a:rPr>
              <a:t>kiến</a:t>
            </a:r>
            <a:r>
              <a:rPr lang="en-US" sz="2800" dirty="0" smtClean="0">
                <a:solidFill>
                  <a:srgbClr val="000000"/>
                </a:solidFill>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latin typeface="Times New Roman" panose="02020603050405020304" pitchFamily="18" charset="0"/>
                <a:ea typeface="Calibri" panose="020F0502020204030204" pitchFamily="34" charset="0"/>
                <a:cs typeface="Times New Roman" pitchFamily="18" charset="0"/>
              </a:rPr>
              <a:t>với</a:t>
            </a:r>
            <a:r>
              <a:rPr lang="en-US" sz="2800" dirty="0" smtClean="0">
                <a:solidFill>
                  <a:srgbClr val="000000"/>
                </a:solidFill>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bạn</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itchFamily="18" charset="0"/>
              </a:rPr>
              <a:t>bên</a:t>
            </a:r>
            <a:r>
              <a:rPr lang="en-US" sz="2800"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cạnh</a:t>
            </a:r>
            <a:r>
              <a:rPr lang="en-US" sz="2800" dirty="0" smtClean="0">
                <a:solidFill>
                  <a:srgbClr val="000000"/>
                </a:solidFill>
                <a:effectLst/>
                <a:latin typeface="Times New Roman" panose="02020603050405020304" pitchFamily="18" charset="0"/>
                <a:ea typeface="Calibri" panose="020F0502020204030204" pitchFamily="34" charset="0"/>
                <a:cs typeface="Times New Roman" pitchFamily="18" charset="0"/>
              </a:rPr>
              <a:t>.</a:t>
            </a:r>
            <a:endParaRPr lang="en-US" sz="2000" dirty="0">
              <a:solidFill>
                <a:srgbClr val="000000"/>
              </a:solidFill>
              <a:effectLst/>
              <a:latin typeface="Times New Roman" panose="02020603050405020304" pitchFamily="18" charset="0"/>
              <a:ea typeface="Calibri" panose="020F0502020204030204" pitchFamily="34" charset="0"/>
              <a:cs typeface="Times New Roman" pitchFamily="18" charset="0"/>
            </a:endParaRPr>
          </a:p>
        </p:txBody>
      </p:sp>
      <p:grpSp>
        <p:nvGrpSpPr>
          <p:cNvPr id="7" name="Group 6"/>
          <p:cNvGrpSpPr>
            <a:grpSpLocks/>
          </p:cNvGrpSpPr>
          <p:nvPr/>
        </p:nvGrpSpPr>
        <p:grpSpPr bwMode="auto">
          <a:xfrm>
            <a:off x="445882" y="2689248"/>
            <a:ext cx="7231454" cy="2492352"/>
            <a:chOff x="1133" y="205"/>
            <a:chExt cx="6196" cy="1417"/>
          </a:xfrm>
        </p:grpSpPr>
        <p:pic>
          <p:nvPicPr>
            <p:cNvPr id="8" name="docshape35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 y="205"/>
              <a:ext cx="6196" cy="1417"/>
            </a:xfrm>
            <a:prstGeom prst="rect">
              <a:avLst/>
            </a:prstGeom>
            <a:noFill/>
            <a:extLst>
              <a:ext uri="{909E8E84-426E-40DD-AFC4-6F175D3DCCD1}">
                <a14:hiddenFill xmlns:a14="http://schemas.microsoft.com/office/drawing/2010/main">
                  <a:solidFill>
                    <a:srgbClr val="FFFFFF"/>
                  </a:solidFill>
                </a14:hiddenFill>
              </a:ext>
            </a:extLst>
          </p:spPr>
        </p:pic>
        <p:sp>
          <p:nvSpPr>
            <p:cNvPr id="9" name="docshape3531"/>
            <p:cNvSpPr txBox="1">
              <a:spLocks noChangeArrowheads="1"/>
            </p:cNvSpPr>
            <p:nvPr/>
          </p:nvSpPr>
          <p:spPr bwMode="auto">
            <a:xfrm>
              <a:off x="1207" y="294"/>
              <a:ext cx="42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Times New Roman" pitchFamily="18" charset="0"/>
                  <a:ea typeface="Calibri"/>
                  <a:cs typeface="Times New Roman" pitchFamily="18" charset="0"/>
                </a:rPr>
                <a:t>Hộp</a:t>
              </a:r>
              <a:r>
                <a:rPr lang="en-US" sz="800" spc="-15">
                  <a:effectLst/>
                  <a:latin typeface="Times New Roman" pitchFamily="18" charset="0"/>
                  <a:ea typeface="Calibri"/>
                  <a:cs typeface="Times New Roman" pitchFamily="18" charset="0"/>
                </a:rPr>
                <a:t> </a:t>
              </a:r>
              <a:r>
                <a:rPr lang="en-US" sz="800" spc="-25">
                  <a:effectLst/>
                  <a:latin typeface="Times New Roman" pitchFamily="18" charset="0"/>
                  <a:ea typeface="Calibri"/>
                  <a:cs typeface="Times New Roman" pitchFamily="18" charset="0"/>
                </a:rPr>
                <a:t>đèn</a:t>
              </a:r>
              <a:endParaRPr lang="vi-VN" sz="1100">
                <a:effectLst/>
                <a:latin typeface="Times New Roman" pitchFamily="18" charset="0"/>
                <a:ea typeface="Calibri"/>
                <a:cs typeface="Times New Roman" pitchFamily="18" charset="0"/>
              </a:endParaRPr>
            </a:p>
          </p:txBody>
        </p:sp>
        <p:sp>
          <p:nvSpPr>
            <p:cNvPr id="10" name="docshape3532"/>
            <p:cNvSpPr txBox="1">
              <a:spLocks noChangeArrowheads="1"/>
            </p:cNvSpPr>
            <p:nvPr/>
          </p:nvSpPr>
          <p:spPr bwMode="auto">
            <a:xfrm>
              <a:off x="2116" y="916"/>
              <a:ext cx="58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Times New Roman" pitchFamily="18" charset="0"/>
                  <a:ea typeface="Calibri"/>
                  <a:cs typeface="Times New Roman" pitchFamily="18" charset="0"/>
                </a:rPr>
                <a:t>Các</a:t>
              </a:r>
              <a:r>
                <a:rPr lang="en-US" sz="800" spc="-10">
                  <a:effectLst/>
                  <a:latin typeface="Times New Roman" pitchFamily="18" charset="0"/>
                  <a:ea typeface="Calibri"/>
                  <a:cs typeface="Times New Roman" pitchFamily="18" charset="0"/>
                </a:rPr>
                <a:t> </a:t>
              </a:r>
              <a:r>
                <a:rPr lang="en-US" sz="800">
                  <a:effectLst/>
                  <a:latin typeface="Times New Roman" pitchFamily="18" charset="0"/>
                  <a:ea typeface="Calibri"/>
                  <a:cs typeface="Times New Roman" pitchFamily="18" charset="0"/>
                </a:rPr>
                <a:t>khe</a:t>
              </a:r>
              <a:r>
                <a:rPr lang="en-US" sz="800" spc="-5">
                  <a:effectLst/>
                  <a:latin typeface="Times New Roman" pitchFamily="18" charset="0"/>
                  <a:ea typeface="Calibri"/>
                  <a:cs typeface="Times New Roman" pitchFamily="18" charset="0"/>
                </a:rPr>
                <a:t> </a:t>
              </a:r>
              <a:r>
                <a:rPr lang="en-US" sz="800" spc="-20">
                  <a:effectLst/>
                  <a:latin typeface="Times New Roman" pitchFamily="18" charset="0"/>
                  <a:ea typeface="Calibri"/>
                  <a:cs typeface="Times New Roman" pitchFamily="18" charset="0"/>
                </a:rPr>
                <a:t>hẹp</a:t>
              </a:r>
              <a:endParaRPr lang="vi-VN" sz="1100">
                <a:effectLst/>
                <a:latin typeface="Times New Roman" pitchFamily="18" charset="0"/>
                <a:ea typeface="Calibri"/>
                <a:cs typeface="Times New Roman" pitchFamily="18" charset="0"/>
              </a:endParaRPr>
            </a:p>
          </p:txBody>
        </p:sp>
        <p:sp>
          <p:nvSpPr>
            <p:cNvPr id="11" name="docshape3533"/>
            <p:cNvSpPr txBox="1">
              <a:spLocks noChangeArrowheads="1"/>
            </p:cNvSpPr>
            <p:nvPr/>
          </p:nvSpPr>
          <p:spPr bwMode="auto">
            <a:xfrm>
              <a:off x="1541" y="1366"/>
              <a:ext cx="4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Times New Roman" pitchFamily="18" charset="0"/>
                  <a:ea typeface="Calibri"/>
                  <a:cs typeface="Times New Roman" pitchFamily="18" charset="0"/>
                </a:rPr>
                <a:t>Bóng</a:t>
              </a:r>
              <a:r>
                <a:rPr lang="en-US" sz="800" spc="-30">
                  <a:effectLst/>
                  <a:latin typeface="Times New Roman" pitchFamily="18" charset="0"/>
                  <a:ea typeface="Calibri"/>
                  <a:cs typeface="Times New Roman" pitchFamily="18" charset="0"/>
                </a:rPr>
                <a:t> </a:t>
              </a:r>
              <a:r>
                <a:rPr lang="en-US" sz="800" spc="-25">
                  <a:effectLst/>
                  <a:latin typeface="Times New Roman" pitchFamily="18" charset="0"/>
                  <a:ea typeface="Calibri"/>
                  <a:cs typeface="Times New Roman" pitchFamily="18" charset="0"/>
                </a:rPr>
                <a:t>đèn</a:t>
              </a:r>
              <a:endParaRPr lang="vi-VN" sz="1100">
                <a:effectLst/>
                <a:latin typeface="Times New Roman" pitchFamily="18" charset="0"/>
                <a:ea typeface="Calibri"/>
                <a:cs typeface="Times New Roman" pitchFamily="18" charset="0"/>
              </a:endParaRPr>
            </a:p>
          </p:txBody>
        </p:sp>
      </p:grpSp>
      <p:sp>
        <p:nvSpPr>
          <p:cNvPr id="3" name="Rectangle 2"/>
          <p:cNvSpPr/>
          <p:nvPr/>
        </p:nvSpPr>
        <p:spPr>
          <a:xfrm>
            <a:off x="-20782" y="1981200"/>
            <a:ext cx="9291118" cy="584775"/>
          </a:xfrm>
          <a:prstGeom prst="rect">
            <a:avLst/>
          </a:prstGeom>
        </p:spPr>
        <p:txBody>
          <a:bodyPr wrap="square">
            <a:spAutoFit/>
          </a:bodyPr>
          <a:lstStyle/>
          <a:p>
            <a:r>
              <a:rPr lang="de-DE" sz="3200" u="sng" dirty="0">
                <a:solidFill>
                  <a:srgbClr val="FF0000"/>
                </a:solidFill>
                <a:latin typeface="Times New Roman" pitchFamily="18" charset="0"/>
                <a:cs typeface="Times New Roman" pitchFamily="18" charset="0"/>
              </a:rPr>
              <a:t>?</a:t>
            </a:r>
            <a:r>
              <a:rPr lang="vi-VN" sz="3200" u="sng" dirty="0" smtClean="0">
                <a:solidFill>
                  <a:srgbClr val="FF0000"/>
                </a:solidFill>
                <a:latin typeface="Times New Roman" pitchFamily="18" charset="0"/>
                <a:cs typeface="Times New Roman" pitchFamily="18" charset="0"/>
              </a:rPr>
              <a:t>3</a:t>
            </a:r>
            <a:r>
              <a:rPr lang="de-DE" sz="3200" u="sng" dirty="0" smtClean="0">
                <a:solidFill>
                  <a:srgbClr val="FF0000"/>
                </a:solidFill>
                <a:latin typeface="Times New Roman" pitchFamily="18" charset="0"/>
                <a:cs typeface="Times New Roman" pitchFamily="18" charset="0"/>
              </a:rPr>
              <a:t>: </a:t>
            </a:r>
            <a:r>
              <a:rPr lang="vi-VN" sz="3200" dirty="0" smtClean="0">
                <a:latin typeface="Times New Roman" pitchFamily="18" charset="0"/>
                <a:cs typeface="Times New Roman" pitchFamily="18" charset="0"/>
              </a:rPr>
              <a:t>Mô tả các chùm sáng trong Hình 15.2b và 15.2c.</a:t>
            </a:r>
            <a:endParaRPr lang="vi-VN" sz="3200" dirty="0">
              <a:latin typeface="Times New Roman" pitchFamily="18" charset="0"/>
              <a:cs typeface="Times New Roman" pitchFamily="18" charset="0"/>
            </a:endParaRPr>
          </a:p>
        </p:txBody>
      </p:sp>
      <p:sp>
        <p:nvSpPr>
          <p:cNvPr id="4" name="Rectangle 3"/>
          <p:cNvSpPr/>
          <p:nvPr/>
        </p:nvSpPr>
        <p:spPr>
          <a:xfrm>
            <a:off x="381000" y="5257800"/>
            <a:ext cx="8175283" cy="707886"/>
          </a:xfrm>
          <a:prstGeom prst="rect">
            <a:avLst/>
          </a:prstGeom>
        </p:spPr>
        <p:txBody>
          <a:bodyPr wrap="square">
            <a:spAutoFit/>
          </a:bodyPr>
          <a:lstStyle/>
          <a:p>
            <a:r>
              <a:rPr lang="vi-VN" sz="4000" dirty="0">
                <a:solidFill>
                  <a:srgbClr val="FF0000"/>
                </a:solidFill>
                <a:latin typeface="Times New Roman" pitchFamily="18" charset="0"/>
                <a:cs typeface="Times New Roman" pitchFamily="18" charset="0"/>
              </a:rPr>
              <a:t>Chùm sáng ở Hình 15.2b loe rộng ra</a:t>
            </a:r>
            <a:r>
              <a:rPr lang="vi-VN" sz="4000" dirty="0" smtClean="0">
                <a:solidFill>
                  <a:srgbClr val="FF0000"/>
                </a:solidFill>
                <a:latin typeface="Times New Roman" pitchFamily="18" charset="0"/>
                <a:cs typeface="Times New Roman" pitchFamily="18" charset="0"/>
              </a:rPr>
              <a:t>.</a:t>
            </a:r>
            <a:endParaRPr lang="vi-VN" sz="4000" dirty="0">
              <a:solidFill>
                <a:srgbClr val="FF0000"/>
              </a:solidFill>
              <a:latin typeface="Times New Roman" pitchFamily="18" charset="0"/>
              <a:cs typeface="Times New Roman" pitchFamily="18" charset="0"/>
            </a:endParaRPr>
          </a:p>
        </p:txBody>
      </p:sp>
      <p:sp>
        <p:nvSpPr>
          <p:cNvPr id="13" name="Rectangle 12"/>
          <p:cNvSpPr/>
          <p:nvPr/>
        </p:nvSpPr>
        <p:spPr>
          <a:xfrm>
            <a:off x="304800" y="5943600"/>
            <a:ext cx="8263550" cy="707886"/>
          </a:xfrm>
          <a:prstGeom prst="rect">
            <a:avLst/>
          </a:prstGeom>
        </p:spPr>
        <p:txBody>
          <a:bodyPr wrap="square">
            <a:spAutoFit/>
          </a:bodyPr>
          <a:lstStyle/>
          <a:p>
            <a:r>
              <a:rPr lang="vi-VN" sz="4000" dirty="0" smtClean="0">
                <a:solidFill>
                  <a:srgbClr val="FF0000"/>
                </a:solidFill>
                <a:latin typeface="Times New Roman" pitchFamily="18" charset="0"/>
                <a:cs typeface="Times New Roman" pitchFamily="18" charset="0"/>
              </a:rPr>
              <a:t>Chùm </a:t>
            </a:r>
            <a:r>
              <a:rPr lang="vi-VN" sz="4000" dirty="0">
                <a:solidFill>
                  <a:srgbClr val="FF0000"/>
                </a:solidFill>
                <a:latin typeface="Times New Roman" pitchFamily="18" charset="0"/>
                <a:cs typeface="Times New Roman" pitchFamily="18" charset="0"/>
              </a:rPr>
              <a:t>sáng ở Hình 15.2c song song.</a:t>
            </a:r>
          </a:p>
        </p:txBody>
      </p:sp>
      <p:sp>
        <p:nvSpPr>
          <p:cNvPr id="12" name="Rectangle 11"/>
          <p:cNvSpPr/>
          <p:nvPr/>
        </p:nvSpPr>
        <p:spPr>
          <a:xfrm>
            <a:off x="2874818" y="4596825"/>
            <a:ext cx="4802518" cy="584775"/>
          </a:xfrm>
          <a:prstGeom prst="rect">
            <a:avLst/>
          </a:prstGeom>
        </p:spPr>
        <p:txBody>
          <a:bodyPr wrap="square">
            <a:spAutoFit/>
          </a:bodyPr>
          <a:lstStyle/>
          <a:p>
            <a:r>
              <a:rPr lang="vi-VN" sz="3200" dirty="0" smtClean="0">
                <a:latin typeface="Times New Roman" pitchFamily="18" charset="0"/>
                <a:cs typeface="Times New Roman" pitchFamily="18" charset="0"/>
              </a:rPr>
              <a:t>15.2b </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 15.2c.</a:t>
            </a:r>
            <a:endParaRPr lang="vi-VN" sz="3200" dirty="0">
              <a:latin typeface="Times New Roman" pitchFamily="18" charset="0"/>
              <a:cs typeface="Times New Roman" pitchFamily="18" charset="0"/>
            </a:endParaRPr>
          </a:p>
        </p:txBody>
      </p:sp>
    </p:spTree>
    <p:extLst>
      <p:ext uri="{BB962C8B-B14F-4D97-AF65-F5344CB8AC3E}">
        <p14:creationId xmlns:p14="http://schemas.microsoft.com/office/powerpoint/2010/main" val="164744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848139" y="1119261"/>
            <a:ext cx="7136396" cy="5009342"/>
            <a:chOff x="2191" y="62"/>
            <a:chExt cx="3739" cy="2625"/>
          </a:xfrm>
        </p:grpSpPr>
        <p:pic>
          <p:nvPicPr>
            <p:cNvPr id="3" name="docshape35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1" y="107"/>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5"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6"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7" name="docshape3541"/>
            <p:cNvSpPr txBox="1">
              <a:spLocks noChangeArrowheads="1"/>
            </p:cNvSpPr>
            <p:nvPr/>
          </p:nvSpPr>
          <p:spPr bwMode="auto">
            <a:xfrm>
              <a:off x="2991" y="62"/>
              <a:ext cx="175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8" name="docshape3542"/>
            <p:cNvSpPr txBox="1">
              <a:spLocks noChangeArrowheads="1"/>
            </p:cNvSpPr>
            <p:nvPr/>
          </p:nvSpPr>
          <p:spPr bwMode="auto">
            <a:xfrm>
              <a:off x="4731" y="470"/>
              <a:ext cx="11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9" name="docshape3543"/>
            <p:cNvSpPr txBox="1">
              <a:spLocks noChangeArrowheads="1"/>
            </p:cNvSpPr>
            <p:nvPr/>
          </p:nvSpPr>
          <p:spPr bwMode="auto">
            <a:xfrm>
              <a:off x="4731" y="1112"/>
              <a:ext cx="113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0" name="docshape3544"/>
            <p:cNvSpPr txBox="1">
              <a:spLocks noChangeArrowheads="1"/>
            </p:cNvSpPr>
            <p:nvPr/>
          </p:nvSpPr>
          <p:spPr bwMode="auto">
            <a:xfrm>
              <a:off x="2695" y="2497"/>
              <a:ext cx="257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1" name="Rectangle 10"/>
          <p:cNvSpPr/>
          <p:nvPr/>
        </p:nvSpPr>
        <p:spPr>
          <a:xfrm>
            <a:off x="209518" y="152400"/>
            <a:ext cx="8401082" cy="584775"/>
          </a:xfrm>
          <a:prstGeom prst="rect">
            <a:avLst/>
          </a:prstGeom>
        </p:spPr>
        <p:txBody>
          <a:bodyPr wrap="none">
            <a:spAutoFit/>
          </a:bodyPr>
          <a:lstStyle/>
          <a:p>
            <a:r>
              <a:rPr lang="de-DE" sz="3200" dirty="0">
                <a:solidFill>
                  <a:srgbClr val="FF0000"/>
                </a:solidFill>
              </a:rPr>
              <a:t>Thí nghiệm 2: Tạo một chùm sáng hẹp song song</a:t>
            </a:r>
            <a:endParaRPr lang="vi-VN" sz="3200" dirty="0">
              <a:solidFill>
                <a:srgbClr val="FF0000"/>
              </a:solidFill>
            </a:endParaRPr>
          </a:p>
        </p:txBody>
      </p:sp>
    </p:spTree>
    <p:extLst>
      <p:ext uri="{BB962C8B-B14F-4D97-AF65-F5344CB8AC3E}">
        <p14:creationId xmlns:p14="http://schemas.microsoft.com/office/powerpoint/2010/main" val="407391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788404" y="3654292"/>
            <a:ext cx="7593596" cy="2746508"/>
            <a:chOff x="2191" y="62"/>
            <a:chExt cx="3739" cy="2625"/>
          </a:xfrm>
        </p:grpSpPr>
        <p:pic>
          <p:nvPicPr>
            <p:cNvPr id="3" name="docshape35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1" y="107"/>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5"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6"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7" name="docshape3541"/>
            <p:cNvSpPr txBox="1">
              <a:spLocks noChangeArrowheads="1"/>
            </p:cNvSpPr>
            <p:nvPr/>
          </p:nvSpPr>
          <p:spPr bwMode="auto">
            <a:xfrm>
              <a:off x="2991" y="62"/>
              <a:ext cx="175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8" name="docshape3542"/>
            <p:cNvSpPr txBox="1">
              <a:spLocks noChangeArrowheads="1"/>
            </p:cNvSpPr>
            <p:nvPr/>
          </p:nvSpPr>
          <p:spPr bwMode="auto">
            <a:xfrm>
              <a:off x="4731" y="470"/>
              <a:ext cx="11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9" name="docshape3543"/>
            <p:cNvSpPr txBox="1">
              <a:spLocks noChangeArrowheads="1"/>
            </p:cNvSpPr>
            <p:nvPr/>
          </p:nvSpPr>
          <p:spPr bwMode="auto">
            <a:xfrm>
              <a:off x="4731" y="1112"/>
              <a:ext cx="113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0" name="docshape3544"/>
            <p:cNvSpPr txBox="1">
              <a:spLocks noChangeArrowheads="1"/>
            </p:cNvSpPr>
            <p:nvPr/>
          </p:nvSpPr>
          <p:spPr bwMode="auto">
            <a:xfrm>
              <a:off x="2695" y="2497"/>
              <a:ext cx="257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3" name="TextBox 12">
            <a:extLst>
              <a:ext uri="{FF2B5EF4-FFF2-40B4-BE49-F238E27FC236}">
                <a16:creationId xmlns:a16="http://schemas.microsoft.com/office/drawing/2014/main" id="{F10E49C1-4606-40D2-8E0F-F0F7D5A9938C}"/>
              </a:ext>
            </a:extLst>
          </p:cNvPr>
          <p:cNvSpPr txBox="1"/>
          <p:nvPr/>
        </p:nvSpPr>
        <p:spPr>
          <a:xfrm>
            <a:off x="152400" y="56852"/>
            <a:ext cx="7465241" cy="2000548"/>
          </a:xfrm>
          <a:prstGeom prst="rect">
            <a:avLst/>
          </a:prstGeom>
          <a:noFill/>
        </p:spPr>
        <p:txBody>
          <a:bodyPr wrap="square">
            <a:spAutoFit/>
          </a:bodyPr>
          <a:lstStyle/>
          <a:p>
            <a:r>
              <a:rPr lang="en-US" sz="3200" b="1" dirty="0" err="1">
                <a:solidFill>
                  <a:srgbClr val="661A0C"/>
                </a:solidFill>
                <a:latin typeface="Times New Roman" pitchFamily="18" charset="0"/>
                <a:cs typeface="Times New Roman" pitchFamily="18" charset="0"/>
              </a:rPr>
              <a:t>Thời</a:t>
            </a:r>
            <a:r>
              <a:rPr lang="en-US" sz="3200" b="1" dirty="0">
                <a:solidFill>
                  <a:srgbClr val="661A0C"/>
                </a:solidFill>
                <a:latin typeface="Times New Roman" pitchFamily="18" charset="0"/>
                <a:cs typeface="Times New Roman" pitchFamily="18" charset="0"/>
              </a:rPr>
              <a:t> </a:t>
            </a:r>
            <a:r>
              <a:rPr lang="en-US" sz="3200" b="1" dirty="0" err="1">
                <a:solidFill>
                  <a:srgbClr val="661A0C"/>
                </a:solidFill>
                <a:latin typeface="Times New Roman" pitchFamily="18" charset="0"/>
                <a:cs typeface="Times New Roman" pitchFamily="18" charset="0"/>
              </a:rPr>
              <a:t>gian</a:t>
            </a:r>
            <a:r>
              <a:rPr lang="en-US" sz="3200" dirty="0" smtClean="0">
                <a:solidFill>
                  <a:srgbClr val="661A0C"/>
                </a:solidFill>
                <a:latin typeface="Times New Roman" pitchFamily="18" charset="0"/>
                <a:cs typeface="Times New Roman" pitchFamily="18" charset="0"/>
              </a:rPr>
              <a:t>: </a:t>
            </a:r>
            <a:r>
              <a:rPr lang="en-US" sz="2800" b="1" dirty="0">
                <a:latin typeface="Times New Roman" panose="02020603050405020304" pitchFamily="18" charset="0"/>
                <a:cs typeface="Times New Roman" panose="02020603050405020304" pitchFamily="18" charset="0"/>
              </a:rPr>
              <a:t>5</a:t>
            </a:r>
            <a:r>
              <a:rPr lang="en-US" sz="2800" b="1" dirty="0" smtClean="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phút</a:t>
            </a:r>
            <a:endParaRPr lang="en-US" sz="2800" b="1" dirty="0">
              <a:latin typeface="Times New Roman" panose="02020603050405020304" pitchFamily="18" charset="0"/>
              <a:cs typeface="Times New Roman" panose="02020603050405020304" pitchFamily="18" charset="0"/>
            </a:endParaRPr>
          </a:p>
          <a:p>
            <a:r>
              <a:rPr lang="en-US" sz="3200" b="1" dirty="0" err="1">
                <a:solidFill>
                  <a:srgbClr val="661A0C"/>
                </a:solidFill>
                <a:latin typeface="Times New Roman" pitchFamily="18" charset="0"/>
                <a:cs typeface="Times New Roman" pitchFamily="18" charset="0"/>
              </a:rPr>
              <a:t>Hình</a:t>
            </a:r>
            <a:r>
              <a:rPr lang="en-US" sz="3200" b="1" dirty="0">
                <a:solidFill>
                  <a:srgbClr val="661A0C"/>
                </a:solidFill>
                <a:latin typeface="Times New Roman" pitchFamily="18" charset="0"/>
                <a:cs typeface="Times New Roman" pitchFamily="18" charset="0"/>
              </a:rPr>
              <a:t> </a:t>
            </a:r>
            <a:r>
              <a:rPr lang="en-US" sz="3200" b="1" dirty="0" err="1">
                <a:solidFill>
                  <a:srgbClr val="661A0C"/>
                </a:solidFill>
                <a:latin typeface="Times New Roman" pitchFamily="18" charset="0"/>
                <a:cs typeface="Times New Roman" pitchFamily="18" charset="0"/>
              </a:rPr>
              <a:t>thức</a:t>
            </a:r>
            <a:r>
              <a:rPr lang="en-US" sz="2800" b="1" dirty="0">
                <a:latin typeface="Times New Roman" pitchFamily="18" charset="0"/>
                <a:cs typeface="Times New Roman" pitchFamily="18" charset="0"/>
              </a:rPr>
              <a:t> : </a:t>
            </a:r>
            <a:r>
              <a:rPr lang="en-US" sz="2800" b="1" dirty="0" smtClean="0">
                <a:latin typeface="Times New Roman" pitchFamily="18" charset="0"/>
                <a:cs typeface="Times New Roman" pitchFamily="18" charset="0"/>
              </a:rPr>
              <a:t> </a:t>
            </a:r>
            <a:r>
              <a:rPr lang="en-US" sz="2800" b="1" dirty="0">
                <a:latin typeface="Times New Roman" panose="02020603050405020304" pitchFamily="18" charset="0"/>
                <a:cs typeface="Times New Roman" panose="02020603050405020304" pitchFamily="18" charset="0"/>
              </a:rPr>
              <a:t>Hs </a:t>
            </a:r>
            <a:r>
              <a:rPr lang="en-US" sz="2800" b="1" dirty="0" err="1">
                <a:latin typeface="Times New Roman" panose="02020603050405020304" pitchFamily="18" charset="0"/>
                <a:cs typeface="Times New Roman" panose="02020603050405020304" pitchFamily="18" charset="0"/>
              </a:rPr>
              <a:t>làm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việc</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nhóm</a:t>
            </a:r>
            <a:r>
              <a:rPr lang="en-US" sz="2800" b="1" dirty="0" smtClean="0">
                <a:latin typeface="Times New Roman" panose="02020603050405020304" pitchFamily="18" charset="0"/>
                <a:cs typeface="Times New Roman" panose="02020603050405020304" pitchFamily="18" charset="0"/>
              </a:rPr>
              <a:t> </a:t>
            </a:r>
          </a:p>
          <a:p>
            <a:r>
              <a:rPr lang="en-US" sz="3200" b="1" dirty="0" err="1" smtClean="0">
                <a:solidFill>
                  <a:srgbClr val="661A0C"/>
                </a:solidFill>
                <a:latin typeface="Times New Roman" pitchFamily="18" charset="0"/>
                <a:cs typeface="Times New Roman" pitchFamily="18" charset="0"/>
              </a:rPr>
              <a:t>Nhiệm</a:t>
            </a:r>
            <a:r>
              <a:rPr lang="en-US" sz="3200" b="1" dirty="0" smtClean="0">
                <a:solidFill>
                  <a:srgbClr val="661A0C"/>
                </a:solidFill>
                <a:latin typeface="Times New Roman" pitchFamily="18" charset="0"/>
                <a:cs typeface="Times New Roman" pitchFamily="18" charset="0"/>
              </a:rPr>
              <a:t> </a:t>
            </a:r>
            <a:r>
              <a:rPr lang="en-US" sz="3200" b="1" dirty="0" err="1">
                <a:solidFill>
                  <a:srgbClr val="661A0C"/>
                </a:solidFill>
                <a:latin typeface="Times New Roman" pitchFamily="18" charset="0"/>
                <a:cs typeface="Times New Roman" pitchFamily="18" charset="0"/>
              </a:rPr>
              <a:t>vụ</a:t>
            </a:r>
            <a:r>
              <a:rPr lang="en-US" sz="3200" dirty="0" smtClean="0">
                <a:solidFill>
                  <a:srgbClr val="661A0C"/>
                </a:solidFill>
                <a:latin typeface="Times New Roman" pitchFamily="18" charset="0"/>
                <a:cs typeface="Times New Roman" pitchFamily="18" charset="0"/>
              </a:rPr>
              <a:t>: - </a:t>
            </a:r>
            <a:r>
              <a:rPr lang="en-US" sz="2800" b="1" dirty="0" err="1">
                <a:solidFill>
                  <a:srgbClr val="000000"/>
                </a:solidFill>
                <a:effectLst/>
                <a:latin typeface="Times New Roman" panose="02020603050405020304" pitchFamily="18" charset="0"/>
                <a:ea typeface="Calibri" panose="020F0502020204030204" pitchFamily="34" charset="0"/>
                <a:cs typeface="Times New Roman" pitchFamily="18" charset="0"/>
              </a:rPr>
              <a:t>Hoàn</a:t>
            </a:r>
            <a:r>
              <a:rPr lang="en-US" sz="2800" b="1"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a:solidFill>
                  <a:srgbClr val="000000"/>
                </a:solidFill>
                <a:effectLst/>
                <a:latin typeface="Times New Roman" panose="02020603050405020304" pitchFamily="18" charset="0"/>
                <a:ea typeface="Calibri" panose="020F0502020204030204" pitchFamily="34" charset="0"/>
                <a:cs typeface="Times New Roman" pitchFamily="18" charset="0"/>
              </a:rPr>
              <a:t>thành</a:t>
            </a:r>
            <a:r>
              <a:rPr lang="en-US" sz="2800" b="1"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a:solidFill>
                  <a:srgbClr val="000000"/>
                </a:solidFill>
                <a:effectLst/>
                <a:latin typeface="Times New Roman" panose="02020603050405020304" pitchFamily="18" charset="0"/>
                <a:ea typeface="Calibri" panose="020F0502020204030204" pitchFamily="34" charset="0"/>
                <a:cs typeface="Times New Roman" pitchFamily="18" charset="0"/>
              </a:rPr>
              <a:t>cá</a:t>
            </a:r>
            <a:r>
              <a:rPr lang="en-US" sz="2800" b="1"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a:solidFill>
                  <a:srgbClr val="000000"/>
                </a:solidFill>
                <a:effectLst/>
                <a:latin typeface="Times New Roman" panose="02020603050405020304" pitchFamily="18" charset="0"/>
                <a:ea typeface="Calibri" panose="020F0502020204030204" pitchFamily="34" charset="0"/>
                <a:cs typeface="Times New Roman" pitchFamily="18" charset="0"/>
              </a:rPr>
              <a:t>nhân</a:t>
            </a:r>
            <a:r>
              <a:rPr lang="en-US" sz="2800" b="1"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nhiệm</a:t>
            </a:r>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vụ</a:t>
            </a:r>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?4</a:t>
            </a:r>
          </a:p>
          <a:p>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 </a:t>
            </a:r>
            <a:r>
              <a:rPr lang="en-US" sz="2800" b="1"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Trao</a:t>
            </a:r>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latin typeface="Times New Roman" panose="02020603050405020304" pitchFamily="18" charset="0"/>
                <a:ea typeface="Calibri" panose="020F0502020204030204" pitchFamily="34" charset="0"/>
                <a:cs typeface="Times New Roman" pitchFamily="18" charset="0"/>
              </a:rPr>
              <a:t>đổi</a:t>
            </a:r>
            <a:r>
              <a:rPr lang="en-US" sz="2800" b="1" dirty="0" smtClean="0">
                <a:solidFill>
                  <a:srgbClr val="000000"/>
                </a:solidFill>
                <a:latin typeface="Times New Roman" panose="02020603050405020304" pitchFamily="18" charset="0"/>
                <a:ea typeface="Calibri" panose="020F0502020204030204" pitchFamily="34" charset="0"/>
                <a:cs typeface="Times New Roman" pitchFamily="18" charset="0"/>
              </a:rPr>
              <a:t> ý </a:t>
            </a:r>
            <a:r>
              <a:rPr lang="en-US" sz="2800" b="1" dirty="0" err="1" smtClean="0">
                <a:solidFill>
                  <a:srgbClr val="000000"/>
                </a:solidFill>
                <a:latin typeface="Times New Roman" panose="02020603050405020304" pitchFamily="18" charset="0"/>
                <a:ea typeface="Calibri" panose="020F0502020204030204" pitchFamily="34" charset="0"/>
                <a:cs typeface="Times New Roman" pitchFamily="18" charset="0"/>
              </a:rPr>
              <a:t>kiến</a:t>
            </a:r>
            <a:r>
              <a:rPr lang="en-US" sz="2800" b="1" dirty="0" smtClean="0">
                <a:solidFill>
                  <a:srgbClr val="000000"/>
                </a:solidFill>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latin typeface="Times New Roman" panose="02020603050405020304" pitchFamily="18" charset="0"/>
                <a:ea typeface="Calibri" panose="020F0502020204030204" pitchFamily="34" charset="0"/>
                <a:cs typeface="Times New Roman" pitchFamily="18" charset="0"/>
              </a:rPr>
              <a:t>với</a:t>
            </a:r>
            <a:r>
              <a:rPr lang="en-US" sz="2800" b="1" dirty="0" smtClean="0">
                <a:solidFill>
                  <a:srgbClr val="000000"/>
                </a:solidFill>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bạn</a:t>
            </a:r>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a:solidFill>
                  <a:srgbClr val="000000"/>
                </a:solidFill>
                <a:effectLst/>
                <a:latin typeface="Times New Roman" panose="02020603050405020304" pitchFamily="18" charset="0"/>
                <a:ea typeface="Calibri" panose="020F0502020204030204" pitchFamily="34" charset="0"/>
                <a:cs typeface="Times New Roman" pitchFamily="18" charset="0"/>
              </a:rPr>
              <a:t>bên</a:t>
            </a:r>
            <a:r>
              <a:rPr lang="en-US" sz="2800" b="1" dirty="0">
                <a:solidFill>
                  <a:srgbClr val="000000"/>
                </a:solidFill>
                <a:effectLst/>
                <a:latin typeface="Times New Roman" panose="02020603050405020304" pitchFamily="18" charset="0"/>
                <a:ea typeface="Calibri" panose="020F0502020204030204" pitchFamily="34" charset="0"/>
                <a:cs typeface="Times New Roman" pitchFamily="18" charset="0"/>
              </a:rPr>
              <a:t> </a:t>
            </a:r>
            <a:r>
              <a:rPr lang="en-US" sz="2800" b="1" dirty="0" err="1" smtClean="0">
                <a:solidFill>
                  <a:srgbClr val="000000"/>
                </a:solidFill>
                <a:effectLst/>
                <a:latin typeface="Times New Roman" panose="02020603050405020304" pitchFamily="18" charset="0"/>
                <a:ea typeface="Calibri" panose="020F0502020204030204" pitchFamily="34" charset="0"/>
                <a:cs typeface="Times New Roman" pitchFamily="18" charset="0"/>
              </a:rPr>
              <a:t>cạnh</a:t>
            </a:r>
            <a:r>
              <a:rPr lang="en-US" sz="2800" b="1" dirty="0" smtClean="0">
                <a:solidFill>
                  <a:srgbClr val="000000"/>
                </a:solidFill>
                <a:effectLst/>
                <a:latin typeface="Times New Roman" panose="02020603050405020304" pitchFamily="18" charset="0"/>
                <a:ea typeface="Calibri" panose="020F0502020204030204" pitchFamily="34" charset="0"/>
                <a:cs typeface="Times New Roman" pitchFamily="18" charset="0"/>
              </a:rPr>
              <a:t>.</a:t>
            </a:r>
            <a:endParaRPr lang="en-US" sz="2000" b="1" dirty="0">
              <a:solidFill>
                <a:srgbClr val="000000"/>
              </a:solidFill>
              <a:effectLst/>
              <a:latin typeface="Times New Roman" panose="02020603050405020304" pitchFamily="18" charset="0"/>
              <a:ea typeface="Calibri" panose="020F0502020204030204" pitchFamily="34" charset="0"/>
              <a:cs typeface="Times New Roman" pitchFamily="18" charset="0"/>
            </a:endParaRPr>
          </a:p>
        </p:txBody>
      </p:sp>
      <p:sp>
        <p:nvSpPr>
          <p:cNvPr id="14" name="Rectangle 13"/>
          <p:cNvSpPr/>
          <p:nvPr/>
        </p:nvSpPr>
        <p:spPr>
          <a:xfrm>
            <a:off x="115432" y="2017693"/>
            <a:ext cx="8571368" cy="954107"/>
          </a:xfrm>
          <a:prstGeom prst="rect">
            <a:avLst/>
          </a:prstGeom>
        </p:spPr>
        <p:txBody>
          <a:bodyPr wrap="square">
            <a:spAutoFit/>
          </a:bodyPr>
          <a:lstStyle/>
          <a:p>
            <a:r>
              <a:rPr lang="de-DE" sz="2800" u="sng" dirty="0">
                <a:solidFill>
                  <a:srgbClr val="FF0000"/>
                </a:solidFill>
                <a:latin typeface="Times New Roman" pitchFamily="18" charset="0"/>
                <a:cs typeface="Times New Roman" pitchFamily="18" charset="0"/>
              </a:rPr>
              <a:t>?</a:t>
            </a:r>
            <a:r>
              <a:rPr lang="vi-VN" sz="2800" u="sng" dirty="0" smtClean="0">
                <a:solidFill>
                  <a:srgbClr val="FF0000"/>
                </a:solidFill>
                <a:latin typeface="Times New Roman" pitchFamily="18" charset="0"/>
                <a:cs typeface="Times New Roman" pitchFamily="18" charset="0"/>
              </a:rPr>
              <a:t>4</a:t>
            </a:r>
            <a:r>
              <a:rPr lang="de-DE" sz="2800" u="sng" dirty="0" smtClean="0">
                <a:solidFill>
                  <a:srgbClr val="FF0000"/>
                </a:solidFill>
                <a:latin typeface="Times New Roman" pitchFamily="18" charset="0"/>
                <a:cs typeface="Times New Roman" pitchFamily="18" charset="0"/>
              </a:rPr>
              <a:t>: </a:t>
            </a:r>
            <a:r>
              <a:rPr lang="vi-VN" sz="2800" dirty="0" smtClean="0">
                <a:latin typeface="Times New Roman" pitchFamily="18" charset="0"/>
                <a:cs typeface="Times New Roman" pitchFamily="18" charset="0"/>
              </a:rPr>
              <a:t>Quan </a:t>
            </a:r>
            <a:r>
              <a:rPr lang="vi-VN" sz="2800" dirty="0">
                <a:latin typeface="Times New Roman" pitchFamily="18" charset="0"/>
                <a:cs typeface="Times New Roman" pitchFamily="18" charset="0"/>
              </a:rPr>
              <a:t>sát đường truyền của ánh sáng trong </a:t>
            </a:r>
            <a:r>
              <a:rPr lang="vi-VN" sz="2800" dirty="0" smtClean="0">
                <a:latin typeface="Times New Roman" pitchFamily="18" charset="0"/>
                <a:cs typeface="Times New Roman" pitchFamily="18" charset="0"/>
              </a:rPr>
              <a:t>Hình15.3 và </a:t>
            </a:r>
            <a:r>
              <a:rPr lang="vi-VN" sz="2800" dirty="0">
                <a:latin typeface="Times New Roman" pitchFamily="18" charset="0"/>
                <a:cs typeface="Times New Roman" pitchFamily="18" charset="0"/>
              </a:rPr>
              <a:t>mô tả chùm sáng trên mặt giấy.</a:t>
            </a:r>
          </a:p>
        </p:txBody>
      </p:sp>
    </p:spTree>
    <p:extLst>
      <p:ext uri="{BB962C8B-B14F-4D97-AF65-F5344CB8AC3E}">
        <p14:creationId xmlns:p14="http://schemas.microsoft.com/office/powerpoint/2010/main" val="235192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additive="base">
                                        <p:cTn id="14" dur="500" fill="hold"/>
                                        <p:tgtEl>
                                          <p:spTgt spid="14"/>
                                        </p:tgtEl>
                                        <p:attrNameLst>
                                          <p:attrName>ppt_x</p:attrName>
                                        </p:attrNameLst>
                                      </p:cBhvr>
                                      <p:tavLst>
                                        <p:tav tm="0">
                                          <p:val>
                                            <p:strVal val="#ppt_x"/>
                                          </p:val>
                                        </p:tav>
                                        <p:tav tm="100000">
                                          <p:val>
                                            <p:strVal val="#ppt_x"/>
                                          </p:val>
                                        </p:tav>
                                      </p:tavLst>
                                    </p:anim>
                                    <p:anim calcmode="lin" valueType="num">
                                      <p:cBhvr additive="base">
                                        <p:cTn id="1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685800" y="838200"/>
            <a:ext cx="7136396" cy="4390093"/>
            <a:chOff x="2191" y="62"/>
            <a:chExt cx="3739" cy="2625"/>
          </a:xfrm>
        </p:grpSpPr>
        <p:pic>
          <p:nvPicPr>
            <p:cNvPr id="3" name="docshape35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1" y="107"/>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5"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6"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7" name="docshape3541"/>
            <p:cNvSpPr txBox="1">
              <a:spLocks noChangeArrowheads="1"/>
            </p:cNvSpPr>
            <p:nvPr/>
          </p:nvSpPr>
          <p:spPr bwMode="auto">
            <a:xfrm>
              <a:off x="2991" y="62"/>
              <a:ext cx="175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8" name="docshape3542"/>
            <p:cNvSpPr txBox="1">
              <a:spLocks noChangeArrowheads="1"/>
            </p:cNvSpPr>
            <p:nvPr/>
          </p:nvSpPr>
          <p:spPr bwMode="auto">
            <a:xfrm>
              <a:off x="4731" y="470"/>
              <a:ext cx="11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9" name="docshape3543"/>
            <p:cNvSpPr txBox="1">
              <a:spLocks noChangeArrowheads="1"/>
            </p:cNvSpPr>
            <p:nvPr/>
          </p:nvSpPr>
          <p:spPr bwMode="auto">
            <a:xfrm>
              <a:off x="4731" y="1112"/>
              <a:ext cx="113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0" name="docshape3544"/>
            <p:cNvSpPr txBox="1">
              <a:spLocks noChangeArrowheads="1"/>
            </p:cNvSpPr>
            <p:nvPr/>
          </p:nvSpPr>
          <p:spPr bwMode="auto">
            <a:xfrm>
              <a:off x="2695" y="2497"/>
              <a:ext cx="257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1" name="Rectangle 10"/>
          <p:cNvSpPr/>
          <p:nvPr/>
        </p:nvSpPr>
        <p:spPr>
          <a:xfrm>
            <a:off x="209518" y="152400"/>
            <a:ext cx="8401082" cy="584775"/>
          </a:xfrm>
          <a:prstGeom prst="rect">
            <a:avLst/>
          </a:prstGeom>
        </p:spPr>
        <p:txBody>
          <a:bodyPr wrap="none">
            <a:spAutoFit/>
          </a:bodyPr>
          <a:lstStyle/>
          <a:p>
            <a:r>
              <a:rPr lang="de-DE" sz="3200" dirty="0">
                <a:solidFill>
                  <a:srgbClr val="FF0000"/>
                </a:solidFill>
              </a:rPr>
              <a:t>Thí nghiệm 2: Tạo một chùm sáng hẹp song song</a:t>
            </a:r>
            <a:endParaRPr lang="vi-VN" sz="3200" dirty="0">
              <a:solidFill>
                <a:srgbClr val="FF0000"/>
              </a:solidFill>
            </a:endParaRPr>
          </a:p>
        </p:txBody>
      </p:sp>
      <p:sp>
        <p:nvSpPr>
          <p:cNvPr id="12" name="Rectangle 11"/>
          <p:cNvSpPr/>
          <p:nvPr/>
        </p:nvSpPr>
        <p:spPr>
          <a:xfrm>
            <a:off x="209518" y="5546509"/>
            <a:ext cx="7754046" cy="584775"/>
          </a:xfrm>
          <a:prstGeom prst="rect">
            <a:avLst/>
          </a:prstGeom>
        </p:spPr>
        <p:txBody>
          <a:bodyPr wrap="none">
            <a:spAutoFit/>
          </a:bodyPr>
          <a:lstStyle/>
          <a:p>
            <a:r>
              <a:rPr lang="en-US" sz="3200" b="1" dirty="0" smtClean="0">
                <a:solidFill>
                  <a:srgbClr val="0000FF"/>
                </a:solidFill>
                <a:latin typeface="+mj-lt"/>
              </a:rPr>
              <a:t>=&gt; </a:t>
            </a:r>
            <a:r>
              <a:rPr lang="vi-VN" sz="3200" b="1" dirty="0" smtClean="0">
                <a:solidFill>
                  <a:srgbClr val="0000FF"/>
                </a:solidFill>
                <a:latin typeface="+mj-lt"/>
              </a:rPr>
              <a:t>Đó </a:t>
            </a:r>
            <a:r>
              <a:rPr lang="vi-VN" sz="3200" b="1" dirty="0">
                <a:solidFill>
                  <a:srgbClr val="0000FF"/>
                </a:solidFill>
                <a:latin typeface="+mj-lt"/>
              </a:rPr>
              <a:t>là một chùm sáng rất hẹp, song song.</a:t>
            </a:r>
          </a:p>
        </p:txBody>
      </p:sp>
    </p:spTree>
    <p:extLst>
      <p:ext uri="{BB962C8B-B14F-4D97-AF65-F5344CB8AC3E}">
        <p14:creationId xmlns:p14="http://schemas.microsoft.com/office/powerpoint/2010/main" val="99639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a:grpSpLocks/>
          </p:cNvGrpSpPr>
          <p:nvPr/>
        </p:nvGrpSpPr>
        <p:grpSpPr bwMode="auto">
          <a:xfrm>
            <a:off x="2657920" y="3272947"/>
            <a:ext cx="3666680" cy="9701"/>
            <a:chOff x="5996" y="-3196235"/>
            <a:chExt cx="2747" cy="3198051"/>
          </a:xfrm>
        </p:grpSpPr>
        <p:cxnSp>
          <p:nvCxnSpPr>
            <p:cNvPr id="48" name="Line 44"/>
            <p:cNvCxnSpPr/>
            <p:nvPr/>
          </p:nvCxnSpPr>
          <p:spPr bwMode="auto">
            <a:xfrm>
              <a:off x="5996" y="1816"/>
              <a:ext cx="2747" cy="0"/>
            </a:xfrm>
            <a:prstGeom prst="line">
              <a:avLst/>
            </a:prstGeom>
            <a:ln>
              <a:headEnd/>
              <a:tailEnd/>
            </a:ln>
            <a:extLst/>
          </p:spPr>
          <p:style>
            <a:lnRef idx="3">
              <a:schemeClr val="accent6"/>
            </a:lnRef>
            <a:fillRef idx="0">
              <a:schemeClr val="accent6"/>
            </a:fillRef>
            <a:effectRef idx="2">
              <a:schemeClr val="accent6"/>
            </a:effectRef>
            <a:fontRef idx="minor">
              <a:schemeClr val="tx1"/>
            </a:fontRef>
          </p:style>
        </p:cxnSp>
        <p:cxnSp>
          <p:nvCxnSpPr>
            <p:cNvPr id="49" name="Line 45"/>
            <p:cNvCxnSpPr/>
            <p:nvPr/>
          </p:nvCxnSpPr>
          <p:spPr bwMode="auto">
            <a:xfrm>
              <a:off x="6946" y="-3196235"/>
              <a:ext cx="399" cy="0"/>
            </a:xfrm>
            <a:prstGeom prst="line">
              <a:avLst/>
            </a:prstGeom>
            <a:ln>
              <a:headEnd/>
              <a:tailEnd type="arrow" w="med" len="med"/>
            </a:ln>
            <a:extLst/>
          </p:spPr>
          <p:style>
            <a:lnRef idx="3">
              <a:schemeClr val="accent6"/>
            </a:lnRef>
            <a:fillRef idx="0">
              <a:schemeClr val="accent6"/>
            </a:fillRef>
            <a:effectRef idx="2">
              <a:schemeClr val="accent6"/>
            </a:effectRef>
            <a:fontRef idx="minor">
              <a:schemeClr val="tx1"/>
            </a:fontRef>
          </p:style>
        </p:cxnSp>
      </p:grpSp>
      <p:sp>
        <p:nvSpPr>
          <p:cNvPr id="52" name="Rectangle 62"/>
          <p:cNvSpPr>
            <a:spLocks noChangeArrowheads="1"/>
          </p:cNvSpPr>
          <p:nvPr/>
        </p:nvSpPr>
        <p:spPr bwMode="auto">
          <a:xfrm>
            <a:off x="457200" y="1435989"/>
            <a:ext cx="819387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tabLst>
                <a:tab pos="271463" algn="l"/>
              </a:tabLst>
            </a:pPr>
            <a:r>
              <a:rPr kumimoji="0" lang="vi-VN" sz="1400" i="0" u="none" strike="noStrike" cap="none" normalizeH="0" baseline="0" dirty="0" smtClean="0">
                <a:ln>
                  <a:noFill/>
                </a:ln>
                <a:solidFill>
                  <a:schemeClr val="tx1"/>
                </a:solidFill>
                <a:effectLst/>
                <a:latin typeface="+mj-lt"/>
                <a:cs typeface="Arial" pitchFamily="34" charset="0"/>
              </a:rPr>
              <a:t/>
            </a:r>
            <a:br>
              <a:rPr kumimoji="0" lang="vi-VN" sz="1400" i="0" u="none" strike="noStrike" cap="none" normalizeH="0" baseline="0" dirty="0" smtClean="0">
                <a:ln>
                  <a:noFill/>
                </a:ln>
                <a:solidFill>
                  <a:schemeClr val="tx1"/>
                </a:solidFill>
                <a:effectLst/>
                <a:latin typeface="+mj-lt"/>
                <a:cs typeface="Arial" pitchFamily="34" charset="0"/>
              </a:rPr>
            </a:b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Đường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truyền</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của</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ánh</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sáng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được</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biểu</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diễn</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bằng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một</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đường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thẳng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có</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mũi</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tên</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chỉ</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hướng</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gọi</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là</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tia</a:t>
            </a:r>
            <a:r>
              <a:rPr lang="en-US" sz="2800" dirty="0">
                <a:latin typeface="+mj-lt"/>
                <a:ea typeface="Calibri" charset="-93"/>
                <a:cs typeface="Times New Roman" pitchFamily="18" charset="0"/>
              </a:rPr>
              <a:t> </a:t>
            </a:r>
            <a:r>
              <a:rPr lang="en-US" sz="2800" dirty="0" err="1">
                <a:latin typeface="+mj-lt"/>
                <a:ea typeface="Calibri" charset="-93"/>
                <a:cs typeface="Times New Roman" pitchFamily="18" charset="0"/>
              </a:rPr>
              <a:t>sáng</a:t>
            </a:r>
            <a:r>
              <a:rPr lang="en-US" sz="2800" dirty="0" smtClean="0">
                <a:latin typeface="+mj-lt"/>
                <a:ea typeface="Calibri" charset="-93"/>
                <a:cs typeface="Times New Roman" pitchFamily="18" charset="0"/>
              </a:rPr>
              <a:t>.</a:t>
            </a:r>
            <a:endParaRPr kumimoji="0" lang="vi-VN" sz="280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1463" algn="l"/>
              </a:tabLst>
            </a:pPr>
            <a:endParaRPr kumimoji="0" lang="vi-VN" sz="1400" i="0" u="none" strike="noStrike" cap="none" normalizeH="0" baseline="0" dirty="0" smtClean="0">
              <a:ln>
                <a:noFill/>
              </a:ln>
              <a:solidFill>
                <a:schemeClr val="tx1"/>
              </a:solidFill>
              <a:effectLst/>
              <a:latin typeface="+mj-lt"/>
              <a:cs typeface="Arial" pitchFamily="34" charset="0"/>
            </a:endParaRPr>
          </a:p>
        </p:txBody>
      </p:sp>
      <p:sp>
        <p:nvSpPr>
          <p:cNvPr id="3" name="Rectangle 2"/>
          <p:cNvSpPr/>
          <p:nvPr/>
        </p:nvSpPr>
        <p:spPr>
          <a:xfrm>
            <a:off x="794037" y="481882"/>
            <a:ext cx="7329042" cy="954107"/>
          </a:xfrm>
          <a:prstGeom prst="rect">
            <a:avLst/>
          </a:prstGeom>
        </p:spPr>
        <p:txBody>
          <a:bodyPr wrap="square">
            <a:spAutoFit/>
          </a:bodyPr>
          <a:lstStyle/>
          <a:p>
            <a:pPr lvl="0" eaLnBrk="0" fontAlgn="base" hangingPunct="0">
              <a:spcBef>
                <a:spcPct val="0"/>
              </a:spcBef>
              <a:spcAft>
                <a:spcPct val="0"/>
              </a:spcAft>
              <a:tabLst>
                <a:tab pos="271463" algn="l"/>
              </a:tabLst>
            </a:pP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a:t>
            </a:r>
            <a:r>
              <a:rPr lang="en-US" sz="2800" b="1" dirty="0" err="1">
                <a:ea typeface="Calibri" charset="-93"/>
                <a:cs typeface="Times New Roman" pitchFamily="18" charset="0"/>
              </a:rPr>
              <a:t>ù</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b="1" dirty="0" err="1">
                <a:ea typeface="Calibri" charset="-93"/>
                <a:cs typeface="Times New Roman" pitchFamily="18" charset="0"/>
              </a:rPr>
              <a:t>á</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hẹp</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song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song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lang="en-US" sz="2800" b="1" i="1" dirty="0" err="1">
                <a:ea typeface="Calibri" charset="-93"/>
                <a:cs typeface="Times New Roman" pitchFamily="18" charset="0"/>
              </a:rPr>
              <a:t>ó</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thể</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xem</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a:t>
            </a:r>
            <a:r>
              <a:rPr lang="en-US" sz="2800" b="1" i="1" dirty="0" err="1">
                <a:ea typeface="Calibri" charset="-93"/>
                <a:cs typeface="Times New Roman" pitchFamily="18" charset="0"/>
              </a:rPr>
              <a:t>à</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tia</a:t>
            </a:r>
            <a:r>
              <a:rPr kumimoji="0" lang="en-US" sz="2800" b="1" i="1"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b="1" i="1" dirty="0" err="1">
                <a:ea typeface="Calibri" charset="-93"/>
                <a:cs typeface="Times New Roman" pitchFamily="18" charset="0"/>
              </a:rPr>
              <a:t>á</a:t>
            </a:r>
            <a:r>
              <a:rPr kumimoji="0" lang="en-US" sz="2800" b="1" i="1"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76828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barn(inVertical)">
                                      <p:cBhvr>
                                        <p:cTn id="12" dur="5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barn(inVertical)">
                                      <p:cBhvr>
                                        <p:cTn id="1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
        <p:nvSpPr>
          <p:cNvPr id="7" name="Rectangle 6"/>
          <p:cNvSpPr/>
          <p:nvPr/>
        </p:nvSpPr>
        <p:spPr>
          <a:xfrm>
            <a:off x="76200" y="1261408"/>
            <a:ext cx="8991600" cy="1384995"/>
          </a:xfrm>
          <a:prstGeom prst="rect">
            <a:avLst/>
          </a:prstGeom>
        </p:spPr>
        <p:txBody>
          <a:bodyPr wrap="square">
            <a:spAutoFit/>
          </a:bodyPr>
          <a:lstStyle/>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800" dirty="0" smtClean="0">
                <a:latin typeface="Times New Roman" pitchFamily="18" charset="0"/>
                <a:cs typeface="Times New Roman" pitchFamily="18" charset="0"/>
              </a:rPr>
              <a:t>+ Năng </a:t>
            </a:r>
            <a:r>
              <a:rPr lang="de-DE" sz="2800" dirty="0">
                <a:latin typeface="Times New Roman" pitchFamily="18" charset="0"/>
                <a:cs typeface="Times New Roman" pitchFamily="18" charset="0"/>
              </a:rPr>
              <a:t>lượng ánh sáng có thể thu được bằng nhiều cách khác nhau.</a:t>
            </a:r>
            <a:endParaRPr lang="vi-VN" sz="2800" dirty="0">
              <a:latin typeface="Times New Roman" pitchFamily="18" charset="0"/>
              <a:cs typeface="Times New Roman" pitchFamily="18" charset="0"/>
            </a:endParaRPr>
          </a:p>
        </p:txBody>
      </p:sp>
      <p:sp>
        <p:nvSpPr>
          <p:cNvPr id="9" name="Text Box 20"/>
          <p:cNvSpPr txBox="1">
            <a:spLocks noChangeArrowheads="1"/>
          </p:cNvSpPr>
          <p:nvPr/>
        </p:nvSpPr>
        <p:spPr bwMode="auto">
          <a:xfrm>
            <a:off x="76200" y="243840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 . </a:t>
            </a:r>
            <a:r>
              <a:rPr lang="en-US" altLang="en-US" sz="2800" b="1" u="sng" dirty="0" err="1" smtClean="0">
                <a:solidFill>
                  <a:srgbClr val="3333FF"/>
                </a:solidFill>
                <a:latin typeface="Times New Roman" pitchFamily="18" charset="0"/>
                <a:cs typeface="Times New Roman" pitchFamily="18" charset="0"/>
              </a:rPr>
              <a:t>Chùm</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tia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11" name="Rectangle 10"/>
          <p:cNvSpPr/>
          <p:nvPr/>
        </p:nvSpPr>
        <p:spPr>
          <a:xfrm>
            <a:off x="76200" y="2895600"/>
            <a:ext cx="8991600" cy="523220"/>
          </a:xfrm>
          <a:prstGeom prst="rect">
            <a:avLst/>
          </a:prstGeom>
        </p:spPr>
        <p:txBody>
          <a:bodyPr wrap="square">
            <a:spAutoFit/>
          </a:bodyPr>
          <a:lstStyle/>
          <a:p>
            <a:pPr lvl="0" eaLnBrk="0" fontAlgn="base" hangingPunct="0">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a:t>
            </a:r>
            <a:r>
              <a:rPr lang="en-US" sz="2800" dirty="0" err="1">
                <a:latin typeface="Times New Roman" pitchFamily="18" charset="0"/>
                <a:ea typeface="Calibri" charset="-93"/>
                <a:cs typeface="Times New Roman" pitchFamily="18" charset="0"/>
              </a:rPr>
              <a:t>ù</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hẹp</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song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song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lang="en-US" sz="2800" dirty="0" err="1">
                <a:latin typeface="Times New Roman" pitchFamily="18" charset="0"/>
                <a:ea typeface="Calibri" charset="-93"/>
                <a:cs typeface="Times New Roman" pitchFamily="18" charset="0"/>
              </a:rPr>
              <a:t>ó</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thể</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xem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a:t>
            </a:r>
            <a:r>
              <a:rPr lang="en-US" sz="2800" dirty="0" err="1">
                <a:latin typeface="Times New Roman" pitchFamily="18" charset="0"/>
                <a:ea typeface="Calibri" charset="-93"/>
                <a:cs typeface="Times New Roman" pitchFamily="18" charset="0"/>
              </a:rPr>
              <a:t>à</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tia</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280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Rectangle 62"/>
          <p:cNvSpPr>
            <a:spLocks noChangeArrowheads="1"/>
          </p:cNvSpPr>
          <p:nvPr/>
        </p:nvSpPr>
        <p:spPr bwMode="auto">
          <a:xfrm>
            <a:off x="111924" y="3352800"/>
            <a:ext cx="903207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Đường</a:t>
            </a:r>
            <a:r>
              <a:rPr lang="en-US" sz="2800" dirty="0" smtClean="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truyền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của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ánh</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được</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biểu</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diễn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bằng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một</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đường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thẳng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có</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mũi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tên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chỉ</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hướng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gọi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là</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tia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a:t>
            </a:r>
            <a:endParaRPr kumimoji="0" lang="vi-VN" sz="280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3" name="Group 12"/>
          <p:cNvGrpSpPr>
            <a:grpSpLocks/>
          </p:cNvGrpSpPr>
          <p:nvPr/>
        </p:nvGrpSpPr>
        <p:grpSpPr bwMode="auto">
          <a:xfrm>
            <a:off x="1219200" y="4486099"/>
            <a:ext cx="3666680" cy="9701"/>
            <a:chOff x="5996" y="-3196235"/>
            <a:chExt cx="2747" cy="3198051"/>
          </a:xfrm>
        </p:grpSpPr>
        <p:cxnSp>
          <p:nvCxnSpPr>
            <p:cNvPr id="14" name="Line 44"/>
            <p:cNvCxnSpPr/>
            <p:nvPr/>
          </p:nvCxnSpPr>
          <p:spPr bwMode="auto">
            <a:xfrm>
              <a:off x="5996" y="1816"/>
              <a:ext cx="2747" cy="0"/>
            </a:xfrm>
            <a:prstGeom prst="line">
              <a:avLst/>
            </a:prstGeom>
            <a:ln>
              <a:headEnd/>
              <a:tailEnd/>
            </a:ln>
            <a:extLst/>
          </p:spPr>
          <p:style>
            <a:lnRef idx="3">
              <a:schemeClr val="accent6"/>
            </a:lnRef>
            <a:fillRef idx="0">
              <a:schemeClr val="accent6"/>
            </a:fillRef>
            <a:effectRef idx="2">
              <a:schemeClr val="accent6"/>
            </a:effectRef>
            <a:fontRef idx="minor">
              <a:schemeClr val="tx1"/>
            </a:fontRef>
          </p:style>
        </p:cxnSp>
        <p:cxnSp>
          <p:nvCxnSpPr>
            <p:cNvPr id="16" name="Line 45"/>
            <p:cNvCxnSpPr/>
            <p:nvPr/>
          </p:nvCxnSpPr>
          <p:spPr bwMode="auto">
            <a:xfrm>
              <a:off x="6946" y="-3196235"/>
              <a:ext cx="399" cy="0"/>
            </a:xfrm>
            <a:prstGeom prst="line">
              <a:avLst/>
            </a:prstGeom>
            <a:ln>
              <a:headEnd/>
              <a:tailEnd type="arrow" w="med" len="med"/>
            </a:ln>
            <a:extLst/>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32250571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3464"/>
            <a:ext cx="9276130" cy="3577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9197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
        <p:nvSpPr>
          <p:cNvPr id="7" name="Rectangle 6"/>
          <p:cNvSpPr/>
          <p:nvPr/>
        </p:nvSpPr>
        <p:spPr>
          <a:xfrm>
            <a:off x="76200" y="1261408"/>
            <a:ext cx="8991600" cy="1384995"/>
          </a:xfrm>
          <a:prstGeom prst="rect">
            <a:avLst/>
          </a:prstGeom>
        </p:spPr>
        <p:txBody>
          <a:bodyPr wrap="square">
            <a:spAutoFit/>
          </a:bodyPr>
          <a:lstStyle/>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800" dirty="0" smtClean="0">
                <a:latin typeface="Times New Roman" pitchFamily="18" charset="0"/>
                <a:cs typeface="Times New Roman" pitchFamily="18" charset="0"/>
              </a:rPr>
              <a:t>+ Năng </a:t>
            </a:r>
            <a:r>
              <a:rPr lang="de-DE" sz="2800" dirty="0">
                <a:latin typeface="Times New Roman" pitchFamily="18" charset="0"/>
                <a:cs typeface="Times New Roman" pitchFamily="18" charset="0"/>
              </a:rPr>
              <a:t>lượng ánh sáng có thể thu được bằng nhiều cách khác nhau.</a:t>
            </a:r>
            <a:endParaRPr lang="vi-VN" sz="2800" dirty="0">
              <a:latin typeface="Times New Roman" pitchFamily="18" charset="0"/>
              <a:cs typeface="Times New Roman" pitchFamily="18" charset="0"/>
            </a:endParaRPr>
          </a:p>
        </p:txBody>
      </p:sp>
      <p:sp>
        <p:nvSpPr>
          <p:cNvPr id="9" name="Text Box 20"/>
          <p:cNvSpPr txBox="1">
            <a:spLocks noChangeArrowheads="1"/>
          </p:cNvSpPr>
          <p:nvPr/>
        </p:nvSpPr>
        <p:spPr bwMode="auto">
          <a:xfrm>
            <a:off x="76200" y="243840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 . </a:t>
            </a:r>
            <a:r>
              <a:rPr lang="en-US" altLang="en-US" sz="2800" b="1" u="sng" dirty="0" err="1" smtClean="0">
                <a:solidFill>
                  <a:srgbClr val="3333FF"/>
                </a:solidFill>
                <a:latin typeface="Times New Roman" pitchFamily="18" charset="0"/>
                <a:cs typeface="Times New Roman" pitchFamily="18" charset="0"/>
              </a:rPr>
              <a:t>Chùm</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tia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11" name="Rectangle 10"/>
          <p:cNvSpPr/>
          <p:nvPr/>
        </p:nvSpPr>
        <p:spPr>
          <a:xfrm>
            <a:off x="76200" y="2895600"/>
            <a:ext cx="8991600" cy="523220"/>
          </a:xfrm>
          <a:prstGeom prst="rect">
            <a:avLst/>
          </a:prstGeom>
        </p:spPr>
        <p:txBody>
          <a:bodyPr wrap="square">
            <a:spAutoFit/>
          </a:bodyPr>
          <a:lstStyle/>
          <a:p>
            <a:pPr lvl="0" eaLnBrk="0" fontAlgn="base" hangingPunct="0">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a:t>
            </a:r>
            <a:r>
              <a:rPr lang="en-US" sz="2800" dirty="0" err="1">
                <a:latin typeface="Times New Roman" pitchFamily="18" charset="0"/>
                <a:ea typeface="Calibri" charset="-93"/>
                <a:cs typeface="Times New Roman" pitchFamily="18" charset="0"/>
              </a:rPr>
              <a:t>ù</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hẹp</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song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song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lang="en-US" sz="2800" dirty="0" err="1">
                <a:latin typeface="Times New Roman" pitchFamily="18" charset="0"/>
                <a:ea typeface="Calibri" charset="-93"/>
                <a:cs typeface="Times New Roman" pitchFamily="18" charset="0"/>
              </a:rPr>
              <a:t>ó</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thể</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xem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a:t>
            </a:r>
            <a:r>
              <a:rPr lang="en-US" sz="2800" dirty="0" err="1">
                <a:latin typeface="Times New Roman" pitchFamily="18" charset="0"/>
                <a:ea typeface="Calibri" charset="-93"/>
                <a:cs typeface="Times New Roman" pitchFamily="18" charset="0"/>
              </a:rPr>
              <a:t>à</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tia</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280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Rectangle 62"/>
          <p:cNvSpPr>
            <a:spLocks noChangeArrowheads="1"/>
          </p:cNvSpPr>
          <p:nvPr/>
        </p:nvSpPr>
        <p:spPr bwMode="auto">
          <a:xfrm>
            <a:off x="111924" y="3352800"/>
            <a:ext cx="903207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Đường</a:t>
            </a:r>
            <a:r>
              <a:rPr lang="en-US" sz="2800" dirty="0" smtClean="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truyền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của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ánh</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được</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biểu</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diễn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bằng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một</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đường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thẳng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có</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mũi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tên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chỉ</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hướng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gọi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là</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tia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a:t>
            </a:r>
            <a:endParaRPr kumimoji="0" lang="vi-VN" sz="280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3" name="Group 12"/>
          <p:cNvGrpSpPr>
            <a:grpSpLocks/>
          </p:cNvGrpSpPr>
          <p:nvPr/>
        </p:nvGrpSpPr>
        <p:grpSpPr bwMode="auto">
          <a:xfrm>
            <a:off x="1219200" y="4486099"/>
            <a:ext cx="3666680" cy="9701"/>
            <a:chOff x="5996" y="-3196235"/>
            <a:chExt cx="2747" cy="3198051"/>
          </a:xfrm>
        </p:grpSpPr>
        <p:cxnSp>
          <p:nvCxnSpPr>
            <p:cNvPr id="14" name="Line 44"/>
            <p:cNvCxnSpPr/>
            <p:nvPr/>
          </p:nvCxnSpPr>
          <p:spPr bwMode="auto">
            <a:xfrm>
              <a:off x="5996" y="1816"/>
              <a:ext cx="2747" cy="0"/>
            </a:xfrm>
            <a:prstGeom prst="line">
              <a:avLst/>
            </a:prstGeom>
            <a:ln>
              <a:headEnd/>
              <a:tailEnd/>
            </a:ln>
            <a:extLst/>
          </p:spPr>
          <p:style>
            <a:lnRef idx="3">
              <a:schemeClr val="accent6"/>
            </a:lnRef>
            <a:fillRef idx="0">
              <a:schemeClr val="accent6"/>
            </a:fillRef>
            <a:effectRef idx="2">
              <a:schemeClr val="accent6"/>
            </a:effectRef>
            <a:fontRef idx="minor">
              <a:schemeClr val="tx1"/>
            </a:fontRef>
          </p:style>
        </p:cxnSp>
        <p:cxnSp>
          <p:nvCxnSpPr>
            <p:cNvPr id="16" name="Line 45"/>
            <p:cNvCxnSpPr/>
            <p:nvPr/>
          </p:nvCxnSpPr>
          <p:spPr bwMode="auto">
            <a:xfrm>
              <a:off x="6946" y="-3196235"/>
              <a:ext cx="399" cy="0"/>
            </a:xfrm>
            <a:prstGeom prst="line">
              <a:avLst/>
            </a:prstGeom>
            <a:ln>
              <a:headEnd/>
              <a:tailEnd type="arrow" w="med" len="med"/>
            </a:ln>
            <a:extLst/>
          </p:spPr>
          <p:style>
            <a:lnRef idx="3">
              <a:schemeClr val="accent6"/>
            </a:lnRef>
            <a:fillRef idx="0">
              <a:schemeClr val="accent6"/>
            </a:fillRef>
            <a:effectRef idx="2">
              <a:schemeClr val="accent6"/>
            </a:effectRef>
            <a:fontRef idx="minor">
              <a:schemeClr val="tx1"/>
            </a:fontRef>
          </p:style>
        </p:cxnSp>
      </p:grpSp>
      <p:sp>
        <p:nvSpPr>
          <p:cNvPr id="17" name="Text Box 20"/>
          <p:cNvSpPr txBox="1">
            <a:spLocks noChangeArrowheads="1"/>
          </p:cNvSpPr>
          <p:nvPr/>
        </p:nvSpPr>
        <p:spPr bwMode="auto">
          <a:xfrm>
            <a:off x="152400" y="450598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III. </a:t>
            </a:r>
            <a:r>
              <a:rPr lang="en-US" altLang="en-US" sz="2800" b="1" u="sng" dirty="0" err="1" smtClean="0">
                <a:solidFill>
                  <a:srgbClr val="3333FF"/>
                </a:solidFill>
                <a:latin typeface="Times New Roman" pitchFamily="18" charset="0"/>
                <a:cs typeface="Times New Roman" pitchFamily="18" charset="0"/>
              </a:rPr>
              <a:t>Vùng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tối</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vùng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nửa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tối</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4325735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3806406" y="53048"/>
            <a:ext cx="5065413" cy="3885898"/>
          </a:xfrm>
          <a:prstGeom prst="rect">
            <a:avLst/>
          </a:prstGeom>
          <a:noFill/>
        </p:spPr>
      </p:pic>
      <p:sp>
        <p:nvSpPr>
          <p:cNvPr id="7" name="Rectangle 12"/>
          <p:cNvSpPr>
            <a:spLocks noChangeArrowheads="1"/>
          </p:cNvSpPr>
          <p:nvPr/>
        </p:nvSpPr>
        <p:spPr bwMode="auto">
          <a:xfrm>
            <a:off x="76201" y="191631"/>
            <a:ext cx="4724399"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649288" algn="l"/>
              </a:tabLst>
            </a:pPr>
            <a:r>
              <a:rPr kumimoji="0" lang="vi-VN" sz="2800" i="0" u="none" strike="noStrike" cap="none" normalizeH="0" baseline="0" dirty="0" smtClean="0">
                <a:ln>
                  <a:noFill/>
                </a:ln>
                <a:solidFill>
                  <a:schemeClr val="tx1"/>
                </a:solidFill>
                <a:effectLst/>
                <a:latin typeface="+mj-lt"/>
                <a:ea typeface="Palatino Linotype" pitchFamily="18" charset="0"/>
                <a:cs typeface="Palatino Linotype" pitchFamily="18" charset="0"/>
              </a:rPr>
              <a:t>- Dùng một đèn pin (loại bóng đèn nhỏ) để tạo ra một nguồn sáng hẹp. Trong khoảng giữa đèn pin và màn chắn đặt một quả bóng nhỏ làm vật cản sáng.</a:t>
            </a:r>
            <a:endParaRPr kumimoji="0" lang="vi-VN" sz="2800" i="0" u="none" strike="noStrike" cap="none" normalizeH="0" baseline="0" dirty="0" smtClean="0">
              <a:ln>
                <a:noFill/>
              </a:ln>
              <a:solidFill>
                <a:schemeClr val="tx1"/>
              </a:solidFill>
              <a:effectLst/>
              <a:latin typeface="+mj-lt"/>
              <a:cs typeface="Arial" pitchFamily="34" charset="0"/>
            </a:endParaRPr>
          </a:p>
        </p:txBody>
      </p:sp>
      <p:sp>
        <p:nvSpPr>
          <p:cNvPr id="8" name="Rectangle 13"/>
          <p:cNvSpPr>
            <a:spLocks noChangeArrowheads="1"/>
          </p:cNvSpPr>
          <p:nvPr/>
        </p:nvSpPr>
        <p:spPr bwMode="auto">
          <a:xfrm rot="10800000" flipV="1">
            <a:off x="93016" y="4330483"/>
            <a:ext cx="844138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55638" algn="l"/>
              </a:tabLst>
            </a:pPr>
            <a:r>
              <a:rPr lang="en-US" sz="2800" dirty="0">
                <a:latin typeface="Arial" pitchFamily="34" charset="0"/>
                <a:ea typeface="Palatino Linotype" pitchFamily="18" charset="0"/>
                <a:cs typeface="Palatino Linotype" pitchFamily="18" charset="0"/>
              </a:rPr>
              <a:t>+</a:t>
            </a:r>
            <a:r>
              <a:rPr kumimoji="0" lang="vi-VN" sz="280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Vùng không gian phía sau quả bóng không nhận được ánh sáng trực tiếp từ nguồn sáng nên là vùng tối và trên màn chắn xuất hiện bóng tối của vật cản (Hình 15.5a).</a:t>
            </a:r>
            <a:endParaRPr kumimoji="0" lang="vi-VN" sz="2800" i="0" u="none" strike="noStrike" cap="none" normalizeH="0" baseline="0" dirty="0" smtClean="0">
              <a:ln>
                <a:noFill/>
              </a:ln>
              <a:solidFill>
                <a:schemeClr val="tx1"/>
              </a:solidFill>
              <a:effectLst/>
              <a:latin typeface="Arial" pitchFamily="34" charset="0"/>
              <a:cs typeface="Arial" pitchFamily="34" charset="0"/>
            </a:endParaRPr>
          </a:p>
        </p:txBody>
      </p:sp>
      <p:sp>
        <p:nvSpPr>
          <p:cNvPr id="2" name="Rectangle 1"/>
          <p:cNvSpPr/>
          <p:nvPr/>
        </p:nvSpPr>
        <p:spPr>
          <a:xfrm>
            <a:off x="7003212" y="3241964"/>
            <a:ext cx="1531188" cy="369332"/>
          </a:xfrm>
          <a:prstGeom prst="rect">
            <a:avLst/>
          </a:prstGeom>
        </p:spPr>
        <p:txBody>
          <a:bodyPr wrap="none">
            <a:spAutoFit/>
          </a:bodyPr>
          <a:lstStyle/>
          <a:p>
            <a:pPr lvl="0" algn="just" fontAlgn="base">
              <a:spcBef>
                <a:spcPct val="0"/>
              </a:spcBef>
              <a:spcAft>
                <a:spcPct val="0"/>
              </a:spcAft>
              <a:tabLst>
                <a:tab pos="655638" algn="l"/>
              </a:tabLst>
            </a:pPr>
            <a:r>
              <a:rPr kumimoji="0" lang="vi-VN"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(Hình 15.5a).</a:t>
            </a:r>
            <a:endParaRPr kumimoji="0" lang="vi-VN"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85762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4051107" y="-70225"/>
            <a:ext cx="5065413" cy="4185025"/>
          </a:xfrm>
          <a:prstGeom prst="rect">
            <a:avLst/>
          </a:prstGeom>
          <a:noFill/>
        </p:spPr>
      </p:pic>
      <p:sp>
        <p:nvSpPr>
          <p:cNvPr id="2" name="Rectangle 1"/>
          <p:cNvSpPr/>
          <p:nvPr/>
        </p:nvSpPr>
        <p:spPr>
          <a:xfrm>
            <a:off x="78898" y="36255"/>
            <a:ext cx="5712302" cy="1815882"/>
          </a:xfrm>
          <a:prstGeom prst="rect">
            <a:avLst/>
          </a:prstGeom>
        </p:spPr>
        <p:txBody>
          <a:bodyPr wrap="square">
            <a:spAutoFit/>
          </a:bodyPr>
          <a:lstStyle/>
          <a:p>
            <a:r>
              <a:rPr lang="de-DE" sz="2800" u="sng" dirty="0">
                <a:solidFill>
                  <a:srgbClr val="FF0000"/>
                </a:solidFill>
              </a:rPr>
              <a:t>?</a:t>
            </a:r>
            <a:r>
              <a:rPr lang="de-DE" sz="2800" u="sng" dirty="0" smtClean="0">
                <a:solidFill>
                  <a:srgbClr val="FF0000"/>
                </a:solidFill>
              </a:rPr>
              <a:t> </a:t>
            </a:r>
            <a:r>
              <a:rPr lang="vi-VN" sz="2800" u="sng" dirty="0" smtClean="0">
                <a:solidFill>
                  <a:srgbClr val="FF0000"/>
                </a:solidFill>
              </a:rPr>
              <a:t>5</a:t>
            </a:r>
            <a:r>
              <a:rPr lang="de-DE" sz="2800" u="sng" dirty="0" smtClean="0">
                <a:solidFill>
                  <a:srgbClr val="FF0000"/>
                </a:solidFill>
              </a:rPr>
              <a:t>: </a:t>
            </a:r>
            <a:r>
              <a:rPr lang="vi-VN" sz="2800" dirty="0" smtClean="0"/>
              <a:t>Mô </a:t>
            </a:r>
            <a:r>
              <a:rPr lang="vi-VN" sz="2800" dirty="0"/>
              <a:t>tả vùng không gian phía sau vật cản trong Hình 15.5a. Bóng tối của quả bóng trên màn chắn có hình dạng thế nào?</a:t>
            </a:r>
          </a:p>
        </p:txBody>
      </p:sp>
      <p:sp>
        <p:nvSpPr>
          <p:cNvPr id="3" name="Rectangle 2"/>
          <p:cNvSpPr/>
          <p:nvPr/>
        </p:nvSpPr>
        <p:spPr>
          <a:xfrm>
            <a:off x="78899" y="4343400"/>
            <a:ext cx="8912701" cy="1569660"/>
          </a:xfrm>
          <a:prstGeom prst="rect">
            <a:avLst/>
          </a:prstGeom>
        </p:spPr>
        <p:txBody>
          <a:bodyPr wrap="square">
            <a:spAutoFit/>
          </a:bodyPr>
          <a:lstStyle/>
          <a:p>
            <a:r>
              <a:rPr lang="en-US" sz="3200" dirty="0" smtClean="0">
                <a:solidFill>
                  <a:srgbClr val="0000FF"/>
                </a:solidFill>
              </a:rPr>
              <a:t>=&gt; </a:t>
            </a:r>
            <a:r>
              <a:rPr lang="vi-VN" sz="3200" dirty="0" smtClean="0">
                <a:solidFill>
                  <a:srgbClr val="0000FF"/>
                </a:solidFill>
              </a:rPr>
              <a:t>Vùng </a:t>
            </a:r>
            <a:r>
              <a:rPr lang="vi-VN" sz="3200" dirty="0">
                <a:solidFill>
                  <a:srgbClr val="0000FF"/>
                </a:solidFill>
              </a:rPr>
              <a:t>không gian phía sau vật cản chia thành hai phần sáng và tối riêng biệt. Nếu vật có dạng hình cầu thì bóng có dạng hình tròn.</a:t>
            </a:r>
          </a:p>
        </p:txBody>
      </p:sp>
    </p:spTree>
    <p:extLst>
      <p:ext uri="{BB962C8B-B14F-4D97-AF65-F5344CB8AC3E}">
        <p14:creationId xmlns:p14="http://schemas.microsoft.com/office/powerpoint/2010/main" val="284391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706169" y="698430"/>
            <a:ext cx="7238245" cy="5592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25"/>
          <p:cNvSpPr/>
          <p:nvPr/>
        </p:nvSpPr>
        <p:spPr>
          <a:xfrm>
            <a:off x="457200" y="228600"/>
            <a:ext cx="8029762" cy="584775"/>
          </a:xfrm>
          <a:prstGeom prst="rect">
            <a:avLst/>
          </a:prstGeom>
        </p:spPr>
        <p:txBody>
          <a:bodyPr wrap="none">
            <a:spAutoFit/>
          </a:bodyPr>
          <a:lstStyle/>
          <a:p>
            <a:r>
              <a:rPr lang="vi-VN" sz="3200" b="1" dirty="0"/>
              <a:t>Thí nghiệm 1: Thu năng lượng ánh sáng</a:t>
            </a:r>
          </a:p>
        </p:txBody>
      </p:sp>
    </p:spTree>
    <p:extLst>
      <p:ext uri="{BB962C8B-B14F-4D97-AF65-F5344CB8AC3E}">
        <p14:creationId xmlns:p14="http://schemas.microsoft.com/office/powerpoint/2010/main" val="2830083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65980" y="61556"/>
            <a:ext cx="8292220"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2800" i="1"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Để vẽ hình biểu diễn vùng tối phía sau vật cản sáng, ta thực hiện như sau</a:t>
            </a:r>
            <a:r>
              <a:rPr lang="vi-VN" sz="2800" i="1" dirty="0" smtClean="0">
                <a:latin typeface="Arial" pitchFamily="34" charset="0"/>
                <a:ea typeface="Palatino Linotype" pitchFamily="18" charset="0"/>
                <a:cs typeface="Palatino Linotype" pitchFamily="18" charset="0"/>
              </a:rPr>
              <a:t>:</a:t>
            </a:r>
            <a:endParaRPr kumimoji="0" lang="vi-VN" sz="2800"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sz="1600" i="1"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3"/>
          <p:cNvSpPr>
            <a:spLocks noChangeArrowheads="1"/>
          </p:cNvSpPr>
          <p:nvPr/>
        </p:nvSpPr>
        <p:spPr bwMode="auto">
          <a:xfrm>
            <a:off x="152400" y="4114800"/>
            <a:ext cx="73152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652463" algn="l"/>
              </a:tabLst>
            </a:pPr>
            <a:r>
              <a:rPr kumimoji="0" lang="vi-VN" sz="280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Tia SB, đi qua mép B của vật cản, cắt màn chắn tại điểm N. Trên Hình 15.5b, vùng phía sau vật cản biểu diễn vùng tối.</a:t>
            </a:r>
            <a:endParaRPr kumimoji="0" lang="vi-VN" sz="280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1002.png"/>
          <p:cNvPicPr/>
          <p:nvPr/>
        </p:nvPicPr>
        <p:blipFill>
          <a:blip r:embed="rId2" cstate="print"/>
          <a:stretch>
            <a:fillRect/>
          </a:stretch>
        </p:blipFill>
        <p:spPr>
          <a:xfrm>
            <a:off x="4261918" y="-21880"/>
            <a:ext cx="4882082" cy="5432080"/>
          </a:xfrm>
          <a:prstGeom prst="rect">
            <a:avLst/>
          </a:prstGeom>
        </p:spPr>
      </p:pic>
      <p:sp>
        <p:nvSpPr>
          <p:cNvPr id="4" name="Rectangle 3"/>
          <p:cNvSpPr/>
          <p:nvPr/>
        </p:nvSpPr>
        <p:spPr>
          <a:xfrm>
            <a:off x="165980" y="1963475"/>
            <a:ext cx="4095938" cy="2246769"/>
          </a:xfrm>
          <a:prstGeom prst="rect">
            <a:avLst/>
          </a:prstGeom>
        </p:spPr>
        <p:txBody>
          <a:bodyPr wrap="square">
            <a:spAutoFit/>
          </a:bodyPr>
          <a:lstStyle/>
          <a:p>
            <a:pPr lvl="0" fontAlgn="base">
              <a:spcBef>
                <a:spcPct val="0"/>
              </a:spcBef>
              <a:spcAft>
                <a:spcPct val="0"/>
              </a:spcAft>
              <a:tabLst>
                <a:tab pos="652463" algn="l"/>
              </a:tabLst>
            </a:pPr>
            <a:r>
              <a:rPr kumimoji="0" lang="vi-VN" sz="280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Từ điểm sáng S, lần lượt vẽ hai tia sáng tới:</a:t>
            </a:r>
            <a:endParaRPr kumimoji="0" lang="vi-VN" sz="280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tabLst>
                <a:tab pos="652463" algn="l"/>
              </a:tabLst>
            </a:pPr>
            <a:r>
              <a:rPr kumimoji="0" lang="vi-VN" sz="280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Tia SA, đi qua mép A của vật cản, cắt màn chắn tại điểm M.</a:t>
            </a:r>
            <a:endParaRPr kumimoji="0" lang="vi-VN" sz="28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3170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2" y="57191"/>
            <a:ext cx="1267141" cy="184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utre 613"/>
          <p:cNvPicPr/>
          <p:nvPr/>
        </p:nvPicPr>
        <p:blipFill>
          <a:blip r:embed="rId3"/>
          <a:stretch/>
        </p:blipFill>
        <p:spPr>
          <a:xfrm>
            <a:off x="4390930" y="1738265"/>
            <a:ext cx="4753070" cy="5119735"/>
          </a:xfrm>
          <a:prstGeom prst="rect">
            <a:avLst/>
          </a:prstGeom>
        </p:spPr>
      </p:pic>
      <p:sp>
        <p:nvSpPr>
          <p:cNvPr id="4" name="Rectangle 3"/>
          <p:cNvSpPr/>
          <p:nvPr/>
        </p:nvSpPr>
        <p:spPr>
          <a:xfrm>
            <a:off x="1219200" y="57190"/>
            <a:ext cx="7924800" cy="1569660"/>
          </a:xfrm>
          <a:prstGeom prst="rect">
            <a:avLst/>
          </a:prstGeom>
        </p:spPr>
        <p:txBody>
          <a:bodyPr wrap="square">
            <a:spAutoFit/>
          </a:bodyPr>
          <a:lstStyle/>
          <a:p>
            <a:r>
              <a:rPr lang="de-DE" sz="3200" u="sng" dirty="0">
                <a:solidFill>
                  <a:srgbClr val="FF0000"/>
                </a:solidFill>
              </a:rPr>
              <a:t>Câu 2</a:t>
            </a:r>
            <a:r>
              <a:rPr lang="en-US" sz="3200" u="sng" dirty="0">
                <a:solidFill>
                  <a:srgbClr val="FF0000"/>
                </a:solidFill>
              </a:rPr>
              <a:t>: </a:t>
            </a:r>
            <a:r>
              <a:rPr lang="en-US" sz="3200" dirty="0"/>
              <a:t>Cho </a:t>
            </a:r>
            <a:r>
              <a:rPr lang="en-US" sz="3200" dirty="0" err="1"/>
              <a:t>tia</a:t>
            </a:r>
            <a:r>
              <a:rPr lang="en-US" sz="3200" dirty="0"/>
              <a:t> </a:t>
            </a:r>
            <a:r>
              <a:rPr lang="en-US" sz="3200" dirty="0" err="1"/>
              <a:t>sáng</a:t>
            </a:r>
            <a:r>
              <a:rPr lang="en-US" sz="3200" dirty="0"/>
              <a:t> 1 </a:t>
            </a:r>
            <a:r>
              <a:rPr lang="en-US" sz="3200" dirty="0" err="1"/>
              <a:t>như</a:t>
            </a:r>
            <a:r>
              <a:rPr lang="en-US" sz="3200" dirty="0"/>
              <a:t> </a:t>
            </a:r>
            <a:r>
              <a:rPr lang="en-US" sz="3200" dirty="0" err="1"/>
              <a:t>trên</a:t>
            </a:r>
            <a:r>
              <a:rPr lang="en-US" sz="3200" dirty="0"/>
              <a:t> </a:t>
            </a:r>
            <a:r>
              <a:rPr lang="en-US" sz="3200" dirty="0" err="1"/>
              <a:t>hình</a:t>
            </a:r>
            <a:r>
              <a:rPr lang="en-US" sz="3200" dirty="0"/>
              <a:t>, </a:t>
            </a:r>
            <a:r>
              <a:rPr lang="en-US" sz="3200" dirty="0" err="1"/>
              <a:t>hãy</a:t>
            </a:r>
            <a:r>
              <a:rPr lang="en-US" sz="3200" dirty="0"/>
              <a:t> </a:t>
            </a:r>
            <a:r>
              <a:rPr lang="en-US" sz="3200" dirty="0" err="1"/>
              <a:t>vẽ</a:t>
            </a:r>
            <a:r>
              <a:rPr lang="en-US" sz="3200" dirty="0"/>
              <a:t> </a:t>
            </a:r>
            <a:r>
              <a:rPr lang="en-US" sz="3200" dirty="0" err="1"/>
              <a:t>các</a:t>
            </a:r>
            <a:r>
              <a:rPr lang="en-US" sz="3200" dirty="0"/>
              <a:t> </a:t>
            </a:r>
            <a:r>
              <a:rPr lang="en-US" sz="3200" dirty="0" err="1"/>
              <a:t>tia</a:t>
            </a:r>
            <a:r>
              <a:rPr lang="en-US" sz="3200" dirty="0"/>
              <a:t> </a:t>
            </a:r>
            <a:r>
              <a:rPr lang="en-US" sz="3200" dirty="0" err="1"/>
              <a:t>sáng</a:t>
            </a:r>
            <a:r>
              <a:rPr lang="en-US" sz="3200" dirty="0"/>
              <a:t> </a:t>
            </a:r>
            <a:r>
              <a:rPr lang="en-US" sz="3200" dirty="0" err="1"/>
              <a:t>khác</a:t>
            </a:r>
            <a:r>
              <a:rPr lang="en-US" sz="3200" dirty="0"/>
              <a:t> </a:t>
            </a:r>
            <a:r>
              <a:rPr lang="en-US" sz="3200" dirty="0" err="1"/>
              <a:t>để</a:t>
            </a:r>
            <a:r>
              <a:rPr lang="en-US" sz="3200" dirty="0"/>
              <a:t> </a:t>
            </a:r>
            <a:r>
              <a:rPr lang="en-US" sz="3200" dirty="0" err="1"/>
              <a:t>giải</a:t>
            </a:r>
            <a:r>
              <a:rPr lang="en-US" sz="3200" dirty="0"/>
              <a:t> </a:t>
            </a:r>
            <a:r>
              <a:rPr lang="en-US" sz="3200" dirty="0" err="1"/>
              <a:t>thích</a:t>
            </a:r>
            <a:r>
              <a:rPr lang="en-US" sz="3200" dirty="0"/>
              <a:t> </a:t>
            </a:r>
            <a:r>
              <a:rPr lang="en-US" sz="3200" dirty="0" err="1"/>
              <a:t>sự</a:t>
            </a:r>
            <a:r>
              <a:rPr lang="en-US" sz="3200" dirty="0"/>
              <a:t> </a:t>
            </a:r>
            <a:r>
              <a:rPr lang="en-US" sz="3200" dirty="0" err="1"/>
              <a:t>tạo</a:t>
            </a:r>
            <a:r>
              <a:rPr lang="en-US" sz="3200" dirty="0"/>
              <a:t> </a:t>
            </a:r>
            <a:r>
              <a:rPr lang="en-US" sz="3200" dirty="0" err="1"/>
              <a:t>thành</a:t>
            </a:r>
            <a:r>
              <a:rPr lang="en-US" sz="3200" dirty="0"/>
              <a:t> </a:t>
            </a:r>
            <a:r>
              <a:rPr lang="en-US" sz="3200" dirty="0" err="1"/>
              <a:t>bóng</a:t>
            </a:r>
            <a:r>
              <a:rPr lang="en-US" sz="3200" dirty="0"/>
              <a:t> </a:t>
            </a:r>
            <a:r>
              <a:rPr lang="en-US" sz="3200" dirty="0" err="1"/>
              <a:t>của</a:t>
            </a:r>
            <a:r>
              <a:rPr lang="en-US" sz="3200" dirty="0"/>
              <a:t> </a:t>
            </a:r>
            <a:r>
              <a:rPr lang="en-US" sz="3200" dirty="0" err="1"/>
              <a:t>chiếc</a:t>
            </a:r>
            <a:r>
              <a:rPr lang="en-US" sz="3200" dirty="0"/>
              <a:t> </a:t>
            </a:r>
            <a:r>
              <a:rPr lang="en-US" sz="3200" dirty="0" err="1"/>
              <a:t>hộp</a:t>
            </a:r>
            <a:r>
              <a:rPr lang="en-US" sz="3200" dirty="0"/>
              <a:t> </a:t>
            </a:r>
            <a:r>
              <a:rPr lang="en-US" sz="3200" dirty="0" err="1"/>
              <a:t>trên</a:t>
            </a:r>
            <a:r>
              <a:rPr lang="en-US" sz="3200" dirty="0"/>
              <a:t> </a:t>
            </a:r>
            <a:r>
              <a:rPr lang="en-US" sz="3200" dirty="0" err="1"/>
              <a:t>mặt</a:t>
            </a:r>
            <a:r>
              <a:rPr lang="en-US" sz="3200" dirty="0"/>
              <a:t> </a:t>
            </a:r>
            <a:r>
              <a:rPr lang="en-US" sz="3200" dirty="0" err="1"/>
              <a:t>đất</a:t>
            </a:r>
            <a:r>
              <a:rPr lang="en-US" sz="3200" dirty="0"/>
              <a:t>.</a:t>
            </a:r>
            <a:endParaRPr lang="vi-VN" sz="3200" dirty="0"/>
          </a:p>
        </p:txBody>
      </p:sp>
      <p:pic>
        <p:nvPicPr>
          <p:cNvPr id="5" name="image1004.png"/>
          <p:cNvPicPr/>
          <p:nvPr/>
        </p:nvPicPr>
        <p:blipFill>
          <a:blip r:embed="rId4" cstate="print"/>
          <a:stretch>
            <a:fillRect/>
          </a:stretch>
        </p:blipFill>
        <p:spPr>
          <a:xfrm>
            <a:off x="49039" y="1828800"/>
            <a:ext cx="4141961" cy="4954671"/>
          </a:xfrm>
          <a:prstGeom prst="rect">
            <a:avLst/>
          </a:prstGeom>
        </p:spPr>
      </p:pic>
    </p:spTree>
    <p:extLst>
      <p:ext uri="{BB962C8B-B14F-4D97-AF65-F5344CB8AC3E}">
        <p14:creationId xmlns:p14="http://schemas.microsoft.com/office/powerpoint/2010/main" val="371653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36" y="0"/>
            <a:ext cx="8728364" cy="2331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375695"/>
            <a:ext cx="8305800" cy="376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0243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barn(inVertical)">
                                      <p:cBhvr>
                                        <p:cTn id="12"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200" y="152400"/>
            <a:ext cx="899160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OpenSans"/>
                <a:cs typeface="Arial" pitchFamily="34" charset="0"/>
              </a:rPr>
              <a:t>?6.</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Quan</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sát</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các</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vùng</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được</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kí</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hiệu</a:t>
            </a:r>
            <a:r>
              <a:rPr kumimoji="0" lang="en-US" sz="2800" b="0" i="0" u="none" strike="noStrike" cap="none" normalizeH="0" baseline="0" dirty="0" smtClean="0">
                <a:ln>
                  <a:noFill/>
                </a:ln>
                <a:solidFill>
                  <a:srgbClr val="000000"/>
                </a:solidFill>
                <a:effectLst/>
                <a:latin typeface="OpenSans"/>
                <a:cs typeface="Arial" pitchFamily="34" charset="0"/>
              </a:rPr>
              <a:t> (a), (b) </a:t>
            </a:r>
            <a:r>
              <a:rPr kumimoji="0" lang="en-US" sz="2800" b="0" i="0" u="none" strike="noStrike" cap="none" normalizeH="0" baseline="0" dirty="0" err="1" smtClean="0">
                <a:ln>
                  <a:noFill/>
                </a:ln>
                <a:solidFill>
                  <a:srgbClr val="000000"/>
                </a:solidFill>
                <a:effectLst/>
                <a:latin typeface="OpenSans"/>
                <a:cs typeface="Arial" pitchFamily="34" charset="0"/>
              </a:rPr>
              <a:t>và</a:t>
            </a:r>
            <a:r>
              <a:rPr kumimoji="0" lang="en-US" sz="2800" b="0" i="0" u="none" strike="noStrike" cap="none" normalizeH="0" baseline="0" dirty="0" smtClean="0">
                <a:ln>
                  <a:noFill/>
                </a:ln>
                <a:solidFill>
                  <a:srgbClr val="000000"/>
                </a:solidFill>
                <a:effectLst/>
                <a:latin typeface="OpenSans"/>
                <a:cs typeface="Arial" pitchFamily="34" charset="0"/>
              </a:rPr>
              <a:t> (c) </a:t>
            </a:r>
            <a:r>
              <a:rPr kumimoji="0" lang="en-US" sz="2800" b="0" i="0" u="none" strike="noStrike" cap="none" normalizeH="0" baseline="0" dirty="0" err="1" smtClean="0">
                <a:ln>
                  <a:noFill/>
                </a:ln>
                <a:solidFill>
                  <a:srgbClr val="000000"/>
                </a:solidFill>
                <a:effectLst/>
                <a:latin typeface="OpenSans"/>
                <a:cs typeface="Arial" pitchFamily="34" charset="0"/>
              </a:rPr>
              <a:t>trên</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Hình</a:t>
            </a:r>
            <a:r>
              <a:rPr kumimoji="0" lang="en-US" sz="2800" b="0" i="0" u="none" strike="noStrike" cap="none" normalizeH="0" baseline="0" dirty="0" smtClean="0">
                <a:ln>
                  <a:noFill/>
                </a:ln>
                <a:solidFill>
                  <a:srgbClr val="000000"/>
                </a:solidFill>
                <a:effectLst/>
                <a:latin typeface="OpenSans"/>
                <a:cs typeface="Arial" pitchFamily="34" charset="0"/>
              </a:rPr>
              <a:t> 15.6b </a:t>
            </a:r>
            <a:r>
              <a:rPr kumimoji="0" lang="en-US" sz="2800" b="0" i="0" u="none" strike="noStrike" cap="none" normalizeH="0" baseline="0" dirty="0" err="1" smtClean="0">
                <a:ln>
                  <a:noFill/>
                </a:ln>
                <a:solidFill>
                  <a:srgbClr val="000000"/>
                </a:solidFill>
                <a:effectLst/>
                <a:latin typeface="OpenSans"/>
                <a:cs typeface="Arial" pitchFamily="34" charset="0"/>
              </a:rPr>
              <a:t>để</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chỉ</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ra</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đâu</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là</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vùng</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tối</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đâu</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là</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vùng</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nửa</a:t>
            </a:r>
            <a:r>
              <a:rPr kumimoji="0" lang="en-US" sz="2800" b="0" i="0" u="none" strike="noStrike" cap="none" normalizeH="0" baseline="0" dirty="0" smtClean="0">
                <a:ln>
                  <a:noFill/>
                </a:ln>
                <a:solidFill>
                  <a:srgbClr val="000000"/>
                </a:solidFill>
                <a:effectLst/>
                <a:latin typeface="OpenSans"/>
                <a:cs typeface="Arial" pitchFamily="34" charset="0"/>
              </a:rPr>
              <a:t> </a:t>
            </a:r>
            <a:r>
              <a:rPr kumimoji="0" lang="en-US" sz="2800" b="0" i="0" u="none" strike="noStrike" cap="none" normalizeH="0" baseline="0" dirty="0" err="1" smtClean="0">
                <a:ln>
                  <a:noFill/>
                </a:ln>
                <a:solidFill>
                  <a:srgbClr val="000000"/>
                </a:solidFill>
                <a:effectLst/>
                <a:latin typeface="OpenSans"/>
                <a:cs typeface="Arial" pitchFamily="34" charset="0"/>
              </a:rPr>
              <a:t>tối</a:t>
            </a:r>
            <a:r>
              <a:rPr kumimoji="0" lang="en-US" sz="2800" b="0" i="0" u="none" strike="noStrike" cap="none" normalizeH="0" baseline="0" dirty="0" smtClean="0">
                <a:ln>
                  <a:noFill/>
                </a:ln>
                <a:solidFill>
                  <a:srgbClr val="000000"/>
                </a:solidFill>
                <a:effectLst/>
                <a:latin typeface="OpenSans"/>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8" name="Picture 2" descr="https://img.loigiaihay.com/picture/2022/0321/156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528" y="990600"/>
            <a:ext cx="7315200" cy="366606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09600" y="5029200"/>
            <a:ext cx="4572000" cy="954107"/>
          </a:xfrm>
          <a:prstGeom prst="rect">
            <a:avLst/>
          </a:prstGeom>
        </p:spPr>
        <p:txBody>
          <a:bodyPr>
            <a:spAutoFit/>
          </a:bodyPr>
          <a:lstStyle/>
          <a:p>
            <a:r>
              <a:rPr lang="en-US" sz="2800" dirty="0" smtClean="0">
                <a:solidFill>
                  <a:srgbClr val="0000FF"/>
                </a:solidFill>
              </a:rPr>
              <a:t>+ </a:t>
            </a:r>
            <a:r>
              <a:rPr lang="en-US" sz="2800" dirty="0" err="1" smtClean="0">
                <a:solidFill>
                  <a:srgbClr val="0000FF"/>
                </a:solidFill>
              </a:rPr>
              <a:t>Vùng</a:t>
            </a:r>
            <a:r>
              <a:rPr lang="en-US" sz="2800" dirty="0" smtClean="0">
                <a:solidFill>
                  <a:srgbClr val="0000FF"/>
                </a:solidFill>
              </a:rPr>
              <a:t> </a:t>
            </a:r>
            <a:r>
              <a:rPr lang="en-US" sz="2800" dirty="0" err="1">
                <a:solidFill>
                  <a:srgbClr val="0000FF"/>
                </a:solidFill>
              </a:rPr>
              <a:t>tối</a:t>
            </a:r>
            <a:r>
              <a:rPr lang="en-US" sz="2800" dirty="0">
                <a:solidFill>
                  <a:srgbClr val="0000FF"/>
                </a:solidFill>
              </a:rPr>
              <a:t>: (b)</a:t>
            </a:r>
          </a:p>
          <a:p>
            <a:r>
              <a:rPr lang="en-US" sz="2800" dirty="0" smtClean="0">
                <a:solidFill>
                  <a:srgbClr val="0000FF"/>
                </a:solidFill>
              </a:rPr>
              <a:t>+ </a:t>
            </a:r>
            <a:r>
              <a:rPr lang="en-US" sz="2800" dirty="0" err="1" smtClean="0">
                <a:solidFill>
                  <a:srgbClr val="0000FF"/>
                </a:solidFill>
              </a:rPr>
              <a:t>Vùng</a:t>
            </a:r>
            <a:r>
              <a:rPr lang="en-US" sz="2800" dirty="0" smtClean="0">
                <a:solidFill>
                  <a:srgbClr val="0000FF"/>
                </a:solidFill>
              </a:rPr>
              <a:t> </a:t>
            </a:r>
            <a:r>
              <a:rPr lang="en-US" sz="2800" dirty="0" err="1">
                <a:solidFill>
                  <a:srgbClr val="0000FF"/>
                </a:solidFill>
              </a:rPr>
              <a:t>nửa</a:t>
            </a:r>
            <a:r>
              <a:rPr lang="en-US" sz="2800" dirty="0">
                <a:solidFill>
                  <a:srgbClr val="0000FF"/>
                </a:solidFill>
              </a:rPr>
              <a:t> </a:t>
            </a:r>
            <a:r>
              <a:rPr lang="en-US" sz="2800" dirty="0" err="1">
                <a:solidFill>
                  <a:srgbClr val="0000FF"/>
                </a:solidFill>
              </a:rPr>
              <a:t>tối</a:t>
            </a:r>
            <a:r>
              <a:rPr lang="en-US" sz="2800" dirty="0">
                <a:solidFill>
                  <a:srgbClr val="0000FF"/>
                </a:solidFill>
              </a:rPr>
              <a:t>: (a), (c</a:t>
            </a:r>
            <a:r>
              <a:rPr lang="en-US" sz="2800" dirty="0" smtClean="0">
                <a:solidFill>
                  <a:srgbClr val="0000FF"/>
                </a:solidFill>
              </a:rPr>
              <a:t>)</a:t>
            </a:r>
            <a:endParaRPr lang="en-US" sz="2800" dirty="0">
              <a:solidFill>
                <a:srgbClr val="0000FF"/>
              </a:solidFill>
            </a:endParaRPr>
          </a:p>
        </p:txBody>
      </p:sp>
    </p:spTree>
    <p:extLst>
      <p:ext uri="{BB962C8B-B14F-4D97-AF65-F5344CB8AC3E}">
        <p14:creationId xmlns:p14="http://schemas.microsoft.com/office/powerpoint/2010/main" val="2060243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
        <p:nvSpPr>
          <p:cNvPr id="7" name="Rectangle 6"/>
          <p:cNvSpPr/>
          <p:nvPr/>
        </p:nvSpPr>
        <p:spPr>
          <a:xfrm>
            <a:off x="76200" y="1261408"/>
            <a:ext cx="8991600" cy="892552"/>
          </a:xfrm>
          <a:prstGeom prst="rect">
            <a:avLst/>
          </a:prstGeom>
        </p:spPr>
        <p:txBody>
          <a:bodyPr wrap="square">
            <a:spAutoFit/>
          </a:bodyPr>
          <a:lstStyle/>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400" dirty="0" smtClean="0">
                <a:latin typeface="Times New Roman" pitchFamily="18" charset="0"/>
                <a:cs typeface="Times New Roman" pitchFamily="18" charset="0"/>
              </a:rPr>
              <a:t>+ Năng </a:t>
            </a:r>
            <a:r>
              <a:rPr lang="de-DE" sz="2400" dirty="0">
                <a:latin typeface="Times New Roman" pitchFamily="18" charset="0"/>
                <a:cs typeface="Times New Roman" pitchFamily="18" charset="0"/>
              </a:rPr>
              <a:t>lượng ánh sáng có thể thu được bằng nhiều cách khác nhau.</a:t>
            </a:r>
            <a:endParaRPr lang="vi-VN" sz="2400" dirty="0">
              <a:latin typeface="Times New Roman" pitchFamily="18" charset="0"/>
              <a:cs typeface="Times New Roman" pitchFamily="18" charset="0"/>
            </a:endParaRPr>
          </a:p>
        </p:txBody>
      </p:sp>
      <p:sp>
        <p:nvSpPr>
          <p:cNvPr id="9" name="Text Box 20"/>
          <p:cNvSpPr txBox="1">
            <a:spLocks noChangeArrowheads="1"/>
          </p:cNvSpPr>
          <p:nvPr/>
        </p:nvSpPr>
        <p:spPr bwMode="auto">
          <a:xfrm>
            <a:off x="76200" y="198120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 . </a:t>
            </a:r>
            <a:r>
              <a:rPr lang="en-US" altLang="en-US" sz="2800" b="1" u="sng" dirty="0" err="1" smtClean="0">
                <a:solidFill>
                  <a:srgbClr val="3333FF"/>
                </a:solidFill>
                <a:latin typeface="Times New Roman" pitchFamily="18" charset="0"/>
                <a:cs typeface="Times New Roman" pitchFamily="18" charset="0"/>
              </a:rPr>
              <a:t>Chùm</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tia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11" name="Rectangle 10"/>
          <p:cNvSpPr/>
          <p:nvPr/>
        </p:nvSpPr>
        <p:spPr>
          <a:xfrm>
            <a:off x="76200" y="2362200"/>
            <a:ext cx="8991600" cy="523220"/>
          </a:xfrm>
          <a:prstGeom prst="rect">
            <a:avLst/>
          </a:prstGeom>
        </p:spPr>
        <p:txBody>
          <a:bodyPr wrap="square">
            <a:spAutoFit/>
          </a:bodyPr>
          <a:lstStyle/>
          <a:p>
            <a:pPr lvl="0" eaLnBrk="0" fontAlgn="base" hangingPunct="0">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a:t>
            </a:r>
            <a:r>
              <a:rPr lang="en-US" sz="2800" dirty="0" err="1">
                <a:latin typeface="Times New Roman" pitchFamily="18" charset="0"/>
                <a:ea typeface="Calibri" charset="-93"/>
                <a:cs typeface="Times New Roman" pitchFamily="18" charset="0"/>
              </a:rPr>
              <a:t>ù</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hẹp</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song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song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lang="en-US" sz="2800" dirty="0" err="1">
                <a:latin typeface="Times New Roman" pitchFamily="18" charset="0"/>
                <a:ea typeface="Calibri" charset="-93"/>
                <a:cs typeface="Times New Roman" pitchFamily="18" charset="0"/>
              </a:rPr>
              <a:t>ó</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thể</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xem</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a:t>
            </a:r>
            <a:r>
              <a:rPr lang="en-US" sz="2800" dirty="0" err="1">
                <a:latin typeface="Times New Roman" pitchFamily="18" charset="0"/>
                <a:ea typeface="Calibri" charset="-93"/>
                <a:cs typeface="Times New Roman" pitchFamily="18" charset="0"/>
              </a:rPr>
              <a:t>à</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một</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tia</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lang="en-US" sz="2800" dirty="0" err="1">
                <a:latin typeface="Times New Roman" pitchFamily="18" charset="0"/>
                <a:ea typeface="Calibri" charset="-93"/>
                <a:cs typeface="Times New Roman" pitchFamily="18" charset="0"/>
              </a:rPr>
              <a:t>á</a:t>
            </a:r>
            <a:r>
              <a:rPr kumimoji="0" lang="en-US" sz="280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280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Rectangle 62"/>
          <p:cNvSpPr>
            <a:spLocks noChangeArrowheads="1"/>
          </p:cNvSpPr>
          <p:nvPr/>
        </p:nvSpPr>
        <p:spPr bwMode="auto">
          <a:xfrm>
            <a:off x="111924" y="2819400"/>
            <a:ext cx="903207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Đường</a:t>
            </a:r>
            <a:r>
              <a:rPr lang="en-US" sz="2800" dirty="0" smtClean="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truyền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của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ánh</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được</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biểu</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diễn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bằng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một</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đường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thẳng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có</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mũi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tên</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chỉ</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hướng</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gọi</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là</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tia</a:t>
            </a:r>
            <a:r>
              <a:rPr lang="en-US" sz="2800" dirty="0">
                <a:latin typeface="Times New Roman" pitchFamily="18" charset="0"/>
                <a:ea typeface="Calibri" charset="-93"/>
                <a:cs typeface="Times New Roman" pitchFamily="18" charset="0"/>
              </a:rPr>
              <a:t> </a:t>
            </a:r>
            <a:r>
              <a:rPr lang="en-US" sz="2800" dirty="0" err="1">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a:t>
            </a:r>
            <a:endParaRPr kumimoji="0" lang="vi-VN" sz="280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3" name="Group 12"/>
          <p:cNvGrpSpPr>
            <a:grpSpLocks/>
          </p:cNvGrpSpPr>
          <p:nvPr/>
        </p:nvGrpSpPr>
        <p:grpSpPr bwMode="auto">
          <a:xfrm>
            <a:off x="1219200" y="3810000"/>
            <a:ext cx="3666680" cy="9701"/>
            <a:chOff x="5996" y="-3196235"/>
            <a:chExt cx="2747" cy="3198051"/>
          </a:xfrm>
        </p:grpSpPr>
        <p:cxnSp>
          <p:nvCxnSpPr>
            <p:cNvPr id="14" name="Line 44"/>
            <p:cNvCxnSpPr/>
            <p:nvPr/>
          </p:nvCxnSpPr>
          <p:spPr bwMode="auto">
            <a:xfrm>
              <a:off x="5996" y="1816"/>
              <a:ext cx="2747" cy="0"/>
            </a:xfrm>
            <a:prstGeom prst="line">
              <a:avLst/>
            </a:prstGeom>
            <a:ln>
              <a:headEnd/>
              <a:tailEnd/>
            </a:ln>
            <a:extLst/>
          </p:spPr>
          <p:style>
            <a:lnRef idx="3">
              <a:schemeClr val="accent6"/>
            </a:lnRef>
            <a:fillRef idx="0">
              <a:schemeClr val="accent6"/>
            </a:fillRef>
            <a:effectRef idx="2">
              <a:schemeClr val="accent6"/>
            </a:effectRef>
            <a:fontRef idx="minor">
              <a:schemeClr val="tx1"/>
            </a:fontRef>
          </p:style>
        </p:cxnSp>
        <p:cxnSp>
          <p:nvCxnSpPr>
            <p:cNvPr id="16" name="Line 45"/>
            <p:cNvCxnSpPr/>
            <p:nvPr/>
          </p:nvCxnSpPr>
          <p:spPr bwMode="auto">
            <a:xfrm>
              <a:off x="6946" y="-3196235"/>
              <a:ext cx="399" cy="0"/>
            </a:xfrm>
            <a:prstGeom prst="line">
              <a:avLst/>
            </a:prstGeom>
            <a:ln>
              <a:headEnd/>
              <a:tailEnd type="arrow" w="med" len="med"/>
            </a:ln>
            <a:extLst/>
          </p:spPr>
          <p:style>
            <a:lnRef idx="3">
              <a:schemeClr val="accent6"/>
            </a:lnRef>
            <a:fillRef idx="0">
              <a:schemeClr val="accent6"/>
            </a:fillRef>
            <a:effectRef idx="2">
              <a:schemeClr val="accent6"/>
            </a:effectRef>
            <a:fontRef idx="minor">
              <a:schemeClr val="tx1"/>
            </a:fontRef>
          </p:style>
        </p:cxnSp>
      </p:grpSp>
      <p:sp>
        <p:nvSpPr>
          <p:cNvPr id="17" name="Text Box 20"/>
          <p:cNvSpPr txBox="1">
            <a:spLocks noChangeArrowheads="1"/>
          </p:cNvSpPr>
          <p:nvPr/>
        </p:nvSpPr>
        <p:spPr bwMode="auto">
          <a:xfrm>
            <a:off x="152400" y="381000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III. </a:t>
            </a:r>
            <a:r>
              <a:rPr lang="en-US" altLang="en-US" sz="2800" b="1" u="sng" dirty="0" err="1" smtClean="0">
                <a:solidFill>
                  <a:srgbClr val="3333FF"/>
                </a:solidFill>
                <a:latin typeface="Times New Roman" pitchFamily="18" charset="0"/>
                <a:cs typeface="Times New Roman" pitchFamily="18" charset="0"/>
              </a:rPr>
              <a:t>Vùng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tối</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vùng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nửa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tối</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18" name="Rectangle 17"/>
          <p:cNvSpPr/>
          <p:nvPr/>
        </p:nvSpPr>
        <p:spPr>
          <a:xfrm>
            <a:off x="-76200" y="4191000"/>
            <a:ext cx="8991600" cy="954107"/>
          </a:xfrm>
          <a:prstGeom prst="rect">
            <a:avLst/>
          </a:prstGeom>
        </p:spPr>
        <p:txBody>
          <a:bodyPr wrap="square">
            <a:spAutoFit/>
          </a:bodyPr>
          <a:lstStyle/>
          <a:p>
            <a:pPr lvl="0" eaLnBrk="0" fontAlgn="base" hangingPunct="0">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Vùng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tối</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là</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vùng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nằm</a:t>
            </a:r>
            <a:r>
              <a:rPr lang="en-US" sz="2800" dirty="0" smtClean="0">
                <a:latin typeface="Times New Roman" pitchFamily="18" charset="0"/>
                <a:ea typeface="Calibri" charset="-93"/>
                <a:cs typeface="Times New Roman" pitchFamily="18" charset="0"/>
              </a:rPr>
              <a:t> ở </a:t>
            </a:r>
            <a:r>
              <a:rPr lang="en-US" sz="2800" dirty="0" err="1" smtClean="0">
                <a:latin typeface="Times New Roman" pitchFamily="18" charset="0"/>
                <a:ea typeface="Calibri" charset="-93"/>
                <a:cs typeface="Times New Roman" pitchFamily="18" charset="0"/>
              </a:rPr>
              <a:t>phía</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sau</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vật</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cản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hoàn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toàn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không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nhận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được</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ánh</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từ</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nguồn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truyền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tới</a:t>
            </a:r>
            <a:r>
              <a:rPr lang="en-US" sz="2800" dirty="0" smtClean="0">
                <a:latin typeface="Times New Roman" pitchFamily="18" charset="0"/>
                <a:ea typeface="Calibri" charset="-93"/>
                <a:cs typeface="Times New Roman" pitchFamily="18" charset="0"/>
              </a:rPr>
              <a:t> </a:t>
            </a:r>
            <a:endParaRPr kumimoji="0" lang="vi-VN" sz="280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 name="Rectangle 18"/>
          <p:cNvSpPr/>
          <p:nvPr/>
        </p:nvSpPr>
        <p:spPr>
          <a:xfrm>
            <a:off x="0" y="5029200"/>
            <a:ext cx="8991600" cy="954107"/>
          </a:xfrm>
          <a:prstGeom prst="rect">
            <a:avLst/>
          </a:prstGeom>
        </p:spPr>
        <p:txBody>
          <a:bodyPr wrap="square">
            <a:spAutoFit/>
          </a:bodyPr>
          <a:lstStyle/>
          <a:p>
            <a:pPr lvl="0" eaLnBrk="0" fontAlgn="base" hangingPunct="0">
              <a:spcBef>
                <a:spcPct val="0"/>
              </a:spcBef>
              <a:spcAft>
                <a:spcPct val="0"/>
              </a:spcAft>
              <a:tabLst>
                <a:tab pos="271463" algn="l"/>
              </a:tabLst>
            </a:pP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Vùng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nửa</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tối</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là</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vùng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nằm</a:t>
            </a:r>
            <a:r>
              <a:rPr lang="en-US" sz="2800" dirty="0" smtClean="0">
                <a:latin typeface="Times New Roman" pitchFamily="18" charset="0"/>
                <a:ea typeface="Calibri" charset="-93"/>
                <a:cs typeface="Times New Roman" pitchFamily="18" charset="0"/>
              </a:rPr>
              <a:t> ở </a:t>
            </a:r>
            <a:r>
              <a:rPr lang="en-US" sz="2800" dirty="0" err="1" smtClean="0">
                <a:latin typeface="Times New Roman" pitchFamily="18" charset="0"/>
                <a:ea typeface="Calibri" charset="-93"/>
                <a:cs typeface="Times New Roman" pitchFamily="18" charset="0"/>
              </a:rPr>
              <a:t>phía</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sau</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vật</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cản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nhận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được</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một</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phần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ánh</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từ</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nguồn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sáng</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truyền</a:t>
            </a:r>
            <a:r>
              <a:rPr lang="en-US" sz="2800" dirty="0" smtClean="0">
                <a:latin typeface="Times New Roman" pitchFamily="18" charset="0"/>
                <a:ea typeface="Calibri" charset="-93"/>
                <a:cs typeface="Times New Roman" pitchFamily="18" charset="0"/>
              </a:rPr>
              <a:t> </a:t>
            </a:r>
            <a:r>
              <a:rPr lang="en-US" sz="2800" dirty="0" err="1" smtClean="0">
                <a:latin typeface="Times New Roman" pitchFamily="18" charset="0"/>
                <a:ea typeface="Calibri" charset="-93"/>
                <a:cs typeface="Times New Roman" pitchFamily="18" charset="0"/>
              </a:rPr>
              <a:t>tới</a:t>
            </a:r>
            <a:r>
              <a:rPr lang="en-US" sz="2800" dirty="0" smtClean="0">
                <a:latin typeface="Times New Roman" pitchFamily="18" charset="0"/>
                <a:ea typeface="Calibri" charset="-93"/>
                <a:cs typeface="Times New Roman" pitchFamily="18" charset="0"/>
              </a:rPr>
              <a:t> </a:t>
            </a:r>
            <a:endParaRPr kumimoji="0" lang="vi-VN" sz="280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6819908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arn(inVertical)">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1771"/>
            <a:ext cx="7696200" cy="6760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6959095"/>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ơi giữ chỗ cho Chân trang 2"/>
          <p:cNvSpPr>
            <a:spLocks noGrp="1"/>
          </p:cNvSpPr>
          <p:nvPr>
            <p:ph type="ftr" sz="quarter" idx="11"/>
          </p:nvPr>
        </p:nvSpPr>
        <p:spPr>
          <a:xfrm>
            <a:off x="2883877" y="5619750"/>
            <a:ext cx="2672861" cy="476250"/>
          </a:xfrm>
        </p:spPr>
        <p:txBody>
          <a:bodyPr/>
          <a:lstStyle/>
          <a:p>
            <a:pPr>
              <a:defRPr/>
            </a:pPr>
            <a:r>
              <a:rPr lang="en-US"/>
              <a:t>phambayss.violet.vn</a:t>
            </a:r>
          </a:p>
        </p:txBody>
      </p:sp>
      <p:sp>
        <p:nvSpPr>
          <p:cNvPr id="5123" name="Rectangle 2"/>
          <p:cNvSpPr>
            <a:spLocks noChangeArrowheads="1"/>
          </p:cNvSpPr>
          <p:nvPr/>
        </p:nvSpPr>
        <p:spPr bwMode="auto">
          <a:xfrm>
            <a:off x="52275" y="-44450"/>
            <a:ext cx="9144000" cy="69024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VnTime" pitchFamily="34" charset="0"/>
            </a:endParaRPr>
          </a:p>
        </p:txBody>
      </p:sp>
      <p:sp>
        <p:nvSpPr>
          <p:cNvPr id="4" name="Freeform 3"/>
          <p:cNvSpPr>
            <a:spLocks/>
          </p:cNvSpPr>
          <p:nvPr/>
        </p:nvSpPr>
        <p:spPr bwMode="auto">
          <a:xfrm>
            <a:off x="211016" y="974725"/>
            <a:ext cx="2492620" cy="2819400"/>
          </a:xfrm>
          <a:custGeom>
            <a:avLst/>
            <a:gdLst>
              <a:gd name="T0" fmla="*/ 2147483647 w 1529"/>
              <a:gd name="T1" fmla="*/ 2147483647 h 1643"/>
              <a:gd name="T2" fmla="*/ 2147483647 w 1529"/>
              <a:gd name="T3" fmla="*/ 2147483647 h 1643"/>
              <a:gd name="T4" fmla="*/ 2147483647 w 1529"/>
              <a:gd name="T5" fmla="*/ 2147483647 h 1643"/>
              <a:gd name="T6" fmla="*/ 2147483647 w 1529"/>
              <a:gd name="T7" fmla="*/ 2147483647 h 1643"/>
              <a:gd name="T8" fmla="*/ 2147483647 w 1529"/>
              <a:gd name="T9" fmla="*/ 2147483647 h 1643"/>
              <a:gd name="T10" fmla="*/ 2147483647 w 1529"/>
              <a:gd name="T11" fmla="*/ 2147483647 h 1643"/>
              <a:gd name="T12" fmla="*/ 2147483647 w 1529"/>
              <a:gd name="T13" fmla="*/ 2147483647 h 1643"/>
              <a:gd name="T14" fmla="*/ 2147483647 w 1529"/>
              <a:gd name="T15" fmla="*/ 2147483647 h 1643"/>
              <a:gd name="T16" fmla="*/ 2147483647 w 1529"/>
              <a:gd name="T17" fmla="*/ 2147483647 h 1643"/>
              <a:gd name="T18" fmla="*/ 2147483647 w 1529"/>
              <a:gd name="T19" fmla="*/ 2147483647 h 1643"/>
              <a:gd name="T20" fmla="*/ 2147483647 w 1529"/>
              <a:gd name="T21" fmla="*/ 2147483647 h 1643"/>
              <a:gd name="T22" fmla="*/ 2147483647 w 1529"/>
              <a:gd name="T23" fmla="*/ 2147483647 h 1643"/>
              <a:gd name="T24" fmla="*/ 2147483647 w 1529"/>
              <a:gd name="T25" fmla="*/ 2147483647 h 1643"/>
              <a:gd name="T26" fmla="*/ 2147483647 w 1529"/>
              <a:gd name="T27" fmla="*/ 2147483647 h 1643"/>
              <a:gd name="T28" fmla="*/ 2147483647 w 1529"/>
              <a:gd name="T29" fmla="*/ 2147483647 h 1643"/>
              <a:gd name="T30" fmla="*/ 2147483647 w 1529"/>
              <a:gd name="T31" fmla="*/ 2147483647 h 1643"/>
              <a:gd name="T32" fmla="*/ 2147483647 w 1529"/>
              <a:gd name="T33" fmla="*/ 2147483647 h 1643"/>
              <a:gd name="T34" fmla="*/ 2147483647 w 1529"/>
              <a:gd name="T35" fmla="*/ 2147483647 h 1643"/>
              <a:gd name="T36" fmla="*/ 2147483647 w 1529"/>
              <a:gd name="T37" fmla="*/ 2147483647 h 1643"/>
              <a:gd name="T38" fmla="*/ 2147483647 w 1529"/>
              <a:gd name="T39" fmla="*/ 2147483647 h 1643"/>
              <a:gd name="T40" fmla="*/ 2147483647 w 1529"/>
              <a:gd name="T41" fmla="*/ 2147483647 h 1643"/>
              <a:gd name="T42" fmla="*/ 2147483647 w 1529"/>
              <a:gd name="T43" fmla="*/ 2147483647 h 1643"/>
              <a:gd name="T44" fmla="*/ 2147483647 w 1529"/>
              <a:gd name="T45" fmla="*/ 2147483647 h 1643"/>
              <a:gd name="T46" fmla="*/ 2147483647 w 1529"/>
              <a:gd name="T47" fmla="*/ 2147483647 h 1643"/>
              <a:gd name="T48" fmla="*/ 2147483647 w 1529"/>
              <a:gd name="T49" fmla="*/ 2147483647 h 1643"/>
              <a:gd name="T50" fmla="*/ 2147483647 w 1529"/>
              <a:gd name="T51" fmla="*/ 2147483647 h 1643"/>
              <a:gd name="T52" fmla="*/ 2147483647 w 1529"/>
              <a:gd name="T53" fmla="*/ 2147483647 h 1643"/>
              <a:gd name="T54" fmla="*/ 2147483647 w 1529"/>
              <a:gd name="T55" fmla="*/ 2147483647 h 1643"/>
              <a:gd name="T56" fmla="*/ 2147483647 w 1529"/>
              <a:gd name="T57" fmla="*/ 2147483647 h 1643"/>
              <a:gd name="T58" fmla="*/ 2147483647 w 1529"/>
              <a:gd name="T59" fmla="*/ 2147483647 h 1643"/>
              <a:gd name="T60" fmla="*/ 2147483647 w 1529"/>
              <a:gd name="T61" fmla="*/ 2147483647 h 1643"/>
              <a:gd name="T62" fmla="*/ 2147483647 w 1529"/>
              <a:gd name="T63" fmla="*/ 2147483647 h 1643"/>
              <a:gd name="T64" fmla="*/ 2147483647 w 1529"/>
              <a:gd name="T65" fmla="*/ 2147483647 h 1643"/>
              <a:gd name="T66" fmla="*/ 2147483647 w 1529"/>
              <a:gd name="T67" fmla="*/ 2147483647 h 1643"/>
              <a:gd name="T68" fmla="*/ 2147483647 w 1529"/>
              <a:gd name="T69" fmla="*/ 2147483647 h 1643"/>
              <a:gd name="T70" fmla="*/ 2147483647 w 1529"/>
              <a:gd name="T71" fmla="*/ 2147483647 h 1643"/>
              <a:gd name="T72" fmla="*/ 2147483647 w 1529"/>
              <a:gd name="T73" fmla="*/ 2147483647 h 1643"/>
              <a:gd name="T74" fmla="*/ 2147483647 w 1529"/>
              <a:gd name="T75" fmla="*/ 2147483647 h 1643"/>
              <a:gd name="T76" fmla="*/ 2147483647 w 1529"/>
              <a:gd name="T77" fmla="*/ 2147483647 h 1643"/>
              <a:gd name="T78" fmla="*/ 2147483647 w 1529"/>
              <a:gd name="T79" fmla="*/ 2147483647 h 1643"/>
              <a:gd name="T80" fmla="*/ 2147483647 w 1529"/>
              <a:gd name="T81" fmla="*/ 2147483647 h 1643"/>
              <a:gd name="T82" fmla="*/ 2147483647 w 1529"/>
              <a:gd name="T83" fmla="*/ 2147483647 h 1643"/>
              <a:gd name="T84" fmla="*/ 2147483647 w 1529"/>
              <a:gd name="T85" fmla="*/ 2147483647 h 16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29"/>
              <a:gd name="T130" fmla="*/ 0 h 1643"/>
              <a:gd name="T131" fmla="*/ 1529 w 1529"/>
              <a:gd name="T132" fmla="*/ 1643 h 16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29" h="1643">
                <a:moveTo>
                  <a:pt x="914" y="212"/>
                </a:moveTo>
                <a:cubicBezTo>
                  <a:pt x="960" y="229"/>
                  <a:pt x="1001" y="221"/>
                  <a:pt x="1042" y="194"/>
                </a:cubicBezTo>
                <a:cubicBezTo>
                  <a:pt x="1058" y="147"/>
                  <a:pt x="1083" y="141"/>
                  <a:pt x="1124" y="121"/>
                </a:cubicBezTo>
                <a:cubicBezTo>
                  <a:pt x="1134" y="116"/>
                  <a:pt x="1141" y="103"/>
                  <a:pt x="1152" y="103"/>
                </a:cubicBezTo>
                <a:cubicBezTo>
                  <a:pt x="1161" y="103"/>
                  <a:pt x="1139" y="115"/>
                  <a:pt x="1133" y="121"/>
                </a:cubicBezTo>
                <a:cubicBezTo>
                  <a:pt x="1118" y="165"/>
                  <a:pt x="1112" y="196"/>
                  <a:pt x="1079" y="231"/>
                </a:cubicBezTo>
                <a:cubicBezTo>
                  <a:pt x="1082" y="240"/>
                  <a:pt x="1094" y="284"/>
                  <a:pt x="1106" y="286"/>
                </a:cubicBezTo>
                <a:cubicBezTo>
                  <a:pt x="1117" y="288"/>
                  <a:pt x="1123" y="271"/>
                  <a:pt x="1133" y="267"/>
                </a:cubicBezTo>
                <a:cubicBezTo>
                  <a:pt x="1148" y="261"/>
                  <a:pt x="1164" y="261"/>
                  <a:pt x="1179" y="258"/>
                </a:cubicBezTo>
                <a:cubicBezTo>
                  <a:pt x="1173" y="277"/>
                  <a:pt x="1154" y="293"/>
                  <a:pt x="1152" y="313"/>
                </a:cubicBezTo>
                <a:cubicBezTo>
                  <a:pt x="1138" y="442"/>
                  <a:pt x="1287" y="373"/>
                  <a:pt x="1389" y="377"/>
                </a:cubicBezTo>
                <a:cubicBezTo>
                  <a:pt x="1346" y="420"/>
                  <a:pt x="1327" y="401"/>
                  <a:pt x="1280" y="432"/>
                </a:cubicBezTo>
                <a:cubicBezTo>
                  <a:pt x="1255" y="505"/>
                  <a:pt x="1258" y="468"/>
                  <a:pt x="1271" y="542"/>
                </a:cubicBezTo>
                <a:cubicBezTo>
                  <a:pt x="1306" y="529"/>
                  <a:pt x="1319" y="540"/>
                  <a:pt x="1353" y="551"/>
                </a:cubicBezTo>
                <a:cubicBezTo>
                  <a:pt x="1330" y="558"/>
                  <a:pt x="1276" y="590"/>
                  <a:pt x="1316" y="624"/>
                </a:cubicBezTo>
                <a:cubicBezTo>
                  <a:pt x="1317" y="625"/>
                  <a:pt x="1385" y="646"/>
                  <a:pt x="1399" y="651"/>
                </a:cubicBezTo>
                <a:cubicBezTo>
                  <a:pt x="1408" y="654"/>
                  <a:pt x="1426" y="660"/>
                  <a:pt x="1426" y="660"/>
                </a:cubicBezTo>
                <a:cubicBezTo>
                  <a:pt x="1432" y="666"/>
                  <a:pt x="1450" y="673"/>
                  <a:pt x="1444" y="679"/>
                </a:cubicBezTo>
                <a:cubicBezTo>
                  <a:pt x="1430" y="693"/>
                  <a:pt x="1389" y="697"/>
                  <a:pt x="1389" y="697"/>
                </a:cubicBezTo>
                <a:cubicBezTo>
                  <a:pt x="1384" y="700"/>
                  <a:pt x="1346" y="723"/>
                  <a:pt x="1344" y="734"/>
                </a:cubicBezTo>
                <a:cubicBezTo>
                  <a:pt x="1335" y="798"/>
                  <a:pt x="1387" y="834"/>
                  <a:pt x="1417" y="880"/>
                </a:cubicBezTo>
                <a:cubicBezTo>
                  <a:pt x="1391" y="920"/>
                  <a:pt x="1377" y="910"/>
                  <a:pt x="1335" y="926"/>
                </a:cubicBezTo>
                <a:cubicBezTo>
                  <a:pt x="1395" y="946"/>
                  <a:pt x="1331" y="916"/>
                  <a:pt x="1371" y="980"/>
                </a:cubicBezTo>
                <a:cubicBezTo>
                  <a:pt x="1393" y="1014"/>
                  <a:pt x="1429" y="1011"/>
                  <a:pt x="1463" y="1017"/>
                </a:cubicBezTo>
                <a:cubicBezTo>
                  <a:pt x="1529" y="1083"/>
                  <a:pt x="1447" y="1036"/>
                  <a:pt x="1417" y="1026"/>
                </a:cubicBezTo>
                <a:cubicBezTo>
                  <a:pt x="1386" y="1029"/>
                  <a:pt x="1354" y="1024"/>
                  <a:pt x="1325" y="1035"/>
                </a:cubicBezTo>
                <a:cubicBezTo>
                  <a:pt x="1316" y="1038"/>
                  <a:pt x="1316" y="1053"/>
                  <a:pt x="1316" y="1063"/>
                </a:cubicBezTo>
                <a:cubicBezTo>
                  <a:pt x="1316" y="1152"/>
                  <a:pt x="1302" y="1138"/>
                  <a:pt x="1353" y="1154"/>
                </a:cubicBezTo>
                <a:cubicBezTo>
                  <a:pt x="1347" y="1166"/>
                  <a:pt x="1348" y="1186"/>
                  <a:pt x="1335" y="1191"/>
                </a:cubicBezTo>
                <a:cubicBezTo>
                  <a:pt x="1318" y="1197"/>
                  <a:pt x="1272" y="1179"/>
                  <a:pt x="1252" y="1172"/>
                </a:cubicBezTo>
                <a:cubicBezTo>
                  <a:pt x="1243" y="1175"/>
                  <a:pt x="1227" y="1173"/>
                  <a:pt x="1225" y="1182"/>
                </a:cubicBezTo>
                <a:cubicBezTo>
                  <a:pt x="1220" y="1206"/>
                  <a:pt x="1231" y="1231"/>
                  <a:pt x="1234" y="1255"/>
                </a:cubicBezTo>
                <a:cubicBezTo>
                  <a:pt x="1237" y="1282"/>
                  <a:pt x="1240" y="1310"/>
                  <a:pt x="1243" y="1337"/>
                </a:cubicBezTo>
                <a:cubicBezTo>
                  <a:pt x="1210" y="1359"/>
                  <a:pt x="1210" y="1374"/>
                  <a:pt x="1197" y="1410"/>
                </a:cubicBezTo>
                <a:cubicBezTo>
                  <a:pt x="1152" y="1395"/>
                  <a:pt x="1166" y="1378"/>
                  <a:pt x="1152" y="1337"/>
                </a:cubicBezTo>
                <a:cubicBezTo>
                  <a:pt x="1137" y="1340"/>
                  <a:pt x="1114" y="1333"/>
                  <a:pt x="1106" y="1346"/>
                </a:cubicBezTo>
                <a:cubicBezTo>
                  <a:pt x="1092" y="1370"/>
                  <a:pt x="1102" y="1401"/>
                  <a:pt x="1097" y="1428"/>
                </a:cubicBezTo>
                <a:cubicBezTo>
                  <a:pt x="1088" y="1476"/>
                  <a:pt x="1083" y="1477"/>
                  <a:pt x="1060" y="1511"/>
                </a:cubicBezTo>
                <a:cubicBezTo>
                  <a:pt x="1057" y="1520"/>
                  <a:pt x="1051" y="1529"/>
                  <a:pt x="1051" y="1538"/>
                </a:cubicBezTo>
                <a:cubicBezTo>
                  <a:pt x="1051" y="1578"/>
                  <a:pt x="1076" y="1609"/>
                  <a:pt x="1042" y="1556"/>
                </a:cubicBezTo>
                <a:cubicBezTo>
                  <a:pt x="1033" y="1470"/>
                  <a:pt x="1043" y="1466"/>
                  <a:pt x="969" y="1447"/>
                </a:cubicBezTo>
                <a:cubicBezTo>
                  <a:pt x="916" y="1391"/>
                  <a:pt x="940" y="1485"/>
                  <a:pt x="914" y="1502"/>
                </a:cubicBezTo>
                <a:cubicBezTo>
                  <a:pt x="896" y="1514"/>
                  <a:pt x="859" y="1538"/>
                  <a:pt x="859" y="1538"/>
                </a:cubicBezTo>
                <a:cubicBezTo>
                  <a:pt x="847" y="1576"/>
                  <a:pt x="855" y="1587"/>
                  <a:pt x="877" y="1620"/>
                </a:cubicBezTo>
                <a:cubicBezTo>
                  <a:pt x="870" y="1623"/>
                  <a:pt x="817" y="1643"/>
                  <a:pt x="813" y="1639"/>
                </a:cubicBezTo>
                <a:cubicBezTo>
                  <a:pt x="802" y="1627"/>
                  <a:pt x="836" y="1582"/>
                  <a:pt x="841" y="1575"/>
                </a:cubicBezTo>
                <a:cubicBezTo>
                  <a:pt x="831" y="1502"/>
                  <a:pt x="842" y="1475"/>
                  <a:pt x="768" y="1456"/>
                </a:cubicBezTo>
                <a:cubicBezTo>
                  <a:pt x="762" y="1474"/>
                  <a:pt x="757" y="1493"/>
                  <a:pt x="749" y="1511"/>
                </a:cubicBezTo>
                <a:cubicBezTo>
                  <a:pt x="745" y="1521"/>
                  <a:pt x="739" y="1546"/>
                  <a:pt x="731" y="1538"/>
                </a:cubicBezTo>
                <a:cubicBezTo>
                  <a:pt x="718" y="1525"/>
                  <a:pt x="727" y="1501"/>
                  <a:pt x="722" y="1483"/>
                </a:cubicBezTo>
                <a:cubicBezTo>
                  <a:pt x="718" y="1470"/>
                  <a:pt x="710" y="1459"/>
                  <a:pt x="704" y="1447"/>
                </a:cubicBezTo>
                <a:cubicBezTo>
                  <a:pt x="689" y="1450"/>
                  <a:pt x="672" y="1448"/>
                  <a:pt x="658" y="1456"/>
                </a:cubicBezTo>
                <a:cubicBezTo>
                  <a:pt x="649" y="1461"/>
                  <a:pt x="649" y="1477"/>
                  <a:pt x="640" y="1483"/>
                </a:cubicBezTo>
                <a:cubicBezTo>
                  <a:pt x="629" y="1490"/>
                  <a:pt x="615" y="1489"/>
                  <a:pt x="603" y="1492"/>
                </a:cubicBezTo>
                <a:cubicBezTo>
                  <a:pt x="579" y="1566"/>
                  <a:pt x="591" y="1467"/>
                  <a:pt x="594" y="1456"/>
                </a:cubicBezTo>
                <a:cubicBezTo>
                  <a:pt x="579" y="1366"/>
                  <a:pt x="590" y="1405"/>
                  <a:pt x="548" y="1447"/>
                </a:cubicBezTo>
                <a:cubicBezTo>
                  <a:pt x="542" y="1441"/>
                  <a:pt x="537" y="1433"/>
                  <a:pt x="530" y="1428"/>
                </a:cubicBezTo>
                <a:cubicBezTo>
                  <a:pt x="485" y="1400"/>
                  <a:pt x="431" y="1466"/>
                  <a:pt x="411" y="1502"/>
                </a:cubicBezTo>
                <a:cubicBezTo>
                  <a:pt x="404" y="1514"/>
                  <a:pt x="403" y="1529"/>
                  <a:pt x="393" y="1538"/>
                </a:cubicBezTo>
                <a:cubicBezTo>
                  <a:pt x="386" y="1545"/>
                  <a:pt x="374" y="1544"/>
                  <a:pt x="365" y="1547"/>
                </a:cubicBezTo>
                <a:cubicBezTo>
                  <a:pt x="384" y="1497"/>
                  <a:pt x="369" y="1525"/>
                  <a:pt x="429" y="1465"/>
                </a:cubicBezTo>
                <a:cubicBezTo>
                  <a:pt x="435" y="1459"/>
                  <a:pt x="448" y="1447"/>
                  <a:pt x="448" y="1447"/>
                </a:cubicBezTo>
                <a:cubicBezTo>
                  <a:pt x="467" y="1387"/>
                  <a:pt x="452" y="1343"/>
                  <a:pt x="402" y="1310"/>
                </a:cubicBezTo>
                <a:cubicBezTo>
                  <a:pt x="345" y="1338"/>
                  <a:pt x="373" y="1316"/>
                  <a:pt x="329" y="1383"/>
                </a:cubicBezTo>
                <a:cubicBezTo>
                  <a:pt x="323" y="1392"/>
                  <a:pt x="311" y="1410"/>
                  <a:pt x="311" y="1410"/>
                </a:cubicBezTo>
                <a:cubicBezTo>
                  <a:pt x="308" y="1422"/>
                  <a:pt x="311" y="1439"/>
                  <a:pt x="301" y="1447"/>
                </a:cubicBezTo>
                <a:cubicBezTo>
                  <a:pt x="287" y="1459"/>
                  <a:pt x="247" y="1465"/>
                  <a:pt x="247" y="1465"/>
                </a:cubicBezTo>
                <a:cubicBezTo>
                  <a:pt x="264" y="1439"/>
                  <a:pt x="284" y="1418"/>
                  <a:pt x="301" y="1392"/>
                </a:cubicBezTo>
                <a:cubicBezTo>
                  <a:pt x="304" y="1361"/>
                  <a:pt x="302" y="1329"/>
                  <a:pt x="311" y="1300"/>
                </a:cubicBezTo>
                <a:cubicBezTo>
                  <a:pt x="315" y="1288"/>
                  <a:pt x="331" y="1284"/>
                  <a:pt x="338" y="1273"/>
                </a:cubicBezTo>
                <a:cubicBezTo>
                  <a:pt x="343" y="1265"/>
                  <a:pt x="344" y="1255"/>
                  <a:pt x="347" y="1246"/>
                </a:cubicBezTo>
                <a:cubicBezTo>
                  <a:pt x="290" y="1206"/>
                  <a:pt x="343" y="1192"/>
                  <a:pt x="274" y="1209"/>
                </a:cubicBezTo>
                <a:cubicBezTo>
                  <a:pt x="232" y="1242"/>
                  <a:pt x="205" y="1250"/>
                  <a:pt x="173" y="1291"/>
                </a:cubicBezTo>
                <a:cubicBezTo>
                  <a:pt x="153" y="1353"/>
                  <a:pt x="181" y="1298"/>
                  <a:pt x="137" y="1310"/>
                </a:cubicBezTo>
                <a:cubicBezTo>
                  <a:pt x="122" y="1314"/>
                  <a:pt x="112" y="1328"/>
                  <a:pt x="100" y="1337"/>
                </a:cubicBezTo>
                <a:cubicBezTo>
                  <a:pt x="94" y="1346"/>
                  <a:pt x="87" y="1354"/>
                  <a:pt x="82" y="1364"/>
                </a:cubicBezTo>
                <a:cubicBezTo>
                  <a:pt x="78" y="1373"/>
                  <a:pt x="73" y="1402"/>
                  <a:pt x="73" y="1392"/>
                </a:cubicBezTo>
                <a:cubicBezTo>
                  <a:pt x="73" y="1351"/>
                  <a:pt x="97" y="1321"/>
                  <a:pt x="128" y="1300"/>
                </a:cubicBezTo>
                <a:cubicBezTo>
                  <a:pt x="148" y="1241"/>
                  <a:pt x="120" y="1299"/>
                  <a:pt x="164" y="1264"/>
                </a:cubicBezTo>
                <a:cubicBezTo>
                  <a:pt x="173" y="1257"/>
                  <a:pt x="177" y="1245"/>
                  <a:pt x="183" y="1236"/>
                </a:cubicBezTo>
                <a:cubicBezTo>
                  <a:pt x="201" y="1183"/>
                  <a:pt x="168" y="1177"/>
                  <a:pt x="201" y="1127"/>
                </a:cubicBezTo>
                <a:cubicBezTo>
                  <a:pt x="231" y="1034"/>
                  <a:pt x="134" y="1077"/>
                  <a:pt x="82" y="1090"/>
                </a:cubicBezTo>
                <a:cubicBezTo>
                  <a:pt x="73" y="1096"/>
                  <a:pt x="65" y="1113"/>
                  <a:pt x="55" y="1108"/>
                </a:cubicBezTo>
                <a:cubicBezTo>
                  <a:pt x="47" y="1104"/>
                  <a:pt x="58" y="1088"/>
                  <a:pt x="64" y="1081"/>
                </a:cubicBezTo>
                <a:cubicBezTo>
                  <a:pt x="72" y="1071"/>
                  <a:pt x="121" y="1048"/>
                  <a:pt x="128" y="1044"/>
                </a:cubicBezTo>
                <a:cubicBezTo>
                  <a:pt x="153" y="969"/>
                  <a:pt x="146" y="997"/>
                  <a:pt x="201" y="944"/>
                </a:cubicBezTo>
                <a:cubicBezTo>
                  <a:pt x="230" y="855"/>
                  <a:pt x="95" y="817"/>
                  <a:pt x="45" y="770"/>
                </a:cubicBezTo>
                <a:cubicBezTo>
                  <a:pt x="36" y="743"/>
                  <a:pt x="39" y="713"/>
                  <a:pt x="27" y="688"/>
                </a:cubicBezTo>
                <a:cubicBezTo>
                  <a:pt x="22" y="678"/>
                  <a:pt x="0" y="681"/>
                  <a:pt x="0" y="670"/>
                </a:cubicBezTo>
                <a:cubicBezTo>
                  <a:pt x="0" y="661"/>
                  <a:pt x="18" y="675"/>
                  <a:pt x="27" y="679"/>
                </a:cubicBezTo>
                <a:cubicBezTo>
                  <a:pt x="37" y="684"/>
                  <a:pt x="46" y="691"/>
                  <a:pt x="55" y="697"/>
                </a:cubicBezTo>
                <a:cubicBezTo>
                  <a:pt x="58" y="706"/>
                  <a:pt x="57" y="717"/>
                  <a:pt x="64" y="724"/>
                </a:cubicBezTo>
                <a:cubicBezTo>
                  <a:pt x="80" y="740"/>
                  <a:pt x="119" y="761"/>
                  <a:pt x="119" y="761"/>
                </a:cubicBezTo>
                <a:cubicBezTo>
                  <a:pt x="203" y="698"/>
                  <a:pt x="165" y="720"/>
                  <a:pt x="228" y="688"/>
                </a:cubicBezTo>
                <a:cubicBezTo>
                  <a:pt x="246" y="632"/>
                  <a:pt x="204" y="580"/>
                  <a:pt x="164" y="542"/>
                </a:cubicBezTo>
                <a:cubicBezTo>
                  <a:pt x="161" y="533"/>
                  <a:pt x="154" y="524"/>
                  <a:pt x="155" y="514"/>
                </a:cubicBezTo>
                <a:cubicBezTo>
                  <a:pt x="157" y="495"/>
                  <a:pt x="173" y="459"/>
                  <a:pt x="173" y="459"/>
                </a:cubicBezTo>
                <a:cubicBezTo>
                  <a:pt x="170" y="447"/>
                  <a:pt x="158" y="434"/>
                  <a:pt x="164" y="423"/>
                </a:cubicBezTo>
                <a:cubicBezTo>
                  <a:pt x="168" y="415"/>
                  <a:pt x="180" y="433"/>
                  <a:pt x="183" y="441"/>
                </a:cubicBezTo>
                <a:cubicBezTo>
                  <a:pt x="190" y="458"/>
                  <a:pt x="183" y="480"/>
                  <a:pt x="192" y="496"/>
                </a:cubicBezTo>
                <a:cubicBezTo>
                  <a:pt x="202" y="515"/>
                  <a:pt x="237" y="542"/>
                  <a:pt x="237" y="542"/>
                </a:cubicBezTo>
                <a:cubicBezTo>
                  <a:pt x="276" y="503"/>
                  <a:pt x="289" y="442"/>
                  <a:pt x="347" y="423"/>
                </a:cubicBezTo>
                <a:cubicBezTo>
                  <a:pt x="334" y="382"/>
                  <a:pt x="312" y="361"/>
                  <a:pt x="283" y="331"/>
                </a:cubicBezTo>
                <a:cubicBezTo>
                  <a:pt x="288" y="303"/>
                  <a:pt x="301" y="277"/>
                  <a:pt x="301" y="249"/>
                </a:cubicBezTo>
                <a:cubicBezTo>
                  <a:pt x="301" y="230"/>
                  <a:pt x="292" y="175"/>
                  <a:pt x="292" y="194"/>
                </a:cubicBezTo>
                <a:cubicBezTo>
                  <a:pt x="292" y="277"/>
                  <a:pt x="282" y="300"/>
                  <a:pt x="347" y="322"/>
                </a:cubicBezTo>
                <a:cubicBezTo>
                  <a:pt x="377" y="368"/>
                  <a:pt x="424" y="367"/>
                  <a:pt x="475" y="377"/>
                </a:cubicBezTo>
                <a:cubicBezTo>
                  <a:pt x="518" y="312"/>
                  <a:pt x="485" y="250"/>
                  <a:pt x="530" y="203"/>
                </a:cubicBezTo>
                <a:cubicBezTo>
                  <a:pt x="545" y="159"/>
                  <a:pt x="525" y="134"/>
                  <a:pt x="493" y="103"/>
                </a:cubicBezTo>
                <a:cubicBezTo>
                  <a:pt x="490" y="94"/>
                  <a:pt x="482" y="85"/>
                  <a:pt x="484" y="75"/>
                </a:cubicBezTo>
                <a:cubicBezTo>
                  <a:pt x="486" y="66"/>
                  <a:pt x="495" y="55"/>
                  <a:pt x="503" y="57"/>
                </a:cubicBezTo>
                <a:cubicBezTo>
                  <a:pt x="514" y="60"/>
                  <a:pt x="515" y="75"/>
                  <a:pt x="521" y="84"/>
                </a:cubicBezTo>
                <a:cubicBezTo>
                  <a:pt x="528" y="105"/>
                  <a:pt x="529" y="128"/>
                  <a:pt x="539" y="148"/>
                </a:cubicBezTo>
                <a:cubicBezTo>
                  <a:pt x="560" y="192"/>
                  <a:pt x="669" y="209"/>
                  <a:pt x="713" y="231"/>
                </a:cubicBezTo>
                <a:cubicBezTo>
                  <a:pt x="707" y="243"/>
                  <a:pt x="707" y="261"/>
                  <a:pt x="695" y="267"/>
                </a:cubicBezTo>
                <a:cubicBezTo>
                  <a:pt x="670" y="279"/>
                  <a:pt x="672" y="227"/>
                  <a:pt x="685" y="212"/>
                </a:cubicBezTo>
                <a:cubicBezTo>
                  <a:pt x="694" y="201"/>
                  <a:pt x="710" y="200"/>
                  <a:pt x="722" y="194"/>
                </a:cubicBezTo>
                <a:cubicBezTo>
                  <a:pt x="716" y="179"/>
                  <a:pt x="712" y="162"/>
                  <a:pt x="704" y="148"/>
                </a:cubicBezTo>
                <a:cubicBezTo>
                  <a:pt x="683" y="111"/>
                  <a:pt x="677" y="152"/>
                  <a:pt x="695" y="103"/>
                </a:cubicBezTo>
                <a:cubicBezTo>
                  <a:pt x="698" y="85"/>
                  <a:pt x="686" y="42"/>
                  <a:pt x="704" y="48"/>
                </a:cubicBezTo>
                <a:cubicBezTo>
                  <a:pt x="725" y="55"/>
                  <a:pt x="710" y="93"/>
                  <a:pt x="722" y="112"/>
                </a:cubicBezTo>
                <a:cubicBezTo>
                  <a:pt x="725" y="118"/>
                  <a:pt x="805" y="146"/>
                  <a:pt x="813" y="148"/>
                </a:cubicBezTo>
                <a:cubicBezTo>
                  <a:pt x="810" y="160"/>
                  <a:pt x="798" y="174"/>
                  <a:pt x="804" y="185"/>
                </a:cubicBezTo>
                <a:cubicBezTo>
                  <a:pt x="808" y="193"/>
                  <a:pt x="819" y="175"/>
                  <a:pt x="823" y="167"/>
                </a:cubicBezTo>
                <a:cubicBezTo>
                  <a:pt x="862" y="90"/>
                  <a:pt x="815" y="129"/>
                  <a:pt x="868" y="94"/>
                </a:cubicBezTo>
                <a:cubicBezTo>
                  <a:pt x="885" y="25"/>
                  <a:pt x="862" y="82"/>
                  <a:pt x="905" y="39"/>
                </a:cubicBezTo>
                <a:cubicBezTo>
                  <a:pt x="913" y="31"/>
                  <a:pt x="923" y="0"/>
                  <a:pt x="923" y="11"/>
                </a:cubicBezTo>
                <a:cubicBezTo>
                  <a:pt x="923" y="25"/>
                  <a:pt x="910" y="35"/>
                  <a:pt x="905" y="48"/>
                </a:cubicBezTo>
                <a:cubicBezTo>
                  <a:pt x="898" y="66"/>
                  <a:pt x="887" y="103"/>
                  <a:pt x="887" y="103"/>
                </a:cubicBezTo>
                <a:cubicBezTo>
                  <a:pt x="896" y="218"/>
                  <a:pt x="860" y="212"/>
                  <a:pt x="914" y="212"/>
                </a:cubicBezTo>
                <a:close/>
              </a:path>
            </a:pathLst>
          </a:custGeom>
          <a:gradFill rotWithShape="1">
            <a:gsLst>
              <a:gs pos="0">
                <a:srgbClr val="FFFF00"/>
              </a:gs>
              <a:gs pos="100000">
                <a:srgbClr val="FF6600"/>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125" name="Oval 4"/>
          <p:cNvSpPr>
            <a:spLocks noChangeArrowheads="1"/>
          </p:cNvSpPr>
          <p:nvPr/>
        </p:nvSpPr>
        <p:spPr bwMode="auto">
          <a:xfrm>
            <a:off x="5134708" y="969963"/>
            <a:ext cx="2743200" cy="2971800"/>
          </a:xfrm>
          <a:prstGeom prst="ellipse">
            <a:avLst/>
          </a:prstGeom>
          <a:noFill/>
          <a:ln w="9525">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latin typeface=".VnTime" pitchFamily="34" charset="0"/>
            </a:endParaRPr>
          </a:p>
        </p:txBody>
      </p:sp>
      <p:sp>
        <p:nvSpPr>
          <p:cNvPr id="5126" name="Oval 5"/>
          <p:cNvSpPr>
            <a:spLocks noChangeArrowheads="1"/>
          </p:cNvSpPr>
          <p:nvPr/>
        </p:nvSpPr>
        <p:spPr bwMode="auto">
          <a:xfrm>
            <a:off x="580292" y="1439863"/>
            <a:ext cx="1758461" cy="2049462"/>
          </a:xfrm>
          <a:prstGeom prst="ellipse">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grpSp>
        <p:nvGrpSpPr>
          <p:cNvPr id="3" name="Group 6"/>
          <p:cNvGrpSpPr>
            <a:grpSpLocks/>
          </p:cNvGrpSpPr>
          <p:nvPr/>
        </p:nvGrpSpPr>
        <p:grpSpPr bwMode="auto">
          <a:xfrm>
            <a:off x="6189785" y="746125"/>
            <a:ext cx="422031" cy="457200"/>
            <a:chOff x="3840" y="1008"/>
            <a:chExt cx="288" cy="288"/>
          </a:xfrm>
        </p:grpSpPr>
        <p:sp>
          <p:nvSpPr>
            <p:cNvPr id="5155" name="Oval 7"/>
            <p:cNvSpPr>
              <a:spLocks noChangeArrowheads="1"/>
            </p:cNvSpPr>
            <p:nvPr/>
          </p:nvSpPr>
          <p:spPr bwMode="auto">
            <a:xfrm>
              <a:off x="3840" y="1008"/>
              <a:ext cx="288" cy="288"/>
            </a:xfrm>
            <a:prstGeom prst="ellipse">
              <a:avLst/>
            </a:prstGeom>
            <a:gradFill rotWithShape="1">
              <a:gsLst>
                <a:gs pos="0">
                  <a:srgbClr val="FFFF66"/>
                </a:gs>
                <a:gs pos="100000">
                  <a:schemeClr val="tx1"/>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6" name="Freeform 8"/>
            <p:cNvSpPr>
              <a:spLocks/>
            </p:cNvSpPr>
            <p:nvPr/>
          </p:nvSpPr>
          <p:spPr bwMode="auto">
            <a:xfrm>
              <a:off x="3984" y="1008"/>
              <a:ext cx="144" cy="288"/>
            </a:xfrm>
            <a:custGeom>
              <a:avLst/>
              <a:gdLst>
                <a:gd name="T0" fmla="*/ 0 w 144"/>
                <a:gd name="T1" fmla="*/ 0 h 288"/>
                <a:gd name="T2" fmla="*/ 21 w 144"/>
                <a:gd name="T3" fmla="*/ 24 h 288"/>
                <a:gd name="T4" fmla="*/ 36 w 144"/>
                <a:gd name="T5" fmla="*/ 51 h 288"/>
                <a:gd name="T6" fmla="*/ 48 w 144"/>
                <a:gd name="T7" fmla="*/ 96 h 288"/>
                <a:gd name="T8" fmla="*/ 51 w 144"/>
                <a:gd name="T9" fmla="*/ 144 h 288"/>
                <a:gd name="T10" fmla="*/ 42 w 144"/>
                <a:gd name="T11" fmla="*/ 210 h 288"/>
                <a:gd name="T12" fmla="*/ 30 w 144"/>
                <a:gd name="T13" fmla="*/ 240 h 288"/>
                <a:gd name="T14" fmla="*/ 0 w 144"/>
                <a:gd name="T15" fmla="*/ 288 h 288"/>
                <a:gd name="T16" fmla="*/ 54 w 144"/>
                <a:gd name="T17" fmla="*/ 279 h 288"/>
                <a:gd name="T18" fmla="*/ 105 w 144"/>
                <a:gd name="T19" fmla="*/ 246 h 288"/>
                <a:gd name="T20" fmla="*/ 138 w 144"/>
                <a:gd name="T21" fmla="*/ 192 h 288"/>
                <a:gd name="T22" fmla="*/ 144 w 144"/>
                <a:gd name="T23" fmla="*/ 144 h 288"/>
                <a:gd name="T24" fmla="*/ 138 w 144"/>
                <a:gd name="T25" fmla="*/ 99 h 288"/>
                <a:gd name="T26" fmla="*/ 120 w 144"/>
                <a:gd name="T27" fmla="*/ 60 h 288"/>
                <a:gd name="T28" fmla="*/ 96 w 144"/>
                <a:gd name="T29" fmla="*/ 33 h 288"/>
                <a:gd name="T30" fmla="*/ 63 w 144"/>
                <a:gd name="T31" fmla="*/ 12 h 288"/>
                <a:gd name="T32" fmla="*/ 0 w 144"/>
                <a:gd name="T33" fmla="*/ 0 h 2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4"/>
                <a:gd name="T52" fmla="*/ 0 h 288"/>
                <a:gd name="T53" fmla="*/ 144 w 144"/>
                <a:gd name="T54" fmla="*/ 288 h 2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4" h="288">
                  <a:moveTo>
                    <a:pt x="0" y="0"/>
                  </a:moveTo>
                  <a:lnTo>
                    <a:pt x="21" y="24"/>
                  </a:lnTo>
                  <a:lnTo>
                    <a:pt x="36" y="51"/>
                  </a:lnTo>
                  <a:lnTo>
                    <a:pt x="48" y="96"/>
                  </a:lnTo>
                  <a:lnTo>
                    <a:pt x="51" y="144"/>
                  </a:lnTo>
                  <a:lnTo>
                    <a:pt x="42" y="210"/>
                  </a:lnTo>
                  <a:lnTo>
                    <a:pt x="30" y="240"/>
                  </a:lnTo>
                  <a:lnTo>
                    <a:pt x="0" y="288"/>
                  </a:lnTo>
                  <a:lnTo>
                    <a:pt x="54" y="279"/>
                  </a:lnTo>
                  <a:lnTo>
                    <a:pt x="105" y="246"/>
                  </a:lnTo>
                  <a:lnTo>
                    <a:pt x="138" y="192"/>
                  </a:lnTo>
                  <a:lnTo>
                    <a:pt x="144" y="144"/>
                  </a:lnTo>
                  <a:lnTo>
                    <a:pt x="138" y="99"/>
                  </a:lnTo>
                  <a:lnTo>
                    <a:pt x="120" y="60"/>
                  </a:lnTo>
                  <a:lnTo>
                    <a:pt x="96" y="33"/>
                  </a:lnTo>
                  <a:lnTo>
                    <a:pt x="63" y="12"/>
                  </a:lnTo>
                  <a:lnTo>
                    <a:pt x="0" y="0"/>
                  </a:lnTo>
                  <a:close/>
                </a:path>
              </a:pathLst>
            </a:custGeom>
            <a:solidFill>
              <a:schemeClr val="tx1"/>
            </a:solidFill>
            <a:ln w="9525">
              <a:solidFill>
                <a:schemeClr val="bg1"/>
              </a:solidFill>
              <a:round/>
              <a:headEnd/>
              <a:tailEnd/>
            </a:ln>
          </p:spPr>
          <p:txBody>
            <a:bodyPr/>
            <a:lstStyle/>
            <a:p>
              <a:endParaRPr lang="vi-VN"/>
            </a:p>
          </p:txBody>
        </p:sp>
      </p:grpSp>
      <p:grpSp>
        <p:nvGrpSpPr>
          <p:cNvPr id="5" name="Group 9"/>
          <p:cNvGrpSpPr>
            <a:grpSpLocks/>
          </p:cNvGrpSpPr>
          <p:nvPr/>
        </p:nvGrpSpPr>
        <p:grpSpPr bwMode="auto">
          <a:xfrm>
            <a:off x="7174523" y="1066800"/>
            <a:ext cx="422031" cy="457200"/>
            <a:chOff x="4752" y="960"/>
            <a:chExt cx="288" cy="288"/>
          </a:xfrm>
        </p:grpSpPr>
        <p:sp>
          <p:nvSpPr>
            <p:cNvPr id="5153" name="Oval 10"/>
            <p:cNvSpPr>
              <a:spLocks noChangeArrowheads="1"/>
            </p:cNvSpPr>
            <p:nvPr/>
          </p:nvSpPr>
          <p:spPr bwMode="auto">
            <a:xfrm>
              <a:off x="4752" y="960"/>
              <a:ext cx="288" cy="288"/>
            </a:xfrm>
            <a:prstGeom prst="ellipse">
              <a:avLst/>
            </a:prstGeom>
            <a:gradFill rotWithShape="1">
              <a:gsLst>
                <a:gs pos="0">
                  <a:srgbClr val="FFFF66"/>
                </a:gs>
                <a:gs pos="100000">
                  <a:schemeClr val="tx1"/>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4" name="Freeform 11"/>
            <p:cNvSpPr>
              <a:spLocks/>
            </p:cNvSpPr>
            <p:nvPr/>
          </p:nvSpPr>
          <p:spPr bwMode="auto">
            <a:xfrm>
              <a:off x="4896" y="960"/>
              <a:ext cx="144" cy="288"/>
            </a:xfrm>
            <a:custGeom>
              <a:avLst/>
              <a:gdLst>
                <a:gd name="T0" fmla="*/ 0 w 144"/>
                <a:gd name="T1" fmla="*/ 0 h 288"/>
                <a:gd name="T2" fmla="*/ 21 w 144"/>
                <a:gd name="T3" fmla="*/ 24 h 288"/>
                <a:gd name="T4" fmla="*/ 36 w 144"/>
                <a:gd name="T5" fmla="*/ 51 h 288"/>
                <a:gd name="T6" fmla="*/ 48 w 144"/>
                <a:gd name="T7" fmla="*/ 96 h 288"/>
                <a:gd name="T8" fmla="*/ 51 w 144"/>
                <a:gd name="T9" fmla="*/ 144 h 288"/>
                <a:gd name="T10" fmla="*/ 42 w 144"/>
                <a:gd name="T11" fmla="*/ 210 h 288"/>
                <a:gd name="T12" fmla="*/ 30 w 144"/>
                <a:gd name="T13" fmla="*/ 240 h 288"/>
                <a:gd name="T14" fmla="*/ 0 w 144"/>
                <a:gd name="T15" fmla="*/ 288 h 288"/>
                <a:gd name="T16" fmla="*/ 54 w 144"/>
                <a:gd name="T17" fmla="*/ 279 h 288"/>
                <a:gd name="T18" fmla="*/ 105 w 144"/>
                <a:gd name="T19" fmla="*/ 246 h 288"/>
                <a:gd name="T20" fmla="*/ 138 w 144"/>
                <a:gd name="T21" fmla="*/ 192 h 288"/>
                <a:gd name="T22" fmla="*/ 144 w 144"/>
                <a:gd name="T23" fmla="*/ 144 h 288"/>
                <a:gd name="T24" fmla="*/ 138 w 144"/>
                <a:gd name="T25" fmla="*/ 99 h 288"/>
                <a:gd name="T26" fmla="*/ 120 w 144"/>
                <a:gd name="T27" fmla="*/ 60 h 288"/>
                <a:gd name="T28" fmla="*/ 96 w 144"/>
                <a:gd name="T29" fmla="*/ 33 h 288"/>
                <a:gd name="T30" fmla="*/ 63 w 144"/>
                <a:gd name="T31" fmla="*/ 12 h 288"/>
                <a:gd name="T32" fmla="*/ 0 w 144"/>
                <a:gd name="T33" fmla="*/ 0 h 2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4"/>
                <a:gd name="T52" fmla="*/ 0 h 288"/>
                <a:gd name="T53" fmla="*/ 144 w 144"/>
                <a:gd name="T54" fmla="*/ 288 h 2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4" h="288">
                  <a:moveTo>
                    <a:pt x="0" y="0"/>
                  </a:moveTo>
                  <a:lnTo>
                    <a:pt x="21" y="24"/>
                  </a:lnTo>
                  <a:lnTo>
                    <a:pt x="36" y="51"/>
                  </a:lnTo>
                  <a:lnTo>
                    <a:pt x="48" y="96"/>
                  </a:lnTo>
                  <a:lnTo>
                    <a:pt x="51" y="144"/>
                  </a:lnTo>
                  <a:lnTo>
                    <a:pt x="42" y="210"/>
                  </a:lnTo>
                  <a:lnTo>
                    <a:pt x="30" y="240"/>
                  </a:lnTo>
                  <a:lnTo>
                    <a:pt x="0" y="288"/>
                  </a:lnTo>
                  <a:lnTo>
                    <a:pt x="54" y="279"/>
                  </a:lnTo>
                  <a:lnTo>
                    <a:pt x="105" y="246"/>
                  </a:lnTo>
                  <a:lnTo>
                    <a:pt x="138" y="192"/>
                  </a:lnTo>
                  <a:lnTo>
                    <a:pt x="144" y="144"/>
                  </a:lnTo>
                  <a:lnTo>
                    <a:pt x="138" y="99"/>
                  </a:lnTo>
                  <a:lnTo>
                    <a:pt x="120" y="60"/>
                  </a:lnTo>
                  <a:lnTo>
                    <a:pt x="96" y="33"/>
                  </a:lnTo>
                  <a:lnTo>
                    <a:pt x="63" y="12"/>
                  </a:lnTo>
                  <a:lnTo>
                    <a:pt x="0" y="0"/>
                  </a:lnTo>
                  <a:close/>
                </a:path>
              </a:pathLst>
            </a:custGeom>
            <a:solidFill>
              <a:schemeClr val="tx1"/>
            </a:solidFill>
            <a:ln w="9525">
              <a:solidFill>
                <a:schemeClr val="bg1"/>
              </a:solidFill>
              <a:round/>
              <a:headEnd/>
              <a:tailEnd/>
            </a:ln>
          </p:spPr>
          <p:txBody>
            <a:bodyPr/>
            <a:lstStyle/>
            <a:p>
              <a:endParaRPr lang="vi-VN"/>
            </a:p>
          </p:txBody>
        </p:sp>
      </p:grpSp>
      <p:grpSp>
        <p:nvGrpSpPr>
          <p:cNvPr id="5129" name="Group 12"/>
          <p:cNvGrpSpPr>
            <a:grpSpLocks/>
          </p:cNvGrpSpPr>
          <p:nvPr/>
        </p:nvGrpSpPr>
        <p:grpSpPr bwMode="auto">
          <a:xfrm>
            <a:off x="5974374" y="2041527"/>
            <a:ext cx="984739" cy="957261"/>
            <a:chOff x="3984" y="1544"/>
            <a:chExt cx="864" cy="864"/>
          </a:xfrm>
        </p:grpSpPr>
        <p:sp>
          <p:nvSpPr>
            <p:cNvPr id="5151" name="Oval 13"/>
            <p:cNvSpPr>
              <a:spLocks noChangeArrowheads="1"/>
            </p:cNvSpPr>
            <p:nvPr/>
          </p:nvSpPr>
          <p:spPr bwMode="auto">
            <a:xfrm>
              <a:off x="3984" y="1544"/>
              <a:ext cx="864" cy="864"/>
            </a:xfrm>
            <a:prstGeom prst="ellipse">
              <a:avLst/>
            </a:prstGeom>
            <a:gradFill rotWithShape="1">
              <a:gsLst>
                <a:gs pos="0">
                  <a:schemeClr val="bg1"/>
                </a:gs>
                <a:gs pos="100000">
                  <a:schemeClr val="bg2"/>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2" name="Freeform 14"/>
            <p:cNvSpPr>
              <a:spLocks/>
            </p:cNvSpPr>
            <p:nvPr/>
          </p:nvSpPr>
          <p:spPr bwMode="auto">
            <a:xfrm>
              <a:off x="4368" y="1548"/>
              <a:ext cx="480" cy="860"/>
            </a:xfrm>
            <a:custGeom>
              <a:avLst/>
              <a:gdLst>
                <a:gd name="T0" fmla="*/ 0 w 480"/>
                <a:gd name="T1" fmla="*/ 0 h 860"/>
                <a:gd name="T2" fmla="*/ 92 w 480"/>
                <a:gd name="T3" fmla="*/ 72 h 860"/>
                <a:gd name="T4" fmla="*/ 164 w 480"/>
                <a:gd name="T5" fmla="*/ 168 h 860"/>
                <a:gd name="T6" fmla="*/ 220 w 480"/>
                <a:gd name="T7" fmla="*/ 292 h 860"/>
                <a:gd name="T8" fmla="*/ 240 w 480"/>
                <a:gd name="T9" fmla="*/ 416 h 860"/>
                <a:gd name="T10" fmla="*/ 224 w 480"/>
                <a:gd name="T11" fmla="*/ 556 h 860"/>
                <a:gd name="T12" fmla="*/ 200 w 480"/>
                <a:gd name="T13" fmla="*/ 644 h 860"/>
                <a:gd name="T14" fmla="*/ 152 w 480"/>
                <a:gd name="T15" fmla="*/ 728 h 860"/>
                <a:gd name="T16" fmla="*/ 84 w 480"/>
                <a:gd name="T17" fmla="*/ 804 h 860"/>
                <a:gd name="T18" fmla="*/ 4 w 480"/>
                <a:gd name="T19" fmla="*/ 860 h 860"/>
                <a:gd name="T20" fmla="*/ 64 w 480"/>
                <a:gd name="T21" fmla="*/ 860 h 860"/>
                <a:gd name="T22" fmla="*/ 124 w 480"/>
                <a:gd name="T23" fmla="*/ 852 h 860"/>
                <a:gd name="T24" fmla="*/ 208 w 480"/>
                <a:gd name="T25" fmla="*/ 832 h 860"/>
                <a:gd name="T26" fmla="*/ 304 w 480"/>
                <a:gd name="T27" fmla="*/ 776 h 860"/>
                <a:gd name="T28" fmla="*/ 380 w 480"/>
                <a:gd name="T29" fmla="*/ 712 h 860"/>
                <a:gd name="T30" fmla="*/ 432 w 480"/>
                <a:gd name="T31" fmla="*/ 624 h 860"/>
                <a:gd name="T32" fmla="*/ 468 w 480"/>
                <a:gd name="T33" fmla="*/ 532 h 860"/>
                <a:gd name="T34" fmla="*/ 480 w 480"/>
                <a:gd name="T35" fmla="*/ 436 h 860"/>
                <a:gd name="T36" fmla="*/ 472 w 480"/>
                <a:gd name="T37" fmla="*/ 356 h 860"/>
                <a:gd name="T38" fmla="*/ 452 w 480"/>
                <a:gd name="T39" fmla="*/ 268 h 860"/>
                <a:gd name="T40" fmla="*/ 424 w 480"/>
                <a:gd name="T41" fmla="*/ 212 h 860"/>
                <a:gd name="T42" fmla="*/ 384 w 480"/>
                <a:gd name="T43" fmla="*/ 148 h 860"/>
                <a:gd name="T44" fmla="*/ 352 w 480"/>
                <a:gd name="T45" fmla="*/ 116 h 860"/>
                <a:gd name="T46" fmla="*/ 296 w 480"/>
                <a:gd name="T47" fmla="*/ 68 h 860"/>
                <a:gd name="T48" fmla="*/ 232 w 480"/>
                <a:gd name="T49" fmla="*/ 40 h 860"/>
                <a:gd name="T50" fmla="*/ 144 w 480"/>
                <a:gd name="T51" fmla="*/ 0 h 860"/>
                <a:gd name="T52" fmla="*/ 0 w 480"/>
                <a:gd name="T53" fmla="*/ 0 h 86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0"/>
                <a:gd name="T82" fmla="*/ 0 h 860"/>
                <a:gd name="T83" fmla="*/ 480 w 480"/>
                <a:gd name="T84" fmla="*/ 860 h 86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0" h="860">
                  <a:moveTo>
                    <a:pt x="0" y="0"/>
                  </a:moveTo>
                  <a:lnTo>
                    <a:pt x="92" y="72"/>
                  </a:lnTo>
                  <a:lnTo>
                    <a:pt x="164" y="168"/>
                  </a:lnTo>
                  <a:lnTo>
                    <a:pt x="220" y="292"/>
                  </a:lnTo>
                  <a:lnTo>
                    <a:pt x="240" y="416"/>
                  </a:lnTo>
                  <a:lnTo>
                    <a:pt x="224" y="556"/>
                  </a:lnTo>
                  <a:lnTo>
                    <a:pt x="200" y="644"/>
                  </a:lnTo>
                  <a:lnTo>
                    <a:pt x="152" y="728"/>
                  </a:lnTo>
                  <a:lnTo>
                    <a:pt x="84" y="804"/>
                  </a:lnTo>
                  <a:lnTo>
                    <a:pt x="4" y="860"/>
                  </a:lnTo>
                  <a:lnTo>
                    <a:pt x="64" y="860"/>
                  </a:lnTo>
                  <a:lnTo>
                    <a:pt x="124" y="852"/>
                  </a:lnTo>
                  <a:lnTo>
                    <a:pt x="208" y="832"/>
                  </a:lnTo>
                  <a:lnTo>
                    <a:pt x="304" y="776"/>
                  </a:lnTo>
                  <a:lnTo>
                    <a:pt x="380" y="712"/>
                  </a:lnTo>
                  <a:lnTo>
                    <a:pt x="432" y="624"/>
                  </a:lnTo>
                  <a:lnTo>
                    <a:pt x="468" y="532"/>
                  </a:lnTo>
                  <a:lnTo>
                    <a:pt x="480" y="436"/>
                  </a:lnTo>
                  <a:lnTo>
                    <a:pt x="472" y="356"/>
                  </a:lnTo>
                  <a:lnTo>
                    <a:pt x="452" y="268"/>
                  </a:lnTo>
                  <a:lnTo>
                    <a:pt x="424" y="212"/>
                  </a:lnTo>
                  <a:lnTo>
                    <a:pt x="384" y="148"/>
                  </a:lnTo>
                  <a:lnTo>
                    <a:pt x="352" y="116"/>
                  </a:lnTo>
                  <a:lnTo>
                    <a:pt x="296" y="68"/>
                  </a:lnTo>
                  <a:lnTo>
                    <a:pt x="232" y="40"/>
                  </a:lnTo>
                  <a:lnTo>
                    <a:pt x="14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grpSp>
      <p:sp>
        <p:nvSpPr>
          <p:cNvPr id="16" name="Text Box 15"/>
          <p:cNvSpPr txBox="1">
            <a:spLocks noChangeArrowheads="1"/>
          </p:cNvSpPr>
          <p:nvPr/>
        </p:nvSpPr>
        <p:spPr bwMode="auto">
          <a:xfrm>
            <a:off x="5908431" y="-44450"/>
            <a:ext cx="11254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Mặt trăng</a:t>
            </a:r>
          </a:p>
        </p:txBody>
      </p:sp>
      <p:sp>
        <p:nvSpPr>
          <p:cNvPr id="17" name="Text Box 16"/>
          <p:cNvSpPr txBox="1">
            <a:spLocks noChangeArrowheads="1"/>
          </p:cNvSpPr>
          <p:nvPr/>
        </p:nvSpPr>
        <p:spPr bwMode="auto">
          <a:xfrm>
            <a:off x="6682153" y="4251327"/>
            <a:ext cx="1125416"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Trái Đất</a:t>
            </a:r>
          </a:p>
        </p:txBody>
      </p:sp>
      <p:sp>
        <p:nvSpPr>
          <p:cNvPr id="18" name="Line 17"/>
          <p:cNvSpPr>
            <a:spLocks noChangeShapeType="1"/>
          </p:cNvSpPr>
          <p:nvPr/>
        </p:nvSpPr>
        <p:spPr bwMode="auto">
          <a:xfrm flipH="1">
            <a:off x="6752493" y="4632325"/>
            <a:ext cx="773723"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 name="Line 18"/>
          <p:cNvSpPr>
            <a:spLocks noChangeShapeType="1"/>
          </p:cNvSpPr>
          <p:nvPr/>
        </p:nvSpPr>
        <p:spPr bwMode="auto">
          <a:xfrm flipH="1" flipV="1">
            <a:off x="6541477" y="3260725"/>
            <a:ext cx="211016" cy="1371600"/>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 name="Line 19"/>
          <p:cNvSpPr>
            <a:spLocks noChangeShapeType="1"/>
          </p:cNvSpPr>
          <p:nvPr/>
        </p:nvSpPr>
        <p:spPr bwMode="auto">
          <a:xfrm flipH="1">
            <a:off x="6396404" y="288925"/>
            <a:ext cx="0" cy="457200"/>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 name="Oval 20"/>
          <p:cNvSpPr>
            <a:spLocks noChangeArrowheads="1"/>
          </p:cNvSpPr>
          <p:nvPr/>
        </p:nvSpPr>
        <p:spPr bwMode="auto">
          <a:xfrm>
            <a:off x="7807569" y="609600"/>
            <a:ext cx="70339"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22" name="Oval 22"/>
          <p:cNvSpPr>
            <a:spLocks noChangeArrowheads="1"/>
          </p:cNvSpPr>
          <p:nvPr/>
        </p:nvSpPr>
        <p:spPr bwMode="auto">
          <a:xfrm>
            <a:off x="7807569" y="3489325"/>
            <a:ext cx="70339"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23" name="Oval 23"/>
          <p:cNvSpPr>
            <a:spLocks noChangeArrowheads="1"/>
          </p:cNvSpPr>
          <p:nvPr/>
        </p:nvSpPr>
        <p:spPr bwMode="auto">
          <a:xfrm>
            <a:off x="7104185" y="60325"/>
            <a:ext cx="70339"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5138" name="Text Box 25"/>
          <p:cNvSpPr txBox="1">
            <a:spLocks noChangeArrowheads="1"/>
          </p:cNvSpPr>
          <p:nvPr/>
        </p:nvSpPr>
        <p:spPr bwMode="auto">
          <a:xfrm>
            <a:off x="3938954" y="5013325"/>
            <a:ext cx="984739"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sz="1600" b="1"/>
              <a:t>Hình 3.4</a:t>
            </a:r>
          </a:p>
        </p:txBody>
      </p:sp>
      <p:sp>
        <p:nvSpPr>
          <p:cNvPr id="5139" name="Line 26"/>
          <p:cNvSpPr>
            <a:spLocks noChangeShapeType="1"/>
          </p:cNvSpPr>
          <p:nvPr/>
        </p:nvSpPr>
        <p:spPr bwMode="auto">
          <a:xfrm>
            <a:off x="1582092" y="1474789"/>
            <a:ext cx="6170024" cy="642937"/>
          </a:xfrm>
          <a:prstGeom prst="line">
            <a:avLst/>
          </a:prstGeom>
          <a:noFill/>
          <a:ln w="285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6" name="Line 27"/>
          <p:cNvSpPr>
            <a:spLocks noChangeShapeType="1"/>
          </p:cNvSpPr>
          <p:nvPr/>
        </p:nvSpPr>
        <p:spPr bwMode="auto">
          <a:xfrm>
            <a:off x="5978770" y="288925"/>
            <a:ext cx="844061"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141" name="Text Box 28"/>
          <p:cNvSpPr txBox="1">
            <a:spLocks noChangeArrowheads="1"/>
          </p:cNvSpPr>
          <p:nvPr/>
        </p:nvSpPr>
        <p:spPr bwMode="auto">
          <a:xfrm>
            <a:off x="6994282" y="1412877"/>
            <a:ext cx="2813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2</a:t>
            </a:r>
          </a:p>
        </p:txBody>
      </p:sp>
      <p:sp>
        <p:nvSpPr>
          <p:cNvPr id="5142" name="Text Box 29"/>
          <p:cNvSpPr txBox="1">
            <a:spLocks noChangeArrowheads="1"/>
          </p:cNvSpPr>
          <p:nvPr/>
        </p:nvSpPr>
        <p:spPr bwMode="auto">
          <a:xfrm>
            <a:off x="6260123" y="1203327"/>
            <a:ext cx="2813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3</a:t>
            </a:r>
          </a:p>
        </p:txBody>
      </p:sp>
      <p:sp>
        <p:nvSpPr>
          <p:cNvPr id="5143" name="Freeform 30"/>
          <p:cNvSpPr>
            <a:spLocks/>
          </p:cNvSpPr>
          <p:nvPr/>
        </p:nvSpPr>
        <p:spPr bwMode="auto">
          <a:xfrm>
            <a:off x="6671968" y="1804989"/>
            <a:ext cx="1881554" cy="1085850"/>
          </a:xfrm>
          <a:custGeom>
            <a:avLst/>
            <a:gdLst>
              <a:gd name="T0" fmla="*/ 0 w 1284"/>
              <a:gd name="T1" fmla="*/ 0 h 684"/>
              <a:gd name="T2" fmla="*/ 2147483647 w 1284"/>
              <a:gd name="T3" fmla="*/ 2147483647 h 684"/>
              <a:gd name="T4" fmla="*/ 2147483647 w 1284"/>
              <a:gd name="T5" fmla="*/ 2147483647 h 684"/>
              <a:gd name="T6" fmla="*/ 2147483647 w 1284"/>
              <a:gd name="T7" fmla="*/ 2147483647 h 684"/>
              <a:gd name="T8" fmla="*/ 2147483647 w 1284"/>
              <a:gd name="T9" fmla="*/ 2147483647 h 684"/>
              <a:gd name="T10" fmla="*/ 2147483647 w 1284"/>
              <a:gd name="T11" fmla="*/ 2147483647 h 684"/>
              <a:gd name="T12" fmla="*/ 2147483647 w 1284"/>
              <a:gd name="T13" fmla="*/ 2147483647 h 684"/>
              <a:gd name="T14" fmla="*/ 2147483647 w 1284"/>
              <a:gd name="T15" fmla="*/ 2147483647 h 684"/>
              <a:gd name="T16" fmla="*/ 2147483647 w 1284"/>
              <a:gd name="T17" fmla="*/ 2147483647 h 684"/>
              <a:gd name="T18" fmla="*/ 2147483647 w 1284"/>
              <a:gd name="T19" fmla="*/ 2147483647 h 684"/>
              <a:gd name="T20" fmla="*/ 2147483647 w 1284"/>
              <a:gd name="T21" fmla="*/ 2147483647 h 684"/>
              <a:gd name="T22" fmla="*/ 2147483647 w 1284"/>
              <a:gd name="T23" fmla="*/ 2147483647 h 684"/>
              <a:gd name="T24" fmla="*/ 2147483647 w 1284"/>
              <a:gd name="T25" fmla="*/ 2147483647 h 684"/>
              <a:gd name="T26" fmla="*/ 2147483647 w 1284"/>
              <a:gd name="T27" fmla="*/ 2147483647 h 684"/>
              <a:gd name="T28" fmla="*/ 0 w 1284"/>
              <a:gd name="T29" fmla="*/ 0 h 68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84"/>
              <a:gd name="T46" fmla="*/ 0 h 684"/>
              <a:gd name="T47" fmla="*/ 1284 w 1284"/>
              <a:gd name="T48" fmla="*/ 684 h 68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84" h="684">
                <a:moveTo>
                  <a:pt x="0" y="0"/>
                </a:moveTo>
                <a:lnTo>
                  <a:pt x="1284" y="76"/>
                </a:lnTo>
                <a:lnTo>
                  <a:pt x="1280" y="600"/>
                </a:lnTo>
                <a:lnTo>
                  <a:pt x="48" y="684"/>
                </a:lnTo>
                <a:lnTo>
                  <a:pt x="104" y="632"/>
                </a:lnTo>
                <a:lnTo>
                  <a:pt x="140" y="580"/>
                </a:lnTo>
                <a:lnTo>
                  <a:pt x="160" y="524"/>
                </a:lnTo>
                <a:lnTo>
                  <a:pt x="184" y="436"/>
                </a:lnTo>
                <a:lnTo>
                  <a:pt x="192" y="348"/>
                </a:lnTo>
                <a:lnTo>
                  <a:pt x="184" y="276"/>
                </a:lnTo>
                <a:lnTo>
                  <a:pt x="164" y="216"/>
                </a:lnTo>
                <a:lnTo>
                  <a:pt x="148" y="160"/>
                </a:lnTo>
                <a:lnTo>
                  <a:pt x="116" y="108"/>
                </a:lnTo>
                <a:lnTo>
                  <a:pt x="60" y="48"/>
                </a:lnTo>
                <a:lnTo>
                  <a:pt x="0" y="0"/>
                </a:lnTo>
                <a:close/>
              </a:path>
            </a:pathLst>
          </a:custGeom>
          <a:solidFill>
            <a:schemeClr val="tx1">
              <a:alpha val="58823"/>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144" name="Text Box 31"/>
          <p:cNvSpPr txBox="1">
            <a:spLocks noChangeArrowheads="1"/>
          </p:cNvSpPr>
          <p:nvPr/>
        </p:nvSpPr>
        <p:spPr bwMode="auto">
          <a:xfrm>
            <a:off x="7385539" y="2270127"/>
            <a:ext cx="2813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1</a:t>
            </a:r>
          </a:p>
        </p:txBody>
      </p:sp>
      <p:sp>
        <p:nvSpPr>
          <p:cNvPr id="5145" name="Oval 32"/>
          <p:cNvSpPr>
            <a:spLocks noChangeArrowheads="1"/>
          </p:cNvSpPr>
          <p:nvPr/>
        </p:nvSpPr>
        <p:spPr bwMode="auto">
          <a:xfrm>
            <a:off x="6717323" y="1884363"/>
            <a:ext cx="70339" cy="76200"/>
          </a:xfrm>
          <a:prstGeom prst="ellipse">
            <a:avLst/>
          </a:prstGeom>
          <a:solidFill>
            <a:schemeClr val="bg1"/>
          </a:solidFill>
          <a:ln w="9525">
            <a:solidFill>
              <a:schemeClr val="tx1"/>
            </a:solidFill>
            <a:round/>
            <a:headEnd/>
            <a:tailEnd/>
          </a:ln>
        </p:spPr>
        <p:txBody>
          <a:bodyPr wrap="none" anchor="ctr"/>
          <a:lstStyle/>
          <a:p>
            <a:pPr eaLnBrk="1" hangingPunct="1"/>
            <a:endParaRPr lang="en-US" altLang="en-US">
              <a:solidFill>
                <a:srgbClr val="FF0000"/>
              </a:solidFill>
              <a:latin typeface=".VnTime" pitchFamily="34" charset="0"/>
            </a:endParaRPr>
          </a:p>
        </p:txBody>
      </p:sp>
      <p:sp>
        <p:nvSpPr>
          <p:cNvPr id="5146" name="Text Box 33"/>
          <p:cNvSpPr txBox="1">
            <a:spLocks noChangeArrowheads="1"/>
          </p:cNvSpPr>
          <p:nvPr/>
        </p:nvSpPr>
        <p:spPr bwMode="auto">
          <a:xfrm>
            <a:off x="6822831" y="1981202"/>
            <a:ext cx="2813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A</a:t>
            </a:r>
          </a:p>
        </p:txBody>
      </p:sp>
      <p:sp>
        <p:nvSpPr>
          <p:cNvPr id="33" name="Oval 34"/>
          <p:cNvSpPr>
            <a:spLocks noChangeArrowheads="1"/>
          </p:cNvSpPr>
          <p:nvPr/>
        </p:nvSpPr>
        <p:spPr bwMode="auto">
          <a:xfrm>
            <a:off x="7653704" y="2117725"/>
            <a:ext cx="422031" cy="4572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5148" name="Line 35"/>
          <p:cNvSpPr>
            <a:spLocks noChangeShapeType="1"/>
          </p:cNvSpPr>
          <p:nvPr/>
        </p:nvSpPr>
        <p:spPr bwMode="auto">
          <a:xfrm flipV="1">
            <a:off x="1576173" y="2861541"/>
            <a:ext cx="6255684" cy="665885"/>
          </a:xfrm>
          <a:prstGeom prst="line">
            <a:avLst/>
          </a:prstGeom>
          <a:noFill/>
          <a:ln w="285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149" name="Text Box 36"/>
          <p:cNvSpPr txBox="1">
            <a:spLocks noChangeArrowheads="1"/>
          </p:cNvSpPr>
          <p:nvPr/>
        </p:nvSpPr>
        <p:spPr bwMode="auto">
          <a:xfrm>
            <a:off x="1072662" y="2041527"/>
            <a:ext cx="77372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altLang="en-US" sz="2000" b="1" dirty="0">
                <a:solidFill>
                  <a:srgbClr val="FF0000"/>
                </a:solidFill>
              </a:rPr>
              <a:t>MẶT TRỜI</a:t>
            </a:r>
          </a:p>
        </p:txBody>
      </p:sp>
      <p:sp>
        <p:nvSpPr>
          <p:cNvPr id="5150" name="Text Box 44"/>
          <p:cNvSpPr txBox="1">
            <a:spLocks noChangeArrowheads="1"/>
          </p:cNvSpPr>
          <p:nvPr/>
        </p:nvSpPr>
        <p:spPr bwMode="auto">
          <a:xfrm>
            <a:off x="618393" y="628808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sz="2400"/>
          </a:p>
        </p:txBody>
      </p:sp>
    </p:spTree>
    <p:extLst>
      <p:ext uri="{BB962C8B-B14F-4D97-AF65-F5344CB8AC3E}">
        <p14:creationId xmlns:p14="http://schemas.microsoft.com/office/powerpoint/2010/main" val="4878566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indefinite"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par>
                                <p:cTn id="8" presetID="10" presetClass="entr" presetSubtype="0" repeatCount="indefinite" fill="hold" grpId="0" nodeType="withEffect">
                                  <p:stCondLst>
                                    <p:cond delay="100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1000"/>
                                        <p:tgtEl>
                                          <p:spTgt spid="21"/>
                                        </p:tgtEl>
                                      </p:cBhvr>
                                    </p:animEffect>
                                  </p:childTnLst>
                                </p:cTn>
                              </p:par>
                              <p:par>
                                <p:cTn id="11" presetID="10" presetClass="entr" presetSubtype="0" repeatCount="indefinite" fill="hold" grpId="0" nodeType="withEffect">
                                  <p:stCondLst>
                                    <p:cond delay="150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1000"/>
                                        <p:tgtEl>
                                          <p:spTgt spid="22"/>
                                        </p:tgtEl>
                                      </p:cBhvr>
                                    </p:animEffect>
                                  </p:childTnLst>
                                </p:cTn>
                              </p:par>
                              <p:par>
                                <p:cTn id="14" presetID="6" presetClass="emph" presetSubtype="0" repeatCount="indefinite" fill="hold" grpId="0" nodeType="withEffect">
                                  <p:stCondLst>
                                    <p:cond delay="0"/>
                                  </p:stCondLst>
                                  <p:childTnLst>
                                    <p:animScale>
                                      <p:cBhvr>
                                        <p:cTn id="15" dur="500" fill="hold"/>
                                        <p:tgtEl>
                                          <p:spTgt spid="4"/>
                                        </p:tgtEl>
                                      </p:cBhvr>
                                      <p:by x="110000" y="110000"/>
                                    </p:animScale>
                                  </p:childTnLst>
                                </p:cTn>
                              </p:par>
                            </p:childTnLst>
                          </p:cTn>
                        </p:par>
                      </p:childTnLst>
                    </p:cTn>
                  </p:par>
                  <p:par>
                    <p:cTn id="16" fill="hold" nodeType="clickPar">
                      <p:stCondLst>
                        <p:cond delay="indefinite"/>
                      </p:stCondLst>
                      <p:childTnLst>
                        <p:par>
                          <p:cTn id="17" fill="hold" nodeType="withGroup">
                            <p:stCondLst>
                              <p:cond delay="0"/>
                            </p:stCondLst>
                            <p:childTnLst>
                              <p:par>
                                <p:cTn id="18" presetID="0" presetClass="path" presetSubtype="0" accel="50000" decel="50000" fill="hold" nodeType="clickEffect">
                                  <p:stCondLst>
                                    <p:cond delay="0"/>
                                  </p:stCondLst>
                                  <p:childTnLst>
                                    <p:animMotion origin="layout" path="M -3.33333E-6 -3.58382E-6 C 0.0217 0.00185 0.04358 0.00393 0.06302 0.01133 C 0.08247 0.01873 0.09948 0.03145 0.11667 0.0444 " pathEditMode="relative" rAng="0" ptsTypes="aaA">
                                      <p:cBhvr>
                                        <p:cTn id="19" dur="3000" fill="hold"/>
                                        <p:tgtEl>
                                          <p:spTgt spid="3"/>
                                        </p:tgtEl>
                                        <p:attrNameLst>
                                          <p:attrName>ppt_x</p:attrName>
                                          <p:attrName>ppt_y</p:attrName>
                                        </p:attrNameLst>
                                      </p:cBhvr>
                                      <p:rCtr x="5833" y="2220"/>
                                    </p:animMotion>
                                  </p:childTnLst>
                                  <p:subTnLst>
                                    <p:set>
                                      <p:cBhvr override="childStyle">
                                        <p:cTn dur="1" fill="hold" display="0" masterRel="sameClick" afterEffect="1">
                                          <p:stCondLst>
                                            <p:cond evt="end" delay="0">
                                              <p:tn val="18"/>
                                            </p:cond>
                                          </p:stCondLst>
                                        </p:cTn>
                                        <p:tgtEl>
                                          <p:spTgt spid="3"/>
                                        </p:tgtEl>
                                        <p:attrNameLst>
                                          <p:attrName>style.visibility</p:attrName>
                                        </p:attrNameLst>
                                      </p:cBhvr>
                                      <p:to>
                                        <p:strVal val="hidden"/>
                                      </p:to>
                                    </p:set>
                                  </p:subTnLst>
                                </p:cTn>
                              </p:par>
                              <p:par>
                                <p:cTn id="20" presetID="10" presetClass="exit" presetSubtype="0" fill="hold" grpId="0" nodeType="withEffect">
                                  <p:stCondLst>
                                    <p:cond delay="0"/>
                                  </p:stCondLst>
                                  <p:childTnLst>
                                    <p:animEffect transition="out" filter="fade">
                                      <p:cBhvr>
                                        <p:cTn id="21" dur="2000"/>
                                        <p:tgtEl>
                                          <p:spTgt spid="16"/>
                                        </p:tgtEl>
                                      </p:cBhvr>
                                    </p:animEffect>
                                    <p:set>
                                      <p:cBhvr>
                                        <p:cTn id="22" dur="1" fill="hold">
                                          <p:stCondLst>
                                            <p:cond delay="1999"/>
                                          </p:stCondLst>
                                        </p:cTn>
                                        <p:tgtEl>
                                          <p:spTgt spid="16"/>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2000"/>
                                        <p:tgtEl>
                                          <p:spTgt spid="20"/>
                                        </p:tgtEl>
                                      </p:cBhvr>
                                    </p:animEffect>
                                    <p:set>
                                      <p:cBhvr>
                                        <p:cTn id="25" dur="1" fill="hold">
                                          <p:stCondLst>
                                            <p:cond delay="1999"/>
                                          </p:stCondLst>
                                        </p:cTn>
                                        <p:tgtEl>
                                          <p:spTgt spid="20"/>
                                        </p:tgtEl>
                                        <p:attrNameLst>
                                          <p:attrName>style.visibility</p:attrName>
                                        </p:attrNameLst>
                                      </p:cBhvr>
                                      <p:to>
                                        <p:strVal val="hidden"/>
                                      </p:to>
                                    </p:set>
                                  </p:childTnLst>
                                </p:cTn>
                              </p:par>
                              <p:par>
                                <p:cTn id="26" presetID="10" presetClass="exit" presetSubtype="0" fill="hold" grpId="0" nodeType="withEffect">
                                  <p:stCondLst>
                                    <p:cond delay="0"/>
                                  </p:stCondLst>
                                  <p:childTnLst>
                                    <p:animEffect transition="out" filter="fade">
                                      <p:cBhvr>
                                        <p:cTn id="27" dur="2000"/>
                                        <p:tgtEl>
                                          <p:spTgt spid="19"/>
                                        </p:tgtEl>
                                      </p:cBhvr>
                                    </p:animEffect>
                                    <p:set>
                                      <p:cBhvr>
                                        <p:cTn id="28" dur="1" fill="hold">
                                          <p:stCondLst>
                                            <p:cond delay="1999"/>
                                          </p:stCondLst>
                                        </p:cTn>
                                        <p:tgtEl>
                                          <p:spTgt spid="19"/>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2000"/>
                                        <p:tgtEl>
                                          <p:spTgt spid="17"/>
                                        </p:tgtEl>
                                      </p:cBhvr>
                                    </p:animEffect>
                                    <p:set>
                                      <p:cBhvr>
                                        <p:cTn id="31" dur="1" fill="hold">
                                          <p:stCondLst>
                                            <p:cond delay="1999"/>
                                          </p:stCondLst>
                                        </p:cTn>
                                        <p:tgtEl>
                                          <p:spTgt spid="17"/>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000"/>
                                        <p:tgtEl>
                                          <p:spTgt spid="26"/>
                                        </p:tgtEl>
                                      </p:cBhvr>
                                    </p:animEffect>
                                    <p:set>
                                      <p:cBhvr>
                                        <p:cTn id="34" dur="1" fill="hold">
                                          <p:stCondLst>
                                            <p:cond delay="1999"/>
                                          </p:stCondLst>
                                        </p:cTn>
                                        <p:tgtEl>
                                          <p:spTgt spid="26"/>
                                        </p:tgtEl>
                                        <p:attrNameLst>
                                          <p:attrName>style.visibility</p:attrName>
                                        </p:attrNameLst>
                                      </p:cBhvr>
                                      <p:to>
                                        <p:strVal val="hidden"/>
                                      </p:to>
                                    </p:set>
                                  </p:childTnLst>
                                </p:cTn>
                              </p:par>
                              <p:par>
                                <p:cTn id="35" presetID="10" presetClass="exit" presetSubtype="0" fill="hold" grpId="0" nodeType="withEffect">
                                  <p:stCondLst>
                                    <p:cond delay="0"/>
                                  </p:stCondLst>
                                  <p:childTnLst>
                                    <p:animEffect transition="out" filter="fade">
                                      <p:cBhvr>
                                        <p:cTn id="36" dur="2000"/>
                                        <p:tgtEl>
                                          <p:spTgt spid="18"/>
                                        </p:tgtEl>
                                      </p:cBhvr>
                                    </p:animEffect>
                                    <p:set>
                                      <p:cBhvr>
                                        <p:cTn id="37" dur="1" fill="hold">
                                          <p:stCondLst>
                                            <p:cond delay="1999"/>
                                          </p:stCondLst>
                                        </p:cTn>
                                        <p:tgtEl>
                                          <p:spTgt spid="18"/>
                                        </p:tgtEl>
                                        <p:attrNameLst>
                                          <p:attrName>style.visibility</p:attrName>
                                        </p:attrNameLst>
                                      </p:cBhvr>
                                      <p:to>
                                        <p:strVal val="hidden"/>
                                      </p:to>
                                    </p:set>
                                  </p:childTnLst>
                                </p:cTn>
                              </p:par>
                            </p:childTnLst>
                          </p:cTn>
                        </p:par>
                        <p:par>
                          <p:cTn id="38" fill="hold" nodeType="afterGroup">
                            <p:stCondLst>
                              <p:cond delay="3000"/>
                            </p:stCondLst>
                            <p:childTnLst>
                              <p:par>
                                <p:cTn id="39" presetID="10" presetClass="entr" presetSubtype="0"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10"/>
                                        <p:tgtEl>
                                          <p:spTgt spid="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0" presetClass="path" presetSubtype="0" accel="50000" decel="50000" fill="hold" nodeType="clickEffect">
                                  <p:stCondLst>
                                    <p:cond delay="0"/>
                                  </p:stCondLst>
                                  <p:childTnLst>
                                    <p:animMotion origin="layout" path="M 1.11022E-16 3.3526E-6 C 0.00451 0.00323 0.00903 0.00693 0.01476 0.01549 C 0.02049 0.02381 0.03003 0.03953 0.0349 0.05086 C 0.03976 0.06219 0.04219 0.07375 0.04497 0.08416 C 0.04757 0.09456 0.04913 0.10104 0.05139 0.11306 C 0.05347 0.12485 0.05712 0.1482 0.05833 0.15537 " pathEditMode="relative" rAng="0" ptsTypes="aaaaaA">
                                      <p:cBhvr>
                                        <p:cTn id="45" dur="3000" fill="hold"/>
                                        <p:tgtEl>
                                          <p:spTgt spid="5"/>
                                        </p:tgtEl>
                                        <p:attrNameLst>
                                          <p:attrName>ppt_x</p:attrName>
                                          <p:attrName>ppt_y</p:attrName>
                                        </p:attrNameLst>
                                      </p:cBhvr>
                                      <p:rCtr x="2917" y="7769"/>
                                    </p:animMotion>
                                  </p:childTnLst>
                                  <p:subTnLst>
                                    <p:set>
                                      <p:cBhvr override="childStyle">
                                        <p:cTn dur="1" fill="hold" display="0" masterRel="sameClick" afterEffect="1">
                                          <p:stCondLst>
                                            <p:cond evt="end" delay="0">
                                              <p:tn val="44"/>
                                            </p:cond>
                                          </p:stCondLst>
                                        </p:cTn>
                                        <p:tgtEl>
                                          <p:spTgt spid="5"/>
                                        </p:tgtEl>
                                        <p:attrNameLst>
                                          <p:attrName>style.visibility</p:attrName>
                                        </p:attrNameLst>
                                      </p:cBhvr>
                                      <p:to>
                                        <p:strVal val="hidden"/>
                                      </p:to>
                                    </p:set>
                                  </p:subTnLst>
                                </p:cTn>
                              </p:par>
                            </p:childTnLst>
                          </p:cTn>
                        </p:par>
                        <p:par>
                          <p:cTn id="46" fill="hold" nodeType="afterGroup">
                            <p:stCondLst>
                              <p:cond delay="3000"/>
                            </p:stCondLst>
                            <p:childTnLst>
                              <p:par>
                                <p:cTn id="47" presetID="10" presetClass="entr" presetSubtype="0" fill="hold" nodeType="after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fade">
                                      <p:cBhvr>
                                        <p:cTn id="49" dur="1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19" grpId="0" animBg="1"/>
      <p:bldP spid="20" grpId="0" animBg="1"/>
      <p:bldP spid="21" grpId="0" animBg="1"/>
      <p:bldP spid="22" grpId="0" animBg="1"/>
      <p:bldP spid="23" grpId="0" animBg="1"/>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6" y="0"/>
            <a:ext cx="916873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8962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100"/>
            <a:ext cx="9144000" cy="6940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6272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84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0837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76200"/>
            <a:ext cx="8603544"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88" y="914400"/>
            <a:ext cx="8933636"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76200" y="3276600"/>
            <a:ext cx="9120611" cy="1384995"/>
          </a:xfrm>
          <a:prstGeom prst="rect">
            <a:avLst/>
          </a:prstGeom>
        </p:spPr>
        <p:txBody>
          <a:bodyPr wrap="square">
            <a:spAutoFit/>
          </a:bodyPr>
          <a:lstStyle/>
          <a:p>
            <a:r>
              <a:rPr lang="de-DE" sz="2800" u="sng" dirty="0">
                <a:solidFill>
                  <a:srgbClr val="FF0000"/>
                </a:solidFill>
                <a:latin typeface="Times New Roman" pitchFamily="18" charset="0"/>
                <a:cs typeface="Times New Roman" pitchFamily="18" charset="0"/>
              </a:rPr>
              <a:t>?</a:t>
            </a:r>
            <a:r>
              <a:rPr lang="de-DE" sz="2800" u="sng" dirty="0" smtClean="0">
                <a:solidFill>
                  <a:srgbClr val="FF0000"/>
                </a:solidFill>
                <a:latin typeface="Times New Roman" pitchFamily="18" charset="0"/>
                <a:cs typeface="Times New Roman" pitchFamily="18" charset="0"/>
              </a:rPr>
              <a:t>1</a:t>
            </a:r>
            <a:r>
              <a:rPr lang="de-DE" sz="2800" u="sng" dirty="0">
                <a:solidFill>
                  <a:srgbClr val="FF0000"/>
                </a:solidFill>
                <a:latin typeface="Times New Roman" pitchFamily="18" charset="0"/>
                <a:cs typeface="Times New Roman" pitchFamily="18" charset="0"/>
              </a:rPr>
              <a:t>:</a:t>
            </a:r>
            <a:r>
              <a:rPr lang="de-DE" sz="2800" dirty="0">
                <a:solidFill>
                  <a:srgbClr val="FF0000"/>
                </a:solidFill>
                <a:latin typeface="Times New Roman" pitchFamily="18" charset="0"/>
                <a:cs typeface="Times New Roman" pitchFamily="18" charset="0"/>
              </a:rPr>
              <a:t> </a:t>
            </a:r>
            <a:r>
              <a:rPr lang="en-US" sz="2800" dirty="0" err="1">
                <a:latin typeface="Times New Roman" pitchFamily="18" charset="0"/>
                <a:cs typeface="Times New Roman" pitchFamily="18" charset="0"/>
              </a:rPr>
              <a:t>Mô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đèn</a:t>
            </a:r>
            <a:r>
              <a:rPr lang="en-US" sz="2800" dirty="0">
                <a:latin typeface="Times New Roman" pitchFamily="18" charset="0"/>
                <a:cs typeface="Times New Roman" pitchFamily="18" charset="0"/>
              </a:rPr>
              <a:t> LED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lvl="1"/>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chưa</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bật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sáng</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lvl="1"/>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bật</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sáng</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
        <p:nvSpPr>
          <p:cNvPr id="9" name="Rectangle 8"/>
          <p:cNvSpPr/>
          <p:nvPr/>
        </p:nvSpPr>
        <p:spPr>
          <a:xfrm>
            <a:off x="-76200" y="4661118"/>
            <a:ext cx="9273012" cy="954107"/>
          </a:xfrm>
          <a:prstGeom prst="rect">
            <a:avLst/>
          </a:prstGeom>
        </p:spPr>
        <p:txBody>
          <a:bodyPr wrap="square">
            <a:spAutoFit/>
          </a:bodyPr>
          <a:lstStyle/>
          <a:p>
            <a:pPr lvl="0"/>
            <a:r>
              <a:rPr lang="de-DE" sz="2800" u="sng" dirty="0">
                <a:solidFill>
                  <a:srgbClr val="FF0000"/>
                </a:solidFill>
                <a:latin typeface="Times New Roman" pitchFamily="18" charset="0"/>
                <a:cs typeface="Times New Roman" pitchFamily="18" charset="0"/>
              </a:rPr>
              <a:t>?</a:t>
            </a:r>
            <a:r>
              <a:rPr lang="de-DE" sz="2800" u="sng" dirty="0" smtClean="0">
                <a:solidFill>
                  <a:srgbClr val="FF0000"/>
                </a:solidFill>
                <a:latin typeface="Times New Roman" pitchFamily="18" charset="0"/>
                <a:cs typeface="Times New Roman" pitchFamily="18" charset="0"/>
              </a:rPr>
              <a:t>2: </a:t>
            </a:r>
            <a:r>
              <a:rPr lang="vi-VN" sz="2800" dirty="0">
                <a:latin typeface="Times New Roman" pitchFamily="18" charset="0"/>
                <a:cs typeface="Times New Roman" pitchFamily="18" charset="0"/>
              </a:rPr>
              <a:t>Trong thí nghiệm 1, nếu thay đèn LED bằng một </a:t>
            </a:r>
            <a:r>
              <a:rPr lang="vi-VN" sz="2800" dirty="0" smtClean="0">
                <a:latin typeface="Times New Roman" pitchFamily="18" charset="0"/>
                <a:cs typeface="Times New Roman" pitchFamily="18" charset="0"/>
              </a:rPr>
              <a:t>mô </a:t>
            </a:r>
            <a:r>
              <a:rPr lang="vi-VN" sz="2800" dirty="0">
                <a:latin typeface="Times New Roman" pitchFamily="18" charset="0"/>
                <a:cs typeface="Times New Roman" pitchFamily="18" charset="0"/>
              </a:rPr>
              <a:t>tơ nhỏ (loại 3 w hoặc 6 W) gắn cánh quạt thì có hiện tượng gì xảy ra</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4144690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1433667" y="1248491"/>
            <a:ext cx="5859857" cy="27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25"/>
          <p:cNvSpPr/>
          <p:nvPr/>
        </p:nvSpPr>
        <p:spPr>
          <a:xfrm>
            <a:off x="381000" y="707888"/>
            <a:ext cx="8029762" cy="584775"/>
          </a:xfrm>
          <a:prstGeom prst="rect">
            <a:avLst/>
          </a:prstGeom>
        </p:spPr>
        <p:txBody>
          <a:bodyPr wrap="none">
            <a:spAutoFit/>
          </a:bodyPr>
          <a:lstStyle/>
          <a:p>
            <a:r>
              <a:rPr lang="vi-VN" sz="3200" b="1" dirty="0"/>
              <a:t>Thí nghiệm 1: Thu năng lượng ánh sáng</a:t>
            </a:r>
          </a:p>
        </p:txBody>
      </p:sp>
      <p:sp>
        <p:nvSpPr>
          <p:cNvPr id="4" name="Rectangle 3"/>
          <p:cNvSpPr/>
          <p:nvPr/>
        </p:nvSpPr>
        <p:spPr>
          <a:xfrm>
            <a:off x="228600" y="4114800"/>
            <a:ext cx="8598529" cy="523220"/>
          </a:xfrm>
          <a:prstGeom prst="rect">
            <a:avLst/>
          </a:prstGeom>
        </p:spPr>
        <p:txBody>
          <a:bodyPr wrap="square">
            <a:spAutoFit/>
          </a:bodyPr>
          <a:lstStyle/>
          <a:p>
            <a:r>
              <a:rPr lang="en-US" sz="2800" dirty="0" smtClean="0">
                <a:solidFill>
                  <a:srgbClr val="FF0000"/>
                </a:solidFill>
                <a:latin typeface="+mj-lt"/>
              </a:rPr>
              <a:t>+ </a:t>
            </a:r>
            <a:r>
              <a:rPr lang="vi-VN" sz="2800" dirty="0" smtClean="0">
                <a:solidFill>
                  <a:srgbClr val="FF0000"/>
                </a:solidFill>
                <a:latin typeface="+mj-lt"/>
              </a:rPr>
              <a:t>Khi </a:t>
            </a:r>
            <a:r>
              <a:rPr lang="vi-VN" sz="2800" dirty="0">
                <a:solidFill>
                  <a:srgbClr val="FF0000"/>
                </a:solidFill>
                <a:latin typeface="+mj-lt"/>
              </a:rPr>
              <a:t>chưa bật nguồn sáng: đèn LED không phát sáng</a:t>
            </a:r>
            <a:r>
              <a:rPr lang="vi-VN" sz="2800" dirty="0" smtClean="0">
                <a:solidFill>
                  <a:srgbClr val="FF0000"/>
                </a:solidFill>
                <a:latin typeface="+mj-lt"/>
              </a:rPr>
              <a:t>.</a:t>
            </a:r>
            <a:endParaRPr lang="vi-VN" sz="2800" dirty="0">
              <a:solidFill>
                <a:srgbClr val="FF0000"/>
              </a:solidFill>
              <a:latin typeface="+mj-lt"/>
            </a:endParaRPr>
          </a:p>
        </p:txBody>
      </p:sp>
      <p:sp>
        <p:nvSpPr>
          <p:cNvPr id="8" name="Rectangle 7"/>
          <p:cNvSpPr/>
          <p:nvPr/>
        </p:nvSpPr>
        <p:spPr>
          <a:xfrm>
            <a:off x="352708" y="4810780"/>
            <a:ext cx="7343492" cy="523220"/>
          </a:xfrm>
          <a:prstGeom prst="rect">
            <a:avLst/>
          </a:prstGeom>
        </p:spPr>
        <p:txBody>
          <a:bodyPr wrap="square">
            <a:spAutoFit/>
          </a:bodyPr>
          <a:lstStyle/>
          <a:p>
            <a:r>
              <a:rPr lang="en-US" sz="2800" dirty="0" smtClean="0">
                <a:solidFill>
                  <a:srgbClr val="0000FF"/>
                </a:solidFill>
                <a:latin typeface="+mj-lt"/>
              </a:rPr>
              <a:t>+ </a:t>
            </a:r>
            <a:r>
              <a:rPr lang="vi-VN" sz="2800" dirty="0" smtClean="0">
                <a:solidFill>
                  <a:srgbClr val="0000FF"/>
                </a:solidFill>
                <a:latin typeface="+mj-lt"/>
              </a:rPr>
              <a:t>Khi </a:t>
            </a:r>
            <a:r>
              <a:rPr lang="vi-VN" sz="2800" dirty="0">
                <a:solidFill>
                  <a:srgbClr val="0000FF"/>
                </a:solidFill>
                <a:latin typeface="+mj-lt"/>
              </a:rPr>
              <a:t>bật nguồn sáng: đèn LED phát sáng.</a:t>
            </a:r>
          </a:p>
        </p:txBody>
      </p:sp>
    </p:spTree>
    <p:extLst>
      <p:ext uri="{BB962C8B-B14F-4D97-AF65-F5344CB8AC3E}">
        <p14:creationId xmlns:p14="http://schemas.microsoft.com/office/powerpoint/2010/main" val="3981437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3">
            <a:extLst>
              <a:ext uri="{28A0092B-C50C-407E-A947-70E740481C1C}">
                <a14:useLocalDpi xmlns:a14="http://schemas.microsoft.com/office/drawing/2010/main" val="0"/>
              </a:ext>
            </a:extLst>
          </a:blip>
          <a:srcRect/>
          <a:stretch>
            <a:fillRect/>
          </a:stretch>
        </p:blipFill>
        <p:spPr bwMode="auto">
          <a:xfrm>
            <a:off x="1433667" y="461666"/>
            <a:ext cx="5859857" cy="27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25"/>
          <p:cNvSpPr/>
          <p:nvPr/>
        </p:nvSpPr>
        <p:spPr>
          <a:xfrm>
            <a:off x="292447" y="0"/>
            <a:ext cx="8029762" cy="584775"/>
          </a:xfrm>
          <a:prstGeom prst="rect">
            <a:avLst/>
          </a:prstGeom>
        </p:spPr>
        <p:txBody>
          <a:bodyPr wrap="none">
            <a:spAutoFit/>
          </a:bodyPr>
          <a:lstStyle/>
          <a:p>
            <a:r>
              <a:rPr lang="vi-VN" sz="3200" b="1" dirty="0"/>
              <a:t>Thí nghiệm 1: Thu năng lượng ánh sáng</a:t>
            </a:r>
          </a:p>
        </p:txBody>
      </p:sp>
      <p:sp>
        <p:nvSpPr>
          <p:cNvPr id="4" name="Rectangle 3"/>
          <p:cNvSpPr/>
          <p:nvPr/>
        </p:nvSpPr>
        <p:spPr>
          <a:xfrm>
            <a:off x="264738" y="3175575"/>
            <a:ext cx="8914506" cy="1384995"/>
          </a:xfrm>
          <a:prstGeom prst="rect">
            <a:avLst/>
          </a:prstGeom>
        </p:spPr>
        <p:txBody>
          <a:bodyPr wrap="square">
            <a:spAutoFit/>
          </a:bodyPr>
          <a:lstStyle/>
          <a:p>
            <a:r>
              <a:rPr lang="en-US" sz="2800" dirty="0" smtClean="0">
                <a:solidFill>
                  <a:srgbClr val="FF0000"/>
                </a:solidFill>
                <a:latin typeface="+mj-lt"/>
              </a:rPr>
              <a:t>+ </a:t>
            </a:r>
            <a:r>
              <a:rPr lang="vi-VN" sz="2800" dirty="0" smtClean="0">
                <a:solidFill>
                  <a:srgbClr val="FF0000"/>
                </a:solidFill>
                <a:latin typeface="+mj-lt"/>
              </a:rPr>
              <a:t>Thay </a:t>
            </a:r>
            <a:r>
              <a:rPr lang="vi-VN" sz="2800" dirty="0">
                <a:solidFill>
                  <a:srgbClr val="FF0000"/>
                </a:solidFill>
                <a:latin typeface="+mj-lt"/>
              </a:rPr>
              <a:t>đèn LED bằng </a:t>
            </a:r>
            <a:r>
              <a:rPr lang="vi-VN" sz="2800" dirty="0" smtClean="0">
                <a:solidFill>
                  <a:srgbClr val="FF0000"/>
                </a:solidFill>
                <a:latin typeface="+mj-lt"/>
              </a:rPr>
              <a:t>mô </a:t>
            </a:r>
            <a:r>
              <a:rPr lang="vi-VN" sz="2800" dirty="0">
                <a:solidFill>
                  <a:srgbClr val="FF0000"/>
                </a:solidFill>
                <a:latin typeface="+mj-lt"/>
              </a:rPr>
              <a:t>tơ và quan sát hiện tượng xảy ra: mô tơ quay. Vậy năng lượng ánh sáng đã chuyển hoá thành cơ năng</a:t>
            </a:r>
            <a:r>
              <a:rPr lang="vi-VN" sz="2800" dirty="0" smtClean="0">
                <a:solidFill>
                  <a:srgbClr val="FF0000"/>
                </a:solidFill>
                <a:latin typeface="+mj-lt"/>
              </a:rPr>
              <a:t>.</a:t>
            </a:r>
            <a:endParaRPr lang="vi-VN" sz="2800" dirty="0">
              <a:solidFill>
                <a:srgbClr val="FF0000"/>
              </a:solidFill>
              <a:latin typeface="+mj-lt"/>
            </a:endParaRPr>
          </a:p>
        </p:txBody>
      </p:sp>
      <p:sp>
        <p:nvSpPr>
          <p:cNvPr id="8" name="Rectangle 7"/>
          <p:cNvSpPr/>
          <p:nvPr/>
        </p:nvSpPr>
        <p:spPr>
          <a:xfrm>
            <a:off x="76200" y="4800600"/>
            <a:ext cx="8991600" cy="1815882"/>
          </a:xfrm>
          <a:prstGeom prst="rect">
            <a:avLst/>
          </a:prstGeom>
        </p:spPr>
        <p:txBody>
          <a:bodyPr wrap="square">
            <a:spAutoFit/>
          </a:bodyPr>
          <a:lstStyle/>
          <a:p>
            <a:r>
              <a:rPr lang="de-DE" sz="2800" dirty="0" smtClean="0">
                <a:latin typeface="Times New Roman" pitchFamily="18" charset="0"/>
                <a:cs typeface="Times New Roman" pitchFamily="18" charset="0"/>
              </a:rPr>
              <a:t>Kết luân: </a:t>
            </a:r>
          </a:p>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800" dirty="0" smtClean="0">
                <a:latin typeface="Times New Roman" pitchFamily="18" charset="0"/>
                <a:cs typeface="Times New Roman" pitchFamily="18" charset="0"/>
              </a:rPr>
              <a:t>+ Năng </a:t>
            </a:r>
            <a:r>
              <a:rPr lang="de-DE" sz="2800" dirty="0">
                <a:latin typeface="Times New Roman" pitchFamily="18" charset="0"/>
                <a:cs typeface="Times New Roman" pitchFamily="18" charset="0"/>
              </a:rPr>
              <a:t>lượng ánh sáng có thể thu được bằng nhiều cách khác nhau.</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190792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
        <p:nvSpPr>
          <p:cNvPr id="7" name="Rectangle 6"/>
          <p:cNvSpPr/>
          <p:nvPr/>
        </p:nvSpPr>
        <p:spPr>
          <a:xfrm>
            <a:off x="76200" y="1261408"/>
            <a:ext cx="8991600" cy="1384995"/>
          </a:xfrm>
          <a:prstGeom prst="rect">
            <a:avLst/>
          </a:prstGeom>
        </p:spPr>
        <p:txBody>
          <a:bodyPr wrap="square">
            <a:spAutoFit/>
          </a:bodyPr>
          <a:lstStyle/>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800" dirty="0" smtClean="0">
                <a:latin typeface="Times New Roman" pitchFamily="18" charset="0"/>
                <a:cs typeface="Times New Roman" pitchFamily="18" charset="0"/>
              </a:rPr>
              <a:t>+ Năng </a:t>
            </a:r>
            <a:r>
              <a:rPr lang="de-DE" sz="2800" dirty="0">
                <a:latin typeface="Times New Roman" pitchFamily="18" charset="0"/>
                <a:cs typeface="Times New Roman" pitchFamily="18" charset="0"/>
              </a:rPr>
              <a:t>lượng ánh sáng có thể thu được bằng nhiều cách khác nhau.</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4609714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95381" cy="232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1588298" y="0"/>
            <a:ext cx="7631902"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8425" algn="l"/>
              </a:tabLst>
            </a:pPr>
            <a:r>
              <a:rPr kumimoji="0" lang="de-DE" sz="3200" b="1" i="0" u="sng" strike="noStrike" cap="none" normalizeH="0" baseline="0" dirty="0" smtClean="0">
                <a:ln>
                  <a:noFill/>
                </a:ln>
                <a:solidFill>
                  <a:srgbClr val="FF0000"/>
                </a:solidFill>
                <a:effectLst/>
                <a:latin typeface="Calibri" charset="-93"/>
                <a:ea typeface="Calibri" charset="-93"/>
                <a:cs typeface="Times New Roman" pitchFamily="18" charset="0"/>
              </a:rPr>
              <a:t>Câu 1</a:t>
            </a:r>
            <a:r>
              <a:rPr kumimoji="0" lang="en-US" sz="3200" b="1" i="0" u="sng" strike="noStrike" cap="none" normalizeH="0" baseline="0" dirty="0" smtClean="0">
                <a:ln>
                  <a:noFill/>
                </a:ln>
                <a:solidFill>
                  <a:srgbClr val="FF0000"/>
                </a:solidFill>
                <a:effectLst/>
                <a:latin typeface="Calibri" charset="-93"/>
                <a:ea typeface="Calibri" charset="-93"/>
                <a:cs typeface="Times New Roman" pitchFamily="18" charset="0"/>
              </a:rPr>
              <a:t>:</a:t>
            </a:r>
            <a:r>
              <a:rPr lang="en-US" sz="3200" b="1" u="sng" dirty="0">
                <a:solidFill>
                  <a:srgbClr val="FF0000"/>
                </a:solidFill>
                <a:latin typeface="Arial" pitchFamily="34" charset="0"/>
                <a:cs typeface="Arial" pitchFamily="34"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Trong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ì</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dưới</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đây</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mặt</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trời</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đã</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chuyển</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ho</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à</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dạng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a:t>
            </a:r>
            <a:r>
              <a:rPr kumimoji="0" lang="en-US" sz="3200" b="1" i="0" u="none" strike="noStrike" cap="none" normalizeH="0" baseline="0" dirty="0" err="1" smtClean="0">
                <a:ln>
                  <a:noFill/>
                </a:ln>
                <a:solidFill>
                  <a:schemeClr val="tx1"/>
                </a:solidFill>
                <a:effectLst/>
                <a:latin typeface="Calibri"/>
                <a:ea typeface="Calibri" charset="-93"/>
                <a:cs typeface="Times New Roman" pitchFamily="18" charset="0"/>
              </a:rPr>
              <a:t>à</a:t>
            </a:r>
            <a:r>
              <a:rPr kumimoji="0" lang="en-US" sz="32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o</a:t>
            </a:r>
            <a:r>
              <a:rPr kumimoji="0" lang="en-US" sz="32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3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8425" algn="l"/>
              </a:tabLst>
            </a:pPr>
            <a:endParaRPr kumimoji="0" lang="vi-VN"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5601" name="docshape35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6806" y="1571281"/>
            <a:ext cx="3439527" cy="3624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59190" y="5105400"/>
            <a:ext cx="890861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98425" algn="l"/>
              </a:tabLst>
            </a:pP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Nêu</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v</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í</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dụ</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cho</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thấy</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năng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lượng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nh</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s</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mặt</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trời</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còn</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ó</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thể</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chuyển</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ho</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th</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à</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nh</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dạng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năng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lượng</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kh</a:t>
            </a:r>
            <a:r>
              <a:rPr kumimoji="0" lang="en-US" sz="2800" b="1" i="0" u="none" strike="noStrike" cap="none" normalizeH="0" baseline="0" dirty="0" err="1" smtClean="0">
                <a:ln>
                  <a:noFill/>
                </a:ln>
                <a:solidFill>
                  <a:schemeClr val="tx1"/>
                </a:solidFill>
                <a:effectLst/>
                <a:latin typeface="Calibri"/>
                <a:ea typeface="Calibri" charset="-93"/>
                <a:cs typeface="Times New Roman" pitchFamily="18" charset="0"/>
              </a:rPr>
              <a:t>á</a:t>
            </a:r>
            <a:r>
              <a:rPr kumimoji="0" lang="en-US" sz="2800" b="1" i="0" u="none" strike="noStrike" cap="none" normalizeH="0" baseline="0" dirty="0" err="1" smtClean="0">
                <a:ln>
                  <a:noFill/>
                </a:ln>
                <a:solidFill>
                  <a:schemeClr val="tx1"/>
                </a:solidFill>
                <a:effectLst/>
                <a:latin typeface="Times New Roman" pitchFamily="18" charset="0"/>
                <a:ea typeface="Calibri" charset="-93"/>
                <a:cs typeface="Times New Roman" pitchFamily="18" charset="0"/>
              </a:rPr>
              <a:t>c</a:t>
            </a:r>
            <a:r>
              <a:rPr kumimoji="0" lang="en-US" sz="2800" b="1" i="0" u="none" strike="noStrike" cap="none" normalizeH="0" baseline="0" dirty="0" smtClean="0">
                <a:ln>
                  <a:noFill/>
                </a:ln>
                <a:solidFill>
                  <a:schemeClr val="tx1"/>
                </a:solidFill>
                <a:effectLst/>
                <a:latin typeface="Times New Roman" pitchFamily="18" charset="0"/>
                <a:ea typeface="Calibri" charset="-93"/>
                <a:cs typeface="Times New Roman" pitchFamily="18" charset="0"/>
              </a:rPr>
              <a:t>.</a:t>
            </a:r>
            <a:endParaRPr kumimoji="0" lang="vi-VN"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4724400" y="1865055"/>
            <a:ext cx="4228905" cy="2554545"/>
          </a:xfrm>
          <a:prstGeom prst="rect">
            <a:avLst/>
          </a:prstGeom>
        </p:spPr>
        <p:txBody>
          <a:bodyPr wrap="square">
            <a:spAutoFit/>
          </a:bodyPr>
          <a:lstStyle/>
          <a:p>
            <a:r>
              <a:rPr lang="de-DE" sz="3200" b="1" dirty="0">
                <a:solidFill>
                  <a:srgbClr val="FF0000"/>
                </a:solidFill>
                <a:latin typeface="Times New Roman" pitchFamily="18" charset="0"/>
                <a:cs typeface="Times New Roman" pitchFamily="18" charset="0"/>
              </a:rPr>
              <a:t>Thí nghiệm này chứng tỏ ánh sáng mang năng lượng. Năng lượng ánh sáng đã chuyển hoá thành nhiệt năng</a:t>
            </a:r>
            <a:r>
              <a:rPr lang="de-DE" sz="3200" dirty="0">
                <a:solidFill>
                  <a:srgbClr val="FF0000"/>
                </a:solidFill>
                <a:latin typeface="Times New Roman" pitchFamily="18" charset="0"/>
                <a:cs typeface="Times New Roman" pitchFamily="18" charset="0"/>
              </a:rPr>
              <a:t>.</a:t>
            </a:r>
            <a:endParaRPr lang="vi-VN" sz="3200" dirty="0">
              <a:solidFill>
                <a:srgbClr val="FF0000"/>
              </a:solidFill>
              <a:latin typeface="Times New Roman" pitchFamily="18" charset="0"/>
              <a:cs typeface="Times New Roman" pitchFamily="18" charset="0"/>
            </a:endParaRPr>
          </a:p>
        </p:txBody>
      </p:sp>
      <p:sp>
        <p:nvSpPr>
          <p:cNvPr id="6" name="Rectangle 5"/>
          <p:cNvSpPr/>
          <p:nvPr/>
        </p:nvSpPr>
        <p:spPr>
          <a:xfrm>
            <a:off x="544522" y="6182380"/>
            <a:ext cx="7608878" cy="523220"/>
          </a:xfrm>
          <a:prstGeom prst="rect">
            <a:avLst/>
          </a:prstGeom>
        </p:spPr>
        <p:txBody>
          <a:bodyPr wrap="none">
            <a:spAutoFit/>
          </a:bodyPr>
          <a:lstStyle/>
          <a:p>
            <a:r>
              <a:rPr lang="de-DE" sz="2800" b="1" dirty="0">
                <a:solidFill>
                  <a:srgbClr val="FF0000"/>
                </a:solidFill>
              </a:rPr>
              <a:t>Đ</a:t>
            </a:r>
            <a:r>
              <a:rPr lang="de-DE" sz="2800" b="1" dirty="0" smtClean="0">
                <a:solidFill>
                  <a:srgbClr val="FF0000"/>
                </a:solidFill>
              </a:rPr>
              <a:t>iện </a:t>
            </a:r>
            <a:r>
              <a:rPr lang="de-DE" sz="2800" b="1" dirty="0">
                <a:solidFill>
                  <a:srgbClr val="FF0000"/>
                </a:solidFill>
              </a:rPr>
              <a:t>năng (xe ô</a:t>
            </a:r>
            <a:r>
              <a:rPr lang="de-DE" sz="2800" b="1" dirty="0" smtClean="0">
                <a:solidFill>
                  <a:srgbClr val="FF0000"/>
                </a:solidFill>
              </a:rPr>
              <a:t> tô </a:t>
            </a:r>
            <a:r>
              <a:rPr lang="de-DE" sz="2800" b="1" dirty="0">
                <a:solidFill>
                  <a:srgbClr val="FF0000"/>
                </a:solidFill>
              </a:rPr>
              <a:t>điện), quang hợp (hoá năng),...</a:t>
            </a:r>
            <a:endParaRPr lang="vi-VN" sz="2800" b="1" dirty="0">
              <a:solidFill>
                <a:srgbClr val="FF0000"/>
              </a:solidFill>
            </a:endParaRPr>
          </a:p>
        </p:txBody>
      </p:sp>
    </p:spTree>
    <p:extLst>
      <p:ext uri="{BB962C8B-B14F-4D97-AF65-F5344CB8AC3E}">
        <p14:creationId xmlns:p14="http://schemas.microsoft.com/office/powerpoint/2010/main" val="8366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317212"/>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0" y="848380"/>
            <a:ext cx="4114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 . </a:t>
            </a:r>
            <a:r>
              <a:rPr lang="en-US" altLang="en-US" sz="2800" b="1" u="sng" dirty="0" err="1" smtClean="0">
                <a:solidFill>
                  <a:srgbClr val="3333FF"/>
                </a:solidFill>
                <a:latin typeface="Times New Roman" pitchFamily="18" charset="0"/>
                <a:cs typeface="Times New Roman" pitchFamily="18" charset="0"/>
              </a:rPr>
              <a:t>Năng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lượng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ánh</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a:t>
            </a:r>
            <a:endParaRPr lang="en-US" altLang="en-US" sz="2800" b="1" u="sng" dirty="0">
              <a:solidFill>
                <a:srgbClr val="0000FF"/>
              </a:solidFill>
              <a:latin typeface="Times New Roman" pitchFamily="18" charset="0"/>
              <a:cs typeface="Times New Roman" pitchFamily="18" charset="0"/>
            </a:endParaRPr>
          </a:p>
        </p:txBody>
      </p:sp>
      <p:sp>
        <p:nvSpPr>
          <p:cNvPr id="5" name="Text Box 20"/>
          <p:cNvSpPr txBox="1">
            <a:spLocks noChangeArrowheads="1"/>
          </p:cNvSpPr>
          <p:nvPr/>
        </p:nvSpPr>
        <p:spPr bwMode="auto">
          <a:xfrm>
            <a:off x="1676400" y="24825"/>
            <a:ext cx="502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defRPr/>
            </a:pPr>
            <a:r>
              <a:rPr lang="en-US" altLang="en-US" sz="3200" b="1" dirty="0" smtClean="0">
                <a:solidFill>
                  <a:srgbClr val="0000FF"/>
                </a:solidFill>
                <a:latin typeface="Times New Roman" pitchFamily="18" charset="0"/>
                <a:cs typeface="Times New Roman" pitchFamily="18" charset="0"/>
              </a:rPr>
              <a:t>CHỦ ĐỀ 5- ÁNH SÁNG </a:t>
            </a:r>
            <a:endParaRPr lang="en-US" altLang="en-US" sz="3200" b="1"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990600" y="457200"/>
            <a:ext cx="716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3200" b="1" dirty="0" smtClean="0">
                <a:solidFill>
                  <a:srgbClr val="FF0000"/>
                </a:solidFill>
                <a:latin typeface="Times New Roman" pitchFamily="18" charset="0"/>
                <a:cs typeface="Times New Roman" pitchFamily="18" charset="0"/>
              </a:rPr>
              <a:t>BÀI 15- ÁNH SÁNG , TIA SÁNG</a:t>
            </a:r>
            <a:endParaRPr lang="en-US" altLang="en-US" sz="3200" b="1" dirty="0">
              <a:solidFill>
                <a:srgbClr val="FF0000"/>
              </a:solidFill>
              <a:latin typeface="Times New Roman" pitchFamily="18" charset="0"/>
              <a:cs typeface="Times New Roman" pitchFamily="18" charset="0"/>
            </a:endParaRPr>
          </a:p>
        </p:txBody>
      </p:sp>
      <p:sp>
        <p:nvSpPr>
          <p:cNvPr id="7" name="Rectangle 6"/>
          <p:cNvSpPr/>
          <p:nvPr/>
        </p:nvSpPr>
        <p:spPr>
          <a:xfrm>
            <a:off x="76200" y="1261408"/>
            <a:ext cx="8991600" cy="1384995"/>
          </a:xfrm>
          <a:prstGeom prst="rect">
            <a:avLst/>
          </a:prstGeom>
        </p:spPr>
        <p:txBody>
          <a:bodyPr wrap="square">
            <a:spAutoFit/>
          </a:bodyPr>
          <a:lstStyle/>
          <a:p>
            <a:r>
              <a:rPr lang="de-DE" sz="2800" dirty="0" smtClean="0">
                <a:latin typeface="Times New Roman" pitchFamily="18" charset="0"/>
                <a:cs typeface="Times New Roman" pitchFamily="18" charset="0"/>
              </a:rPr>
              <a:t>+ Ánh </a:t>
            </a:r>
            <a:r>
              <a:rPr lang="de-DE" sz="2800" dirty="0">
                <a:latin typeface="Times New Roman" pitchFamily="18" charset="0"/>
                <a:cs typeface="Times New Roman" pitchFamily="18" charset="0"/>
              </a:rPr>
              <a:t>sáng là một dạng của năng lượng.</a:t>
            </a:r>
            <a:endParaRPr lang="vi-VN" sz="2800" dirty="0">
              <a:latin typeface="Times New Roman" pitchFamily="18" charset="0"/>
              <a:cs typeface="Times New Roman" pitchFamily="18" charset="0"/>
            </a:endParaRPr>
          </a:p>
          <a:p>
            <a:r>
              <a:rPr lang="de-DE" sz="2800" dirty="0" smtClean="0">
                <a:latin typeface="Times New Roman" pitchFamily="18" charset="0"/>
                <a:cs typeface="Times New Roman" pitchFamily="18" charset="0"/>
              </a:rPr>
              <a:t>+ Năng </a:t>
            </a:r>
            <a:r>
              <a:rPr lang="de-DE" sz="2800" dirty="0">
                <a:latin typeface="Times New Roman" pitchFamily="18" charset="0"/>
                <a:cs typeface="Times New Roman" pitchFamily="18" charset="0"/>
              </a:rPr>
              <a:t>lượng ánh sáng có thể thu được bằng nhiều cách khác nhau.</a:t>
            </a:r>
            <a:endParaRPr lang="vi-VN" sz="2800" dirty="0">
              <a:latin typeface="Times New Roman" pitchFamily="18" charset="0"/>
              <a:cs typeface="Times New Roman" pitchFamily="18" charset="0"/>
            </a:endParaRPr>
          </a:p>
        </p:txBody>
      </p:sp>
      <p:sp>
        <p:nvSpPr>
          <p:cNvPr id="9" name="Text Box 20"/>
          <p:cNvSpPr txBox="1">
            <a:spLocks noChangeArrowheads="1"/>
          </p:cNvSpPr>
          <p:nvPr/>
        </p:nvSpPr>
        <p:spPr bwMode="auto">
          <a:xfrm>
            <a:off x="76200" y="2438400"/>
            <a:ext cx="5181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smtClean="0">
                <a:solidFill>
                  <a:srgbClr val="3333FF"/>
                </a:solidFill>
                <a:latin typeface="Times New Roman" pitchFamily="18" charset="0"/>
                <a:cs typeface="Times New Roman" pitchFamily="18" charset="0"/>
              </a:rPr>
              <a:t>II . </a:t>
            </a:r>
            <a:r>
              <a:rPr lang="en-US" altLang="en-US" sz="2800" b="1" u="sng" dirty="0" err="1" smtClean="0">
                <a:solidFill>
                  <a:srgbClr val="3333FF"/>
                </a:solidFill>
                <a:latin typeface="Times New Roman" pitchFamily="18" charset="0"/>
                <a:cs typeface="Times New Roman" pitchFamily="18" charset="0"/>
              </a:rPr>
              <a:t>Chùm</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và</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tia</a:t>
            </a:r>
            <a:r>
              <a:rPr lang="en-US" altLang="en-US" sz="2800" b="1" u="sng" dirty="0" smtClean="0">
                <a:solidFill>
                  <a:srgbClr val="3333FF"/>
                </a:solidFill>
                <a:latin typeface="Times New Roman" pitchFamily="18" charset="0"/>
                <a:cs typeface="Times New Roman" pitchFamily="18" charset="0"/>
              </a:rPr>
              <a:t> </a:t>
            </a:r>
            <a:r>
              <a:rPr lang="en-US" altLang="en-US" sz="2800" b="1" u="sng" dirty="0" err="1" smtClean="0">
                <a:solidFill>
                  <a:srgbClr val="3333FF"/>
                </a:solidFill>
                <a:latin typeface="Times New Roman" pitchFamily="18" charset="0"/>
                <a:cs typeface="Times New Roman" pitchFamily="18" charset="0"/>
              </a:rPr>
              <a:t>sáng</a:t>
            </a:r>
            <a:r>
              <a:rPr lang="en-US" altLang="en-US" sz="2800" b="1" u="sng" dirty="0" smtClean="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117599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617146" y="1680037"/>
            <a:ext cx="7231454" cy="3753915"/>
            <a:chOff x="1133" y="205"/>
            <a:chExt cx="6196" cy="1417"/>
          </a:xfrm>
        </p:grpSpPr>
        <p:pic>
          <p:nvPicPr>
            <p:cNvPr id="5" name="docshape35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 y="205"/>
              <a:ext cx="6196" cy="1417"/>
            </a:xfrm>
            <a:prstGeom prst="rect">
              <a:avLst/>
            </a:prstGeom>
            <a:noFill/>
            <a:extLst>
              <a:ext uri="{909E8E84-426E-40DD-AFC4-6F175D3DCCD1}">
                <a14:hiddenFill xmlns:a14="http://schemas.microsoft.com/office/drawing/2010/main">
                  <a:solidFill>
                    <a:srgbClr val="FFFFFF"/>
                  </a:solidFill>
                </a14:hiddenFill>
              </a:ext>
            </a:extLst>
          </p:spPr>
        </p:pic>
        <p:sp>
          <p:nvSpPr>
            <p:cNvPr id="6" name="docshape3531"/>
            <p:cNvSpPr txBox="1">
              <a:spLocks noChangeArrowheads="1"/>
            </p:cNvSpPr>
            <p:nvPr/>
          </p:nvSpPr>
          <p:spPr bwMode="auto">
            <a:xfrm>
              <a:off x="1207" y="294"/>
              <a:ext cx="42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900">
                  <a:effectLst/>
                  <a:latin typeface="Times New Roman" pitchFamily="18" charset="0"/>
                  <a:ea typeface="Calibri"/>
                  <a:cs typeface="Times New Roman" pitchFamily="18" charset="0"/>
                </a:rPr>
                <a:t>Hộp</a:t>
              </a:r>
              <a:r>
                <a:rPr lang="en-US" sz="900" spc="-15">
                  <a:effectLst/>
                  <a:latin typeface="Times New Roman" pitchFamily="18" charset="0"/>
                  <a:ea typeface="Calibri"/>
                  <a:cs typeface="Times New Roman" pitchFamily="18" charset="0"/>
                </a:rPr>
                <a:t> </a:t>
              </a:r>
              <a:r>
                <a:rPr lang="en-US" sz="900" spc="-25">
                  <a:effectLst/>
                  <a:latin typeface="Times New Roman" pitchFamily="18" charset="0"/>
                  <a:ea typeface="Calibri"/>
                  <a:cs typeface="Times New Roman" pitchFamily="18" charset="0"/>
                </a:rPr>
                <a:t>đèn</a:t>
              </a:r>
              <a:endParaRPr lang="vi-VN" sz="1200">
                <a:effectLst/>
                <a:latin typeface="Times New Roman" pitchFamily="18" charset="0"/>
                <a:ea typeface="Calibri"/>
                <a:cs typeface="Times New Roman" pitchFamily="18" charset="0"/>
              </a:endParaRPr>
            </a:p>
          </p:txBody>
        </p:sp>
        <p:sp>
          <p:nvSpPr>
            <p:cNvPr id="7" name="docshape3532"/>
            <p:cNvSpPr txBox="1">
              <a:spLocks noChangeArrowheads="1"/>
            </p:cNvSpPr>
            <p:nvPr/>
          </p:nvSpPr>
          <p:spPr bwMode="auto">
            <a:xfrm>
              <a:off x="2116" y="916"/>
              <a:ext cx="58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900">
                  <a:effectLst/>
                  <a:latin typeface="Times New Roman" pitchFamily="18" charset="0"/>
                  <a:ea typeface="Calibri"/>
                  <a:cs typeface="Times New Roman" pitchFamily="18" charset="0"/>
                </a:rPr>
                <a:t>Các</a:t>
              </a:r>
              <a:r>
                <a:rPr lang="en-US" sz="900" spc="-10">
                  <a:effectLst/>
                  <a:latin typeface="Times New Roman" pitchFamily="18" charset="0"/>
                  <a:ea typeface="Calibri"/>
                  <a:cs typeface="Times New Roman" pitchFamily="18" charset="0"/>
                </a:rPr>
                <a:t> </a:t>
              </a:r>
              <a:r>
                <a:rPr lang="en-US" sz="900">
                  <a:effectLst/>
                  <a:latin typeface="Times New Roman" pitchFamily="18" charset="0"/>
                  <a:ea typeface="Calibri"/>
                  <a:cs typeface="Times New Roman" pitchFamily="18" charset="0"/>
                </a:rPr>
                <a:t>khe</a:t>
              </a:r>
              <a:r>
                <a:rPr lang="en-US" sz="900" spc="-5">
                  <a:effectLst/>
                  <a:latin typeface="Times New Roman" pitchFamily="18" charset="0"/>
                  <a:ea typeface="Calibri"/>
                  <a:cs typeface="Times New Roman" pitchFamily="18" charset="0"/>
                </a:rPr>
                <a:t> </a:t>
              </a:r>
              <a:r>
                <a:rPr lang="en-US" sz="900" spc="-20">
                  <a:effectLst/>
                  <a:latin typeface="Times New Roman" pitchFamily="18" charset="0"/>
                  <a:ea typeface="Calibri"/>
                  <a:cs typeface="Times New Roman" pitchFamily="18" charset="0"/>
                </a:rPr>
                <a:t>hẹp</a:t>
              </a:r>
              <a:endParaRPr lang="vi-VN" sz="1200">
                <a:effectLst/>
                <a:latin typeface="Times New Roman" pitchFamily="18" charset="0"/>
                <a:ea typeface="Calibri"/>
                <a:cs typeface="Times New Roman" pitchFamily="18" charset="0"/>
              </a:endParaRPr>
            </a:p>
          </p:txBody>
        </p:sp>
        <p:sp>
          <p:nvSpPr>
            <p:cNvPr id="8" name="docshape3533"/>
            <p:cNvSpPr txBox="1">
              <a:spLocks noChangeArrowheads="1"/>
            </p:cNvSpPr>
            <p:nvPr/>
          </p:nvSpPr>
          <p:spPr bwMode="auto">
            <a:xfrm>
              <a:off x="1541" y="1366"/>
              <a:ext cx="4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900">
                  <a:effectLst/>
                  <a:latin typeface="Times New Roman" pitchFamily="18" charset="0"/>
                  <a:ea typeface="Calibri"/>
                  <a:cs typeface="Times New Roman" pitchFamily="18" charset="0"/>
                </a:rPr>
                <a:t>Bóng</a:t>
              </a:r>
              <a:r>
                <a:rPr lang="en-US" sz="900" spc="-30">
                  <a:effectLst/>
                  <a:latin typeface="Times New Roman" pitchFamily="18" charset="0"/>
                  <a:ea typeface="Calibri"/>
                  <a:cs typeface="Times New Roman" pitchFamily="18" charset="0"/>
                </a:rPr>
                <a:t> </a:t>
              </a:r>
              <a:r>
                <a:rPr lang="en-US" sz="900" spc="-25">
                  <a:effectLst/>
                  <a:latin typeface="Times New Roman" pitchFamily="18" charset="0"/>
                  <a:ea typeface="Calibri"/>
                  <a:cs typeface="Times New Roman" pitchFamily="18" charset="0"/>
                </a:rPr>
                <a:t>đèn</a:t>
              </a:r>
              <a:endParaRPr lang="vi-VN" sz="1200">
                <a:effectLst/>
                <a:latin typeface="Times New Roman" pitchFamily="18" charset="0"/>
                <a:ea typeface="Calibri"/>
                <a:cs typeface="Times New Roman" pitchFamily="18" charset="0"/>
              </a:endParaRPr>
            </a:p>
          </p:txBody>
        </p:sp>
      </p:grpSp>
      <p:sp>
        <p:nvSpPr>
          <p:cNvPr id="9" name="Rectangle 8"/>
          <p:cNvSpPr/>
          <p:nvPr/>
        </p:nvSpPr>
        <p:spPr>
          <a:xfrm>
            <a:off x="242528" y="228600"/>
            <a:ext cx="8662262" cy="1569660"/>
          </a:xfrm>
          <a:prstGeom prst="rect">
            <a:avLst/>
          </a:prstGeom>
        </p:spPr>
        <p:txBody>
          <a:bodyPr wrap="square">
            <a:spAutoFit/>
          </a:bodyPr>
          <a:lstStyle/>
          <a:p>
            <a:r>
              <a:rPr lang="vi-VN" sz="3200" dirty="0">
                <a:latin typeface="Times New Roman" pitchFamily="18" charset="0"/>
                <a:cs typeface="Times New Roman" pitchFamily="18" charset="0"/>
              </a:rPr>
              <a:t>Sử dụng nguồn sáng (gồm hộp đèn tạo chùm sáng và khe hẹp) để tạo các chùm sáng và quan sát các chùm sáng đó (Hình 15.2).</a:t>
            </a:r>
          </a:p>
        </p:txBody>
      </p:sp>
      <p:sp>
        <p:nvSpPr>
          <p:cNvPr id="11" name="Rectangle 10"/>
          <p:cNvSpPr/>
          <p:nvPr/>
        </p:nvSpPr>
        <p:spPr>
          <a:xfrm>
            <a:off x="76200" y="5751493"/>
            <a:ext cx="9122177" cy="954107"/>
          </a:xfrm>
          <a:prstGeom prst="rect">
            <a:avLst/>
          </a:prstGeom>
        </p:spPr>
        <p:txBody>
          <a:bodyPr wrap="square">
            <a:spAutoFit/>
          </a:bodyPr>
          <a:lstStyle/>
          <a:p>
            <a:r>
              <a:rPr lang="vi-VN" sz="2800" dirty="0">
                <a:latin typeface="Times New Roman" pitchFamily="18" charset="0"/>
                <a:cs typeface="Times New Roman" pitchFamily="18" charset="0"/>
              </a:rPr>
              <a:t>▲ Hình 15.2. a) Hộp đèn tạo chùm sáng và khe hẹp; b) và c) Các chùm sáng</a:t>
            </a:r>
          </a:p>
        </p:txBody>
      </p:sp>
      <p:sp>
        <p:nvSpPr>
          <p:cNvPr id="10" name="Rectangle 9"/>
          <p:cNvSpPr/>
          <p:nvPr/>
        </p:nvSpPr>
        <p:spPr>
          <a:xfrm>
            <a:off x="838200" y="4810780"/>
            <a:ext cx="7239000" cy="523220"/>
          </a:xfrm>
          <a:prstGeom prst="rect">
            <a:avLst/>
          </a:prstGeom>
        </p:spPr>
        <p:txBody>
          <a:bodyPr wrap="square">
            <a:spAutoFit/>
          </a:bodyPr>
          <a:lstStyle/>
          <a:p>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a</a:t>
            </a:r>
            <a:r>
              <a:rPr lang="vi-VN"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b) </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c</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
        <p:nvSpPr>
          <p:cNvPr id="2" name="Rectangle 1"/>
          <p:cNvSpPr/>
          <p:nvPr/>
        </p:nvSpPr>
        <p:spPr>
          <a:xfrm>
            <a:off x="3903702" y="5384531"/>
            <a:ext cx="1107996" cy="369332"/>
          </a:xfrm>
          <a:prstGeom prst="rect">
            <a:avLst/>
          </a:prstGeom>
        </p:spPr>
        <p:txBody>
          <a:bodyPr wrap="none">
            <a:spAutoFit/>
          </a:bodyPr>
          <a:lstStyle/>
          <a:p>
            <a:r>
              <a:rPr lang="vi-VN" dirty="0" smtClean="0">
                <a:latin typeface="Times New Roman" pitchFamily="18" charset="0"/>
                <a:cs typeface="Times New Roman" pitchFamily="18" charset="0"/>
              </a:rPr>
              <a:t>Hình 15.2</a:t>
            </a:r>
            <a:endParaRPr lang="en-US" dirty="0"/>
          </a:p>
        </p:txBody>
      </p:sp>
    </p:spTree>
    <p:extLst>
      <p:ext uri="{BB962C8B-B14F-4D97-AF65-F5344CB8AC3E}">
        <p14:creationId xmlns:p14="http://schemas.microsoft.com/office/powerpoint/2010/main" val="17696029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1381</TotalTime>
  <Words>1271</Words>
  <Application>Microsoft Office PowerPoint</Application>
  <PresentationFormat>On-screen Show (4:3)</PresentationFormat>
  <Paragraphs>122</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.VnTime</vt:lpstr>
      <vt:lpstr>Arial</vt:lpstr>
      <vt:lpstr>Calibri</vt:lpstr>
      <vt:lpstr>OpenSans</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ATAN_2021</cp:lastModifiedBy>
  <cp:revision>19</cp:revision>
  <dcterms:created xsi:type="dcterms:W3CDTF">2022-08-12T12:56:22Z</dcterms:created>
  <dcterms:modified xsi:type="dcterms:W3CDTF">2022-11-27T12:49:03Z</dcterms:modified>
</cp:coreProperties>
</file>