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sldIdLst>
    <p:sldId id="658" r:id="rId2"/>
    <p:sldId id="544" r:id="rId3"/>
    <p:sldId id="663" r:id="rId4"/>
    <p:sldId id="664" r:id="rId5"/>
    <p:sldId id="665" r:id="rId6"/>
  </p:sldIdLst>
  <p:sldSz cx="12192000" cy="6858000"/>
  <p:notesSz cx="6858000" cy="9144000"/>
  <p:embeddedFontLst>
    <p:embeddedFont>
      <p:font typeface="#9Slide03 SFU Futura_12" panose="020B0604020202020204" charset="0"/>
      <p:regular r:id="rId8"/>
    </p:embeddedFont>
    <p:embeddedFont>
      <p:font typeface="#9Slide07 IcielKoni" panose="020B0604020202020204" charset="0"/>
      <p:bold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505"/>
    <a:srgbClr val="0033CC"/>
    <a:srgbClr val="FF9A63"/>
    <a:srgbClr val="FBDB52"/>
    <a:srgbClr val="87C86A"/>
    <a:srgbClr val="FE894C"/>
    <a:srgbClr val="F5D753"/>
    <a:srgbClr val="9D9D9D"/>
    <a:srgbClr val="2BCD15"/>
    <a:srgbClr val="2B8D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3506" autoAdjust="0"/>
  </p:normalViewPr>
  <p:slideViewPr>
    <p:cSldViewPr snapToGrid="0">
      <p:cViewPr varScale="1">
        <p:scale>
          <a:sx n="76" d="100"/>
          <a:sy n="76" d="100"/>
        </p:scale>
        <p:origin x="8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11/26/2022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maps/place/Southern+Asia/@23.5406142,66.1835139,5886503m/data=!3m1!1e3!4m5!3m4!1s0x3bb51e126ff8d06f:0xf0562e73e5dc9d0!8m2!3d25.03764!4d76.456308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maps/place/Southern+Asia/@23.5406142,66.1835139,5886503m/data=!3m1!1e3!4m5!3m4!1s0x3bb51e126ff8d06f:0xf0562e73e5dc9d0!8m2!3d25.03764!4d76.456308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maps/place/Southern+Asia/@23.5406142,66.1835139,5886503m/data=!3m1!1e3!4m5!3m4!1s0x3bb51e126ff8d06f:0xf0562e73e5dc9d0!8m2!3d25.03764!4d76.456308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1</a:t>
            </a:fld>
            <a:endParaRPr lang="en-US"/>
          </a:p>
        </p:txBody>
      </p:sp>
    </p:spTree>
    <p:extLst>
      <p:ext uri="{BB962C8B-B14F-4D97-AF65-F5344CB8AC3E}">
        <p14:creationId xmlns:p14="http://schemas.microsoft.com/office/powerpoint/2010/main" val="199149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a:t>
            </a:r>
          </a:p>
          <a:p>
            <a:r>
              <a:rPr lang="en-US" dirty="0">
                <a:hlinkClick r:id="rId3"/>
              </a:rPr>
              <a:t>https://www.google.com/maps/place/Southern+Asia/@23.5406142,66.1835139,5886503m/data=!3m1!1e3!4m5!3m4!1s0x3bb51e126ff8d06f:0xf0562e73e5dc9d0!8m2!3d25.03764!4d76.4563087</a:t>
            </a:r>
            <a:endParaRPr lang="en-US" dirty="0"/>
          </a:p>
          <a:p>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2</a:t>
            </a:fld>
            <a:endParaRPr lang="en-US"/>
          </a:p>
        </p:txBody>
      </p:sp>
    </p:spTree>
    <p:extLst>
      <p:ext uri="{BB962C8B-B14F-4D97-AF65-F5344CB8AC3E}">
        <p14:creationId xmlns:p14="http://schemas.microsoft.com/office/powerpoint/2010/main" val="297560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a:t>
            </a:r>
          </a:p>
          <a:p>
            <a:r>
              <a:rPr lang="en-US" dirty="0">
                <a:hlinkClick r:id="rId3"/>
              </a:rPr>
              <a:t>https://www.google.com/maps/place/Southern+Asia/@23.5406142,66.1835139,5886503m/data=!3m1!1e3!4m5!3m4!1s0x3bb51e126ff8d06f:0xf0562e73e5dc9d0!8m2!3d25.03764!4d76.4563087</a:t>
            </a:r>
            <a:endParaRPr lang="en-US" dirty="0"/>
          </a:p>
          <a:p>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3</a:t>
            </a:fld>
            <a:endParaRPr lang="en-US"/>
          </a:p>
        </p:txBody>
      </p:sp>
    </p:spTree>
    <p:extLst>
      <p:ext uri="{BB962C8B-B14F-4D97-AF65-F5344CB8AC3E}">
        <p14:creationId xmlns:p14="http://schemas.microsoft.com/office/powerpoint/2010/main" val="165687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a:t>
            </a:r>
          </a:p>
          <a:p>
            <a:r>
              <a:rPr lang="en-US" dirty="0">
                <a:hlinkClick r:id="rId3"/>
              </a:rPr>
              <a:t>https://www.google.com/maps/place/Southern+Asia/@23.5406142,66.1835139,5886503m/data=!3m1!1e3!4m5!3m4!1s0x3bb51e126ff8d06f:0xf0562e73e5dc9d0!8m2!3d25.03764!4d76.4563087</a:t>
            </a:r>
            <a:endParaRPr lang="en-US" dirty="0"/>
          </a:p>
          <a:p>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4</a:t>
            </a:fld>
            <a:endParaRPr lang="en-US"/>
          </a:p>
        </p:txBody>
      </p:sp>
    </p:spTree>
    <p:extLst>
      <p:ext uri="{BB962C8B-B14F-4D97-AF65-F5344CB8AC3E}">
        <p14:creationId xmlns:p14="http://schemas.microsoft.com/office/powerpoint/2010/main" val="153560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5" name="Footer Placeholder 4">
            <a:extLst>
              <a:ext uri="{FF2B5EF4-FFF2-40B4-BE49-F238E27FC236}">
                <a16:creationId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5" name="Footer Placeholder 4">
            <a:extLst>
              <a:ext uri="{FF2B5EF4-FFF2-40B4-BE49-F238E27FC236}">
                <a16:creationId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5" name="Footer Placeholder 4">
            <a:extLst>
              <a:ext uri="{FF2B5EF4-FFF2-40B4-BE49-F238E27FC236}">
                <a16:creationId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5" name="Footer Placeholder 4">
            <a:extLst>
              <a:ext uri="{FF2B5EF4-FFF2-40B4-BE49-F238E27FC236}">
                <a16:creationId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5" name="Footer Placeholder 4">
            <a:extLst>
              <a:ext uri="{FF2B5EF4-FFF2-40B4-BE49-F238E27FC236}">
                <a16:creationId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6" name="Footer Placeholder 5">
            <a:extLst>
              <a:ext uri="{FF2B5EF4-FFF2-40B4-BE49-F238E27FC236}">
                <a16:creationId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8" name="Footer Placeholder 7">
            <a:extLst>
              <a:ext uri="{FF2B5EF4-FFF2-40B4-BE49-F238E27FC236}">
                <a16:creationId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4" name="Footer Placeholder 3">
            <a:extLst>
              <a:ext uri="{FF2B5EF4-FFF2-40B4-BE49-F238E27FC236}">
                <a16:creationId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3" name="Footer Placeholder 2">
            <a:extLst>
              <a:ext uri="{FF2B5EF4-FFF2-40B4-BE49-F238E27FC236}">
                <a16:creationId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6" name="Footer Placeholder 5">
            <a:extLst>
              <a:ext uri="{FF2B5EF4-FFF2-40B4-BE49-F238E27FC236}">
                <a16:creationId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11/26/2022</a:t>
            </a:fld>
            <a:endParaRPr lang="en-US"/>
          </a:p>
        </p:txBody>
      </p:sp>
      <p:sp>
        <p:nvSpPr>
          <p:cNvPr id="6" name="Footer Placeholder 5">
            <a:extLst>
              <a:ext uri="{FF2B5EF4-FFF2-40B4-BE49-F238E27FC236}">
                <a16:creationId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11/26/2022</a:t>
            </a:fld>
            <a:endParaRPr lang="en-US"/>
          </a:p>
        </p:txBody>
      </p:sp>
      <p:sp>
        <p:nvSpPr>
          <p:cNvPr id="5" name="Footer Placeholder 4">
            <a:extLst>
              <a:ext uri="{FF2B5EF4-FFF2-40B4-BE49-F238E27FC236}">
                <a16:creationId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6.png"/><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9.png"/><Relationship Id="rId12" Type="http://schemas.microsoft.com/office/2007/relationships/hdphoto" Target="../media/hdphoto8.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6.wdp"/><Relationship Id="rId11" Type="http://schemas.openxmlformats.org/officeDocument/2006/relationships/image" Target="../media/image13.png"/><Relationship Id="rId5" Type="http://schemas.openxmlformats.org/officeDocument/2006/relationships/image" Target="../media/image11.png"/><Relationship Id="rId10" Type="http://schemas.microsoft.com/office/2007/relationships/hdphoto" Target="../media/hdphoto7.wdp"/><Relationship Id="rId4" Type="http://schemas.microsoft.com/office/2007/relationships/hdphoto" Target="../media/hdphoto5.wdp"/><Relationship Id="rId9" Type="http://schemas.openxmlformats.org/officeDocument/2006/relationships/image" Target="../media/image12.png"/><Relationship Id="rId14"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18.png"/><Relationship Id="rId18" Type="http://schemas.microsoft.com/office/2007/relationships/hdphoto" Target="../media/hdphoto14.wdp"/><Relationship Id="rId3" Type="http://schemas.openxmlformats.org/officeDocument/2006/relationships/image" Target="../media/image15.png"/><Relationship Id="rId7" Type="http://schemas.openxmlformats.org/officeDocument/2006/relationships/image" Target="../media/image16.png"/><Relationship Id="rId12" Type="http://schemas.microsoft.com/office/2007/relationships/hdphoto" Target="../media/hdphoto12.wdp"/><Relationship Id="rId17" Type="http://schemas.openxmlformats.org/officeDocument/2006/relationships/image" Target="../media/image20.png"/><Relationship Id="rId2" Type="http://schemas.openxmlformats.org/officeDocument/2006/relationships/notesSlide" Target="../notesSlides/notesSlide4.xml"/><Relationship Id="rId16" Type="http://schemas.microsoft.com/office/2007/relationships/hdphoto" Target="../media/hdphoto7.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5.png"/><Relationship Id="rId15" Type="http://schemas.openxmlformats.org/officeDocument/2006/relationships/image" Target="../media/image19.png"/><Relationship Id="rId10" Type="http://schemas.microsoft.com/office/2007/relationships/hdphoto" Target="../media/hdphoto4.wdp"/><Relationship Id="rId4" Type="http://schemas.microsoft.com/office/2007/relationships/hdphoto" Target="../media/hdphoto10.wdp"/><Relationship Id="rId9" Type="http://schemas.openxmlformats.org/officeDocument/2006/relationships/image" Target="../media/image9.png"/><Relationship Id="rId14" Type="http://schemas.microsoft.com/office/2007/relationships/hdphoto" Target="../media/hdphoto13.wdp"/></Relationships>
</file>

<file path=ppt/slides/_rels/slide5.xml.rels><?xml version="1.0" encoding="UTF-8" standalone="yes"?>
<Relationships xmlns="http://schemas.openxmlformats.org/package/2006/relationships"><Relationship Id="rId3" Type="http://schemas.microsoft.com/office/2007/relationships/hdphoto" Target="../media/hdphoto15.wdp"/><Relationship Id="rId7"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0.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FA511026-8542-4AC0-9F06-134A7085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6"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Himalaya">
            <a:extLst>
              <a:ext uri="{FF2B5EF4-FFF2-40B4-BE49-F238E27FC236}">
                <a16:creationId xmlns:a16="http://schemas.microsoft.com/office/drawing/2014/main" id="{FFED0C2C-62BC-4EF7-9FF8-F803DC9FF806}"/>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b="1509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F590FB7-70FC-41E1-88AB-6E40512DBD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88" r="2" b="7559"/>
          <a:stretch/>
        </p:blipFill>
        <p:spPr bwMode="auto">
          <a:xfrm>
            <a:off x="8452963" y="3681463"/>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Vị trí địa lí và địa hình khu vực nam Á | SGK Địa lí lớp 8">
            <a:extLst>
              <a:ext uri="{FF2B5EF4-FFF2-40B4-BE49-F238E27FC236}">
                <a16:creationId xmlns:a16="http://schemas.microsoft.com/office/drawing/2014/main" id="{5F56F315-7AC1-46D2-B065-8AA9C91AFF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83" r="2" b="12727"/>
          <a:stretch/>
        </p:blipFill>
        <p:spPr bwMode="auto">
          <a:xfrm>
            <a:off x="5398281"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himalaya">
            <a:extLst>
              <a:ext uri="{FF2B5EF4-FFF2-40B4-BE49-F238E27FC236}">
                <a16:creationId xmlns:a16="http://schemas.microsoft.com/office/drawing/2014/main" id="{02357A91-9CCD-460F-99B6-9E9F5EEA11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23" r="12132" b="-2"/>
          <a:stretch/>
        </p:blipFill>
        <p:spPr bwMode="auto">
          <a:xfrm>
            <a:off x="7621024" y="-3"/>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B6CBC17-7AAC-4267-B822-1C297CBD79E6}"/>
              </a:ext>
            </a:extLst>
          </p:cNvPr>
          <p:cNvSpPr/>
          <p:nvPr/>
        </p:nvSpPr>
        <p:spPr>
          <a:xfrm>
            <a:off x="-64488" y="367189"/>
            <a:ext cx="5539204" cy="6848029"/>
          </a:xfrm>
          <a:prstGeom prst="rect">
            <a:avLst/>
          </a:prstGeom>
          <a:noFill/>
        </p:spPr>
        <p:txBody>
          <a:bodyPr wrap="square" lIns="91440" tIns="45720" rIns="91440" bIns="45720">
            <a:spAutoFit/>
          </a:bodyPr>
          <a:lstStyle/>
          <a:p>
            <a:pPr algn="ctr"/>
            <a:r>
              <a:rPr lang="en-US" sz="6000" b="1" u="sng" cap="none" spc="0" dirty="0">
                <a:ln w="13462">
                  <a:solidFill>
                    <a:schemeClr val="bg1"/>
                  </a:solidFill>
                  <a:prstDash val="solid"/>
                </a:ln>
                <a:effectLst>
                  <a:outerShdw dist="38100" dir="2700000" algn="bl" rotWithShape="0">
                    <a:schemeClr val="accent5"/>
                  </a:outerShdw>
                </a:effectLst>
                <a:latin typeface="#9Slide07 IcielKoni" pitchFamily="2" charset="0"/>
              </a:rPr>
              <a:t>BÀI 10</a:t>
            </a:r>
          </a:p>
          <a:p>
            <a:pPr algn="ctr"/>
            <a:r>
              <a:rPr lang="en-US" sz="6600" b="1" cap="none" spc="0" dirty="0">
                <a:ln w="13462">
                  <a:solidFill>
                    <a:schemeClr val="bg1"/>
                  </a:solidFill>
                  <a:prstDash val="solid"/>
                </a:ln>
                <a:solidFill>
                  <a:srgbClr val="FFC000"/>
                </a:solidFill>
                <a:effectLst>
                  <a:outerShdw dist="38100" dir="2700000" algn="bl" rotWithShape="0">
                    <a:schemeClr val="accent5"/>
                  </a:outerShdw>
                </a:effectLst>
                <a:latin typeface="#9Slide07 IcielKoni" pitchFamily="2" charset="0"/>
              </a:rPr>
              <a:t>ĐIỀU KIỆN </a:t>
            </a:r>
          </a:p>
          <a:p>
            <a:pPr algn="ctr"/>
            <a:r>
              <a:rPr lang="en-US" sz="6600" b="1" cap="none" spc="0" dirty="0">
                <a:ln w="13462">
                  <a:solidFill>
                    <a:schemeClr val="bg1"/>
                  </a:solidFill>
                  <a:prstDash val="solid"/>
                </a:ln>
                <a:solidFill>
                  <a:srgbClr val="FFC000"/>
                </a:solidFill>
                <a:effectLst>
                  <a:outerShdw dist="38100" dir="2700000" algn="bl" rotWithShape="0">
                    <a:schemeClr val="accent5"/>
                  </a:outerShdw>
                </a:effectLst>
                <a:latin typeface="#9Slide07 IcielKoni" pitchFamily="2" charset="0"/>
              </a:rPr>
              <a:t>TỰ NHIÊN </a:t>
            </a:r>
          </a:p>
          <a:p>
            <a:pPr algn="ctr"/>
            <a:r>
              <a:rPr lang="en-US" sz="6600" b="1" cap="none" spc="0" dirty="0">
                <a:ln w="13462">
                  <a:solidFill>
                    <a:schemeClr val="bg1"/>
                  </a:solidFill>
                  <a:prstDash val="solid"/>
                </a:ln>
                <a:solidFill>
                  <a:srgbClr val="FFC000"/>
                </a:solidFill>
                <a:effectLst>
                  <a:outerShdw dist="38100" dir="2700000" algn="bl" rotWithShape="0">
                    <a:schemeClr val="accent5"/>
                  </a:outerShdw>
                </a:effectLst>
                <a:latin typeface="#9Slide07 IcielKoni" pitchFamily="2" charset="0"/>
              </a:rPr>
              <a:t>KHU VỰC </a:t>
            </a:r>
            <a:r>
              <a:rPr lang="en-US" sz="11500" b="1" cap="none" spc="0" dirty="0">
                <a:ln w="13462">
                  <a:solidFill>
                    <a:schemeClr val="bg1"/>
                  </a:solidFill>
                  <a:prstDash val="solid"/>
                </a:ln>
                <a:solidFill>
                  <a:srgbClr val="FFFF00"/>
                </a:solidFill>
                <a:effectLst>
                  <a:outerShdw dist="38100" dir="2700000" algn="bl" rotWithShape="0">
                    <a:schemeClr val="accent5"/>
                  </a:outerShdw>
                </a:effectLst>
                <a:latin typeface="#9Slide07 IcielKoni" pitchFamily="2" charset="0"/>
              </a:rPr>
              <a:t>NAM Á</a:t>
            </a:r>
          </a:p>
          <a:p>
            <a:pPr algn="ctr"/>
            <a:endParaRPr lang="en-US" sz="6600" b="1" cap="none" spc="0" dirty="0">
              <a:ln w="13462">
                <a:solidFill>
                  <a:schemeClr val="bg1"/>
                </a:solidFill>
                <a:prstDash val="solid"/>
              </a:ln>
              <a:solidFill>
                <a:srgbClr val="C00000"/>
              </a:solidFill>
              <a:effectLst>
                <a:outerShdw dist="38100" dir="2700000" algn="bl" rotWithShape="0">
                  <a:schemeClr val="accent5"/>
                </a:outerShdw>
              </a:effectLst>
              <a:latin typeface="#9Slide07 IcielKoni" pitchFamily="2" charset="0"/>
            </a:endParaRPr>
          </a:p>
        </p:txBody>
      </p:sp>
    </p:spTree>
    <p:extLst>
      <p:ext uri="{BB962C8B-B14F-4D97-AF65-F5344CB8AC3E}">
        <p14:creationId xmlns:p14="http://schemas.microsoft.com/office/powerpoint/2010/main" val="25589745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86FE92B9-F652-4E84-8DBB-804CCF642C82}"/>
              </a:ext>
            </a:extLst>
          </p:cNvPr>
          <p:cNvGrpSpPr/>
          <p:nvPr/>
        </p:nvGrpSpPr>
        <p:grpSpPr>
          <a:xfrm>
            <a:off x="0" y="-14068"/>
            <a:ext cx="12206068" cy="6858000"/>
            <a:chOff x="-14068" y="0"/>
            <a:chExt cx="12206068" cy="6858000"/>
          </a:xfrm>
        </p:grpSpPr>
        <p:grpSp>
          <p:nvGrpSpPr>
            <p:cNvPr id="3" name="Nhóm 2">
              <a:extLst>
                <a:ext uri="{FF2B5EF4-FFF2-40B4-BE49-F238E27FC236}">
                  <a16:creationId xmlns:a16="http://schemas.microsoft.com/office/drawing/2014/main" id="{772BF436-7BD4-4579-A6F2-62E5A22A1D10}"/>
                </a:ext>
              </a:extLst>
            </p:cNvPr>
            <p:cNvGrpSpPr/>
            <p:nvPr/>
          </p:nvGrpSpPr>
          <p:grpSpPr>
            <a:xfrm>
              <a:off x="-14068" y="0"/>
              <a:ext cx="12206068" cy="6858000"/>
              <a:chOff x="-14068" y="0"/>
              <a:chExt cx="12206068" cy="6858000"/>
            </a:xfrm>
          </p:grpSpPr>
          <p:cxnSp>
            <p:nvCxnSpPr>
              <p:cNvPr id="5" name="Đường nối Thẳng 4">
                <a:extLst>
                  <a:ext uri="{FF2B5EF4-FFF2-40B4-BE49-F238E27FC236}">
                    <a16:creationId xmlns:a16="http://schemas.microsoft.com/office/drawing/2014/main" id="{01CD522B-5A40-446E-8D76-A9F64D79D5F4}"/>
                  </a:ext>
                </a:extLst>
              </p:cNvPr>
              <p:cNvCxnSpPr/>
              <p:nvPr/>
            </p:nvCxnSpPr>
            <p:spPr>
              <a:xfrm>
                <a:off x="0" y="33764"/>
                <a:ext cx="12192000" cy="0"/>
              </a:xfrm>
              <a:prstGeom prst="line">
                <a:avLst/>
              </a:prstGeom>
              <a:noFill/>
              <a:ln w="76200" cap="flat" cmpd="sng" algn="ctr">
                <a:solidFill>
                  <a:srgbClr val="92D050"/>
                </a:solidFill>
                <a:prstDash val="solid"/>
                <a:miter lim="800000"/>
              </a:ln>
              <a:effectLst/>
            </p:spPr>
          </p:cxnSp>
          <p:cxnSp>
            <p:nvCxnSpPr>
              <p:cNvPr id="6" name="Đường nối Thẳng 5">
                <a:extLst>
                  <a:ext uri="{FF2B5EF4-FFF2-40B4-BE49-F238E27FC236}">
                    <a16:creationId xmlns:a16="http://schemas.microsoft.com/office/drawing/2014/main" id="{C77879FB-7CE7-45FB-9D2B-3EBFEC76E441}"/>
                  </a:ext>
                </a:extLst>
              </p:cNvPr>
              <p:cNvCxnSpPr>
                <a:cxnSpLocks/>
              </p:cNvCxnSpPr>
              <p:nvPr/>
            </p:nvCxnSpPr>
            <p:spPr>
              <a:xfrm flipV="1">
                <a:off x="14068" y="0"/>
                <a:ext cx="0" cy="6858000"/>
              </a:xfrm>
              <a:prstGeom prst="line">
                <a:avLst/>
              </a:prstGeom>
              <a:noFill/>
              <a:ln w="76200" cap="flat" cmpd="sng" algn="ctr">
                <a:solidFill>
                  <a:srgbClr val="92D050"/>
                </a:solidFill>
                <a:prstDash val="solid"/>
                <a:miter lim="800000"/>
              </a:ln>
              <a:effectLst/>
            </p:spPr>
          </p:cxnSp>
          <p:cxnSp>
            <p:nvCxnSpPr>
              <p:cNvPr id="7" name="Đường nối Thẳng 6">
                <a:extLst>
                  <a:ext uri="{FF2B5EF4-FFF2-40B4-BE49-F238E27FC236}">
                    <a16:creationId xmlns:a16="http://schemas.microsoft.com/office/drawing/2014/main" id="{67588598-0289-4BA3-BC41-E9CC3FDB78FD}"/>
                  </a:ext>
                </a:extLst>
              </p:cNvPr>
              <p:cNvCxnSpPr/>
              <p:nvPr/>
            </p:nvCxnSpPr>
            <p:spPr>
              <a:xfrm>
                <a:off x="-14068" y="6858000"/>
                <a:ext cx="12192000" cy="0"/>
              </a:xfrm>
              <a:prstGeom prst="line">
                <a:avLst/>
              </a:prstGeom>
              <a:noFill/>
              <a:ln w="76200" cap="flat" cmpd="sng" algn="ctr">
                <a:solidFill>
                  <a:srgbClr val="92D050"/>
                </a:solidFill>
                <a:prstDash val="solid"/>
                <a:miter lim="800000"/>
              </a:ln>
              <a:effectLst/>
            </p:spPr>
          </p:cxnSp>
        </p:grpSp>
        <p:cxnSp>
          <p:nvCxnSpPr>
            <p:cNvPr id="4" name="Đường nối Thẳng 3">
              <a:extLst>
                <a:ext uri="{FF2B5EF4-FFF2-40B4-BE49-F238E27FC236}">
                  <a16:creationId xmlns:a16="http://schemas.microsoft.com/office/drawing/2014/main" id="{D16FDA3E-50E7-4E77-B307-BE6A51399654}"/>
                </a:ext>
              </a:extLst>
            </p:cNvPr>
            <p:cNvCxnSpPr>
              <a:cxnSpLocks/>
            </p:cNvCxnSpPr>
            <p:nvPr/>
          </p:nvCxnSpPr>
          <p:spPr>
            <a:xfrm flipV="1">
              <a:off x="12149796" y="33766"/>
              <a:ext cx="0" cy="6824234"/>
            </a:xfrm>
            <a:prstGeom prst="line">
              <a:avLst/>
            </a:prstGeom>
            <a:noFill/>
            <a:ln w="76200" cap="flat" cmpd="sng" algn="ctr">
              <a:solidFill>
                <a:srgbClr val="92D050"/>
              </a:solidFill>
              <a:prstDash val="solid"/>
              <a:miter lim="800000"/>
            </a:ln>
            <a:effectLst/>
          </p:spPr>
        </p:cxnSp>
      </p:grpSp>
      <p:cxnSp>
        <p:nvCxnSpPr>
          <p:cNvPr id="66" name="Straight Connector 65">
            <a:extLst>
              <a:ext uri="{FF2B5EF4-FFF2-40B4-BE49-F238E27FC236}">
                <a16:creationId xmlns:a16="http://schemas.microsoft.com/office/drawing/2014/main" id="{B83436B8-E5AF-42AD-B6EF-9DC3858AA5DA}"/>
              </a:ext>
            </a:extLst>
          </p:cNvPr>
          <p:cNvCxnSpPr>
            <a:cxnSpLocks/>
          </p:cNvCxnSpPr>
          <p:nvPr/>
        </p:nvCxnSpPr>
        <p:spPr>
          <a:xfrm flipH="1">
            <a:off x="6051350" y="1209940"/>
            <a:ext cx="14306" cy="5546594"/>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9" name="Text Box 5">
            <a:extLst>
              <a:ext uri="{FF2B5EF4-FFF2-40B4-BE49-F238E27FC236}">
                <a16:creationId xmlns:a16="http://schemas.microsoft.com/office/drawing/2014/main" id="{5FC8F933-491B-4D9B-BCD0-458EA7C845D0}"/>
              </a:ext>
            </a:extLst>
          </p:cNvPr>
          <p:cNvSpPr txBox="1">
            <a:spLocks noChangeArrowheads="1"/>
          </p:cNvSpPr>
          <p:nvPr/>
        </p:nvSpPr>
        <p:spPr bwMode="auto">
          <a:xfrm>
            <a:off x="1297543" y="2357132"/>
            <a:ext cx="2159600" cy="3539430"/>
          </a:xfrm>
          <a:prstGeom prst="rect">
            <a:avLst/>
          </a:prstGeom>
          <a:noFill/>
          <a:ln w="9525" algn="ctr">
            <a:solidFill>
              <a:srgbClr val="000000"/>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b="1" dirty="0" err="1">
                <a:solidFill>
                  <a:srgbClr val="002060"/>
                </a:solidFill>
                <a:latin typeface="#9Slide03 SFU Futura_12" panose="00000400000000000000" pitchFamily="2" charset="0"/>
              </a:rPr>
              <a:t>Đọc</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thông</a:t>
            </a:r>
            <a:r>
              <a:rPr lang="en-US" b="1" dirty="0">
                <a:solidFill>
                  <a:srgbClr val="002060"/>
                </a:solidFill>
                <a:latin typeface="#9Slide03 SFU Futura_12" panose="00000400000000000000" pitchFamily="2" charset="0"/>
              </a:rPr>
              <a:t> tin SGK </a:t>
            </a:r>
            <a:r>
              <a:rPr lang="en-US" b="1" dirty="0" err="1">
                <a:solidFill>
                  <a:srgbClr val="002060"/>
                </a:solidFill>
                <a:latin typeface="#9Slide03 SFU Futura_12" panose="00000400000000000000" pitchFamily="2" charset="0"/>
              </a:rPr>
              <a:t>xác</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định</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vị</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trí</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của</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khu</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vưc</a:t>
            </a:r>
            <a:r>
              <a:rPr lang="en-US" b="1" dirty="0">
                <a:solidFill>
                  <a:srgbClr val="002060"/>
                </a:solidFill>
                <a:latin typeface="#9Slide03 SFU Futura_12" panose="00000400000000000000" pitchFamily="2" charset="0"/>
              </a:rPr>
              <a:t> Nam Á </a:t>
            </a:r>
            <a:r>
              <a:rPr lang="en-US" b="1" dirty="0" err="1">
                <a:solidFill>
                  <a:srgbClr val="002060"/>
                </a:solidFill>
                <a:latin typeface="#9Slide03 SFU Futura_12" panose="00000400000000000000" pitchFamily="2" charset="0"/>
              </a:rPr>
              <a:t>và</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hoàn</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thành</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phiếu</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học</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tập</a:t>
            </a:r>
            <a:endParaRPr lang="en-US" b="1" dirty="0">
              <a:solidFill>
                <a:srgbClr val="002060"/>
              </a:solidFill>
              <a:latin typeface="#9Slide03 SFU Futura_12" panose="00000400000000000000" pitchFamily="2" charset="0"/>
            </a:endParaRPr>
          </a:p>
        </p:txBody>
      </p:sp>
      <p:cxnSp>
        <p:nvCxnSpPr>
          <p:cNvPr id="45" name="Straight Connector 44">
            <a:extLst>
              <a:ext uri="{FF2B5EF4-FFF2-40B4-BE49-F238E27FC236}">
                <a16:creationId xmlns:a16="http://schemas.microsoft.com/office/drawing/2014/main" id="{14C1C675-3867-4E5E-A77C-C902482B1451}"/>
              </a:ext>
            </a:extLst>
          </p:cNvPr>
          <p:cNvCxnSpPr/>
          <p:nvPr/>
        </p:nvCxnSpPr>
        <p:spPr>
          <a:xfrm>
            <a:off x="1550" y="1234729"/>
            <a:ext cx="12192000"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164136EE-0A71-496E-9007-6784C7E718A7}"/>
              </a:ext>
            </a:extLst>
          </p:cNvPr>
          <p:cNvSpPr/>
          <p:nvPr/>
        </p:nvSpPr>
        <p:spPr>
          <a:xfrm>
            <a:off x="3662872" y="74369"/>
            <a:ext cx="6179658" cy="1015663"/>
          </a:xfrm>
          <a:prstGeom prst="rect">
            <a:avLst/>
          </a:prstGeom>
          <a:solidFill>
            <a:srgbClr val="00B050"/>
          </a:solidFill>
        </p:spPr>
        <p:txBody>
          <a:bodyPr wrap="square" lIns="91440" tIns="45720" rIns="91440" bIns="45720">
            <a:spAutoFit/>
          </a:bodyPr>
          <a:lstStyle/>
          <a:p>
            <a:pPr algn="ctr"/>
            <a:r>
              <a:rPr lang="en-US" sz="6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7 IcielKoni" pitchFamily="2" charset="0"/>
              </a:rPr>
              <a:t>   </a:t>
            </a:r>
            <a:r>
              <a:rPr lang="en-US" sz="6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rPr>
              <a:t>1. VỊ TRÍ ĐỊA LÍ</a:t>
            </a:r>
            <a:endParaRPr lang="en-US" sz="48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endParaRPr>
          </a:p>
        </p:txBody>
      </p:sp>
      <p:pic>
        <p:nvPicPr>
          <p:cNvPr id="61" name="Picture 8" descr="Hình ảnh Đồng Hồ Báo Thức Biểu Tượng, đồng Hồ Clipart, Đồng Hồ Biểu Tượng,  Biểu Tượng Báo động Vector và PNG với nền trong suốt để tải xuống miễn phí">
            <a:extLst>
              <a:ext uri="{FF2B5EF4-FFF2-40B4-BE49-F238E27FC236}">
                <a16:creationId xmlns:a16="http://schemas.microsoft.com/office/drawing/2014/main" id="{C4B04A7B-0D1C-447E-BB78-90E1D7ECDD6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198" t="8932" r="15052" b="9818"/>
          <a:stretch/>
        </p:blipFill>
        <p:spPr bwMode="auto">
          <a:xfrm>
            <a:off x="578767" y="5153625"/>
            <a:ext cx="1053177" cy="1244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p Cartoon png download - 512*512 - Free Transparent Map png Download. -  CleanPNG / KissPNG">
            <a:extLst>
              <a:ext uri="{FF2B5EF4-FFF2-40B4-BE49-F238E27FC236}">
                <a16:creationId xmlns:a16="http://schemas.microsoft.com/office/drawing/2014/main" id="{C783A5A2-0DDB-4C9D-A5C7-0F2FFA30DC7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85" b="96731" l="10000" r="90000">
                        <a14:foregroundMark x1="64667" y1="91346" x2="45667" y2="96923"/>
                        <a14:foregroundMark x1="45667" y1="96923" x2="35333" y2="89808"/>
                        <a14:foregroundMark x1="41222" y1="6923" x2="49333" y2="5385"/>
                        <a14:foregroundMark x1="49333" y1="5385" x2="56222" y2="6731"/>
                        <a14:foregroundMark x1="56222" y1="6731" x2="56667" y2="7115"/>
                        <a14:foregroundMark x1="48667" y1="385" x2="48667" y2="385"/>
                      </a14:backgroundRemoval>
                    </a14:imgEffect>
                  </a14:imgLayer>
                </a14:imgProps>
              </a:ext>
              <a:ext uri="{28A0092B-C50C-407E-A947-70E740481C1C}">
                <a14:useLocalDpi xmlns:a14="http://schemas.microsoft.com/office/drawing/2010/main" val="0"/>
              </a:ext>
            </a:extLst>
          </a:blip>
          <a:srcRect l="28004" r="29190"/>
          <a:stretch/>
        </p:blipFill>
        <p:spPr bwMode="auto">
          <a:xfrm>
            <a:off x="3345315" y="-4091"/>
            <a:ext cx="892272" cy="120433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Thông tin tuyển dụng Công ty CP giải pháp Không Gian Xanh | Khoa Công nghệ  thông tin">
            <a:extLst>
              <a:ext uri="{FF2B5EF4-FFF2-40B4-BE49-F238E27FC236}">
                <a16:creationId xmlns:a16="http://schemas.microsoft.com/office/drawing/2014/main" id="{66C83BE2-F181-4D27-9D52-921DA07E39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439" y="1316952"/>
            <a:ext cx="1165452" cy="11654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otebook Paper And Pencil Hand Drawn Vector Line Art Illustration Royalty  Free Cliparts, Vectors, And Stock Illustration. Image 87282008.">
            <a:extLst>
              <a:ext uri="{FF2B5EF4-FFF2-40B4-BE49-F238E27FC236}">
                <a16:creationId xmlns:a16="http://schemas.microsoft.com/office/drawing/2014/main" id="{D58E106B-64B5-4210-9A2B-5E0CA22A22C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87597" y1="84923" x2="85357" y2="54077"/>
                        <a14:foregroundMark x1="85357" y1="54077" x2="87597" y2="43308"/>
                        <a14:foregroundMark x1="86477" y1="88231" x2="86477" y2="88231"/>
                        <a14:foregroundMark x1="72868" y1="82077" x2="64599" y2="89769"/>
                        <a14:foregroundMark x1="64599" y1="89769" x2="45306" y2="86769"/>
                        <a14:foregroundMark x1="11542" y1="84308" x2="15073" y2="61231"/>
                        <a14:foregroundMark x1="15073" y1="61231" x2="34195" y2="24462"/>
                        <a14:foregroundMark x1="34195" y1="24462" x2="38674" y2="22154"/>
                        <a14:foregroundMark x1="35659" y1="87154" x2="64599" y2="12923"/>
                      </a14:backgroundRemoval>
                    </a14:imgEffect>
                  </a14:imgLayer>
                </a14:imgProps>
              </a:ext>
              <a:ext uri="{28A0092B-C50C-407E-A947-70E740481C1C}">
                <a14:useLocalDpi xmlns:a14="http://schemas.microsoft.com/office/drawing/2010/main" val="0"/>
              </a:ext>
            </a:extLst>
          </a:blip>
          <a:srcRect l="8764" t="10256" r="6914" b="8866"/>
          <a:stretch/>
        </p:blipFill>
        <p:spPr bwMode="auto">
          <a:xfrm>
            <a:off x="6195065" y="1144704"/>
            <a:ext cx="5908278" cy="5546595"/>
          </a:xfrm>
          <a:prstGeom prst="rect">
            <a:avLst/>
          </a:prstGeom>
          <a:noFill/>
          <a:extLst>
            <a:ext uri="{909E8E84-426E-40DD-AFC4-6F175D3DCCD1}">
              <a14:hiddenFill xmlns:a14="http://schemas.microsoft.com/office/drawing/2010/main">
                <a:solidFill>
                  <a:srgbClr val="FFFFFF"/>
                </a:solidFill>
              </a14:hiddenFill>
            </a:ext>
          </a:extLst>
        </p:spPr>
      </p:pic>
      <p:sp>
        <p:nvSpPr>
          <p:cNvPr id="54" name="Text Box 5">
            <a:extLst>
              <a:ext uri="{FF2B5EF4-FFF2-40B4-BE49-F238E27FC236}">
                <a16:creationId xmlns:a16="http://schemas.microsoft.com/office/drawing/2014/main" id="{624157A9-6EEA-4D14-9F42-2FD15C0E7DB1}"/>
              </a:ext>
            </a:extLst>
          </p:cNvPr>
          <p:cNvSpPr txBox="1">
            <a:spLocks noChangeArrowheads="1"/>
          </p:cNvSpPr>
          <p:nvPr/>
        </p:nvSpPr>
        <p:spPr bwMode="auto">
          <a:xfrm>
            <a:off x="6351480" y="2733407"/>
            <a:ext cx="3904512" cy="332398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spcBef>
                <a:spcPct val="50000"/>
              </a:spcBef>
              <a:defRPr/>
            </a:pPr>
            <a:r>
              <a:rPr lang="en-US" sz="2400" b="1" dirty="0">
                <a:solidFill>
                  <a:srgbClr val="002060"/>
                </a:solidFill>
                <a:latin typeface="#9Slide03 SFU Futura_12" panose="00000400000000000000" pitchFamily="2" charset="0"/>
              </a:rPr>
              <a:t>- </a:t>
            </a:r>
            <a:r>
              <a:rPr lang="en-US" sz="2400" b="1" dirty="0" err="1">
                <a:solidFill>
                  <a:srgbClr val="002060"/>
                </a:solidFill>
                <a:latin typeface="#9Slide03 SFU Futura_12" panose="00000400000000000000" pitchFamily="2" charset="0"/>
              </a:rPr>
              <a:t>Nằm</a:t>
            </a:r>
            <a:r>
              <a:rPr lang="en-US" sz="2400" b="1" dirty="0">
                <a:solidFill>
                  <a:srgbClr val="002060"/>
                </a:solidFill>
                <a:latin typeface="#9Slide03 SFU Futura_12" panose="00000400000000000000" pitchFamily="2" charset="0"/>
              </a:rPr>
              <a:t> ở: </a:t>
            </a:r>
          </a:p>
          <a:p>
            <a:pPr algn="just" eaLnBrk="1" hangingPunct="1">
              <a:spcBef>
                <a:spcPct val="50000"/>
              </a:spcBef>
              <a:defRPr/>
            </a:pPr>
            <a:r>
              <a:rPr lang="en-US" sz="2400" b="1" dirty="0">
                <a:solidFill>
                  <a:srgbClr val="002060"/>
                </a:solidFill>
                <a:latin typeface="#9Slide03 SFU Futura_12" panose="00000400000000000000" pitchFamily="2" charset="0"/>
              </a:rPr>
              <a:t>- </a:t>
            </a:r>
            <a:r>
              <a:rPr lang="en-US" sz="2400" b="1" dirty="0" err="1">
                <a:solidFill>
                  <a:srgbClr val="002060"/>
                </a:solidFill>
                <a:latin typeface="#9Slide03 SFU Futura_12" panose="00000400000000000000" pitchFamily="2" charset="0"/>
              </a:rPr>
              <a:t>Tiếp</a:t>
            </a:r>
            <a:r>
              <a:rPr lang="en-US" sz="2400" b="1" dirty="0">
                <a:solidFill>
                  <a:srgbClr val="002060"/>
                </a:solidFill>
                <a:latin typeface="#9Slide03 SFU Futura_12" panose="00000400000000000000" pitchFamily="2" charset="0"/>
              </a:rPr>
              <a:t> </a:t>
            </a:r>
            <a:r>
              <a:rPr lang="en-US" sz="2400" b="1" dirty="0" err="1">
                <a:solidFill>
                  <a:srgbClr val="002060"/>
                </a:solidFill>
                <a:latin typeface="#9Slide03 SFU Futura_12" panose="00000400000000000000" pitchFamily="2" charset="0"/>
              </a:rPr>
              <a:t>giáp</a:t>
            </a:r>
            <a:r>
              <a:rPr lang="en-US" sz="2400" b="1" dirty="0">
                <a:solidFill>
                  <a:srgbClr val="002060"/>
                </a:solidFill>
                <a:latin typeface="#9Slide03 SFU Futura_12" panose="00000400000000000000" pitchFamily="2" charset="0"/>
              </a:rPr>
              <a:t> </a:t>
            </a:r>
            <a:r>
              <a:rPr lang="en-US" sz="2400" b="1" dirty="0" err="1">
                <a:solidFill>
                  <a:srgbClr val="002060"/>
                </a:solidFill>
                <a:latin typeface="#9Slide03 SFU Futura_12" panose="00000400000000000000" pitchFamily="2" charset="0"/>
              </a:rPr>
              <a:t>khu</a:t>
            </a:r>
            <a:r>
              <a:rPr lang="en-US" sz="2400" b="1" dirty="0">
                <a:solidFill>
                  <a:srgbClr val="002060"/>
                </a:solidFill>
                <a:latin typeface="#9Slide03 SFU Futura_12" panose="00000400000000000000" pitchFamily="2" charset="0"/>
              </a:rPr>
              <a:t> </a:t>
            </a:r>
            <a:r>
              <a:rPr lang="en-US" sz="2400" b="1" dirty="0" err="1">
                <a:solidFill>
                  <a:srgbClr val="002060"/>
                </a:solidFill>
                <a:latin typeface="#9Slide03 SFU Futura_12" panose="00000400000000000000" pitchFamily="2" charset="0"/>
              </a:rPr>
              <a:t>vực</a:t>
            </a:r>
            <a:r>
              <a:rPr lang="en-US" sz="2400" b="1" dirty="0">
                <a:solidFill>
                  <a:srgbClr val="002060"/>
                </a:solidFill>
                <a:latin typeface="#9Slide03 SFU Futura_12" panose="00000400000000000000" pitchFamily="2" charset="0"/>
              </a:rPr>
              <a:t>:</a:t>
            </a:r>
          </a:p>
          <a:p>
            <a:pPr marL="457200" indent="-457200" algn="just" eaLnBrk="1" hangingPunct="1">
              <a:spcBef>
                <a:spcPct val="50000"/>
              </a:spcBef>
              <a:buFontTx/>
              <a:buChar char="-"/>
              <a:defRPr/>
            </a:pPr>
            <a:endParaRPr lang="en-US" sz="2400" b="1" dirty="0">
              <a:solidFill>
                <a:srgbClr val="002060"/>
              </a:solidFill>
              <a:latin typeface="#9Slide03 SFU Futura_12" panose="00000400000000000000" pitchFamily="2" charset="0"/>
            </a:endParaRPr>
          </a:p>
          <a:p>
            <a:pPr algn="just" eaLnBrk="1" hangingPunct="1">
              <a:spcBef>
                <a:spcPct val="50000"/>
              </a:spcBef>
              <a:defRPr/>
            </a:pPr>
            <a:endParaRPr lang="en-US" sz="2400" b="1" dirty="0">
              <a:solidFill>
                <a:srgbClr val="002060"/>
              </a:solidFill>
              <a:latin typeface="#9Slide03 SFU Futura_12" panose="00000400000000000000" pitchFamily="2" charset="0"/>
            </a:endParaRPr>
          </a:p>
          <a:p>
            <a:pPr algn="just" eaLnBrk="1" hangingPunct="1">
              <a:spcBef>
                <a:spcPct val="50000"/>
              </a:spcBef>
              <a:defRPr/>
            </a:pPr>
            <a:r>
              <a:rPr lang="en-US" sz="2400" b="1" dirty="0">
                <a:solidFill>
                  <a:srgbClr val="002060"/>
                </a:solidFill>
                <a:latin typeface="#9Slide03 SFU Futura_12" panose="00000400000000000000" pitchFamily="2" charset="0"/>
              </a:rPr>
              <a:t>- </a:t>
            </a:r>
            <a:r>
              <a:rPr lang="en-US" sz="2400" b="1" dirty="0" err="1">
                <a:solidFill>
                  <a:srgbClr val="002060"/>
                </a:solidFill>
                <a:latin typeface="#9Slide03 SFU Futura_12" panose="00000400000000000000" pitchFamily="2" charset="0"/>
              </a:rPr>
              <a:t>Tiếp</a:t>
            </a:r>
            <a:r>
              <a:rPr lang="en-US" sz="2400" b="1" dirty="0">
                <a:solidFill>
                  <a:srgbClr val="002060"/>
                </a:solidFill>
                <a:latin typeface="#9Slide03 SFU Futura_12" panose="00000400000000000000" pitchFamily="2" charset="0"/>
              </a:rPr>
              <a:t> </a:t>
            </a:r>
            <a:r>
              <a:rPr lang="en-US" sz="2400" b="1" dirty="0" err="1">
                <a:solidFill>
                  <a:srgbClr val="002060"/>
                </a:solidFill>
                <a:latin typeface="#9Slide03 SFU Futura_12" panose="00000400000000000000" pitchFamily="2" charset="0"/>
              </a:rPr>
              <a:t>giáp</a:t>
            </a:r>
            <a:r>
              <a:rPr lang="en-US" sz="2400" b="1" dirty="0">
                <a:solidFill>
                  <a:srgbClr val="002060"/>
                </a:solidFill>
                <a:latin typeface="#9Slide03 SFU Futura_12" panose="00000400000000000000" pitchFamily="2" charset="0"/>
              </a:rPr>
              <a:t> </a:t>
            </a:r>
            <a:r>
              <a:rPr lang="en-US" sz="2400" b="1" dirty="0" err="1">
                <a:solidFill>
                  <a:srgbClr val="002060"/>
                </a:solidFill>
                <a:latin typeface="#9Slide03 SFU Futura_12" panose="00000400000000000000" pitchFamily="2" charset="0"/>
              </a:rPr>
              <a:t>vịnh</a:t>
            </a:r>
            <a:r>
              <a:rPr lang="en-US" sz="2400" b="1" dirty="0">
                <a:solidFill>
                  <a:srgbClr val="002060"/>
                </a:solidFill>
                <a:latin typeface="#9Slide03 SFU Futura_12" panose="00000400000000000000" pitchFamily="2" charset="0"/>
              </a:rPr>
              <a:t>, </a:t>
            </a:r>
            <a:r>
              <a:rPr lang="en-US" sz="2400" b="1" dirty="0" err="1">
                <a:solidFill>
                  <a:srgbClr val="002060"/>
                </a:solidFill>
                <a:latin typeface="#9Slide03 SFU Futura_12" panose="00000400000000000000" pitchFamily="2" charset="0"/>
              </a:rPr>
              <a:t>biển</a:t>
            </a:r>
            <a:r>
              <a:rPr lang="en-US" sz="2400" b="1" dirty="0">
                <a:solidFill>
                  <a:srgbClr val="002060"/>
                </a:solidFill>
                <a:latin typeface="#9Slide03 SFU Futura_12" panose="00000400000000000000" pitchFamily="2" charset="0"/>
              </a:rPr>
              <a:t>: </a:t>
            </a:r>
          </a:p>
          <a:p>
            <a:pPr marL="457200" indent="-457200" algn="just" eaLnBrk="1" hangingPunct="1">
              <a:spcBef>
                <a:spcPct val="50000"/>
              </a:spcBef>
              <a:buFontTx/>
              <a:buChar char="-"/>
              <a:defRPr/>
            </a:pPr>
            <a:endParaRPr lang="en-US" b="1" dirty="0">
              <a:solidFill>
                <a:srgbClr val="000000"/>
              </a:solidFill>
              <a:latin typeface="#9Slide03 SFU Futura_12" panose="00000400000000000000" pitchFamily="2" charset="0"/>
            </a:endParaRPr>
          </a:p>
        </p:txBody>
      </p:sp>
      <p:grpSp>
        <p:nvGrpSpPr>
          <p:cNvPr id="55" name="Group 54">
            <a:extLst>
              <a:ext uri="{FF2B5EF4-FFF2-40B4-BE49-F238E27FC236}">
                <a16:creationId xmlns:a16="http://schemas.microsoft.com/office/drawing/2014/main" id="{50B46589-2153-4231-98E6-2FD47ED2FE87}"/>
              </a:ext>
            </a:extLst>
          </p:cNvPr>
          <p:cNvGrpSpPr/>
          <p:nvPr/>
        </p:nvGrpSpPr>
        <p:grpSpPr>
          <a:xfrm>
            <a:off x="6685479" y="1809568"/>
            <a:ext cx="3429192" cy="802340"/>
            <a:chOff x="7289638" y="1517216"/>
            <a:chExt cx="3429192" cy="802340"/>
          </a:xfrm>
        </p:grpSpPr>
        <p:sp>
          <p:nvSpPr>
            <p:cNvPr id="62" name="Flowchart: Terminator 61">
              <a:extLst>
                <a:ext uri="{FF2B5EF4-FFF2-40B4-BE49-F238E27FC236}">
                  <a16:creationId xmlns:a16="http://schemas.microsoft.com/office/drawing/2014/main" id="{B387C27A-772B-4121-B06E-CB26CED96631}"/>
                </a:ext>
              </a:extLst>
            </p:cNvPr>
            <p:cNvSpPr/>
            <p:nvPr/>
          </p:nvSpPr>
          <p:spPr>
            <a:xfrm>
              <a:off x="7548507" y="1691953"/>
              <a:ext cx="3170323" cy="559995"/>
            </a:xfrm>
            <a:prstGeom prst="flowChartTermina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9Slide03 SFU Futura_12" panose="00000400000000000000" pitchFamily="2" charset="0"/>
                </a:rPr>
                <a:t> </a:t>
              </a:r>
              <a:r>
                <a:rPr lang="en-US" sz="3200" b="1" dirty="0" err="1">
                  <a:latin typeface="#9Slide03 SFU Futura_12" panose="00000400000000000000" pitchFamily="2" charset="0"/>
                </a:rPr>
                <a:t>Phiếu</a:t>
              </a:r>
              <a:r>
                <a:rPr lang="en-US" sz="3200" b="1" dirty="0">
                  <a:latin typeface="#9Slide03 SFU Futura_12" panose="00000400000000000000" pitchFamily="2" charset="0"/>
                </a:rPr>
                <a:t> </a:t>
              </a:r>
              <a:r>
                <a:rPr lang="en-US" sz="3200" b="1" dirty="0" err="1">
                  <a:latin typeface="#9Slide03 SFU Futura_12" panose="00000400000000000000" pitchFamily="2" charset="0"/>
                </a:rPr>
                <a:t>học</a:t>
              </a:r>
              <a:r>
                <a:rPr lang="en-US" sz="3200" b="1" dirty="0">
                  <a:latin typeface="#9Slide03 SFU Futura_12" panose="00000400000000000000" pitchFamily="2" charset="0"/>
                </a:rPr>
                <a:t> </a:t>
              </a:r>
              <a:r>
                <a:rPr lang="en-US" sz="3200" b="1" dirty="0" err="1">
                  <a:latin typeface="#9Slide03 SFU Futura_12" panose="00000400000000000000" pitchFamily="2" charset="0"/>
                </a:rPr>
                <a:t>tập</a:t>
              </a:r>
              <a:endParaRPr lang="en-US" sz="3600" b="1" dirty="0">
                <a:latin typeface="#9Slide03 SFU Futura_12" panose="00000400000000000000" pitchFamily="2" charset="0"/>
              </a:endParaRPr>
            </a:p>
          </p:txBody>
        </p:sp>
        <p:pic>
          <p:nvPicPr>
            <p:cNvPr id="65" name="Picture 6" descr="Computer Icons Pen Icon, pen, ink, text, rectangle png | PNGWing">
              <a:extLst>
                <a:ext uri="{FF2B5EF4-FFF2-40B4-BE49-F238E27FC236}">
                  <a16:creationId xmlns:a16="http://schemas.microsoft.com/office/drawing/2014/main" id="{FEDDB96E-E2D3-4974-8A6D-43EF5EAA49D1}"/>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961" b="92188" l="10000" r="90000">
                          <a14:foregroundMark x1="61304" y1="45117" x2="67174" y2="21875"/>
                          <a14:foregroundMark x1="67174" y1="21875" x2="67174" y2="20313"/>
                          <a14:foregroundMark x1="63478" y1="20898" x2="62826" y2="22461"/>
                          <a14:foregroundMark x1="61630" y1="25195" x2="45761" y2="24023"/>
                          <a14:foregroundMark x1="42609" y1="26758" x2="62826" y2="29297"/>
                          <a14:foregroundMark x1="67391" y1="29102" x2="62391" y2="50391"/>
                          <a14:foregroundMark x1="62391" y1="50391" x2="60435" y2="91406"/>
                          <a14:foregroundMark x1="60435" y1="91406" x2="58261" y2="92188"/>
                          <a14:foregroundMark x1="71630" y1="23828" x2="71630" y2="23828"/>
                        </a14:backgroundRemoval>
                      </a14:imgEffect>
                    </a14:imgLayer>
                  </a14:imgProps>
                </a:ext>
                <a:ext uri="{28A0092B-C50C-407E-A947-70E740481C1C}">
                  <a14:useLocalDpi xmlns:a14="http://schemas.microsoft.com/office/drawing/2010/main" val="0"/>
                </a:ext>
              </a:extLst>
            </a:blip>
            <a:srcRect l="28183" t="7973" r="25972" b="3619"/>
            <a:stretch/>
          </p:blipFill>
          <p:spPr bwMode="auto">
            <a:xfrm>
              <a:off x="7289638" y="1517216"/>
              <a:ext cx="747606" cy="8023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480928"/>
      </p:ext>
    </p:extLst>
  </p:cSld>
  <p:clrMapOvr>
    <a:masterClrMapping/>
  </p:clrMapOvr>
  <mc:AlternateContent xmlns:mc="http://schemas.openxmlformats.org/markup-compatibility/2006" xmlns:p14="http://schemas.microsoft.com/office/powerpoint/2010/main">
    <mc:Choice Requires="p14">
      <p:transition spd="slow" p14:dur="1400" advTm="41338">
        <p14:ripple/>
      </p:transition>
    </mc:Choice>
    <mc:Fallback xmlns="">
      <p:transition spd="slow" advTm="413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nodeType="withEffect">
                                  <p:stCondLst>
                                    <p:cond delay="0"/>
                                  </p:stCondLst>
                                  <p:childTnLst>
                                    <p:set>
                                      <p:cBhvr>
                                        <p:cTn id="9" dur="1" fill="hold">
                                          <p:stCondLst>
                                            <p:cond delay="0"/>
                                          </p:stCondLst>
                                        </p:cTn>
                                        <p:tgtEl>
                                          <p:spTgt spid="5128"/>
                                        </p:tgtEl>
                                        <p:attrNameLst>
                                          <p:attrName>style.visibility</p:attrName>
                                        </p:attrNameLst>
                                      </p:cBhvr>
                                      <p:to>
                                        <p:strVal val="visible"/>
                                      </p:to>
                                    </p:set>
                                    <p:animEffect transition="in" filter="barn(inVertical)">
                                      <p:cBhvr>
                                        <p:cTn id="10" dur="500"/>
                                        <p:tgtEl>
                                          <p:spTgt spid="51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86FE92B9-F652-4E84-8DBB-804CCF642C82}"/>
              </a:ext>
            </a:extLst>
          </p:cNvPr>
          <p:cNvGrpSpPr/>
          <p:nvPr/>
        </p:nvGrpSpPr>
        <p:grpSpPr>
          <a:xfrm>
            <a:off x="0" y="-14068"/>
            <a:ext cx="12206068" cy="6858000"/>
            <a:chOff x="-14068" y="0"/>
            <a:chExt cx="12206068" cy="6858000"/>
          </a:xfrm>
        </p:grpSpPr>
        <p:grpSp>
          <p:nvGrpSpPr>
            <p:cNvPr id="3" name="Nhóm 2">
              <a:extLst>
                <a:ext uri="{FF2B5EF4-FFF2-40B4-BE49-F238E27FC236}">
                  <a16:creationId xmlns:a16="http://schemas.microsoft.com/office/drawing/2014/main" id="{772BF436-7BD4-4579-A6F2-62E5A22A1D10}"/>
                </a:ext>
              </a:extLst>
            </p:cNvPr>
            <p:cNvGrpSpPr/>
            <p:nvPr/>
          </p:nvGrpSpPr>
          <p:grpSpPr>
            <a:xfrm>
              <a:off x="-14068" y="0"/>
              <a:ext cx="12206068" cy="6858000"/>
              <a:chOff x="-14068" y="0"/>
              <a:chExt cx="12206068" cy="6858000"/>
            </a:xfrm>
          </p:grpSpPr>
          <p:cxnSp>
            <p:nvCxnSpPr>
              <p:cNvPr id="5" name="Đường nối Thẳng 4">
                <a:extLst>
                  <a:ext uri="{FF2B5EF4-FFF2-40B4-BE49-F238E27FC236}">
                    <a16:creationId xmlns:a16="http://schemas.microsoft.com/office/drawing/2014/main" id="{01CD522B-5A40-446E-8D76-A9F64D79D5F4}"/>
                  </a:ext>
                </a:extLst>
              </p:cNvPr>
              <p:cNvCxnSpPr/>
              <p:nvPr/>
            </p:nvCxnSpPr>
            <p:spPr>
              <a:xfrm>
                <a:off x="0" y="33764"/>
                <a:ext cx="12192000" cy="0"/>
              </a:xfrm>
              <a:prstGeom prst="line">
                <a:avLst/>
              </a:prstGeom>
              <a:noFill/>
              <a:ln w="76200" cap="flat" cmpd="sng" algn="ctr">
                <a:solidFill>
                  <a:srgbClr val="92D050"/>
                </a:solidFill>
                <a:prstDash val="solid"/>
                <a:miter lim="800000"/>
              </a:ln>
              <a:effectLst/>
            </p:spPr>
          </p:cxnSp>
          <p:cxnSp>
            <p:nvCxnSpPr>
              <p:cNvPr id="6" name="Đường nối Thẳng 5">
                <a:extLst>
                  <a:ext uri="{FF2B5EF4-FFF2-40B4-BE49-F238E27FC236}">
                    <a16:creationId xmlns:a16="http://schemas.microsoft.com/office/drawing/2014/main" id="{C77879FB-7CE7-45FB-9D2B-3EBFEC76E441}"/>
                  </a:ext>
                </a:extLst>
              </p:cNvPr>
              <p:cNvCxnSpPr>
                <a:cxnSpLocks/>
              </p:cNvCxnSpPr>
              <p:nvPr/>
            </p:nvCxnSpPr>
            <p:spPr>
              <a:xfrm flipV="1">
                <a:off x="14068" y="0"/>
                <a:ext cx="0" cy="6858000"/>
              </a:xfrm>
              <a:prstGeom prst="line">
                <a:avLst/>
              </a:prstGeom>
              <a:noFill/>
              <a:ln w="76200" cap="flat" cmpd="sng" algn="ctr">
                <a:solidFill>
                  <a:srgbClr val="92D050"/>
                </a:solidFill>
                <a:prstDash val="solid"/>
                <a:miter lim="800000"/>
              </a:ln>
              <a:effectLst/>
            </p:spPr>
          </p:cxnSp>
          <p:cxnSp>
            <p:nvCxnSpPr>
              <p:cNvPr id="7" name="Đường nối Thẳng 6">
                <a:extLst>
                  <a:ext uri="{FF2B5EF4-FFF2-40B4-BE49-F238E27FC236}">
                    <a16:creationId xmlns:a16="http://schemas.microsoft.com/office/drawing/2014/main" id="{67588598-0289-4BA3-BC41-E9CC3FDB78FD}"/>
                  </a:ext>
                </a:extLst>
              </p:cNvPr>
              <p:cNvCxnSpPr/>
              <p:nvPr/>
            </p:nvCxnSpPr>
            <p:spPr>
              <a:xfrm>
                <a:off x="-14068" y="6858000"/>
                <a:ext cx="12192000" cy="0"/>
              </a:xfrm>
              <a:prstGeom prst="line">
                <a:avLst/>
              </a:prstGeom>
              <a:noFill/>
              <a:ln w="76200" cap="flat" cmpd="sng" algn="ctr">
                <a:solidFill>
                  <a:srgbClr val="92D050"/>
                </a:solidFill>
                <a:prstDash val="solid"/>
                <a:miter lim="800000"/>
              </a:ln>
              <a:effectLst/>
            </p:spPr>
          </p:cxnSp>
        </p:grpSp>
        <p:cxnSp>
          <p:nvCxnSpPr>
            <p:cNvPr id="4" name="Đường nối Thẳng 3">
              <a:extLst>
                <a:ext uri="{FF2B5EF4-FFF2-40B4-BE49-F238E27FC236}">
                  <a16:creationId xmlns:a16="http://schemas.microsoft.com/office/drawing/2014/main" id="{D16FDA3E-50E7-4E77-B307-BE6A51399654}"/>
                </a:ext>
              </a:extLst>
            </p:cNvPr>
            <p:cNvCxnSpPr>
              <a:cxnSpLocks/>
            </p:cNvCxnSpPr>
            <p:nvPr/>
          </p:nvCxnSpPr>
          <p:spPr>
            <a:xfrm flipV="1">
              <a:off x="12149796" y="33766"/>
              <a:ext cx="0" cy="6824234"/>
            </a:xfrm>
            <a:prstGeom prst="line">
              <a:avLst/>
            </a:prstGeom>
            <a:noFill/>
            <a:ln w="76200" cap="flat" cmpd="sng" algn="ctr">
              <a:solidFill>
                <a:srgbClr val="92D050"/>
              </a:solidFill>
              <a:prstDash val="solid"/>
              <a:miter lim="800000"/>
            </a:ln>
            <a:effectLst/>
          </p:spPr>
        </p:cxnSp>
      </p:grpSp>
      <p:cxnSp>
        <p:nvCxnSpPr>
          <p:cNvPr id="66" name="Straight Connector 65">
            <a:extLst>
              <a:ext uri="{FF2B5EF4-FFF2-40B4-BE49-F238E27FC236}">
                <a16:creationId xmlns:a16="http://schemas.microsoft.com/office/drawing/2014/main" id="{B83436B8-E5AF-42AD-B6EF-9DC3858AA5DA}"/>
              </a:ext>
            </a:extLst>
          </p:cNvPr>
          <p:cNvCxnSpPr>
            <a:cxnSpLocks/>
          </p:cNvCxnSpPr>
          <p:nvPr/>
        </p:nvCxnSpPr>
        <p:spPr>
          <a:xfrm>
            <a:off x="6908542" y="1194623"/>
            <a:ext cx="0" cy="563160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C1C675-3867-4E5E-A77C-C902482B1451}"/>
              </a:ext>
            </a:extLst>
          </p:cNvPr>
          <p:cNvCxnSpPr/>
          <p:nvPr/>
        </p:nvCxnSpPr>
        <p:spPr>
          <a:xfrm>
            <a:off x="1550" y="1234729"/>
            <a:ext cx="12192000"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C5DA60B-12C1-4CC6-9FCE-6DA844E96709}"/>
              </a:ext>
            </a:extLst>
          </p:cNvPr>
          <p:cNvGrpSpPr/>
          <p:nvPr/>
        </p:nvGrpSpPr>
        <p:grpSpPr>
          <a:xfrm>
            <a:off x="1207094" y="0"/>
            <a:ext cx="9908909" cy="1170452"/>
            <a:chOff x="1207094" y="0"/>
            <a:chExt cx="9908909" cy="1170452"/>
          </a:xfrm>
        </p:grpSpPr>
        <p:sp>
          <p:nvSpPr>
            <p:cNvPr id="47" name="Rectangle 46">
              <a:extLst>
                <a:ext uri="{FF2B5EF4-FFF2-40B4-BE49-F238E27FC236}">
                  <a16:creationId xmlns:a16="http://schemas.microsoft.com/office/drawing/2014/main" id="{164136EE-0A71-496E-9007-6784C7E718A7}"/>
                </a:ext>
              </a:extLst>
            </p:cNvPr>
            <p:cNvSpPr/>
            <p:nvPr/>
          </p:nvSpPr>
          <p:spPr>
            <a:xfrm>
              <a:off x="2254955" y="116783"/>
              <a:ext cx="8861048" cy="1015663"/>
            </a:xfrm>
            <a:prstGeom prst="rect">
              <a:avLst/>
            </a:prstGeom>
            <a:solidFill>
              <a:srgbClr val="00B050"/>
            </a:solidFill>
          </p:spPr>
          <p:txBody>
            <a:bodyPr wrap="square" lIns="91440" tIns="45720" rIns="91440" bIns="45720">
              <a:spAutoFit/>
            </a:bodyPr>
            <a:lstStyle/>
            <a:p>
              <a:pPr algn="ctr"/>
              <a:r>
                <a:rPr lang="en-US" sz="6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7 IcielKoni" pitchFamily="2" charset="0"/>
                </a:rPr>
                <a:t>   </a:t>
              </a:r>
              <a:r>
                <a:rPr lang="en-US" sz="6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rPr>
                <a:t>2. </a:t>
              </a:r>
              <a:r>
                <a:rPr lang="en-US" sz="6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rPr>
                <a:t>ĐẶC ĐIỂM ĐỊA HÌNH</a:t>
              </a:r>
              <a:endParaRPr lang="en-US" sz="48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endParaRPr>
            </a:p>
          </p:txBody>
        </p:sp>
        <p:pic>
          <p:nvPicPr>
            <p:cNvPr id="6146" name="Picture 2" descr="Phong Cảnh đỉnh Núi Biểu Tượng Vật Liệu Minh Họa Vector Miễn Phí Hình ảnh |  Định dạng hình ảnh SVG 401289074| vn.lovepik.com">
              <a:extLst>
                <a:ext uri="{FF2B5EF4-FFF2-40B4-BE49-F238E27FC236}">
                  <a16:creationId xmlns:a16="http://schemas.microsoft.com/office/drawing/2014/main" id="{6F81E5A5-F3CF-42E7-96FE-4A5294A2C0E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1729" t="21568" r="9665" b="19122"/>
            <a:stretch/>
          </p:blipFill>
          <p:spPr bwMode="auto">
            <a:xfrm>
              <a:off x="1207094" y="0"/>
              <a:ext cx="1551244" cy="1170452"/>
            </a:xfrm>
            <a:prstGeom prst="rect">
              <a:avLst/>
            </a:prstGeom>
            <a:noFill/>
            <a:extLst>
              <a:ext uri="{909E8E84-426E-40DD-AFC4-6F175D3DCCD1}">
                <a14:hiddenFill xmlns:a14="http://schemas.microsoft.com/office/drawing/2010/main">
                  <a:solidFill>
                    <a:srgbClr val="FFFFFF"/>
                  </a:solidFill>
                </a14:hiddenFill>
              </a:ext>
            </a:extLst>
          </p:spPr>
        </p:pic>
      </p:grpSp>
      <p:pic>
        <p:nvPicPr>
          <p:cNvPr id="6148" name="Picture 4" descr="Vị trí địa lí và địa hình khu vực nam Á | SGK Địa lí lớp 8">
            <a:extLst>
              <a:ext uri="{FF2B5EF4-FFF2-40B4-BE49-F238E27FC236}">
                <a16:creationId xmlns:a16="http://schemas.microsoft.com/office/drawing/2014/main" id="{760A2319-1B51-4549-9287-47F82A52B93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b="5461"/>
          <a:stretch/>
        </p:blipFill>
        <p:spPr bwMode="auto">
          <a:xfrm>
            <a:off x="7067875" y="1272731"/>
            <a:ext cx="5000955" cy="5553495"/>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5">
            <a:extLst>
              <a:ext uri="{FF2B5EF4-FFF2-40B4-BE49-F238E27FC236}">
                <a16:creationId xmlns:a16="http://schemas.microsoft.com/office/drawing/2014/main" id="{4D5DA973-789F-4A1A-AB6F-5B6212C0BB88}"/>
              </a:ext>
            </a:extLst>
          </p:cNvPr>
          <p:cNvSpPr txBox="1">
            <a:spLocks noChangeArrowheads="1"/>
          </p:cNvSpPr>
          <p:nvPr/>
        </p:nvSpPr>
        <p:spPr bwMode="auto">
          <a:xfrm>
            <a:off x="7552159" y="1342123"/>
            <a:ext cx="3953520" cy="461665"/>
          </a:xfrm>
          <a:prstGeom prst="rect">
            <a:avLst/>
          </a:prstGeom>
          <a:noFill/>
          <a:ln w="9525" algn="ctr">
            <a:no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spcBef>
                <a:spcPct val="50000"/>
              </a:spcBef>
              <a:defRPr/>
            </a:pPr>
            <a:r>
              <a:rPr lang="en-US" sz="2400" b="1" dirty="0">
                <a:solidFill>
                  <a:srgbClr val="002060"/>
                </a:solidFill>
                <a:latin typeface="#9Slide03 SFU Futura_12" panose="00000400000000000000" pitchFamily="2" charset="0"/>
              </a:rPr>
              <a:t> </a:t>
            </a:r>
            <a:r>
              <a:rPr lang="en-US" sz="2000" b="1" dirty="0" err="1">
                <a:solidFill>
                  <a:srgbClr val="002060"/>
                </a:solidFill>
                <a:latin typeface="#9Slide03 SFU Futura_12" panose="00000400000000000000" pitchFamily="2" charset="0"/>
              </a:rPr>
              <a:t>Lược</a:t>
            </a:r>
            <a:r>
              <a:rPr lang="en-US" sz="2000" b="1" dirty="0">
                <a:solidFill>
                  <a:srgbClr val="002060"/>
                </a:solidFill>
                <a:latin typeface="#9Slide03 SFU Futura_12" panose="00000400000000000000" pitchFamily="2" charset="0"/>
              </a:rPr>
              <a:t> </a:t>
            </a:r>
            <a:r>
              <a:rPr lang="en-US" sz="2000" b="1" dirty="0" err="1">
                <a:solidFill>
                  <a:srgbClr val="002060"/>
                </a:solidFill>
                <a:latin typeface="#9Slide03 SFU Futura_12" panose="00000400000000000000" pitchFamily="2" charset="0"/>
              </a:rPr>
              <a:t>đồ</a:t>
            </a:r>
            <a:r>
              <a:rPr lang="en-US" sz="2000" b="1" dirty="0">
                <a:solidFill>
                  <a:srgbClr val="002060"/>
                </a:solidFill>
                <a:latin typeface="#9Slide03 SFU Futura_12" panose="00000400000000000000" pitchFamily="2" charset="0"/>
              </a:rPr>
              <a:t> </a:t>
            </a:r>
            <a:r>
              <a:rPr lang="en-US" sz="2000" b="1" dirty="0" err="1">
                <a:solidFill>
                  <a:srgbClr val="002060"/>
                </a:solidFill>
                <a:latin typeface="#9Slide03 SFU Futura_12" panose="00000400000000000000" pitchFamily="2" charset="0"/>
              </a:rPr>
              <a:t>tự</a:t>
            </a:r>
            <a:r>
              <a:rPr lang="en-US" sz="2000" b="1" dirty="0">
                <a:solidFill>
                  <a:srgbClr val="002060"/>
                </a:solidFill>
                <a:latin typeface="#9Slide03 SFU Futura_12" panose="00000400000000000000" pitchFamily="2" charset="0"/>
              </a:rPr>
              <a:t> </a:t>
            </a:r>
            <a:r>
              <a:rPr lang="en-US" sz="2000" b="1" dirty="0" err="1">
                <a:solidFill>
                  <a:srgbClr val="002060"/>
                </a:solidFill>
                <a:latin typeface="#9Slide03 SFU Futura_12" panose="00000400000000000000" pitchFamily="2" charset="0"/>
              </a:rPr>
              <a:t>nhiên</a:t>
            </a:r>
            <a:r>
              <a:rPr lang="en-US" sz="2000" b="1" dirty="0">
                <a:solidFill>
                  <a:srgbClr val="002060"/>
                </a:solidFill>
                <a:latin typeface="#9Slide03 SFU Futura_12" panose="00000400000000000000" pitchFamily="2" charset="0"/>
              </a:rPr>
              <a:t> </a:t>
            </a:r>
            <a:r>
              <a:rPr lang="en-US" sz="2000" b="1" dirty="0" err="1">
                <a:solidFill>
                  <a:srgbClr val="002060"/>
                </a:solidFill>
                <a:latin typeface="#9Slide03 SFU Futura_12" panose="00000400000000000000" pitchFamily="2" charset="0"/>
              </a:rPr>
              <a:t>khu</a:t>
            </a:r>
            <a:r>
              <a:rPr lang="en-US" sz="2000" b="1" dirty="0">
                <a:solidFill>
                  <a:srgbClr val="002060"/>
                </a:solidFill>
                <a:latin typeface="#9Slide03 SFU Futura_12" panose="00000400000000000000" pitchFamily="2" charset="0"/>
              </a:rPr>
              <a:t> </a:t>
            </a:r>
            <a:r>
              <a:rPr lang="en-US" sz="2000" b="1" dirty="0" err="1">
                <a:solidFill>
                  <a:srgbClr val="002060"/>
                </a:solidFill>
                <a:latin typeface="#9Slide03 SFU Futura_12" panose="00000400000000000000" pitchFamily="2" charset="0"/>
              </a:rPr>
              <a:t>vực</a:t>
            </a:r>
            <a:r>
              <a:rPr lang="en-US" sz="2000" b="1" dirty="0">
                <a:solidFill>
                  <a:srgbClr val="002060"/>
                </a:solidFill>
                <a:latin typeface="#9Slide03 SFU Futura_12" panose="00000400000000000000" pitchFamily="2" charset="0"/>
              </a:rPr>
              <a:t> Nam Á</a:t>
            </a:r>
            <a:endParaRPr lang="en-US" sz="2400" b="1" dirty="0">
              <a:solidFill>
                <a:srgbClr val="002060"/>
              </a:solidFill>
              <a:latin typeface="#9Slide03 SFU Futura_12" panose="00000400000000000000" pitchFamily="2" charset="0"/>
            </a:endParaRPr>
          </a:p>
        </p:txBody>
      </p:sp>
      <p:sp>
        <p:nvSpPr>
          <p:cNvPr id="34" name="Text Box 5">
            <a:extLst>
              <a:ext uri="{FF2B5EF4-FFF2-40B4-BE49-F238E27FC236}">
                <a16:creationId xmlns:a16="http://schemas.microsoft.com/office/drawing/2014/main" id="{D512B536-EA55-4C23-855C-90FB2FA9FC9F}"/>
              </a:ext>
            </a:extLst>
          </p:cNvPr>
          <p:cNvSpPr txBox="1">
            <a:spLocks noChangeArrowheads="1"/>
          </p:cNvSpPr>
          <p:nvPr/>
        </p:nvSpPr>
        <p:spPr bwMode="auto">
          <a:xfrm>
            <a:off x="1440690" y="1315529"/>
            <a:ext cx="5160286" cy="2246769"/>
          </a:xfrm>
          <a:prstGeom prst="rect">
            <a:avLst/>
          </a:prstGeom>
          <a:solidFill>
            <a:schemeClr val="bg1"/>
          </a:solidFill>
          <a:ln w="9525" algn="ctr">
            <a:solidFill>
              <a:srgbClr val="000000"/>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spcBef>
                <a:spcPct val="50000"/>
              </a:spcBef>
              <a:defRPr/>
            </a:pPr>
            <a:r>
              <a:rPr lang="en-US" b="1" dirty="0">
                <a:solidFill>
                  <a:srgbClr val="002060"/>
                </a:solidFill>
                <a:latin typeface="#9Slide03 SFU Futura_12" panose="00000400000000000000" pitchFamily="2" charset="0"/>
              </a:rPr>
              <a:t>Quan </a:t>
            </a:r>
            <a:r>
              <a:rPr lang="en-US" b="1" dirty="0" err="1">
                <a:solidFill>
                  <a:srgbClr val="002060"/>
                </a:solidFill>
                <a:latin typeface="#9Slide03 SFU Futura_12" panose="00000400000000000000" pitchFamily="2" charset="0"/>
              </a:rPr>
              <a:t>sát</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lược</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đồ</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kể</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tên</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các</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miền</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địa</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hình</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chính</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từ</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Bắc</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xuống</a:t>
            </a:r>
            <a:r>
              <a:rPr lang="en-US" b="1" dirty="0">
                <a:solidFill>
                  <a:srgbClr val="002060"/>
                </a:solidFill>
                <a:latin typeface="#9Slide03 SFU Futura_12" panose="00000400000000000000" pitchFamily="2" charset="0"/>
              </a:rPr>
              <a:t> Nam </a:t>
            </a:r>
            <a:r>
              <a:rPr lang="en-US" b="1" dirty="0" err="1">
                <a:solidFill>
                  <a:srgbClr val="002060"/>
                </a:solidFill>
                <a:latin typeface="#9Slide03 SFU Futura_12" panose="00000400000000000000" pitchFamily="2" charset="0"/>
              </a:rPr>
              <a:t>của</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khu</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vực</a:t>
            </a:r>
            <a:r>
              <a:rPr lang="en-US" b="1" dirty="0">
                <a:solidFill>
                  <a:srgbClr val="002060"/>
                </a:solidFill>
                <a:latin typeface="#9Slide03 SFU Futura_12" panose="00000400000000000000" pitchFamily="2" charset="0"/>
              </a:rPr>
              <a:t> Nam Á </a:t>
            </a:r>
            <a:r>
              <a:rPr lang="en-US" b="1" dirty="0" err="1">
                <a:solidFill>
                  <a:srgbClr val="002060"/>
                </a:solidFill>
                <a:latin typeface="#9Slide03 SFU Futura_12" panose="00000400000000000000" pitchFamily="2" charset="0"/>
              </a:rPr>
              <a:t>và</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nêu</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đặc</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điểm</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từng</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dạng</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địa</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hình</a:t>
            </a:r>
            <a:r>
              <a:rPr lang="en-US" b="1" dirty="0">
                <a:solidFill>
                  <a:srgbClr val="002060"/>
                </a:solidFill>
                <a:latin typeface="#9Slide03 SFU Futura_12" panose="00000400000000000000" pitchFamily="2" charset="0"/>
              </a:rPr>
              <a:t> </a:t>
            </a:r>
            <a:r>
              <a:rPr lang="en-US" b="1" dirty="0" err="1">
                <a:solidFill>
                  <a:srgbClr val="002060"/>
                </a:solidFill>
                <a:latin typeface="#9Slide03 SFU Futura_12" panose="00000400000000000000" pitchFamily="2" charset="0"/>
              </a:rPr>
              <a:t>đó</a:t>
            </a:r>
            <a:r>
              <a:rPr lang="en-US" b="1" dirty="0">
                <a:solidFill>
                  <a:srgbClr val="002060"/>
                </a:solidFill>
                <a:latin typeface="#9Slide03 SFU Futura_12" panose="00000400000000000000" pitchFamily="2" charset="0"/>
              </a:rPr>
              <a:t>?</a:t>
            </a:r>
          </a:p>
        </p:txBody>
      </p:sp>
      <p:pic>
        <p:nvPicPr>
          <p:cNvPr id="35" name="Picture 6" descr="Computer Icons Pen Icon, pen, ink, text, rectangle png | PNGWing">
            <a:extLst>
              <a:ext uri="{FF2B5EF4-FFF2-40B4-BE49-F238E27FC236}">
                <a16:creationId xmlns:a16="http://schemas.microsoft.com/office/drawing/2014/main" id="{A311C7CA-78CF-41B9-8C3F-FD38EF87111B}"/>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961" b="92188" l="10000" r="90000">
                        <a14:foregroundMark x1="61304" y1="45117" x2="67174" y2="21875"/>
                        <a14:foregroundMark x1="67174" y1="21875" x2="67174" y2="20313"/>
                        <a14:foregroundMark x1="63478" y1="20898" x2="62826" y2="22461"/>
                        <a14:foregroundMark x1="61630" y1="25195" x2="45761" y2="24023"/>
                        <a14:foregroundMark x1="42609" y1="26758" x2="62826" y2="29297"/>
                        <a14:foregroundMark x1="67391" y1="29102" x2="62391" y2="50391"/>
                        <a14:foregroundMark x1="62391" y1="50391" x2="60435" y2="91406"/>
                        <a14:foregroundMark x1="60435" y1="91406" x2="58261" y2="92188"/>
                        <a14:foregroundMark x1="71630" y1="23828" x2="71630" y2="23828"/>
                      </a14:backgroundRemoval>
                    </a14:imgEffect>
                  </a14:imgLayer>
                </a14:imgProps>
              </a:ext>
              <a:ext uri="{28A0092B-C50C-407E-A947-70E740481C1C}">
                <a14:useLocalDpi xmlns:a14="http://schemas.microsoft.com/office/drawing/2010/main" val="0"/>
              </a:ext>
            </a:extLst>
          </a:blip>
          <a:srcRect l="28183" t="7973" r="25972" b="3619"/>
          <a:stretch/>
        </p:blipFill>
        <p:spPr bwMode="auto">
          <a:xfrm>
            <a:off x="151985" y="1234727"/>
            <a:ext cx="1288704" cy="13849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ình ảnh Sông Avd Biểu Tượng Vector, Hoạt Hình., Rừng., Cây Vector và PNG  với nền trong suốt để tải xuống miễn phí">
            <a:extLst>
              <a:ext uri="{FF2B5EF4-FFF2-40B4-BE49-F238E27FC236}">
                <a16:creationId xmlns:a16="http://schemas.microsoft.com/office/drawing/2014/main" id="{97B92EE9-6D46-4068-AF50-0B23E9151D24}"/>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20918" t="37432" r="20957" b="38281"/>
          <a:stretch/>
        </p:blipFill>
        <p:spPr bwMode="auto">
          <a:xfrm>
            <a:off x="81640" y="3862222"/>
            <a:ext cx="2141372" cy="1315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ình ảnh Núi, Biểu Tượng Núi, Phong Cảnh, đồi Núi Vector và PNG với nền  trong suốt để tải xuống miễn phí">
            <a:extLst>
              <a:ext uri="{FF2B5EF4-FFF2-40B4-BE49-F238E27FC236}">
                <a16:creationId xmlns:a16="http://schemas.microsoft.com/office/drawing/2014/main" id="{0674D97F-02F8-4975-A14E-362D18EA7678}"/>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foregroundMark x1="30000" y1="57201" x2="30000" y2="57201"/>
                        <a14:foregroundMark x1="29000" y1="57938" x2="29000" y2="57938"/>
                        <a14:foregroundMark x1="72333" y1="56465" x2="72333" y2="56465"/>
                        <a14:foregroundMark x1="71583" y1="53682" x2="70583" y2="53437"/>
                        <a14:foregroundMark x1="39667" y1="43044" x2="39667" y2="43044"/>
                      </a14:backgroundRemoval>
                    </a14:imgEffect>
                  </a14:imgLayer>
                </a14:imgProps>
              </a:ext>
              <a:ext uri="{28A0092B-C50C-407E-A947-70E740481C1C}">
                <a14:useLocalDpi xmlns:a14="http://schemas.microsoft.com/office/drawing/2010/main" val="0"/>
              </a:ext>
            </a:extLst>
          </a:blip>
          <a:srcRect l="21175" t="38800" r="19074" b="39321"/>
          <a:stretch/>
        </p:blipFill>
        <p:spPr bwMode="auto">
          <a:xfrm>
            <a:off x="92562" y="2595264"/>
            <a:ext cx="1921619" cy="14362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hiết Kế Của Nguyên Tố Nền Sa Mạc Vector-vector Nền-miễn Phí Vector Miễn  Phí Tải Về">
            <a:extLst>
              <a:ext uri="{FF2B5EF4-FFF2-40B4-BE49-F238E27FC236}">
                <a16:creationId xmlns:a16="http://schemas.microsoft.com/office/drawing/2014/main" id="{BBE7CF91-45ED-4357-BA1A-B3F76368893F}"/>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9939" b="97769" l="5600" r="99200">
                        <a14:foregroundMark x1="22000" y1="51927" x2="22000" y2="51927"/>
                        <a14:foregroundMark x1="3800" y1="56795" x2="3800" y2="56795"/>
                        <a14:foregroundMark x1="5800" y1="46045" x2="5800" y2="46045"/>
                        <a14:foregroundMark x1="12800" y1="47059" x2="12800" y2="47059"/>
                        <a14:foregroundMark x1="12800" y1="47262" x2="14400" y2="47870"/>
                        <a14:foregroundMark x1="19400" y1="49696" x2="19400" y2="49696"/>
                        <a14:foregroundMark x1="21200" y1="49899" x2="21200" y2="49899"/>
                        <a14:foregroundMark x1="22000" y1="49899" x2="22000" y2="49899"/>
                        <a14:foregroundMark x1="8000" y1="77688" x2="8000" y2="77688"/>
                        <a14:foregroundMark x1="8000" y1="78905" x2="8000" y2="78905"/>
                        <a14:foregroundMark x1="8000" y1="79716" x2="8000" y2="79716"/>
                        <a14:foregroundMark x1="21400" y1="87627" x2="21400" y2="87627"/>
                        <a14:foregroundMark x1="22400" y1="87627" x2="22400" y2="87627"/>
                        <a14:foregroundMark x1="23800" y1="87627" x2="25600" y2="87627"/>
                        <a14:foregroundMark x1="27800" y1="87627" x2="30200" y2="87424"/>
                        <a14:foregroundMark x1="34600" y1="87018" x2="34600" y2="87018"/>
                        <a14:foregroundMark x1="39000" y1="87018" x2="42400" y2="87424"/>
                        <a14:foregroundMark x1="97400" y1="58824" x2="97400" y2="58824"/>
                        <a14:foregroundMark x1="69400" y1="61055" x2="69400" y2="61055"/>
                        <a14:foregroundMark x1="59600" y1="64909" x2="59600" y2="64909"/>
                        <a14:foregroundMark x1="58200" y1="64909" x2="58200" y2="64909"/>
                        <a14:foregroundMark x1="53800" y1="61663" x2="52600" y2="61055"/>
                        <a14:foregroundMark x1="48600" y1="58215" x2="47600" y2="57809"/>
                        <a14:foregroundMark x1="46800" y1="57404" x2="42400" y2="54970"/>
                        <a14:foregroundMark x1="36800" y1="53144" x2="35200" y2="52333"/>
                        <a14:foregroundMark x1="34000" y1="51724" x2="32600" y2="51318"/>
                        <a14:foregroundMark x1="28800" y1="49696" x2="26600" y2="48479"/>
                        <a14:foregroundMark x1="25000" y1="47667" x2="23400" y2="47059"/>
                        <a14:foregroundMark x1="22600" y1="46653" x2="22600" y2="46653"/>
                        <a14:foregroundMark x1="8600" y1="53550" x2="8600" y2="53550"/>
                        <a14:foregroundMark x1="8600" y1="53753" x2="3800" y2="67343"/>
                        <a14:foregroundMark x1="4600" y1="76876" x2="4600" y2="76876"/>
                        <a14:foregroundMark x1="7200" y1="76268" x2="7200" y2="76268"/>
                        <a14:foregroundMark x1="9000" y1="74645" x2="11600" y2="72414"/>
                        <a14:foregroundMark x1="14800" y1="69371" x2="14800" y2="69371"/>
                        <a14:foregroundMark x1="12200" y1="68560" x2="12200" y2="68560"/>
                        <a14:foregroundMark x1="11800" y1="67140" x2="11800" y2="67140"/>
                        <a14:foregroundMark x1="13600" y1="64706" x2="13600" y2="64706"/>
                        <a14:foregroundMark x1="14200" y1="64300" x2="14200" y2="64300"/>
                        <a14:foregroundMark x1="15600" y1="63286" x2="17000" y2="62677"/>
                        <a14:foregroundMark x1="18000" y1="61663" x2="18000" y2="61663"/>
                        <a14:foregroundMark x1="18600" y1="61460" x2="18600" y2="61460"/>
                        <a14:foregroundMark x1="19200" y1="61460" x2="20600" y2="60852"/>
                        <a14:foregroundMark x1="21800" y1="60649" x2="27600" y2="58418"/>
                        <a14:foregroundMark x1="31600" y1="56795" x2="31600" y2="56795"/>
                        <a14:foregroundMark x1="32000" y1="56389" x2="34200" y2="64909"/>
                        <a14:foregroundMark x1="35400" y1="71805" x2="35400" y2="71805"/>
                        <a14:foregroundMark x1="35800" y1="71805" x2="34600" y2="73022"/>
                        <a14:foregroundMark x1="32600" y1="73834" x2="28200" y2="76268"/>
                        <a14:foregroundMark x1="26400" y1="76876" x2="23000" y2="78905"/>
                        <a14:foregroundMark x1="22600" y1="78905" x2="17600" y2="80933"/>
                        <a14:foregroundMark x1="15400" y1="81744" x2="13000" y2="82353"/>
                        <a14:foregroundMark x1="11200" y1="82961" x2="9600" y2="84381"/>
                        <a14:foregroundMark x1="6600" y1="87424" x2="6600" y2="87424"/>
                        <a14:foregroundMark x1="6600" y1="87627" x2="6600" y2="87627"/>
                        <a14:foregroundMark x1="10600" y1="96755" x2="10600" y2="96755"/>
                        <a14:foregroundMark x1="10600" y1="97160" x2="11600" y2="97363"/>
                        <a14:foregroundMark x1="39000" y1="93509" x2="39000" y2="93509"/>
                        <a14:foregroundMark x1="41200" y1="94523" x2="43200" y2="95132"/>
                        <a14:foregroundMark x1="55800" y1="96349" x2="56600" y2="96552"/>
                        <a14:foregroundMark x1="63400" y1="94726" x2="65600" y2="94726"/>
                        <a14:foregroundMark x1="68200" y1="94726" x2="75200" y2="95132"/>
                        <a14:foregroundMark x1="84200" y1="96349" x2="86600" y2="96349"/>
                        <a14:foregroundMark x1="90400" y1="95943" x2="91600" y2="95335"/>
                        <a14:foregroundMark x1="92800" y1="94726" x2="92800" y2="94726"/>
                        <a14:foregroundMark x1="93800" y1="93915" x2="93800" y2="93915"/>
                        <a14:foregroundMark x1="96200" y1="91481" x2="96200" y2="91481"/>
                        <a14:foregroundMark x1="97000" y1="90061" x2="97000" y2="90061"/>
                        <a14:foregroundMark x1="97400" y1="87018" x2="97400" y2="85598"/>
                        <a14:foregroundMark x1="96800" y1="80933" x2="96800" y2="80933"/>
                        <a14:foregroundMark x1="96000" y1="78296" x2="96000" y2="78296"/>
                        <a14:foregroundMark x1="94800" y1="74037" x2="94800" y2="74037"/>
                        <a14:foregroundMark x1="94800" y1="72617" x2="94400" y2="71197"/>
                        <a14:foregroundMark x1="94400" y1="69777" x2="94400" y2="68560"/>
                        <a14:foregroundMark x1="81000" y1="83570" x2="81000" y2="83570"/>
                        <a14:foregroundMark x1="81000" y1="83773" x2="81000" y2="83773"/>
                        <a14:foregroundMark x1="80000" y1="83773" x2="80000" y2="83773"/>
                        <a14:foregroundMark x1="78400" y1="83367" x2="71400" y2="81136"/>
                        <a14:foregroundMark x1="65400" y1="79108" x2="65400" y2="79108"/>
                        <a14:foregroundMark x1="62800" y1="77079" x2="62800" y2="77079"/>
                        <a14:foregroundMark x1="61000" y1="75659" x2="61000" y2="75659"/>
                        <a14:foregroundMark x1="60400" y1="74037" x2="60400" y2="74037"/>
                        <a14:foregroundMark x1="77400" y1="69777" x2="77400" y2="69777"/>
                        <a14:foregroundMark x1="78200" y1="70385" x2="78200" y2="70385"/>
                        <a14:foregroundMark x1="82800" y1="74037" x2="82800" y2="74037"/>
                        <a14:foregroundMark x1="90200" y1="82759" x2="90200" y2="82759"/>
                        <a14:foregroundMark x1="73800" y1="73225" x2="73800" y2="73225"/>
                        <a14:foregroundMark x1="72000" y1="71805" x2="72000" y2="71805"/>
                        <a14:foregroundMark x1="76200" y1="75051" x2="76200" y2="75051"/>
                        <a14:foregroundMark x1="55800" y1="73225" x2="54400" y2="73022"/>
                        <a14:foregroundMark x1="43800" y1="69980" x2="43800" y2="69980"/>
                        <a14:foregroundMark x1="20600" y1="96552" x2="20600" y2="96552"/>
                        <a14:foregroundMark x1="20000" y1="96349" x2="20000" y2="96349"/>
                        <a14:foregroundMark x1="27200" y1="95335" x2="27200" y2="95335"/>
                        <a14:foregroundMark x1="27600" y1="95740" x2="27600" y2="95740"/>
                        <a14:foregroundMark x1="23800" y1="95740" x2="23800" y2="95740"/>
                        <a14:foregroundMark x1="9600" y1="95943" x2="9600" y2="95943"/>
                        <a14:foregroundMark x1="10400" y1="93103" x2="10400" y2="93103"/>
                        <a14:foregroundMark x1="10400" y1="93103" x2="10400" y2="93103"/>
                        <a14:foregroundMark x1="6600" y1="95740" x2="6600" y2="95740"/>
                      </a14:backgroundRemoval>
                    </a14:imgEffect>
                  </a14:imgLayer>
                </a14:imgProps>
              </a:ext>
              <a:ext uri="{28A0092B-C50C-407E-A947-70E740481C1C}">
                <a14:useLocalDpi xmlns:a14="http://schemas.microsoft.com/office/drawing/2010/main" val="0"/>
              </a:ext>
            </a:extLst>
          </a:blip>
          <a:srcRect l="5227" t="25447" b="10691"/>
          <a:stretch/>
        </p:blipFill>
        <p:spPr bwMode="auto">
          <a:xfrm>
            <a:off x="101113" y="5242136"/>
            <a:ext cx="2079174" cy="15502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039454"/>
      </p:ext>
    </p:extLst>
  </p:cSld>
  <p:clrMapOvr>
    <a:masterClrMapping/>
  </p:clrMapOvr>
  <mc:AlternateContent xmlns:mc="http://schemas.openxmlformats.org/markup-compatibility/2006" xmlns:p14="http://schemas.microsoft.com/office/powerpoint/2010/main">
    <mc:Choice Requires="p14">
      <p:transition spd="slow" p14:dur="1400" advTm="41338">
        <p14:ripple/>
      </p:transition>
    </mc:Choice>
    <mc:Fallback xmlns="">
      <p:transition spd="slow" advTm="413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86FE92B9-F652-4E84-8DBB-804CCF642C82}"/>
              </a:ext>
            </a:extLst>
          </p:cNvPr>
          <p:cNvGrpSpPr/>
          <p:nvPr/>
        </p:nvGrpSpPr>
        <p:grpSpPr>
          <a:xfrm>
            <a:off x="0" y="-14068"/>
            <a:ext cx="12206068" cy="6858000"/>
            <a:chOff x="-14068" y="0"/>
            <a:chExt cx="12206068" cy="6858000"/>
          </a:xfrm>
        </p:grpSpPr>
        <p:grpSp>
          <p:nvGrpSpPr>
            <p:cNvPr id="3" name="Nhóm 2">
              <a:extLst>
                <a:ext uri="{FF2B5EF4-FFF2-40B4-BE49-F238E27FC236}">
                  <a16:creationId xmlns:a16="http://schemas.microsoft.com/office/drawing/2014/main" id="{772BF436-7BD4-4579-A6F2-62E5A22A1D10}"/>
                </a:ext>
              </a:extLst>
            </p:cNvPr>
            <p:cNvGrpSpPr/>
            <p:nvPr/>
          </p:nvGrpSpPr>
          <p:grpSpPr>
            <a:xfrm>
              <a:off x="-14068" y="0"/>
              <a:ext cx="12206068" cy="6858000"/>
              <a:chOff x="-14068" y="0"/>
              <a:chExt cx="12206068" cy="6858000"/>
            </a:xfrm>
          </p:grpSpPr>
          <p:cxnSp>
            <p:nvCxnSpPr>
              <p:cNvPr id="5" name="Đường nối Thẳng 4">
                <a:extLst>
                  <a:ext uri="{FF2B5EF4-FFF2-40B4-BE49-F238E27FC236}">
                    <a16:creationId xmlns:a16="http://schemas.microsoft.com/office/drawing/2014/main" id="{01CD522B-5A40-446E-8D76-A9F64D79D5F4}"/>
                  </a:ext>
                </a:extLst>
              </p:cNvPr>
              <p:cNvCxnSpPr/>
              <p:nvPr/>
            </p:nvCxnSpPr>
            <p:spPr>
              <a:xfrm>
                <a:off x="0" y="33764"/>
                <a:ext cx="12192000" cy="0"/>
              </a:xfrm>
              <a:prstGeom prst="line">
                <a:avLst/>
              </a:prstGeom>
              <a:noFill/>
              <a:ln w="76200" cap="flat" cmpd="sng" algn="ctr">
                <a:solidFill>
                  <a:srgbClr val="92D050"/>
                </a:solidFill>
                <a:prstDash val="solid"/>
                <a:miter lim="800000"/>
              </a:ln>
              <a:effectLst/>
            </p:spPr>
          </p:cxnSp>
          <p:cxnSp>
            <p:nvCxnSpPr>
              <p:cNvPr id="6" name="Đường nối Thẳng 5">
                <a:extLst>
                  <a:ext uri="{FF2B5EF4-FFF2-40B4-BE49-F238E27FC236}">
                    <a16:creationId xmlns:a16="http://schemas.microsoft.com/office/drawing/2014/main" id="{C77879FB-7CE7-45FB-9D2B-3EBFEC76E441}"/>
                  </a:ext>
                </a:extLst>
              </p:cNvPr>
              <p:cNvCxnSpPr>
                <a:cxnSpLocks/>
              </p:cNvCxnSpPr>
              <p:nvPr/>
            </p:nvCxnSpPr>
            <p:spPr>
              <a:xfrm flipV="1">
                <a:off x="14068" y="0"/>
                <a:ext cx="0" cy="6858000"/>
              </a:xfrm>
              <a:prstGeom prst="line">
                <a:avLst/>
              </a:prstGeom>
              <a:noFill/>
              <a:ln w="76200" cap="flat" cmpd="sng" algn="ctr">
                <a:solidFill>
                  <a:srgbClr val="92D050"/>
                </a:solidFill>
                <a:prstDash val="solid"/>
                <a:miter lim="800000"/>
              </a:ln>
              <a:effectLst/>
            </p:spPr>
          </p:cxnSp>
          <p:cxnSp>
            <p:nvCxnSpPr>
              <p:cNvPr id="7" name="Đường nối Thẳng 6">
                <a:extLst>
                  <a:ext uri="{FF2B5EF4-FFF2-40B4-BE49-F238E27FC236}">
                    <a16:creationId xmlns:a16="http://schemas.microsoft.com/office/drawing/2014/main" id="{67588598-0289-4BA3-BC41-E9CC3FDB78FD}"/>
                  </a:ext>
                </a:extLst>
              </p:cNvPr>
              <p:cNvCxnSpPr/>
              <p:nvPr/>
            </p:nvCxnSpPr>
            <p:spPr>
              <a:xfrm>
                <a:off x="-14068" y="6858000"/>
                <a:ext cx="12192000" cy="0"/>
              </a:xfrm>
              <a:prstGeom prst="line">
                <a:avLst/>
              </a:prstGeom>
              <a:noFill/>
              <a:ln w="76200" cap="flat" cmpd="sng" algn="ctr">
                <a:solidFill>
                  <a:srgbClr val="92D050"/>
                </a:solidFill>
                <a:prstDash val="solid"/>
                <a:miter lim="800000"/>
              </a:ln>
              <a:effectLst/>
            </p:spPr>
          </p:cxnSp>
        </p:grpSp>
        <p:cxnSp>
          <p:nvCxnSpPr>
            <p:cNvPr id="4" name="Đường nối Thẳng 3">
              <a:extLst>
                <a:ext uri="{FF2B5EF4-FFF2-40B4-BE49-F238E27FC236}">
                  <a16:creationId xmlns:a16="http://schemas.microsoft.com/office/drawing/2014/main" id="{D16FDA3E-50E7-4E77-B307-BE6A51399654}"/>
                </a:ext>
              </a:extLst>
            </p:cNvPr>
            <p:cNvCxnSpPr>
              <a:cxnSpLocks/>
            </p:cNvCxnSpPr>
            <p:nvPr/>
          </p:nvCxnSpPr>
          <p:spPr>
            <a:xfrm flipV="1">
              <a:off x="12149796" y="33766"/>
              <a:ext cx="0" cy="6824234"/>
            </a:xfrm>
            <a:prstGeom prst="line">
              <a:avLst/>
            </a:prstGeom>
            <a:noFill/>
            <a:ln w="76200" cap="flat" cmpd="sng" algn="ctr">
              <a:solidFill>
                <a:srgbClr val="92D050"/>
              </a:solidFill>
              <a:prstDash val="solid"/>
              <a:miter lim="800000"/>
            </a:ln>
            <a:effectLst/>
          </p:spPr>
        </p:cxnSp>
      </p:grpSp>
      <p:cxnSp>
        <p:nvCxnSpPr>
          <p:cNvPr id="66" name="Straight Connector 65">
            <a:extLst>
              <a:ext uri="{FF2B5EF4-FFF2-40B4-BE49-F238E27FC236}">
                <a16:creationId xmlns:a16="http://schemas.microsoft.com/office/drawing/2014/main" id="{B83436B8-E5AF-42AD-B6EF-9DC3858AA5DA}"/>
              </a:ext>
            </a:extLst>
          </p:cNvPr>
          <p:cNvCxnSpPr>
            <a:cxnSpLocks/>
          </p:cNvCxnSpPr>
          <p:nvPr/>
        </p:nvCxnSpPr>
        <p:spPr>
          <a:xfrm>
            <a:off x="3792769" y="898994"/>
            <a:ext cx="0" cy="595900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AA67E1A-FE2F-4AAD-9802-200DCE98458E}"/>
              </a:ext>
            </a:extLst>
          </p:cNvPr>
          <p:cNvGrpSpPr/>
          <p:nvPr/>
        </p:nvGrpSpPr>
        <p:grpSpPr>
          <a:xfrm>
            <a:off x="0" y="0"/>
            <a:ext cx="12206066" cy="1119188"/>
            <a:chOff x="0" y="0"/>
            <a:chExt cx="12206066" cy="1119188"/>
          </a:xfrm>
        </p:grpSpPr>
        <p:sp>
          <p:nvSpPr>
            <p:cNvPr id="47" name="Rectangle 46">
              <a:extLst>
                <a:ext uri="{FF2B5EF4-FFF2-40B4-BE49-F238E27FC236}">
                  <a16:creationId xmlns:a16="http://schemas.microsoft.com/office/drawing/2014/main" id="{164136EE-0A71-496E-9007-6784C7E718A7}"/>
                </a:ext>
              </a:extLst>
            </p:cNvPr>
            <p:cNvSpPr/>
            <p:nvPr/>
          </p:nvSpPr>
          <p:spPr>
            <a:xfrm>
              <a:off x="54723" y="59464"/>
              <a:ext cx="12151343" cy="861774"/>
            </a:xfrm>
            <a:prstGeom prst="rect">
              <a:avLst/>
            </a:prstGeom>
            <a:solidFill>
              <a:srgbClr val="00B050"/>
            </a:solidFill>
          </p:spPr>
          <p:txBody>
            <a:bodyPr wrap="square" lIns="91440" tIns="45720" rIns="91440" bIns="45720">
              <a:spAutoFit/>
            </a:bodyPr>
            <a:lstStyle/>
            <a:p>
              <a:pPr algn="ctr"/>
              <a:r>
                <a:rPr lang="en-US" sz="5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7 IcielKoni" pitchFamily="2" charset="0"/>
                </a:rPr>
                <a:t>       </a:t>
              </a:r>
              <a:r>
                <a:rPr lang="en-US" sz="5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rPr>
                <a:t>3. </a:t>
              </a:r>
              <a:r>
                <a:rPr lang="en-US" sz="5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rPr>
                <a:t>KHÍ HẬU, SÔNG NGÒI, CẢNH QUAN</a:t>
              </a:r>
              <a:endParaRPr lang="en-US" sz="5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endParaRPr>
            </a:p>
          </p:txBody>
        </p:sp>
        <p:pic>
          <p:nvPicPr>
            <p:cNvPr id="11268" name="Picture 4" descr="Weather forecasting Rain Icon, Weather, blue, text png | PNGEgg">
              <a:extLst>
                <a:ext uri="{FF2B5EF4-FFF2-40B4-BE49-F238E27FC236}">
                  <a16:creationId xmlns:a16="http://schemas.microsoft.com/office/drawing/2014/main" id="{3A4D9E12-3183-4B05-88EC-2A593C7E1BB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500" b="95000" l="10000" r="90000">
                          <a14:foregroundMark x1="34889" y1="90250" x2="34889" y2="91250"/>
                          <a14:foregroundMark x1="38889" y1="91000" x2="37778" y2="88000"/>
                          <a14:foregroundMark x1="34778" y1="78250" x2="34778" y2="78250"/>
                          <a14:foregroundMark x1="33889" y1="81250" x2="33889" y2="81250"/>
                          <a14:foregroundMark x1="31778" y1="67000" x2="31778" y2="67000"/>
                          <a14:foregroundMark x1="40111" y1="76250" x2="40111" y2="76250"/>
                          <a14:foregroundMark x1="43889" y1="74500" x2="43889" y2="74500"/>
                          <a14:foregroundMark x1="46778" y1="83500" x2="46778" y2="83500"/>
                          <a14:foregroundMark x1="49556" y1="88000" x2="49556" y2="88000"/>
                          <a14:foregroundMark x1="45111" y1="95000" x2="44111" y2="92750"/>
                          <a14:foregroundMark x1="43222" y1="84250" x2="43222" y2="84250"/>
                          <a14:foregroundMark x1="53778" y1="77000" x2="53778" y2="77000"/>
                          <a14:foregroundMark x1="55778" y1="80750" x2="56889" y2="75500"/>
                          <a14:foregroundMark x1="57444" y1="65750" x2="56111" y2="65500"/>
                          <a14:foregroundMark x1="53778" y1="65750" x2="53778" y2="65750"/>
                          <a14:foregroundMark x1="48444" y1="73000" x2="48444" y2="73000"/>
                          <a14:foregroundMark x1="46778" y1="67750" x2="46778" y2="67750"/>
                          <a14:foregroundMark x1="41222" y1="67000" x2="41222" y2="67000"/>
                          <a14:foregroundMark x1="36444" y1="64250" x2="36444" y2="64250"/>
                          <a14:foregroundMark x1="30222" y1="56750" x2="30222" y2="56750"/>
                          <a14:foregroundMark x1="54111" y1="6500" x2="54889" y2="6500"/>
                        </a14:backgroundRemoval>
                      </a14:imgEffect>
                    </a14:imgLayer>
                  </a14:imgProps>
                </a:ext>
                <a:ext uri="{28A0092B-C50C-407E-A947-70E740481C1C}">
                  <a14:useLocalDpi xmlns:a14="http://schemas.microsoft.com/office/drawing/2010/main" val="0"/>
                </a:ext>
              </a:extLst>
            </a:blip>
            <a:srcRect l="26889" r="27111"/>
            <a:stretch/>
          </p:blipFill>
          <p:spPr bwMode="auto">
            <a:xfrm>
              <a:off x="0" y="0"/>
              <a:ext cx="1158358" cy="111918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C9298EBC-3495-4CE5-B3F3-3D689414D42E}"/>
              </a:ext>
            </a:extLst>
          </p:cNvPr>
          <p:cNvSpPr txBox="1"/>
          <p:nvPr/>
        </p:nvSpPr>
        <p:spPr>
          <a:xfrm>
            <a:off x="4492032" y="956158"/>
            <a:ext cx="1618036" cy="932243"/>
          </a:xfrm>
          <a:prstGeom prst="rect">
            <a:avLst/>
          </a:prstGeom>
          <a:noFill/>
          <a:ln>
            <a:solidFill>
              <a:schemeClr val="tx1"/>
            </a:solidFill>
            <a:prstDash val="sysDot"/>
          </a:ln>
        </p:spPr>
        <p:txBody>
          <a:bodyPr wrap="square">
            <a:spAutoFit/>
          </a:bodyPr>
          <a:lstStyle/>
          <a:p>
            <a:pPr marL="57150" marR="0" algn="ctr">
              <a:lnSpc>
                <a:spcPct val="120000"/>
              </a:lnSpc>
              <a:spcBef>
                <a:spcPts val="0"/>
              </a:spcBef>
              <a:spcAft>
                <a:spcPts val="0"/>
              </a:spcAft>
              <a:tabLst>
                <a:tab pos="857250" algn="l"/>
              </a:tabLst>
            </a:pPr>
            <a:r>
              <a:rPr lang="en-US" sz="2400" b="1" dirty="0">
                <a:effectLst/>
                <a:latin typeface="#9Slide07 IcielKoni" pitchFamily="2" charset="0"/>
              </a:rPr>
              <a:t>A. KHÍ HẬU</a:t>
            </a:r>
          </a:p>
        </p:txBody>
      </p:sp>
      <p:sp>
        <p:nvSpPr>
          <p:cNvPr id="29" name="TextBox 28">
            <a:extLst>
              <a:ext uri="{FF2B5EF4-FFF2-40B4-BE49-F238E27FC236}">
                <a16:creationId xmlns:a16="http://schemas.microsoft.com/office/drawing/2014/main" id="{87B6952D-9663-43F4-AD3E-47FF2B243A9C}"/>
              </a:ext>
            </a:extLst>
          </p:cNvPr>
          <p:cNvSpPr txBox="1"/>
          <p:nvPr/>
        </p:nvSpPr>
        <p:spPr>
          <a:xfrm>
            <a:off x="7321686" y="1004174"/>
            <a:ext cx="1933254" cy="932243"/>
          </a:xfrm>
          <a:prstGeom prst="rect">
            <a:avLst/>
          </a:prstGeom>
          <a:noFill/>
          <a:ln>
            <a:solidFill>
              <a:schemeClr val="tx1"/>
            </a:solidFill>
            <a:prstDash val="sysDot"/>
          </a:ln>
        </p:spPr>
        <p:txBody>
          <a:bodyPr wrap="square">
            <a:spAutoFit/>
          </a:bodyPr>
          <a:lstStyle/>
          <a:p>
            <a:pPr marL="57150" marR="0" indent="114300" algn="ctr">
              <a:lnSpc>
                <a:spcPct val="120000"/>
              </a:lnSpc>
              <a:spcBef>
                <a:spcPts val="0"/>
              </a:spcBef>
              <a:spcAft>
                <a:spcPts val="0"/>
              </a:spcAft>
              <a:tabLst>
                <a:tab pos="857250" algn="l"/>
              </a:tabLst>
            </a:pPr>
            <a:r>
              <a:rPr lang="en-US" sz="2400" b="1" dirty="0">
                <a:effectLst/>
                <a:latin typeface="#9Slide07 IcielKoni" pitchFamily="2" charset="0"/>
              </a:rPr>
              <a:t>B. SÔNG NGÒI</a:t>
            </a:r>
          </a:p>
        </p:txBody>
      </p:sp>
      <p:sp>
        <p:nvSpPr>
          <p:cNvPr id="31" name="TextBox 30">
            <a:extLst>
              <a:ext uri="{FF2B5EF4-FFF2-40B4-BE49-F238E27FC236}">
                <a16:creationId xmlns:a16="http://schemas.microsoft.com/office/drawing/2014/main" id="{33F0CA8E-A16D-40B0-AA9D-4E0B71BB8225}"/>
              </a:ext>
            </a:extLst>
          </p:cNvPr>
          <p:cNvSpPr txBox="1"/>
          <p:nvPr/>
        </p:nvSpPr>
        <p:spPr>
          <a:xfrm>
            <a:off x="10189793" y="996632"/>
            <a:ext cx="1615082" cy="932243"/>
          </a:xfrm>
          <a:prstGeom prst="rect">
            <a:avLst/>
          </a:prstGeom>
          <a:noFill/>
          <a:ln>
            <a:solidFill>
              <a:schemeClr val="tx1"/>
            </a:solidFill>
            <a:prstDash val="sysDot"/>
          </a:ln>
        </p:spPr>
        <p:txBody>
          <a:bodyPr wrap="square">
            <a:spAutoFit/>
          </a:bodyPr>
          <a:lstStyle/>
          <a:p>
            <a:pPr marL="57150" marR="0" indent="114300" algn="ctr">
              <a:lnSpc>
                <a:spcPct val="120000"/>
              </a:lnSpc>
              <a:spcBef>
                <a:spcPts val="0"/>
              </a:spcBef>
              <a:spcAft>
                <a:spcPts val="0"/>
              </a:spcAft>
              <a:tabLst>
                <a:tab pos="857250" algn="l"/>
              </a:tabLst>
            </a:pPr>
            <a:r>
              <a:rPr lang="en-US" sz="2400" b="1" dirty="0">
                <a:effectLst/>
                <a:latin typeface="#9Slide07 IcielKoni" pitchFamily="2" charset="0"/>
              </a:rPr>
              <a:t>C</a:t>
            </a:r>
            <a:r>
              <a:rPr lang="en-US" sz="2400" b="1" dirty="0">
                <a:latin typeface="#9Slide07 IcielKoni" pitchFamily="2" charset="0"/>
              </a:rPr>
              <a:t>.</a:t>
            </a:r>
            <a:r>
              <a:rPr lang="en-US" sz="2400" b="1" dirty="0">
                <a:effectLst/>
                <a:latin typeface="#9Slide07 IcielKoni" pitchFamily="2" charset="0"/>
              </a:rPr>
              <a:t> </a:t>
            </a:r>
            <a:r>
              <a:rPr lang="en-US" sz="2400" b="1" dirty="0">
                <a:latin typeface="#9Slide07 IcielKoni" pitchFamily="2" charset="0"/>
              </a:rPr>
              <a:t>C</a:t>
            </a:r>
            <a:r>
              <a:rPr lang="en-US" sz="2400" b="1" dirty="0">
                <a:effectLst/>
                <a:latin typeface="#9Slide07 IcielKoni" pitchFamily="2" charset="0"/>
              </a:rPr>
              <a:t>ẢNH QUAN</a:t>
            </a:r>
          </a:p>
        </p:txBody>
      </p:sp>
      <p:sp>
        <p:nvSpPr>
          <p:cNvPr id="32" name="TextBox 31">
            <a:extLst>
              <a:ext uri="{FF2B5EF4-FFF2-40B4-BE49-F238E27FC236}">
                <a16:creationId xmlns:a16="http://schemas.microsoft.com/office/drawing/2014/main" id="{07041EBD-09C1-48A2-B992-8093A0742760}"/>
              </a:ext>
            </a:extLst>
          </p:cNvPr>
          <p:cNvSpPr txBox="1"/>
          <p:nvPr/>
        </p:nvSpPr>
        <p:spPr>
          <a:xfrm>
            <a:off x="3989991" y="2523900"/>
            <a:ext cx="3751322" cy="949171"/>
          </a:xfrm>
          <a:prstGeom prst="rect">
            <a:avLst/>
          </a:prstGeom>
          <a:solidFill>
            <a:schemeClr val="accent5">
              <a:lumMod val="40000"/>
              <a:lumOff val="60000"/>
            </a:schemeClr>
          </a:solidFill>
          <a:ln w="3175">
            <a:solidFill>
              <a:schemeClr val="tx1"/>
            </a:solidFill>
            <a:prstDash val="sysDot"/>
          </a:ln>
        </p:spPr>
        <p:txBody>
          <a:bodyPr wrap="square">
            <a:spAutoFit/>
          </a:bodyPr>
          <a:lstStyle/>
          <a:p>
            <a:pPr marL="57150" marR="0">
              <a:lnSpc>
                <a:spcPct val="120000"/>
              </a:lnSpc>
              <a:spcBef>
                <a:spcPts val="0"/>
              </a:spcBef>
              <a:spcAft>
                <a:spcPts val="0"/>
              </a:spcAft>
              <a:tabLst>
                <a:tab pos="857250" algn="l"/>
              </a:tabLst>
            </a:pPr>
            <a:r>
              <a:rPr lang="en-US" sz="2400" b="1" dirty="0">
                <a:solidFill>
                  <a:srgbClr val="002060"/>
                </a:solidFill>
                <a:latin typeface="#9Slide03 SFU Futura_12" panose="00000400000000000000" pitchFamily="2" charset="0"/>
                <a:ea typeface="Times New Roman" panose="02020603050405020304" pitchFamily="18" charset="0"/>
              </a:rPr>
              <a:t>1) </a:t>
            </a:r>
            <a:r>
              <a:rPr lang="en-US" sz="2400" b="1" dirty="0" err="1">
                <a:solidFill>
                  <a:srgbClr val="002060"/>
                </a:solidFill>
                <a:latin typeface="#9Slide03 SFU Futura_12" panose="00000400000000000000" pitchFamily="2" charset="0"/>
                <a:ea typeface="Times New Roman" panose="02020603050405020304" pitchFamily="18" charset="0"/>
              </a:rPr>
              <a:t>Nhiệt</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đới</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gió</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mùa</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có</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sự</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phân</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hóa</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đa</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dạng</a:t>
            </a:r>
            <a:endParaRPr lang="en-US" sz="2400" b="1" dirty="0">
              <a:solidFill>
                <a:srgbClr val="002060"/>
              </a:solidFill>
              <a:effectLst/>
              <a:latin typeface="#9Slide03 SFU Futura_12" panose="00000400000000000000" pitchFamily="2" charset="0"/>
              <a:ea typeface="Times New Roman" panose="02020603050405020304" pitchFamily="18" charset="0"/>
            </a:endParaRPr>
          </a:p>
        </p:txBody>
      </p:sp>
      <p:pic>
        <p:nvPicPr>
          <p:cNvPr id="35" name="Picture 8" descr="Hình ảnh Đồng Hồ Báo Thức Biểu Tượng, đồng Hồ Clipart, Đồng Hồ Biểu Tượng,  Biểu Tượng Báo động Vector và PNG với nền trong suốt để tải xuống miễn phí">
            <a:extLst>
              <a:ext uri="{FF2B5EF4-FFF2-40B4-BE49-F238E27FC236}">
                <a16:creationId xmlns:a16="http://schemas.microsoft.com/office/drawing/2014/main" id="{38D64BD6-9280-4D68-872A-BA8132A2A20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6198" t="8932" r="15052" b="9818"/>
          <a:stretch/>
        </p:blipFill>
        <p:spPr bwMode="auto">
          <a:xfrm>
            <a:off x="230290" y="5410976"/>
            <a:ext cx="928068" cy="109680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SlideShare Computer Icons Presentation slide, icon, orange, presentation,  logo png | PNGWing">
            <a:extLst>
              <a:ext uri="{FF2B5EF4-FFF2-40B4-BE49-F238E27FC236}">
                <a16:creationId xmlns:a16="http://schemas.microsoft.com/office/drawing/2014/main" id="{F9CFF062-C4AE-46D8-9A2A-6F4D9D3906A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8333" r="90556">
                        <a14:foregroundMark x1="35833" y1="77222" x2="35833" y2="77222"/>
                        <a14:foregroundMark x1="43611" y1="44444" x2="43611" y2="44444"/>
                        <a14:foregroundMark x1="64722" y1="40556" x2="64722" y2="40556"/>
                        <a14:foregroundMark x1="90556" y1="45556" x2="90556" y2="45556"/>
                        <a14:foregroundMark x1="8333" y1="46389" x2="8333" y2="46389"/>
                      </a14:backgroundRemoval>
                    </a14:imgEffect>
                  </a14:imgLayer>
                </a14:imgProps>
              </a:ext>
              <a:ext uri="{28A0092B-C50C-407E-A947-70E740481C1C}">
                <a14:useLocalDpi xmlns:a14="http://schemas.microsoft.com/office/drawing/2010/main" val="0"/>
              </a:ext>
            </a:extLst>
          </a:blip>
          <a:srcRect t="9838" b="8669"/>
          <a:stretch/>
        </p:blipFill>
        <p:spPr bwMode="auto">
          <a:xfrm>
            <a:off x="-17895" y="1145330"/>
            <a:ext cx="1366326" cy="1113456"/>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5">
            <a:extLst>
              <a:ext uri="{FF2B5EF4-FFF2-40B4-BE49-F238E27FC236}">
                <a16:creationId xmlns:a16="http://schemas.microsoft.com/office/drawing/2014/main" id="{413ACA68-ED42-43AC-9BF2-55C0CF7A8870}"/>
              </a:ext>
            </a:extLst>
          </p:cNvPr>
          <p:cNvSpPr txBox="1">
            <a:spLocks noChangeArrowheads="1"/>
          </p:cNvSpPr>
          <p:nvPr/>
        </p:nvSpPr>
        <p:spPr bwMode="auto">
          <a:xfrm>
            <a:off x="1158358" y="3649481"/>
            <a:ext cx="2502756" cy="1384995"/>
          </a:xfrm>
          <a:prstGeom prst="rect">
            <a:avLst/>
          </a:prstGeom>
          <a:solidFill>
            <a:schemeClr val="bg1"/>
          </a:solidFill>
          <a:ln w="9525" algn="ctr">
            <a:solidFill>
              <a:srgbClr val="000000"/>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b="1" dirty="0" err="1">
                <a:latin typeface="#9Slide03 SFU Futura_12" panose="00000400000000000000" pitchFamily="2" charset="0"/>
              </a:rPr>
              <a:t>Sắp</a:t>
            </a:r>
            <a:r>
              <a:rPr lang="en-US" b="1" dirty="0">
                <a:latin typeface="#9Slide03 SFU Futura_12" panose="00000400000000000000" pitchFamily="2" charset="0"/>
              </a:rPr>
              <a:t> </a:t>
            </a:r>
            <a:r>
              <a:rPr lang="en-US" b="1" dirty="0" err="1">
                <a:latin typeface="#9Slide03 SFU Futura_12" panose="00000400000000000000" pitchFamily="2" charset="0"/>
              </a:rPr>
              <a:t>xếp</a:t>
            </a:r>
            <a:r>
              <a:rPr lang="en-US" b="1" dirty="0">
                <a:latin typeface="#9Slide03 SFU Futura_12" panose="00000400000000000000" pitchFamily="2" charset="0"/>
              </a:rPr>
              <a:t> </a:t>
            </a:r>
            <a:r>
              <a:rPr lang="en-US" b="1" dirty="0" err="1">
                <a:latin typeface="#9Slide03 SFU Futura_12" panose="00000400000000000000" pitchFamily="2" charset="0"/>
              </a:rPr>
              <a:t>các</a:t>
            </a:r>
            <a:r>
              <a:rPr lang="en-US" b="1" dirty="0">
                <a:latin typeface="#9Slide03 SFU Futura_12" panose="00000400000000000000" pitchFamily="2" charset="0"/>
              </a:rPr>
              <a:t> ý </a:t>
            </a:r>
            <a:r>
              <a:rPr lang="en-US" b="1" dirty="0" err="1">
                <a:latin typeface="#9Slide03 SFU Futura_12" panose="00000400000000000000" pitchFamily="2" charset="0"/>
              </a:rPr>
              <a:t>vào</a:t>
            </a:r>
            <a:r>
              <a:rPr lang="en-US" b="1" dirty="0">
                <a:latin typeface="#9Slide03 SFU Futura_12" panose="00000400000000000000" pitchFamily="2" charset="0"/>
              </a:rPr>
              <a:t> </a:t>
            </a:r>
            <a:r>
              <a:rPr lang="en-US" b="1" dirty="0" err="1">
                <a:latin typeface="#9Slide03 SFU Futura_12" panose="00000400000000000000" pitchFamily="2" charset="0"/>
              </a:rPr>
              <a:t>đúng</a:t>
            </a:r>
            <a:r>
              <a:rPr lang="en-US" b="1" dirty="0">
                <a:latin typeface="#9Slide03 SFU Futura_12" panose="00000400000000000000" pitchFamily="2" charset="0"/>
              </a:rPr>
              <a:t> ô </a:t>
            </a:r>
            <a:r>
              <a:rPr lang="en-US" b="1" dirty="0" err="1">
                <a:latin typeface="#9Slide03 SFU Futura_12" panose="00000400000000000000" pitchFamily="2" charset="0"/>
              </a:rPr>
              <a:t>thích</a:t>
            </a:r>
            <a:r>
              <a:rPr lang="en-US" b="1" dirty="0">
                <a:latin typeface="#9Slide03 SFU Futura_12" panose="00000400000000000000" pitchFamily="2" charset="0"/>
              </a:rPr>
              <a:t> </a:t>
            </a:r>
            <a:r>
              <a:rPr lang="en-US" b="1" dirty="0" err="1">
                <a:latin typeface="#9Slide03 SFU Futura_12" panose="00000400000000000000" pitchFamily="2" charset="0"/>
              </a:rPr>
              <a:t>hợp</a:t>
            </a:r>
            <a:endParaRPr lang="en-US" b="1" dirty="0">
              <a:latin typeface="#9Slide03 SFU Futura_12" panose="00000400000000000000" pitchFamily="2" charset="0"/>
            </a:endParaRPr>
          </a:p>
        </p:txBody>
      </p:sp>
      <p:pic>
        <p:nvPicPr>
          <p:cNvPr id="39" name="Picture 6" descr="Computer Icons Pen Icon, pen, ink, text, rectangle png | PNGWing">
            <a:extLst>
              <a:ext uri="{FF2B5EF4-FFF2-40B4-BE49-F238E27FC236}">
                <a16:creationId xmlns:a16="http://schemas.microsoft.com/office/drawing/2014/main" id="{4E9AFAEB-C7B6-441A-92DB-E0BE506E382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961" b="92188" l="10000" r="90000">
                        <a14:foregroundMark x1="61304" y1="45117" x2="67174" y2="21875"/>
                        <a14:foregroundMark x1="67174" y1="21875" x2="67174" y2="20313"/>
                        <a14:foregroundMark x1="63478" y1="20898" x2="62826" y2="22461"/>
                        <a14:foregroundMark x1="61630" y1="25195" x2="45761" y2="24023"/>
                        <a14:foregroundMark x1="42609" y1="26758" x2="62826" y2="29297"/>
                        <a14:foregroundMark x1="67391" y1="29102" x2="62391" y2="50391"/>
                        <a14:foregroundMark x1="62391" y1="50391" x2="60435" y2="91406"/>
                        <a14:foregroundMark x1="60435" y1="91406" x2="58261" y2="92188"/>
                        <a14:foregroundMark x1="71630" y1="23828" x2="71630" y2="23828"/>
                      </a14:backgroundRemoval>
                    </a14:imgEffect>
                  </a14:imgLayer>
                </a14:imgProps>
              </a:ext>
              <a:ext uri="{28A0092B-C50C-407E-A947-70E740481C1C}">
                <a14:useLocalDpi xmlns:a14="http://schemas.microsoft.com/office/drawing/2010/main" val="0"/>
              </a:ext>
            </a:extLst>
          </a:blip>
          <a:srcRect l="28183" t="7973" r="25972" b="3619"/>
          <a:stretch/>
        </p:blipFill>
        <p:spPr bwMode="auto">
          <a:xfrm>
            <a:off x="139872" y="3701447"/>
            <a:ext cx="1193671" cy="1281062"/>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5">
            <a:extLst>
              <a:ext uri="{FF2B5EF4-FFF2-40B4-BE49-F238E27FC236}">
                <a16:creationId xmlns:a16="http://schemas.microsoft.com/office/drawing/2014/main" id="{DCCB1F58-26F4-4F50-A104-D4A25F4C7485}"/>
              </a:ext>
            </a:extLst>
          </p:cNvPr>
          <p:cNvSpPr txBox="1">
            <a:spLocks noChangeArrowheads="1"/>
          </p:cNvSpPr>
          <p:nvPr/>
        </p:nvSpPr>
        <p:spPr bwMode="auto">
          <a:xfrm>
            <a:off x="1209550" y="2775565"/>
            <a:ext cx="2478742" cy="523220"/>
          </a:xfrm>
          <a:prstGeom prst="rect">
            <a:avLst/>
          </a:prstGeom>
          <a:solidFill>
            <a:schemeClr val="bg1"/>
          </a:solidFill>
          <a:ln w="9525" algn="ctr">
            <a:solidFill>
              <a:srgbClr val="000000"/>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b="1" dirty="0" err="1">
                <a:latin typeface="#9Slide03 SFU Futura_12" panose="00000400000000000000" pitchFamily="2" charset="0"/>
              </a:rPr>
              <a:t>Đọc</a:t>
            </a:r>
            <a:r>
              <a:rPr lang="en-US" b="1" dirty="0">
                <a:latin typeface="#9Slide03 SFU Futura_12" panose="00000400000000000000" pitchFamily="2" charset="0"/>
              </a:rPr>
              <a:t> SGK/34</a:t>
            </a:r>
          </a:p>
        </p:txBody>
      </p:sp>
      <p:pic>
        <p:nvPicPr>
          <p:cNvPr id="41" name="Picture 4" descr="Tốc độ đọc cuốn Sách Đọc hiểu đọc hướng Dẫn - Cuốn sách png tải về - Miễn  phí trong suốt Màu Vàng png Tải về.">
            <a:extLst>
              <a:ext uri="{FF2B5EF4-FFF2-40B4-BE49-F238E27FC236}">
                <a16:creationId xmlns:a16="http://schemas.microsoft.com/office/drawing/2014/main" id="{57B91044-E494-4772-8E35-91C7B77FA99D}"/>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3000" b="96000" l="3778" r="96667">
                        <a14:foregroundMark x1="7889" y1="56444" x2="7889" y2="56444"/>
                        <a14:foregroundMark x1="9333" y1="61111" x2="28111" y2="33111"/>
                        <a14:foregroundMark x1="28111" y1="33111" x2="41000" y2="25000"/>
                        <a14:foregroundMark x1="41000" y1="25000" x2="47889" y2="23222"/>
                        <a14:foregroundMark x1="38000" y1="7000" x2="51000" y2="5333"/>
                        <a14:foregroundMark x1="51000" y1="5333" x2="59111" y2="7111"/>
                        <a14:foregroundMark x1="59111" y1="7111" x2="59111" y2="7222"/>
                        <a14:foregroundMark x1="68556" y1="18667" x2="73889" y2="31000"/>
                        <a14:foregroundMark x1="73889" y1="31000" x2="51444" y2="46778"/>
                        <a14:foregroundMark x1="51444" y1="46778" x2="39889" y2="41000"/>
                        <a14:foregroundMark x1="39889" y1="41000" x2="39667" y2="40778"/>
                        <a14:foregroundMark x1="60778" y1="27333" x2="57778" y2="20556"/>
                        <a14:foregroundMark x1="57778" y1="20556" x2="56667" y2="19444"/>
                        <a14:foregroundMark x1="32111" y1="27333" x2="38222" y2="35222"/>
                        <a14:foregroundMark x1="38222" y1="35222" x2="52222" y2="26667"/>
                        <a14:foregroundMark x1="60000" y1="12667" x2="68222" y2="11889"/>
                        <a14:foregroundMark x1="46000" y1="3444" x2="53000" y2="3889"/>
                        <a14:foregroundMark x1="53667" y1="37556" x2="58556" y2="27111"/>
                        <a14:foregroundMark x1="58556" y1="27111" x2="62667" y2="34000"/>
                        <a14:foregroundMark x1="66556" y1="33222" x2="63222" y2="22556"/>
                        <a14:foregroundMark x1="64111" y1="22556" x2="67556" y2="29333"/>
                        <a14:foregroundMark x1="72889" y1="48778" x2="60667" y2="71333"/>
                        <a14:foregroundMark x1="60667" y1="71333" x2="71556" y2="62444"/>
                        <a14:foregroundMark x1="71556" y1="62444" x2="71667" y2="59333"/>
                        <a14:foregroundMark x1="83000" y1="50889" x2="87667" y2="59778"/>
                        <a14:foregroundMark x1="87667" y1="59778" x2="88444" y2="65444"/>
                        <a14:foregroundMark x1="90111" y1="67444" x2="86111" y2="76111"/>
                        <a14:foregroundMark x1="86111" y1="76111" x2="70778" y2="88000"/>
                        <a14:foregroundMark x1="70778" y1="88000" x2="32889" y2="90556"/>
                        <a14:foregroundMark x1="32889" y1="90556" x2="15222" y2="83000"/>
                        <a14:foregroundMark x1="15222" y1="83000" x2="9111" y2="66444"/>
                        <a14:foregroundMark x1="9111" y1="66444" x2="19889" y2="54000"/>
                        <a14:foregroundMark x1="19889" y1="54000" x2="41000" y2="70556"/>
                        <a14:foregroundMark x1="41000" y1="70556" x2="40444" y2="76333"/>
                        <a14:foregroundMark x1="16444" y1="52889" x2="14778" y2="67556"/>
                        <a14:foregroundMark x1="14778" y1="67556" x2="17889" y2="55333"/>
                        <a14:foregroundMark x1="19111" y1="50444" x2="16889" y2="65889"/>
                        <a14:foregroundMark x1="6000" y1="68667" x2="22000" y2="44667"/>
                        <a14:foregroundMark x1="22000" y1="44667" x2="46333" y2="66333"/>
                        <a14:foregroundMark x1="46333" y1="66333" x2="39778" y2="59778"/>
                        <a14:foregroundMark x1="39778" y1="59778" x2="64222" y2="61667"/>
                        <a14:foregroundMark x1="64222" y1="61667" x2="71111" y2="54000"/>
                        <a14:foregroundMark x1="71111" y1="54000" x2="74778" y2="46778"/>
                        <a14:foregroundMark x1="74778" y1="46778" x2="82222" y2="44333"/>
                        <a14:foregroundMark x1="82222" y1="44333" x2="82778" y2="46111"/>
                        <a14:foregroundMark x1="79667" y1="38778" x2="82889" y2="56556"/>
                        <a14:foregroundMark x1="82889" y1="56556" x2="70111" y2="67333"/>
                        <a14:foregroundMark x1="70111" y1="67333" x2="57333" y2="57333"/>
                        <a14:foregroundMark x1="57333" y1="57333" x2="57111" y2="51889"/>
                        <a14:foregroundMark x1="61778" y1="50222" x2="62000" y2="64000"/>
                        <a14:foregroundMark x1="88111" y1="48667" x2="88444" y2="50000"/>
                        <a14:foregroundMark x1="90556" y1="54111" x2="91556" y2="55556"/>
                        <a14:foregroundMark x1="92778" y1="57889" x2="92222" y2="59889"/>
                        <a14:foregroundMark x1="93222" y1="63222" x2="93222" y2="64222"/>
                        <a14:foregroundMark x1="93222" y1="65444" x2="92556" y2="68667"/>
                        <a14:foregroundMark x1="91556" y1="69778" x2="90556" y2="70778"/>
                        <a14:foregroundMark x1="75111" y1="77111" x2="73889" y2="76333"/>
                        <a14:foregroundMark x1="87889" y1="63556" x2="89111" y2="63000"/>
                        <a14:foregroundMark x1="90556" y1="61778" x2="90556" y2="61778"/>
                        <a14:foregroundMark x1="90556" y1="61556" x2="85667" y2="58444"/>
                        <a14:foregroundMark x1="84556" y1="57000" x2="84556" y2="57000"/>
                        <a14:foregroundMark x1="86444" y1="60333" x2="83111" y2="63556"/>
                        <a14:foregroundMark x1="81889" y1="65444" x2="80444" y2="66444"/>
                        <a14:foregroundMark x1="84444" y1="68333" x2="92778" y2="66667"/>
                        <a14:foregroundMark x1="92778" y1="66667" x2="93000" y2="66222"/>
                        <a14:foregroundMark x1="96667" y1="58889" x2="96667" y2="58889"/>
                        <a14:foregroundMark x1="96667" y1="64444" x2="94222" y2="65889"/>
                        <a14:foregroundMark x1="85778" y1="70000" x2="47889" y2="70333"/>
                        <a14:foregroundMark x1="18556" y1="69556" x2="18556" y2="69556"/>
                        <a14:foregroundMark x1="15222" y1="70333" x2="13667" y2="71222"/>
                        <a14:foregroundMark x1="12556" y1="72222" x2="12556" y2="72222"/>
                        <a14:foregroundMark x1="11111" y1="72222" x2="6667" y2="72000"/>
                        <a14:foregroundMark x1="6222" y1="71333" x2="5000" y2="67889"/>
                        <a14:foregroundMark x1="4778" y1="66222" x2="4000" y2="64000"/>
                        <a14:foregroundMark x1="3778" y1="63778" x2="4778" y2="61778"/>
                        <a14:foregroundMark x1="5778" y1="59444" x2="7111" y2="57889"/>
                        <a14:foregroundMark x1="7444" y1="57222" x2="10778" y2="56222"/>
                        <a14:foregroundMark x1="28000" y1="60111" x2="27111" y2="62000"/>
                        <a14:foregroundMark x1="22444" y1="67111" x2="21000" y2="68333"/>
                        <a14:foregroundMark x1="21000" y1="68556" x2="21000" y2="68556"/>
                        <a14:foregroundMark x1="20778" y1="65889" x2="22000" y2="63222"/>
                        <a14:foregroundMark x1="22222" y1="62333" x2="22222" y2="60889"/>
                        <a14:foregroundMark x1="22222" y1="60889" x2="22222" y2="60889"/>
                        <a14:foregroundMark x1="27111" y1="31333" x2="25333" y2="30556"/>
                        <a14:foregroundMark x1="24889" y1="29778" x2="25556" y2="26667"/>
                        <a14:foregroundMark x1="27000" y1="23778" x2="28778" y2="21333"/>
                        <a14:foregroundMark x1="32333" y1="16444" x2="32333" y2="16444"/>
                        <a14:foregroundMark x1="30444" y1="14111" x2="31222" y2="13556"/>
                        <a14:foregroundMark x1="31667" y1="12556" x2="31667" y2="12556"/>
                        <a14:foregroundMark x1="31667" y1="12556" x2="30222" y2="12556"/>
                        <a14:foregroundMark x1="27111" y1="15222" x2="20444" y2="21556"/>
                        <a14:foregroundMark x1="20444" y1="21556" x2="20444" y2="21556"/>
                        <a14:foregroundMark x1="19778" y1="23333" x2="18778" y2="24778"/>
                        <a14:foregroundMark x1="19778" y1="27667" x2="18778" y2="28667"/>
                        <a14:foregroundMark x1="18778" y1="28889" x2="20000" y2="27333"/>
                        <a14:foregroundMark x1="29778" y1="17000" x2="31111" y2="16444"/>
                        <a14:foregroundMark x1="31667" y1="15222" x2="33111" y2="14778"/>
                        <a14:foregroundMark x1="34333" y1="13778" x2="34333" y2="13778"/>
                        <a14:foregroundMark x1="61222" y1="9000" x2="60556" y2="9667"/>
                        <a14:foregroundMark x1="60778" y1="9667" x2="62222" y2="9667"/>
                        <a14:foregroundMark x1="63667" y1="9667" x2="63667" y2="9667"/>
                        <a14:foregroundMark x1="34778" y1="10889" x2="34778" y2="10889"/>
                        <a14:foregroundMark x1="35000" y1="10000" x2="35000" y2="10000"/>
                        <a14:foregroundMark x1="35333" y1="9222" x2="35333" y2="9222"/>
                        <a14:foregroundMark x1="37000" y1="7778" x2="37000" y2="7778"/>
                        <a14:foregroundMark x1="35556" y1="8000" x2="35556" y2="8000"/>
                        <a14:foregroundMark x1="29222" y1="12556" x2="28556" y2="12889"/>
                        <a14:foregroundMark x1="28444" y1="9000" x2="28444" y2="9000"/>
                        <a14:foregroundMark x1="32444" y1="6556" x2="32444" y2="6556"/>
                        <a14:foregroundMark x1="18778" y1="40000" x2="39111" y2="44556"/>
                        <a14:foregroundMark x1="44222" y1="44556" x2="44222" y2="44556"/>
                        <a14:foregroundMark x1="83000" y1="33444" x2="83000" y2="32222"/>
                        <a14:foregroundMark x1="49556" y1="96000" x2="49556" y2="96000"/>
                        <a14:foregroundMark x1="92222" y1="54333" x2="92222" y2="54333"/>
                        <a14:foregroundMark x1="95667" y1="59889" x2="94889" y2="59889"/>
                        <a14:foregroundMark x1="94444" y1="61556" x2="93778" y2="61111"/>
                        <a14:foregroundMark x1="93667" y1="60556" x2="92778" y2="59111"/>
                        <a14:foregroundMark x1="78667" y1="47778" x2="78667" y2="47778"/>
                        <a14:foregroundMark x1="78000" y1="58222" x2="78000" y2="58222"/>
                        <a14:foregroundMark x1="77667" y1="53556" x2="77667" y2="53556"/>
                        <a14:foregroundMark x1="80444" y1="56000" x2="80444" y2="56000"/>
                        <a14:foregroundMark x1="80444" y1="56000" x2="80111" y2="60889"/>
                        <a14:foregroundMark x1="79111" y1="65000" x2="78222" y2="66444"/>
                        <a14:foregroundMark x1="78667" y1="67111" x2="81889" y2="67333"/>
                        <a14:foregroundMark x1="83000" y1="67333" x2="83000" y2="67333"/>
                        <a14:foregroundMark x1="82778" y1="66889" x2="95222" y2="65667"/>
                        <a14:foregroundMark x1="95222" y1="65667" x2="95222" y2="65667"/>
                        <a14:foregroundMark x1="92778" y1="73000" x2="92778" y2="73000"/>
                        <a14:foregroundMark x1="92556" y1="73667" x2="92556" y2="73667"/>
                        <a14:foregroundMark x1="92556" y1="73667" x2="92556" y2="73667"/>
                        <a14:foregroundMark x1="18111" y1="70556" x2="18111" y2="70556"/>
                        <a14:foregroundMark x1="17889" y1="70556" x2="17889" y2="70556"/>
                        <a14:foregroundMark x1="18111" y1="72778" x2="18111" y2="72778"/>
                        <a14:foregroundMark x1="17111" y1="73667" x2="17111" y2="73667"/>
                        <a14:foregroundMark x1="16444" y1="73222" x2="16444" y2="73222"/>
                        <a14:foregroundMark x1="16444" y1="73000" x2="16444" y2="73000"/>
                        <a14:foregroundMark x1="17556" y1="41000" x2="17556" y2="41000"/>
                        <a14:foregroundMark x1="17778" y1="39778" x2="17778" y2="39778"/>
                        <a14:foregroundMark x1="17778" y1="39778" x2="17778" y2="39778"/>
                        <a14:foregroundMark x1="15222" y1="39778" x2="15222" y2="39778"/>
                        <a14:foregroundMark x1="14889" y1="39778" x2="14889" y2="39778"/>
                        <a14:foregroundMark x1="14889" y1="39556" x2="23222" y2="39778"/>
                        <a14:foregroundMark x1="46667" y1="48778" x2="46667" y2="47778"/>
                        <a14:foregroundMark x1="48333" y1="46778" x2="57556" y2="46000"/>
                        <a14:foregroundMark x1="57556" y1="46000" x2="62000" y2="45556"/>
                        <a14:foregroundMark x1="64444" y1="44889" x2="71444" y2="41889"/>
                        <a14:foregroundMark x1="71444" y1="41889" x2="71444" y2="41889"/>
                        <a14:foregroundMark x1="73556" y1="41222" x2="73556" y2="41222"/>
                        <a14:foregroundMark x1="73556" y1="41222" x2="73556" y2="41222"/>
                        <a14:foregroundMark x1="75111" y1="39778" x2="75111" y2="39778"/>
                        <a14:foregroundMark x1="76000" y1="39000" x2="76000" y2="39000"/>
                        <a14:foregroundMark x1="83556" y1="39778" x2="83556" y2="39778"/>
                        <a14:foregroundMark x1="84000" y1="39556" x2="83556" y2="38111"/>
                        <a14:foregroundMark x1="82556" y1="36667" x2="81111" y2="34667"/>
                        <a14:foregroundMark x1="80667" y1="33667" x2="79667" y2="30000"/>
                        <a14:foregroundMark x1="79444" y1="29111" x2="79444" y2="29111"/>
                        <a14:foregroundMark x1="67111" y1="11889" x2="66111" y2="11333"/>
                        <a14:foregroundMark x1="66111" y1="11333" x2="66111" y2="11333"/>
                        <a14:foregroundMark x1="66778" y1="11667" x2="66778" y2="11667"/>
                        <a14:foregroundMark x1="78889" y1="21111" x2="64333" y2="8778"/>
                        <a14:foregroundMark x1="64333" y1="8778" x2="56667" y2="5556"/>
                        <a14:foregroundMark x1="56667" y1="5556" x2="33222" y2="6333"/>
                        <a14:foregroundMark x1="33222" y1="6333" x2="25222" y2="12667"/>
                        <a14:foregroundMark x1="25222" y1="12667" x2="16444" y2="26333"/>
                        <a14:foregroundMark x1="16444" y1="26333" x2="13778" y2="35222"/>
                        <a14:foregroundMark x1="13778" y1="35222" x2="13778" y2="35333"/>
                        <a14:foregroundMark x1="38667" y1="23778" x2="33111" y2="26444"/>
                        <a14:foregroundMark x1="41556" y1="35333" x2="42111" y2="35444"/>
                        <a14:foregroundMark x1="44778" y1="35667" x2="44778" y2="35667"/>
                        <a14:foregroundMark x1="43111" y1="38000" x2="43111" y2="38000"/>
                        <a14:foregroundMark x1="32333" y1="37556" x2="32333" y2="36889"/>
                        <a14:foregroundMark x1="32444" y1="36111" x2="32444" y2="36111"/>
                        <a14:foregroundMark x1="89111" y1="54556" x2="89778" y2="54333"/>
                        <a14:foregroundMark x1="89778" y1="54333" x2="89778" y2="54333"/>
                        <a14:foregroundMark x1="96444" y1="57222" x2="96444" y2="57222"/>
                      </a14:backgroundRemoval>
                    </a14:imgEffect>
                  </a14:imgLayer>
                </a14:imgProps>
              </a:ext>
              <a:ext uri="{28A0092B-C50C-407E-A947-70E740481C1C}">
                <a14:useLocalDpi xmlns:a14="http://schemas.microsoft.com/office/drawing/2010/main" val="0"/>
              </a:ext>
            </a:extLst>
          </a:blip>
          <a:srcRect/>
          <a:stretch>
            <a:fillRect/>
          </a:stretch>
        </p:blipFill>
        <p:spPr bwMode="auto">
          <a:xfrm>
            <a:off x="139872" y="2427235"/>
            <a:ext cx="1018070" cy="101807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Máy tính Biểu tượng Cây thiết kế Biểu tượng - cây png tải về - Miễn phí  trong suốt Nhà Máy png Tải về.">
            <a:extLst>
              <a:ext uri="{FF2B5EF4-FFF2-40B4-BE49-F238E27FC236}">
                <a16:creationId xmlns:a16="http://schemas.microsoft.com/office/drawing/2014/main" id="{F7A7D036-755C-420B-98C7-A2AE90A0DF67}"/>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423" b="90000" l="10000" r="90000">
                        <a14:foregroundMark x1="46111" y1="4423" x2="46111" y2="4423"/>
                      </a14:backgroundRemoval>
                    </a14:imgEffect>
                  </a14:imgLayer>
                </a14:imgProps>
              </a:ext>
              <a:ext uri="{28A0092B-C50C-407E-A947-70E740481C1C}">
                <a14:useLocalDpi xmlns:a14="http://schemas.microsoft.com/office/drawing/2010/main" val="0"/>
              </a:ext>
            </a:extLst>
          </a:blip>
          <a:srcRect l="21914" r="23133" b="8919"/>
          <a:stretch/>
        </p:blipFill>
        <p:spPr bwMode="auto">
          <a:xfrm>
            <a:off x="9443677" y="947806"/>
            <a:ext cx="1035060" cy="99118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E7CA50D-18CE-4C36-B9CA-AEF34523CC7F}"/>
              </a:ext>
            </a:extLst>
          </p:cNvPr>
          <p:cNvSpPr txBox="1"/>
          <p:nvPr/>
        </p:nvSpPr>
        <p:spPr>
          <a:xfrm>
            <a:off x="3989990" y="5223722"/>
            <a:ext cx="3751319" cy="949171"/>
          </a:xfrm>
          <a:prstGeom prst="rect">
            <a:avLst/>
          </a:prstGeom>
          <a:solidFill>
            <a:schemeClr val="bg1"/>
          </a:solidFill>
          <a:ln w="3175">
            <a:solidFill>
              <a:schemeClr val="tx1"/>
            </a:solidFill>
            <a:prstDash val="sysDot"/>
          </a:ln>
        </p:spPr>
        <p:txBody>
          <a:bodyPr wrap="square">
            <a:spAutoFit/>
          </a:bodyPr>
          <a:lstStyle/>
          <a:p>
            <a:pPr marL="57150" marR="0">
              <a:lnSpc>
                <a:spcPct val="120000"/>
              </a:lnSpc>
              <a:spcBef>
                <a:spcPts val="0"/>
              </a:spcBef>
              <a:spcAft>
                <a:spcPts val="0"/>
              </a:spcAft>
              <a:tabLst>
                <a:tab pos="857250" algn="l"/>
              </a:tabLst>
            </a:pPr>
            <a:r>
              <a:rPr lang="en-US" sz="2400" b="1" dirty="0">
                <a:solidFill>
                  <a:srgbClr val="002060"/>
                </a:solidFill>
                <a:latin typeface="#9Slide03 SFU Futura_12" panose="00000400000000000000" pitchFamily="2" charset="0"/>
                <a:ea typeface="Times New Roman" panose="02020603050405020304" pitchFamily="18" charset="0"/>
              </a:rPr>
              <a:t>4) </a:t>
            </a:r>
            <a:r>
              <a:rPr lang="en-US" sz="2400" b="1" dirty="0" err="1">
                <a:solidFill>
                  <a:srgbClr val="002060"/>
                </a:solidFill>
                <a:latin typeface="#9Slide03 SFU Futura_12" panose="00000400000000000000" pitchFamily="2" charset="0"/>
                <a:ea typeface="Times New Roman" panose="02020603050405020304" pitchFamily="18" charset="0"/>
              </a:rPr>
              <a:t>Vùng</a:t>
            </a:r>
            <a:r>
              <a:rPr lang="en-US" sz="2400" b="1" dirty="0">
                <a:solidFill>
                  <a:srgbClr val="002060"/>
                </a:solidFill>
                <a:latin typeface="#9Slide03 SFU Futura_12" panose="00000400000000000000" pitchFamily="2" charset="0"/>
                <a:ea typeface="Times New Roman" panose="02020603050405020304" pitchFamily="18" charset="0"/>
              </a:rPr>
              <a:t> </a:t>
            </a:r>
            <a:r>
              <a:rPr lang="vi-VN" sz="2400" b="1" dirty="0">
                <a:solidFill>
                  <a:srgbClr val="002060"/>
                </a:solidFill>
                <a:latin typeface="#9Slide03 SFU Futura_12" panose="00000400000000000000" pitchFamily="2" charset="0"/>
                <a:ea typeface="Times New Roman" panose="02020603050405020304" pitchFamily="18" charset="0"/>
              </a:rPr>
              <a:t>thấp</a:t>
            </a:r>
            <a:r>
              <a:rPr lang="en-US" sz="2400" b="1" dirty="0">
                <a:solidFill>
                  <a:srgbClr val="002060"/>
                </a:solidFill>
                <a:latin typeface="#9Slide03 SFU Futura_12" panose="00000400000000000000" pitchFamily="2" charset="0"/>
                <a:ea typeface="Times New Roman" panose="02020603050405020304" pitchFamily="18" charset="0"/>
              </a:rPr>
              <a:t>: </a:t>
            </a:r>
            <a:r>
              <a:rPr lang="vi-VN" sz="2400" b="1" dirty="0">
                <a:solidFill>
                  <a:srgbClr val="002060"/>
                </a:solidFill>
                <a:latin typeface="#9Slide03 SFU Futura_12" panose="00000400000000000000" pitchFamily="2" charset="0"/>
                <a:ea typeface="Times New Roman" panose="02020603050405020304" pitchFamily="18" charset="0"/>
              </a:rPr>
              <a:t>mùa đông lạnh khô, mùa hạ nóng ẩm</a:t>
            </a:r>
            <a:endParaRPr lang="en-US" sz="2400" b="1" dirty="0">
              <a:solidFill>
                <a:srgbClr val="002060"/>
              </a:solidFill>
              <a:effectLst/>
              <a:latin typeface="#9Slide03 SFU Futura_12" panose="00000400000000000000" pitchFamily="2" charset="0"/>
              <a:ea typeface="Times New Roman" panose="02020603050405020304" pitchFamily="18" charset="0"/>
            </a:endParaRPr>
          </a:p>
        </p:txBody>
      </p:sp>
      <p:sp>
        <p:nvSpPr>
          <p:cNvPr id="44" name="TextBox 43">
            <a:extLst>
              <a:ext uri="{FF2B5EF4-FFF2-40B4-BE49-F238E27FC236}">
                <a16:creationId xmlns:a16="http://schemas.microsoft.com/office/drawing/2014/main" id="{C02E7300-7B5E-4FC7-97EE-77F85D48EEC0}"/>
              </a:ext>
            </a:extLst>
          </p:cNvPr>
          <p:cNvSpPr txBox="1"/>
          <p:nvPr/>
        </p:nvSpPr>
        <p:spPr>
          <a:xfrm>
            <a:off x="3989992" y="4185752"/>
            <a:ext cx="3751318" cy="949171"/>
          </a:xfrm>
          <a:prstGeom prst="rect">
            <a:avLst/>
          </a:prstGeom>
          <a:solidFill>
            <a:schemeClr val="accent5">
              <a:lumMod val="40000"/>
              <a:lumOff val="60000"/>
            </a:schemeClr>
          </a:solidFill>
          <a:ln w="3175">
            <a:solidFill>
              <a:schemeClr val="tx1"/>
            </a:solidFill>
            <a:prstDash val="sysDot"/>
          </a:ln>
        </p:spPr>
        <p:txBody>
          <a:bodyPr wrap="square">
            <a:spAutoFit/>
          </a:bodyPr>
          <a:lstStyle/>
          <a:p>
            <a:pPr marL="57150" marR="0">
              <a:lnSpc>
                <a:spcPct val="120000"/>
              </a:lnSpc>
              <a:spcBef>
                <a:spcPts val="0"/>
              </a:spcBef>
              <a:spcAft>
                <a:spcPts val="0"/>
              </a:spcAft>
              <a:tabLst>
                <a:tab pos="857250" algn="l"/>
              </a:tabLst>
            </a:pPr>
            <a:r>
              <a:rPr lang="en-US" sz="2400" b="1" dirty="0">
                <a:solidFill>
                  <a:srgbClr val="002060"/>
                </a:solidFill>
                <a:latin typeface="#9Slide03 SFU Futura_12" panose="00000400000000000000" pitchFamily="2" charset="0"/>
                <a:ea typeface="Times New Roman" panose="02020603050405020304" pitchFamily="18" charset="0"/>
              </a:rPr>
              <a:t>3) </a:t>
            </a:r>
            <a:r>
              <a:rPr lang="en-US" sz="2400" b="1" dirty="0" err="1">
                <a:solidFill>
                  <a:srgbClr val="002060"/>
                </a:solidFill>
                <a:latin typeface="#9Slide03 SFU Futura_12" panose="00000400000000000000" pitchFamily="2" charset="0"/>
                <a:ea typeface="Times New Roman" panose="02020603050405020304" pitchFamily="18" charset="0"/>
              </a:rPr>
              <a:t>Thay</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đổi</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theo</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độ</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cao</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càng</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lên</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cao</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càng</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lạnh</a:t>
            </a:r>
            <a:endParaRPr lang="en-US" sz="2400" b="1" dirty="0">
              <a:solidFill>
                <a:srgbClr val="002060"/>
              </a:solidFill>
              <a:effectLst/>
              <a:latin typeface="#9Slide03 SFU Futura_12" panose="00000400000000000000" pitchFamily="2" charset="0"/>
              <a:ea typeface="Times New Roman" panose="02020603050405020304" pitchFamily="18" charset="0"/>
            </a:endParaRPr>
          </a:p>
        </p:txBody>
      </p:sp>
      <p:sp>
        <p:nvSpPr>
          <p:cNvPr id="46" name="TextBox 45">
            <a:extLst>
              <a:ext uri="{FF2B5EF4-FFF2-40B4-BE49-F238E27FC236}">
                <a16:creationId xmlns:a16="http://schemas.microsoft.com/office/drawing/2014/main" id="{428F8453-9218-4271-A2D5-D212B2AA752A}"/>
              </a:ext>
            </a:extLst>
          </p:cNvPr>
          <p:cNvSpPr txBox="1"/>
          <p:nvPr/>
        </p:nvSpPr>
        <p:spPr>
          <a:xfrm>
            <a:off x="8110843" y="4154867"/>
            <a:ext cx="3825243" cy="949171"/>
          </a:xfrm>
          <a:prstGeom prst="rect">
            <a:avLst/>
          </a:prstGeom>
          <a:solidFill>
            <a:schemeClr val="bg1"/>
          </a:solidFill>
          <a:ln w="3175">
            <a:solidFill>
              <a:schemeClr val="tx1"/>
            </a:solidFill>
            <a:prstDash val="sysDot"/>
          </a:ln>
        </p:spPr>
        <p:txBody>
          <a:bodyPr wrap="square">
            <a:spAutoFit/>
          </a:bodyPr>
          <a:lstStyle/>
          <a:p>
            <a:pPr marL="57150" marR="0">
              <a:lnSpc>
                <a:spcPct val="120000"/>
              </a:lnSpc>
              <a:spcBef>
                <a:spcPts val="0"/>
              </a:spcBef>
              <a:spcAft>
                <a:spcPts val="0"/>
              </a:spcAft>
              <a:tabLst>
                <a:tab pos="857250" algn="l"/>
              </a:tabLst>
            </a:pPr>
            <a:r>
              <a:rPr lang="en-US" sz="2400" b="1" dirty="0">
                <a:solidFill>
                  <a:srgbClr val="002060"/>
                </a:solidFill>
                <a:latin typeface="#9Slide03 SFU Futura_12" panose="00000400000000000000" pitchFamily="2" charset="0"/>
                <a:ea typeface="Times New Roman" panose="02020603050405020304" pitchFamily="18" charset="0"/>
              </a:rPr>
              <a:t>8) </a:t>
            </a:r>
            <a:r>
              <a:rPr lang="en-US" sz="2400" b="1" dirty="0" err="1">
                <a:solidFill>
                  <a:srgbClr val="002060"/>
                </a:solidFill>
                <a:latin typeface="#9Slide03 SFU Futura_12" panose="00000400000000000000" pitchFamily="2" charset="0"/>
                <a:ea typeface="Times New Roman" panose="02020603050405020304" pitchFamily="18" charset="0"/>
              </a:rPr>
              <a:t>Tây</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bắc</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Ấn</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Độ</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và</a:t>
            </a:r>
            <a:r>
              <a:rPr lang="en-US" sz="2400" b="1" dirty="0">
                <a:solidFill>
                  <a:srgbClr val="002060"/>
                </a:solidFill>
                <a:latin typeface="#9Slide03 SFU Futura_12" panose="00000400000000000000" pitchFamily="2" charset="0"/>
                <a:ea typeface="Times New Roman" panose="02020603050405020304" pitchFamily="18" charset="0"/>
              </a:rPr>
              <a:t> Pa-ki-</a:t>
            </a:r>
            <a:r>
              <a:rPr lang="en-US" sz="2400" b="1" dirty="0" err="1">
                <a:solidFill>
                  <a:srgbClr val="002060"/>
                </a:solidFill>
                <a:latin typeface="#9Slide03 SFU Futura_12" panose="00000400000000000000" pitchFamily="2" charset="0"/>
                <a:ea typeface="Times New Roman" panose="02020603050405020304" pitchFamily="18" charset="0"/>
              </a:rPr>
              <a:t>xtan</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nhiệt</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đới</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khô</a:t>
            </a:r>
            <a:endParaRPr lang="en-US" sz="2400" b="1" dirty="0">
              <a:solidFill>
                <a:srgbClr val="002060"/>
              </a:solidFill>
              <a:effectLst/>
              <a:latin typeface="#9Slide03 SFU Futura_12" panose="00000400000000000000" pitchFamily="2" charset="0"/>
              <a:ea typeface="Times New Roman" panose="02020603050405020304" pitchFamily="18" charset="0"/>
            </a:endParaRPr>
          </a:p>
        </p:txBody>
      </p:sp>
      <p:sp>
        <p:nvSpPr>
          <p:cNvPr id="48" name="TextBox 47">
            <a:extLst>
              <a:ext uri="{FF2B5EF4-FFF2-40B4-BE49-F238E27FC236}">
                <a16:creationId xmlns:a16="http://schemas.microsoft.com/office/drawing/2014/main" id="{93AB6570-61F1-4510-9FD4-083BBF5449A4}"/>
              </a:ext>
            </a:extLst>
          </p:cNvPr>
          <p:cNvSpPr txBox="1"/>
          <p:nvPr/>
        </p:nvSpPr>
        <p:spPr>
          <a:xfrm>
            <a:off x="8110842" y="5240766"/>
            <a:ext cx="3825244" cy="949171"/>
          </a:xfrm>
          <a:prstGeom prst="rect">
            <a:avLst/>
          </a:prstGeom>
          <a:solidFill>
            <a:schemeClr val="accent5">
              <a:lumMod val="40000"/>
              <a:lumOff val="60000"/>
            </a:schemeClr>
          </a:solidFill>
          <a:ln w="3175">
            <a:solidFill>
              <a:schemeClr val="tx1"/>
            </a:solidFill>
            <a:prstDash val="sysDot"/>
          </a:ln>
        </p:spPr>
        <p:txBody>
          <a:bodyPr wrap="square">
            <a:spAutoFit/>
          </a:bodyPr>
          <a:lstStyle/>
          <a:p>
            <a:pPr marL="57150" marR="0">
              <a:lnSpc>
                <a:spcPct val="120000"/>
              </a:lnSpc>
              <a:spcBef>
                <a:spcPts val="0"/>
              </a:spcBef>
              <a:spcAft>
                <a:spcPts val="0"/>
              </a:spcAft>
              <a:tabLst>
                <a:tab pos="857250" algn="l"/>
              </a:tabLst>
            </a:pPr>
            <a:r>
              <a:rPr lang="en-US" sz="2400" b="1" dirty="0">
                <a:solidFill>
                  <a:srgbClr val="002060"/>
                </a:solidFill>
                <a:latin typeface="#9Slide03 SFU Futura_12" panose="00000400000000000000" pitchFamily="2" charset="0"/>
                <a:ea typeface="Times New Roman" panose="02020603050405020304" pitchFamily="18" charset="0"/>
              </a:rPr>
              <a:t>9) </a:t>
            </a:r>
            <a:r>
              <a:rPr lang="en-US" sz="2400" b="1" dirty="0" err="1">
                <a:solidFill>
                  <a:srgbClr val="002060"/>
                </a:solidFill>
                <a:latin typeface="#9Slide03 SFU Futura_12" panose="00000400000000000000" pitchFamily="2" charset="0"/>
                <a:ea typeface="Times New Roman" panose="02020603050405020304" pitchFamily="18" charset="0"/>
              </a:rPr>
              <a:t>Sông</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Ấn</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sông</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Hằng</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sông</a:t>
            </a:r>
            <a:r>
              <a:rPr lang="en-US" sz="2400" b="1" dirty="0">
                <a:solidFill>
                  <a:srgbClr val="002060"/>
                </a:solidFill>
                <a:latin typeface="#9Slide03 SFU Futura_12" panose="00000400000000000000" pitchFamily="2" charset="0"/>
                <a:ea typeface="Times New Roman" panose="02020603050405020304" pitchFamily="18" charset="0"/>
              </a:rPr>
              <a:t> Bra-ma-</a:t>
            </a:r>
            <a:r>
              <a:rPr lang="en-US" sz="2400" b="1" dirty="0" err="1">
                <a:solidFill>
                  <a:srgbClr val="002060"/>
                </a:solidFill>
                <a:latin typeface="#9Slide03 SFU Futura_12" panose="00000400000000000000" pitchFamily="2" charset="0"/>
                <a:ea typeface="Times New Roman" panose="02020603050405020304" pitchFamily="18" charset="0"/>
              </a:rPr>
              <a:t>pút</a:t>
            </a:r>
            <a:endParaRPr lang="en-US" sz="2400" b="1" dirty="0">
              <a:solidFill>
                <a:srgbClr val="002060"/>
              </a:solidFill>
              <a:effectLst/>
              <a:latin typeface="#9Slide03 SFU Futura_12" panose="00000400000000000000" pitchFamily="2" charset="0"/>
              <a:ea typeface="Times New Roman" panose="02020603050405020304" pitchFamily="18" charset="0"/>
            </a:endParaRPr>
          </a:p>
        </p:txBody>
      </p:sp>
      <p:sp>
        <p:nvSpPr>
          <p:cNvPr id="49" name="TextBox 48">
            <a:extLst>
              <a:ext uri="{FF2B5EF4-FFF2-40B4-BE49-F238E27FC236}">
                <a16:creationId xmlns:a16="http://schemas.microsoft.com/office/drawing/2014/main" id="{750C987E-5DB6-476D-BAA4-BD155CFE3D34}"/>
              </a:ext>
            </a:extLst>
          </p:cNvPr>
          <p:cNvSpPr txBox="1"/>
          <p:nvPr/>
        </p:nvSpPr>
        <p:spPr>
          <a:xfrm>
            <a:off x="8110843" y="2519063"/>
            <a:ext cx="3825247" cy="949171"/>
          </a:xfrm>
          <a:prstGeom prst="rect">
            <a:avLst/>
          </a:prstGeom>
          <a:solidFill>
            <a:schemeClr val="bg1"/>
          </a:solidFill>
          <a:ln w="3175">
            <a:solidFill>
              <a:schemeClr val="tx1"/>
            </a:solidFill>
            <a:prstDash val="sysDot"/>
          </a:ln>
        </p:spPr>
        <p:txBody>
          <a:bodyPr wrap="square">
            <a:spAutoFit/>
          </a:bodyPr>
          <a:lstStyle/>
          <a:p>
            <a:pPr marL="57150" marR="0">
              <a:lnSpc>
                <a:spcPct val="120000"/>
              </a:lnSpc>
              <a:spcBef>
                <a:spcPts val="0"/>
              </a:spcBef>
              <a:spcAft>
                <a:spcPts val="0"/>
              </a:spcAft>
              <a:tabLst>
                <a:tab pos="857250" algn="l"/>
              </a:tabLst>
            </a:pPr>
            <a:r>
              <a:rPr lang="en-US" sz="2400" b="1" dirty="0">
                <a:solidFill>
                  <a:srgbClr val="002060"/>
                </a:solidFill>
                <a:latin typeface="#9Slide03 SFU Futura_12" panose="00000400000000000000" pitchFamily="2" charset="0"/>
                <a:ea typeface="Times New Roman" panose="02020603050405020304" pitchFamily="18" charset="0"/>
              </a:rPr>
              <a:t>6) </a:t>
            </a:r>
            <a:r>
              <a:rPr lang="en-US" sz="2400" b="1" dirty="0" err="1">
                <a:solidFill>
                  <a:srgbClr val="002060"/>
                </a:solidFill>
                <a:latin typeface="#9Slide03 SFU Futura_12" panose="00000400000000000000" pitchFamily="2" charset="0"/>
                <a:ea typeface="Times New Roman" panose="02020603050405020304" pitchFamily="18" charset="0"/>
              </a:rPr>
              <a:t>Dày</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đặc</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có</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các</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hệ</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thống</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sông</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lớn</a:t>
            </a:r>
            <a:endParaRPr lang="en-US" sz="2400" b="1" dirty="0">
              <a:solidFill>
                <a:srgbClr val="002060"/>
              </a:solidFill>
              <a:effectLst/>
              <a:latin typeface="#9Slide03 SFU Futura_12" panose="00000400000000000000" pitchFamily="2" charset="0"/>
              <a:ea typeface="Times New Roman" panose="02020603050405020304" pitchFamily="18" charset="0"/>
            </a:endParaRPr>
          </a:p>
        </p:txBody>
      </p:sp>
      <p:sp>
        <p:nvSpPr>
          <p:cNvPr id="50" name="TextBox 49">
            <a:extLst>
              <a:ext uri="{FF2B5EF4-FFF2-40B4-BE49-F238E27FC236}">
                <a16:creationId xmlns:a16="http://schemas.microsoft.com/office/drawing/2014/main" id="{44FB97FB-28B5-44A3-9EBD-AC68687FE12F}"/>
              </a:ext>
            </a:extLst>
          </p:cNvPr>
          <p:cNvSpPr txBox="1"/>
          <p:nvPr/>
        </p:nvSpPr>
        <p:spPr>
          <a:xfrm>
            <a:off x="3989991" y="3562629"/>
            <a:ext cx="3751319" cy="505972"/>
          </a:xfrm>
          <a:prstGeom prst="rect">
            <a:avLst/>
          </a:prstGeom>
          <a:solidFill>
            <a:schemeClr val="bg1"/>
          </a:solidFill>
          <a:ln w="3175">
            <a:solidFill>
              <a:schemeClr val="tx1"/>
            </a:solidFill>
            <a:prstDash val="sysDot"/>
          </a:ln>
        </p:spPr>
        <p:txBody>
          <a:bodyPr wrap="square">
            <a:spAutoFit/>
          </a:bodyPr>
          <a:lstStyle/>
          <a:p>
            <a:pPr marL="57150" marR="0">
              <a:lnSpc>
                <a:spcPct val="120000"/>
              </a:lnSpc>
              <a:spcBef>
                <a:spcPts val="0"/>
              </a:spcBef>
              <a:spcAft>
                <a:spcPts val="0"/>
              </a:spcAft>
              <a:tabLst>
                <a:tab pos="857250" algn="l"/>
              </a:tabLst>
            </a:pPr>
            <a:r>
              <a:rPr lang="en-US" sz="2400" b="1" dirty="0">
                <a:solidFill>
                  <a:srgbClr val="002060"/>
                </a:solidFill>
                <a:latin typeface="#9Slide03 SFU Futura_12" panose="00000400000000000000" pitchFamily="2" charset="0"/>
                <a:ea typeface="Times New Roman" panose="02020603050405020304" pitchFamily="18" charset="0"/>
              </a:rPr>
              <a:t>2) </a:t>
            </a:r>
            <a:r>
              <a:rPr lang="en-US" sz="2400" b="1" dirty="0" err="1">
                <a:solidFill>
                  <a:srgbClr val="002060"/>
                </a:solidFill>
                <a:latin typeface="#9Slide03 SFU Futura_12" panose="00000400000000000000" pitchFamily="2" charset="0"/>
                <a:ea typeface="Times New Roman" panose="02020603050405020304" pitchFamily="18" charset="0"/>
              </a:rPr>
              <a:t>Rừng</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nhiệt</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đới</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ẩm</a:t>
            </a:r>
            <a:endParaRPr lang="en-US" sz="2400" b="1" dirty="0">
              <a:solidFill>
                <a:srgbClr val="002060"/>
              </a:solidFill>
              <a:effectLst/>
              <a:latin typeface="#9Slide03 SFU Futura_12" panose="00000400000000000000" pitchFamily="2" charset="0"/>
              <a:ea typeface="Times New Roman" panose="02020603050405020304" pitchFamily="18" charset="0"/>
            </a:endParaRPr>
          </a:p>
        </p:txBody>
      </p:sp>
      <p:sp>
        <p:nvSpPr>
          <p:cNvPr id="51" name="TextBox 50">
            <a:extLst>
              <a:ext uri="{FF2B5EF4-FFF2-40B4-BE49-F238E27FC236}">
                <a16:creationId xmlns:a16="http://schemas.microsoft.com/office/drawing/2014/main" id="{7091D1E6-F267-409B-83DB-5828A92FD779}"/>
              </a:ext>
            </a:extLst>
          </p:cNvPr>
          <p:cNvSpPr txBox="1"/>
          <p:nvPr/>
        </p:nvSpPr>
        <p:spPr>
          <a:xfrm>
            <a:off x="8110842" y="3569502"/>
            <a:ext cx="3825245" cy="505972"/>
          </a:xfrm>
          <a:prstGeom prst="rect">
            <a:avLst/>
          </a:prstGeom>
          <a:solidFill>
            <a:schemeClr val="accent5">
              <a:lumMod val="40000"/>
              <a:lumOff val="60000"/>
            </a:schemeClr>
          </a:solidFill>
          <a:ln w="3175">
            <a:solidFill>
              <a:schemeClr val="tx1"/>
            </a:solidFill>
            <a:prstDash val="sysDot"/>
          </a:ln>
        </p:spPr>
        <p:txBody>
          <a:bodyPr wrap="square">
            <a:spAutoFit/>
          </a:bodyPr>
          <a:lstStyle/>
          <a:p>
            <a:pPr marL="57150" marR="0">
              <a:lnSpc>
                <a:spcPct val="120000"/>
              </a:lnSpc>
              <a:spcBef>
                <a:spcPts val="0"/>
              </a:spcBef>
              <a:spcAft>
                <a:spcPts val="0"/>
              </a:spcAft>
              <a:tabLst>
                <a:tab pos="857250" algn="l"/>
              </a:tabLst>
            </a:pPr>
            <a:r>
              <a:rPr lang="en-US" sz="2400" b="1" dirty="0">
                <a:solidFill>
                  <a:srgbClr val="002060"/>
                </a:solidFill>
                <a:latin typeface="#9Slide03 SFU Futura_12" panose="00000400000000000000" pitchFamily="2" charset="0"/>
                <a:ea typeface="Times New Roman" panose="02020603050405020304" pitchFamily="18" charset="0"/>
              </a:rPr>
              <a:t>7) </a:t>
            </a:r>
            <a:r>
              <a:rPr lang="en-US" sz="2400" b="1" dirty="0" err="1">
                <a:solidFill>
                  <a:srgbClr val="002060"/>
                </a:solidFill>
                <a:latin typeface="#9Slide03 SFU Futura_12" panose="00000400000000000000" pitchFamily="2" charset="0"/>
                <a:ea typeface="Times New Roman" panose="02020603050405020304" pitchFamily="18" charset="0"/>
              </a:rPr>
              <a:t>Xavan</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hoang</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mạc</a:t>
            </a:r>
            <a:endParaRPr lang="en-US" sz="2400" b="1" dirty="0">
              <a:solidFill>
                <a:srgbClr val="002060"/>
              </a:solidFill>
              <a:effectLst/>
              <a:latin typeface="#9Slide03 SFU Futura_12" panose="00000400000000000000" pitchFamily="2" charset="0"/>
              <a:ea typeface="Times New Roman" panose="02020603050405020304" pitchFamily="18" charset="0"/>
            </a:endParaRPr>
          </a:p>
        </p:txBody>
      </p:sp>
      <p:sp>
        <p:nvSpPr>
          <p:cNvPr id="52" name="TextBox 51">
            <a:extLst>
              <a:ext uri="{FF2B5EF4-FFF2-40B4-BE49-F238E27FC236}">
                <a16:creationId xmlns:a16="http://schemas.microsoft.com/office/drawing/2014/main" id="{5BEB3B19-086C-4135-BA26-DE413F3B6A88}"/>
              </a:ext>
            </a:extLst>
          </p:cNvPr>
          <p:cNvSpPr txBox="1"/>
          <p:nvPr/>
        </p:nvSpPr>
        <p:spPr>
          <a:xfrm>
            <a:off x="3991030" y="6278237"/>
            <a:ext cx="3750277" cy="505972"/>
          </a:xfrm>
          <a:prstGeom prst="rect">
            <a:avLst/>
          </a:prstGeom>
          <a:solidFill>
            <a:schemeClr val="accent5">
              <a:lumMod val="40000"/>
              <a:lumOff val="60000"/>
            </a:schemeClr>
          </a:solidFill>
          <a:ln w="3175">
            <a:solidFill>
              <a:schemeClr val="tx1"/>
            </a:solidFill>
            <a:prstDash val="sysDot"/>
          </a:ln>
        </p:spPr>
        <p:txBody>
          <a:bodyPr wrap="square">
            <a:spAutoFit/>
          </a:bodyPr>
          <a:lstStyle/>
          <a:p>
            <a:pPr marL="57150" marR="0">
              <a:lnSpc>
                <a:spcPct val="120000"/>
              </a:lnSpc>
              <a:spcBef>
                <a:spcPts val="0"/>
              </a:spcBef>
              <a:spcAft>
                <a:spcPts val="0"/>
              </a:spcAft>
              <a:tabLst>
                <a:tab pos="857250" algn="l"/>
              </a:tabLst>
            </a:pPr>
            <a:r>
              <a:rPr lang="en-US" sz="2400" b="1" dirty="0">
                <a:solidFill>
                  <a:srgbClr val="002060"/>
                </a:solidFill>
                <a:latin typeface="#9Slide03 SFU Futura_12" panose="00000400000000000000" pitchFamily="2" charset="0"/>
                <a:ea typeface="Times New Roman" panose="02020603050405020304" pitchFamily="18" charset="0"/>
              </a:rPr>
              <a:t>5) </a:t>
            </a:r>
            <a:r>
              <a:rPr lang="en-US" sz="2400" b="1" dirty="0" err="1">
                <a:solidFill>
                  <a:srgbClr val="002060"/>
                </a:solidFill>
                <a:latin typeface="#9Slide03 SFU Futura_12" panose="00000400000000000000" pitchFamily="2" charset="0"/>
                <a:ea typeface="Times New Roman" panose="02020603050405020304" pitchFamily="18" charset="0"/>
              </a:rPr>
              <a:t>Cảnh</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quan</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núi</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cao</a:t>
            </a:r>
            <a:endParaRPr lang="en-US" sz="2400" b="1" dirty="0">
              <a:solidFill>
                <a:srgbClr val="002060"/>
              </a:solidFill>
              <a:effectLst/>
              <a:latin typeface="#9Slide03 SFU Futura_12" panose="00000400000000000000" pitchFamily="2" charset="0"/>
              <a:ea typeface="Times New Roman" panose="02020603050405020304" pitchFamily="18" charset="0"/>
            </a:endParaRPr>
          </a:p>
        </p:txBody>
      </p:sp>
      <p:sp>
        <p:nvSpPr>
          <p:cNvPr id="53" name="TextBox 52">
            <a:extLst>
              <a:ext uri="{FF2B5EF4-FFF2-40B4-BE49-F238E27FC236}">
                <a16:creationId xmlns:a16="http://schemas.microsoft.com/office/drawing/2014/main" id="{BF08A86F-3E1C-483C-9E4B-3E6865708D9E}"/>
              </a:ext>
            </a:extLst>
          </p:cNvPr>
          <p:cNvSpPr txBox="1"/>
          <p:nvPr/>
        </p:nvSpPr>
        <p:spPr>
          <a:xfrm>
            <a:off x="8110842" y="6260303"/>
            <a:ext cx="3850868" cy="505972"/>
          </a:xfrm>
          <a:prstGeom prst="rect">
            <a:avLst/>
          </a:prstGeom>
          <a:solidFill>
            <a:schemeClr val="bg1"/>
          </a:solidFill>
          <a:ln w="3175">
            <a:solidFill>
              <a:schemeClr val="tx1"/>
            </a:solidFill>
            <a:prstDash val="sysDot"/>
          </a:ln>
        </p:spPr>
        <p:txBody>
          <a:bodyPr wrap="square">
            <a:spAutoFit/>
          </a:bodyPr>
          <a:lstStyle/>
          <a:p>
            <a:pPr marL="57150" marR="0">
              <a:lnSpc>
                <a:spcPct val="120000"/>
              </a:lnSpc>
              <a:spcBef>
                <a:spcPts val="0"/>
              </a:spcBef>
              <a:spcAft>
                <a:spcPts val="0"/>
              </a:spcAft>
              <a:tabLst>
                <a:tab pos="857250" algn="l"/>
              </a:tabLst>
            </a:pPr>
            <a:r>
              <a:rPr lang="en-US" sz="2400" b="1" dirty="0">
                <a:solidFill>
                  <a:srgbClr val="002060"/>
                </a:solidFill>
                <a:latin typeface="#9Slide03 SFU Futura_12" panose="00000400000000000000" pitchFamily="2" charset="0"/>
                <a:ea typeface="Times New Roman" panose="02020603050405020304" pitchFamily="18" charset="0"/>
              </a:rPr>
              <a:t>10) </a:t>
            </a:r>
            <a:r>
              <a:rPr lang="en-US" sz="2400" b="1" dirty="0" err="1">
                <a:solidFill>
                  <a:srgbClr val="002060"/>
                </a:solidFill>
                <a:latin typeface="#9Slide03 SFU Futura_12" panose="00000400000000000000" pitchFamily="2" charset="0"/>
                <a:ea typeface="Times New Roman" panose="02020603050405020304" pitchFamily="18" charset="0"/>
              </a:rPr>
              <a:t>Lượng</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mưa</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lớn</a:t>
            </a:r>
            <a:r>
              <a:rPr lang="en-US" sz="2400" b="1" dirty="0">
                <a:solidFill>
                  <a:srgbClr val="002060"/>
                </a:solidFill>
                <a:latin typeface="#9Slide03 SFU Futura_12" panose="00000400000000000000" pitchFamily="2" charset="0"/>
                <a:ea typeface="Times New Roman" panose="02020603050405020304" pitchFamily="18" charset="0"/>
              </a:rPr>
              <a:t> </a:t>
            </a:r>
            <a:r>
              <a:rPr lang="en-US" sz="2400" b="1" dirty="0" err="1">
                <a:solidFill>
                  <a:srgbClr val="002060"/>
                </a:solidFill>
                <a:latin typeface="#9Slide03 SFU Futura_12" panose="00000400000000000000" pitchFamily="2" charset="0"/>
                <a:ea typeface="Times New Roman" panose="02020603050405020304" pitchFamily="18" charset="0"/>
              </a:rPr>
              <a:t>nhất</a:t>
            </a:r>
            <a:r>
              <a:rPr lang="en-US" sz="2400" b="1" dirty="0">
                <a:solidFill>
                  <a:srgbClr val="002060"/>
                </a:solidFill>
                <a:latin typeface="#9Slide03 SFU Futura_12" panose="00000400000000000000" pitchFamily="2" charset="0"/>
                <a:ea typeface="Times New Roman" panose="02020603050405020304" pitchFamily="18" charset="0"/>
              </a:rPr>
              <a:t> TG</a:t>
            </a:r>
            <a:endParaRPr lang="en-US" sz="2400" b="1" dirty="0">
              <a:solidFill>
                <a:srgbClr val="002060"/>
              </a:solidFill>
              <a:effectLst/>
              <a:latin typeface="#9Slide03 SFU Futura_12" panose="00000400000000000000" pitchFamily="2" charset="0"/>
              <a:ea typeface="Times New Roman" panose="02020603050405020304" pitchFamily="18" charset="0"/>
            </a:endParaRPr>
          </a:p>
        </p:txBody>
      </p:sp>
      <p:pic>
        <p:nvPicPr>
          <p:cNvPr id="54" name="Picture 2" descr="Hình ảnh Sông Avd Biểu Tượng Vector, Hoạt Hình., Rừng., Cây Vector và PNG  với nền trong suốt để tải xuống miễn phí">
            <a:extLst>
              <a:ext uri="{FF2B5EF4-FFF2-40B4-BE49-F238E27FC236}">
                <a16:creationId xmlns:a16="http://schemas.microsoft.com/office/drawing/2014/main" id="{BCA228B9-C6C6-481B-BE8C-92374E8FEF44}"/>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7023" t="38916" r="29100" b="38281"/>
          <a:stretch/>
        </p:blipFill>
        <p:spPr bwMode="auto">
          <a:xfrm>
            <a:off x="6318466" y="871382"/>
            <a:ext cx="1223731" cy="1104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3CA061A7-5117-4BF3-A309-F507A2468258}"/>
              </a:ext>
            </a:extLst>
          </p:cNvPr>
          <p:cNvSpPr txBox="1"/>
          <p:nvPr/>
        </p:nvSpPr>
        <p:spPr>
          <a:xfrm>
            <a:off x="4109264" y="1910443"/>
            <a:ext cx="2142564" cy="489045"/>
          </a:xfrm>
          <a:prstGeom prst="rect">
            <a:avLst/>
          </a:prstGeom>
          <a:noFill/>
          <a:ln>
            <a:solidFill>
              <a:schemeClr val="tx1"/>
            </a:solidFill>
            <a:prstDash val="sysDot"/>
          </a:ln>
        </p:spPr>
        <p:txBody>
          <a:bodyPr wrap="square">
            <a:spAutoFit/>
          </a:bodyPr>
          <a:lstStyle/>
          <a:p>
            <a:pPr marL="57150" marR="0" algn="ctr">
              <a:lnSpc>
                <a:spcPct val="120000"/>
              </a:lnSpc>
              <a:spcBef>
                <a:spcPts val="0"/>
              </a:spcBef>
              <a:spcAft>
                <a:spcPts val="0"/>
              </a:spcAft>
              <a:tabLst>
                <a:tab pos="857250" algn="l"/>
              </a:tabLst>
            </a:pPr>
            <a:r>
              <a:rPr lang="en-US" sz="2400" b="1" dirty="0">
                <a:solidFill>
                  <a:srgbClr val="C00000"/>
                </a:solidFill>
                <a:latin typeface="#9Slide07 IcielKoni" pitchFamily="2" charset="0"/>
              </a:rPr>
              <a:t>?????</a:t>
            </a:r>
            <a:endParaRPr lang="en-US" sz="2400" b="1" dirty="0">
              <a:solidFill>
                <a:srgbClr val="C00000"/>
              </a:solidFill>
              <a:effectLst/>
              <a:latin typeface="#9Slide07 IcielKoni" pitchFamily="2" charset="0"/>
            </a:endParaRPr>
          </a:p>
        </p:txBody>
      </p:sp>
      <p:sp>
        <p:nvSpPr>
          <p:cNvPr id="56" name="TextBox 55">
            <a:extLst>
              <a:ext uri="{FF2B5EF4-FFF2-40B4-BE49-F238E27FC236}">
                <a16:creationId xmlns:a16="http://schemas.microsoft.com/office/drawing/2014/main" id="{7E908245-9BCA-4908-A62D-E413A313B69B}"/>
              </a:ext>
            </a:extLst>
          </p:cNvPr>
          <p:cNvSpPr txBox="1"/>
          <p:nvPr/>
        </p:nvSpPr>
        <p:spPr>
          <a:xfrm>
            <a:off x="7741307" y="1991189"/>
            <a:ext cx="1201726" cy="489045"/>
          </a:xfrm>
          <a:prstGeom prst="rect">
            <a:avLst/>
          </a:prstGeom>
          <a:noFill/>
          <a:ln>
            <a:solidFill>
              <a:schemeClr val="tx1"/>
            </a:solidFill>
            <a:prstDash val="sysDot"/>
          </a:ln>
        </p:spPr>
        <p:txBody>
          <a:bodyPr wrap="square">
            <a:spAutoFit/>
          </a:bodyPr>
          <a:lstStyle/>
          <a:p>
            <a:pPr marL="57150" marR="0" algn="ctr">
              <a:lnSpc>
                <a:spcPct val="120000"/>
              </a:lnSpc>
              <a:spcBef>
                <a:spcPts val="0"/>
              </a:spcBef>
              <a:spcAft>
                <a:spcPts val="0"/>
              </a:spcAft>
              <a:tabLst>
                <a:tab pos="857250" algn="l"/>
              </a:tabLst>
            </a:pPr>
            <a:r>
              <a:rPr lang="en-US" sz="2400" b="1" dirty="0">
                <a:solidFill>
                  <a:srgbClr val="C00000"/>
                </a:solidFill>
                <a:latin typeface="#9Slide07 IcielKoni" pitchFamily="2" charset="0"/>
              </a:rPr>
              <a:t>????</a:t>
            </a:r>
            <a:endParaRPr lang="en-US" sz="2400" b="1" dirty="0">
              <a:solidFill>
                <a:srgbClr val="C00000"/>
              </a:solidFill>
              <a:effectLst/>
              <a:latin typeface="#9Slide07 IcielKoni" pitchFamily="2" charset="0"/>
            </a:endParaRPr>
          </a:p>
        </p:txBody>
      </p:sp>
      <p:sp>
        <p:nvSpPr>
          <p:cNvPr id="57" name="TextBox 56">
            <a:extLst>
              <a:ext uri="{FF2B5EF4-FFF2-40B4-BE49-F238E27FC236}">
                <a16:creationId xmlns:a16="http://schemas.microsoft.com/office/drawing/2014/main" id="{5F6FA145-C44D-4D73-93FC-807A7E3C0581}"/>
              </a:ext>
            </a:extLst>
          </p:cNvPr>
          <p:cNvSpPr txBox="1"/>
          <p:nvPr/>
        </p:nvSpPr>
        <p:spPr>
          <a:xfrm>
            <a:off x="9961207" y="1988042"/>
            <a:ext cx="1838602" cy="489045"/>
          </a:xfrm>
          <a:prstGeom prst="rect">
            <a:avLst/>
          </a:prstGeom>
          <a:noFill/>
          <a:ln>
            <a:solidFill>
              <a:schemeClr val="tx1"/>
            </a:solidFill>
            <a:prstDash val="sysDot"/>
          </a:ln>
        </p:spPr>
        <p:txBody>
          <a:bodyPr wrap="square">
            <a:spAutoFit/>
          </a:bodyPr>
          <a:lstStyle/>
          <a:p>
            <a:pPr marL="57150" marR="0" algn="ctr">
              <a:lnSpc>
                <a:spcPct val="120000"/>
              </a:lnSpc>
              <a:spcBef>
                <a:spcPts val="0"/>
              </a:spcBef>
              <a:spcAft>
                <a:spcPts val="0"/>
              </a:spcAft>
              <a:tabLst>
                <a:tab pos="857250" algn="l"/>
              </a:tabLst>
            </a:pPr>
            <a:r>
              <a:rPr lang="en-US" sz="2400" b="1" dirty="0">
                <a:solidFill>
                  <a:srgbClr val="C00000"/>
                </a:solidFill>
                <a:latin typeface="#9Slide07 IcielKoni" pitchFamily="2" charset="0"/>
              </a:rPr>
              <a:t>????</a:t>
            </a:r>
            <a:endParaRPr lang="en-US" sz="2400" b="1" dirty="0">
              <a:solidFill>
                <a:srgbClr val="C00000"/>
              </a:solidFill>
              <a:effectLst/>
              <a:latin typeface="#9Slide07 IcielKoni" pitchFamily="2" charset="0"/>
            </a:endParaRPr>
          </a:p>
        </p:txBody>
      </p:sp>
      <p:pic>
        <p:nvPicPr>
          <p:cNvPr id="42" name="Picture 2" descr="Hình ảnh Đám Mây Các Vector Biểu Tượng, Art, Xanh Dương, Khí Hậu Vector và  PNG với nền trong suốt để tải xuống miễn phí">
            <a:extLst>
              <a:ext uri="{FF2B5EF4-FFF2-40B4-BE49-F238E27FC236}">
                <a16:creationId xmlns:a16="http://schemas.microsoft.com/office/drawing/2014/main" id="{38E21573-B6A6-4699-85D6-8BB1AE81C022}"/>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10695" t="11459" r="9514" b="11250"/>
          <a:stretch/>
        </p:blipFill>
        <p:spPr bwMode="auto">
          <a:xfrm>
            <a:off x="3812073" y="961019"/>
            <a:ext cx="959947" cy="92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886062"/>
      </p:ext>
    </p:extLst>
  </p:cSld>
  <p:clrMapOvr>
    <a:masterClrMapping/>
  </p:clrMapOvr>
  <mc:AlternateContent xmlns:mc="http://schemas.openxmlformats.org/markup-compatibility/2006" xmlns:p14="http://schemas.microsoft.com/office/powerpoint/2010/main">
    <mc:Choice Requires="p14">
      <p:transition spd="slow" p14:dur="1400" advTm="41338">
        <p14:ripple/>
      </p:transition>
    </mc:Choice>
    <mc:Fallback xmlns="">
      <p:transition spd="slow" advTm="413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6" presetClass="entr" presetSubtype="21" fill="hold" nodeType="with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barn(inVertical)">
                                      <p:cBhvr>
                                        <p:cTn id="19" dur="500"/>
                                        <p:tgtEl>
                                          <p:spTgt spid="1127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500"/>
                                        <p:tgtEl>
                                          <p:spTgt spid="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barn(inVertical)">
                                      <p:cBhvr>
                                        <p:cTn id="33" dur="500"/>
                                        <p:tgtEl>
                                          <p:spTgt spid="5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arn(inVertical)">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barn(inVertical)">
                                      <p:cBhvr>
                                        <p:cTn id="44" dur="500"/>
                                        <p:tgtEl>
                                          <p:spTgt spid="5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arn(inVertical)">
                                      <p:cBhvr>
                                        <p:cTn id="47" dur="500"/>
                                        <p:tgtEl>
                                          <p:spTgt spid="4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arn(inVertical)">
                                      <p:cBhvr>
                                        <p:cTn id="50" dur="500"/>
                                        <p:tgtEl>
                                          <p:spTgt spid="4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barn(inVertical)">
                                      <p:cBhvr>
                                        <p:cTn id="53" dur="500"/>
                                        <p:tgtEl>
                                          <p:spTgt spid="43"/>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barn(inVertical)">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arn(inVertical)">
                                      <p:cBhvr>
                                        <p:cTn id="61" dur="500"/>
                                        <p:tgtEl>
                                          <p:spTgt spid="5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barn(inVertical)">
                                      <p:cBhvr>
                                        <p:cTn id="66" dur="500"/>
                                        <p:tgtEl>
                                          <p:spTgt spid="5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barn(inVertical)">
                                      <p:cBhvr>
                                        <p:cTn id="7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2" grpId="0" animBg="1"/>
      <p:bldP spid="43" grpId="0" animBg="1"/>
      <p:bldP spid="44" grpId="0" animBg="1"/>
      <p:bldP spid="46" grpId="0" animBg="1"/>
      <p:bldP spid="48" grpId="0" animBg="1"/>
      <p:bldP spid="49" grpId="0" animBg="1"/>
      <p:bldP spid="50" grpId="0" animBg="1"/>
      <p:bldP spid="51" grpId="0" animBg="1"/>
      <p:bldP spid="52" grpId="0" animBg="1"/>
      <p:bldP spid="53" grpId="0" animBg="1"/>
      <p:bldP spid="55" grpId="0" animBg="1"/>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ựa vào hình 10.2 (SGK trang 35), em có nhận xét gì về sự phân bố mưa ở khu  vực Nam Á? | SGK Địa lí lớp 8">
            <a:extLst>
              <a:ext uri="{FF2B5EF4-FFF2-40B4-BE49-F238E27FC236}">
                <a16:creationId xmlns:a16="http://schemas.microsoft.com/office/drawing/2014/main" id="{32115992-FFF1-45C7-9F08-B69D18A3E6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6805"/>
          <a:stretch/>
        </p:blipFill>
        <p:spPr bwMode="auto">
          <a:xfrm>
            <a:off x="7332498" y="921238"/>
            <a:ext cx="4800600" cy="55036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CA7563-477B-4FA8-BA95-AA14632F46F7}"/>
              </a:ext>
            </a:extLst>
          </p:cNvPr>
          <p:cNvSpPr txBox="1"/>
          <p:nvPr/>
        </p:nvSpPr>
        <p:spPr>
          <a:xfrm>
            <a:off x="7968878" y="6371240"/>
            <a:ext cx="3699296" cy="427296"/>
          </a:xfrm>
          <a:prstGeom prst="rect">
            <a:avLst/>
          </a:prstGeom>
          <a:noFill/>
          <a:ln w="3175">
            <a:noFill/>
            <a:prstDash val="sysDot"/>
          </a:ln>
        </p:spPr>
        <p:txBody>
          <a:bodyPr wrap="square">
            <a:spAutoFit/>
          </a:bodyPr>
          <a:lstStyle/>
          <a:p>
            <a:pPr marL="57150" marR="0">
              <a:lnSpc>
                <a:spcPct val="120000"/>
              </a:lnSpc>
              <a:spcBef>
                <a:spcPts val="0"/>
              </a:spcBef>
              <a:spcAft>
                <a:spcPts val="0"/>
              </a:spcAft>
              <a:tabLst>
                <a:tab pos="857250" algn="l"/>
              </a:tabLst>
            </a:pPr>
            <a:r>
              <a:rPr lang="en-US" sz="2000" b="1" dirty="0" err="1">
                <a:solidFill>
                  <a:srgbClr val="002060"/>
                </a:solidFill>
                <a:latin typeface="#9Slide03 SFU Futura_12" panose="00000400000000000000" pitchFamily="2" charset="0"/>
                <a:ea typeface="Times New Roman" panose="02020603050405020304" pitchFamily="18" charset="0"/>
              </a:rPr>
              <a:t>Lược</a:t>
            </a:r>
            <a:r>
              <a:rPr lang="en-US" sz="2000" b="1" dirty="0">
                <a:solidFill>
                  <a:srgbClr val="002060"/>
                </a:solidFill>
                <a:latin typeface="#9Slide03 SFU Futura_12" panose="00000400000000000000" pitchFamily="2" charset="0"/>
                <a:ea typeface="Times New Roman" panose="02020603050405020304" pitchFamily="18" charset="0"/>
              </a:rPr>
              <a:t> </a:t>
            </a:r>
            <a:r>
              <a:rPr lang="en-US" sz="2000" b="1" dirty="0" err="1">
                <a:solidFill>
                  <a:srgbClr val="002060"/>
                </a:solidFill>
                <a:latin typeface="#9Slide03 SFU Futura_12" panose="00000400000000000000" pitchFamily="2" charset="0"/>
                <a:ea typeface="Times New Roman" panose="02020603050405020304" pitchFamily="18" charset="0"/>
              </a:rPr>
              <a:t>đồ</a:t>
            </a:r>
            <a:r>
              <a:rPr lang="en-US" sz="2000" b="1" dirty="0">
                <a:solidFill>
                  <a:srgbClr val="002060"/>
                </a:solidFill>
                <a:latin typeface="#9Slide03 SFU Futura_12" panose="00000400000000000000" pitchFamily="2" charset="0"/>
                <a:ea typeface="Times New Roman" panose="02020603050405020304" pitchFamily="18" charset="0"/>
              </a:rPr>
              <a:t> </a:t>
            </a:r>
            <a:r>
              <a:rPr lang="en-US" sz="2000" b="1" dirty="0" err="1">
                <a:solidFill>
                  <a:srgbClr val="002060"/>
                </a:solidFill>
                <a:latin typeface="#9Slide03 SFU Futura_12" panose="00000400000000000000" pitchFamily="2" charset="0"/>
                <a:ea typeface="Times New Roman" panose="02020603050405020304" pitchFamily="18" charset="0"/>
              </a:rPr>
              <a:t>phân</a:t>
            </a:r>
            <a:r>
              <a:rPr lang="en-US" sz="2000" b="1" dirty="0">
                <a:solidFill>
                  <a:srgbClr val="002060"/>
                </a:solidFill>
                <a:latin typeface="#9Slide03 SFU Futura_12" panose="00000400000000000000" pitchFamily="2" charset="0"/>
                <a:ea typeface="Times New Roman" panose="02020603050405020304" pitchFamily="18" charset="0"/>
              </a:rPr>
              <a:t> </a:t>
            </a:r>
            <a:r>
              <a:rPr lang="en-US" sz="2000" b="1" dirty="0" err="1">
                <a:solidFill>
                  <a:srgbClr val="002060"/>
                </a:solidFill>
                <a:latin typeface="#9Slide03 SFU Futura_12" panose="00000400000000000000" pitchFamily="2" charset="0"/>
                <a:ea typeface="Times New Roman" panose="02020603050405020304" pitchFamily="18" charset="0"/>
              </a:rPr>
              <a:t>bố</a:t>
            </a:r>
            <a:r>
              <a:rPr lang="en-US" sz="2000" b="1" dirty="0">
                <a:solidFill>
                  <a:srgbClr val="002060"/>
                </a:solidFill>
                <a:latin typeface="#9Slide03 SFU Futura_12" panose="00000400000000000000" pitchFamily="2" charset="0"/>
                <a:ea typeface="Times New Roman" panose="02020603050405020304" pitchFamily="18" charset="0"/>
              </a:rPr>
              <a:t> </a:t>
            </a:r>
            <a:r>
              <a:rPr lang="en-US" sz="2000" b="1" dirty="0" err="1">
                <a:solidFill>
                  <a:srgbClr val="002060"/>
                </a:solidFill>
                <a:latin typeface="#9Slide03 SFU Futura_12" panose="00000400000000000000" pitchFamily="2" charset="0"/>
                <a:ea typeface="Times New Roman" panose="02020603050405020304" pitchFamily="18" charset="0"/>
              </a:rPr>
              <a:t>mưa</a:t>
            </a:r>
            <a:r>
              <a:rPr lang="en-US" sz="2000" b="1" dirty="0">
                <a:solidFill>
                  <a:srgbClr val="002060"/>
                </a:solidFill>
                <a:latin typeface="#9Slide03 SFU Futura_12" panose="00000400000000000000" pitchFamily="2" charset="0"/>
                <a:ea typeface="Times New Roman" panose="02020603050405020304" pitchFamily="18" charset="0"/>
              </a:rPr>
              <a:t> ở Nam Á</a:t>
            </a:r>
            <a:endParaRPr lang="en-US" sz="2000" b="1" dirty="0">
              <a:solidFill>
                <a:srgbClr val="002060"/>
              </a:solidFill>
              <a:effectLst/>
              <a:latin typeface="#9Slide03 SFU Futura_12" panose="00000400000000000000"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E5E93278-E121-4D83-A024-D6C951C9AD86}"/>
              </a:ext>
            </a:extLst>
          </p:cNvPr>
          <p:cNvSpPr/>
          <p:nvPr/>
        </p:nvSpPr>
        <p:spPr>
          <a:xfrm>
            <a:off x="54723" y="59464"/>
            <a:ext cx="12151343" cy="861774"/>
          </a:xfrm>
          <a:prstGeom prst="rect">
            <a:avLst/>
          </a:prstGeom>
          <a:solidFill>
            <a:srgbClr val="00B050"/>
          </a:solidFill>
        </p:spPr>
        <p:txBody>
          <a:bodyPr wrap="square" lIns="91440" tIns="45720" rIns="91440" bIns="45720">
            <a:spAutoFit/>
          </a:bodyPr>
          <a:lstStyle/>
          <a:p>
            <a:pPr algn="ctr"/>
            <a:r>
              <a:rPr lang="en-US" sz="5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7 IcielKoni" pitchFamily="2" charset="0"/>
              </a:rPr>
              <a:t>       </a:t>
            </a:r>
            <a:r>
              <a:rPr lang="en-US" sz="5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rPr>
              <a:t>3. </a:t>
            </a:r>
            <a:r>
              <a:rPr lang="en-US" sz="50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rPr>
              <a:t>KHÍ HẬU, SÔNG NGÒI, CẢNH QUAN</a:t>
            </a:r>
            <a:endParaRPr lang="en-US" sz="50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9Slide07 IcielKoni" pitchFamily="2" charset="0"/>
            </a:endParaRPr>
          </a:p>
        </p:txBody>
      </p:sp>
      <p:pic>
        <p:nvPicPr>
          <p:cNvPr id="5" name="Picture 4" descr="Weather forecasting Rain Icon, Weather, blue, text png | PNGEgg">
            <a:extLst>
              <a:ext uri="{FF2B5EF4-FFF2-40B4-BE49-F238E27FC236}">
                <a16:creationId xmlns:a16="http://schemas.microsoft.com/office/drawing/2014/main" id="{D0CF4FDA-A469-4425-8B7D-83101EEDB36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500" b="95000" l="10000" r="90000">
                        <a14:foregroundMark x1="34889" y1="90250" x2="34889" y2="91250"/>
                        <a14:foregroundMark x1="38889" y1="91000" x2="37778" y2="88000"/>
                        <a14:foregroundMark x1="34778" y1="78250" x2="34778" y2="78250"/>
                        <a14:foregroundMark x1="33889" y1="81250" x2="33889" y2="81250"/>
                        <a14:foregroundMark x1="31778" y1="67000" x2="31778" y2="67000"/>
                        <a14:foregroundMark x1="40111" y1="76250" x2="40111" y2="76250"/>
                        <a14:foregroundMark x1="43889" y1="74500" x2="43889" y2="74500"/>
                        <a14:foregroundMark x1="46778" y1="83500" x2="46778" y2="83500"/>
                        <a14:foregroundMark x1="49556" y1="88000" x2="49556" y2="88000"/>
                        <a14:foregroundMark x1="45111" y1="95000" x2="44111" y2="92750"/>
                        <a14:foregroundMark x1="43222" y1="84250" x2="43222" y2="84250"/>
                        <a14:foregroundMark x1="53778" y1="77000" x2="53778" y2="77000"/>
                        <a14:foregroundMark x1="55778" y1="80750" x2="56889" y2="75500"/>
                        <a14:foregroundMark x1="57444" y1="65750" x2="56111" y2="65500"/>
                        <a14:foregroundMark x1="53778" y1="65750" x2="53778" y2="65750"/>
                        <a14:foregroundMark x1="48444" y1="73000" x2="48444" y2="73000"/>
                        <a14:foregroundMark x1="46778" y1="67750" x2="46778" y2="67750"/>
                        <a14:foregroundMark x1="41222" y1="67000" x2="41222" y2="67000"/>
                        <a14:foregroundMark x1="36444" y1="64250" x2="36444" y2="64250"/>
                        <a14:foregroundMark x1="30222" y1="56750" x2="30222" y2="56750"/>
                        <a14:foregroundMark x1="54111" y1="6500" x2="54889" y2="6500"/>
                      </a14:backgroundRemoval>
                    </a14:imgEffect>
                  </a14:imgLayer>
                </a14:imgProps>
              </a:ext>
              <a:ext uri="{28A0092B-C50C-407E-A947-70E740481C1C}">
                <a14:useLocalDpi xmlns:a14="http://schemas.microsoft.com/office/drawing/2010/main" val="0"/>
              </a:ext>
            </a:extLst>
          </a:blip>
          <a:srcRect l="26889" r="27111"/>
          <a:stretch/>
        </p:blipFill>
        <p:spPr bwMode="auto">
          <a:xfrm>
            <a:off x="0" y="0"/>
            <a:ext cx="1158358" cy="11191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a:extLst>
              <a:ext uri="{FF2B5EF4-FFF2-40B4-BE49-F238E27FC236}">
                <a16:creationId xmlns:a16="http://schemas.microsoft.com/office/drawing/2014/main" id="{F122ACB7-C4D5-4832-8FA6-CBC77FAEC5FF}"/>
              </a:ext>
            </a:extLst>
          </p:cNvPr>
          <p:cNvSpPr txBox="1">
            <a:spLocks noChangeArrowheads="1"/>
          </p:cNvSpPr>
          <p:nvPr/>
        </p:nvSpPr>
        <p:spPr bwMode="auto">
          <a:xfrm>
            <a:off x="1618547" y="1119188"/>
            <a:ext cx="4682242" cy="954107"/>
          </a:xfrm>
          <a:prstGeom prst="rect">
            <a:avLst/>
          </a:prstGeom>
          <a:solidFill>
            <a:schemeClr val="bg1"/>
          </a:solidFill>
          <a:ln w="9525" algn="ctr">
            <a:solidFill>
              <a:srgbClr val="000000"/>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b="1" dirty="0" err="1">
                <a:latin typeface="#9Slide03 SFU Futura_12" panose="00000400000000000000" pitchFamily="2" charset="0"/>
              </a:rPr>
              <a:t>Nhận</a:t>
            </a:r>
            <a:r>
              <a:rPr lang="en-US" b="1" dirty="0">
                <a:latin typeface="#9Slide03 SFU Futura_12" panose="00000400000000000000" pitchFamily="2" charset="0"/>
              </a:rPr>
              <a:t> </a:t>
            </a:r>
            <a:r>
              <a:rPr lang="en-US" b="1" dirty="0" err="1">
                <a:latin typeface="#9Slide03 SFU Futura_12" panose="00000400000000000000" pitchFamily="2" charset="0"/>
              </a:rPr>
              <a:t>xét</a:t>
            </a:r>
            <a:r>
              <a:rPr lang="en-US" b="1" dirty="0">
                <a:latin typeface="#9Slide03 SFU Futura_12" panose="00000400000000000000" pitchFamily="2" charset="0"/>
              </a:rPr>
              <a:t> </a:t>
            </a:r>
            <a:r>
              <a:rPr lang="en-US" b="1" dirty="0" err="1">
                <a:latin typeface="#9Slide03 SFU Futura_12" panose="00000400000000000000" pitchFamily="2" charset="0"/>
              </a:rPr>
              <a:t>về</a:t>
            </a:r>
            <a:r>
              <a:rPr lang="en-US" b="1" dirty="0">
                <a:latin typeface="#9Slide03 SFU Futura_12" panose="00000400000000000000" pitchFamily="2" charset="0"/>
              </a:rPr>
              <a:t> </a:t>
            </a:r>
            <a:r>
              <a:rPr lang="en-US" b="1" dirty="0" err="1">
                <a:latin typeface="#9Slide03 SFU Futura_12" panose="00000400000000000000" pitchFamily="2" charset="0"/>
              </a:rPr>
              <a:t>sự</a:t>
            </a:r>
            <a:r>
              <a:rPr lang="en-US" b="1" dirty="0">
                <a:latin typeface="#9Slide03 SFU Futura_12" panose="00000400000000000000" pitchFamily="2" charset="0"/>
              </a:rPr>
              <a:t> </a:t>
            </a:r>
            <a:r>
              <a:rPr lang="en-US" b="1" dirty="0" err="1">
                <a:latin typeface="#9Slide03 SFU Futura_12" panose="00000400000000000000" pitchFamily="2" charset="0"/>
              </a:rPr>
              <a:t>phân</a:t>
            </a:r>
            <a:r>
              <a:rPr lang="en-US" b="1" dirty="0">
                <a:latin typeface="#9Slide03 SFU Futura_12" panose="00000400000000000000" pitchFamily="2" charset="0"/>
              </a:rPr>
              <a:t> </a:t>
            </a:r>
            <a:r>
              <a:rPr lang="en-US" b="1" dirty="0" err="1">
                <a:latin typeface="#9Slide03 SFU Futura_12" panose="00000400000000000000" pitchFamily="2" charset="0"/>
              </a:rPr>
              <a:t>bố</a:t>
            </a:r>
            <a:r>
              <a:rPr lang="en-US" b="1" dirty="0">
                <a:latin typeface="#9Slide03 SFU Futura_12" panose="00000400000000000000" pitchFamily="2" charset="0"/>
              </a:rPr>
              <a:t> </a:t>
            </a:r>
            <a:r>
              <a:rPr lang="en-US" b="1" dirty="0" err="1">
                <a:latin typeface="#9Slide03 SFU Futura_12" panose="00000400000000000000" pitchFamily="2" charset="0"/>
              </a:rPr>
              <a:t>lượng</a:t>
            </a:r>
            <a:r>
              <a:rPr lang="en-US" b="1" dirty="0">
                <a:latin typeface="#9Slide03 SFU Futura_12" panose="00000400000000000000" pitchFamily="2" charset="0"/>
              </a:rPr>
              <a:t> </a:t>
            </a:r>
            <a:r>
              <a:rPr lang="en-US" b="1" dirty="0" err="1">
                <a:latin typeface="#9Slide03 SFU Futura_12" panose="00000400000000000000" pitchFamily="2" charset="0"/>
              </a:rPr>
              <a:t>mưa</a:t>
            </a:r>
            <a:r>
              <a:rPr lang="en-US" b="1" dirty="0">
                <a:latin typeface="#9Slide03 SFU Futura_12" panose="00000400000000000000" pitchFamily="2" charset="0"/>
              </a:rPr>
              <a:t> ở Nam Á?</a:t>
            </a:r>
          </a:p>
        </p:txBody>
      </p:sp>
      <p:pic>
        <p:nvPicPr>
          <p:cNvPr id="8" name="Picture 6" descr="Computer Icons Pen Icon, pen, ink, text, rectangle png | PNGWing">
            <a:extLst>
              <a:ext uri="{FF2B5EF4-FFF2-40B4-BE49-F238E27FC236}">
                <a16:creationId xmlns:a16="http://schemas.microsoft.com/office/drawing/2014/main" id="{B9874054-7320-4402-BD02-07299E2DAAA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961" b="92188" l="10000" r="90000">
                        <a14:foregroundMark x1="61304" y1="45117" x2="67174" y2="21875"/>
                        <a14:foregroundMark x1="67174" y1="21875" x2="67174" y2="20313"/>
                        <a14:foregroundMark x1="63478" y1="20898" x2="62826" y2="22461"/>
                        <a14:foregroundMark x1="61630" y1="25195" x2="45761" y2="24023"/>
                        <a14:foregroundMark x1="42609" y1="26758" x2="62826" y2="29297"/>
                        <a14:foregroundMark x1="67391" y1="29102" x2="62391" y2="50391"/>
                        <a14:foregroundMark x1="62391" y1="50391" x2="60435" y2="91406"/>
                        <a14:foregroundMark x1="60435" y1="91406" x2="58261" y2="92188"/>
                        <a14:foregroundMark x1="71630" y1="23828" x2="71630" y2="23828"/>
                      </a14:backgroundRemoval>
                    </a14:imgEffect>
                  </a14:imgLayer>
                </a14:imgProps>
              </a:ext>
              <a:ext uri="{28A0092B-C50C-407E-A947-70E740481C1C}">
                <a14:useLocalDpi xmlns:a14="http://schemas.microsoft.com/office/drawing/2010/main" val="0"/>
              </a:ext>
            </a:extLst>
          </a:blip>
          <a:srcRect l="28183" t="7973" r="25972" b="3619"/>
          <a:stretch/>
        </p:blipFill>
        <p:spPr bwMode="auto">
          <a:xfrm>
            <a:off x="636501" y="980702"/>
            <a:ext cx="1042840" cy="1119188"/>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5">
            <a:extLst>
              <a:ext uri="{FF2B5EF4-FFF2-40B4-BE49-F238E27FC236}">
                <a16:creationId xmlns:a16="http://schemas.microsoft.com/office/drawing/2014/main" id="{EE57E1DF-904B-AA09-3F76-274BA034CB9C}"/>
              </a:ext>
            </a:extLst>
          </p:cNvPr>
          <p:cNvSpPr txBox="1">
            <a:spLocks noChangeArrowheads="1"/>
          </p:cNvSpPr>
          <p:nvPr/>
        </p:nvSpPr>
        <p:spPr bwMode="auto">
          <a:xfrm>
            <a:off x="748684" y="2656586"/>
            <a:ext cx="6420411" cy="461665"/>
          </a:xfrm>
          <a:prstGeom prst="rect">
            <a:avLst/>
          </a:prstGeom>
          <a:solidFill>
            <a:schemeClr val="bg1"/>
          </a:solidFill>
          <a:ln w="9525" algn="ctr">
            <a:solidFill>
              <a:srgbClr val="000000"/>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2400" b="1" dirty="0" err="1">
                <a:latin typeface="#9Slide03 SFU Futura_12" panose="00000400000000000000" pitchFamily="2" charset="0"/>
              </a:rPr>
              <a:t>Giải</a:t>
            </a:r>
            <a:r>
              <a:rPr lang="en-US" sz="2400" b="1" dirty="0">
                <a:latin typeface="#9Slide03 SFU Futura_12" panose="00000400000000000000" pitchFamily="2" charset="0"/>
              </a:rPr>
              <a:t> </a:t>
            </a:r>
            <a:r>
              <a:rPr lang="en-US" sz="2400" b="1" dirty="0" err="1">
                <a:latin typeface="#9Slide03 SFU Futura_12" panose="00000400000000000000" pitchFamily="2" charset="0"/>
              </a:rPr>
              <a:t>thích</a:t>
            </a:r>
            <a:r>
              <a:rPr lang="en-US" sz="2400" b="1" dirty="0">
                <a:latin typeface="#9Slide03 SFU Futura_12" panose="00000400000000000000" pitchFamily="2" charset="0"/>
              </a:rPr>
              <a:t> </a:t>
            </a:r>
            <a:r>
              <a:rPr lang="en-US" sz="2400" b="1" dirty="0" err="1">
                <a:latin typeface="#9Slide03 SFU Futura_12" panose="00000400000000000000" pitchFamily="2" charset="0"/>
              </a:rPr>
              <a:t>về</a:t>
            </a:r>
            <a:r>
              <a:rPr lang="en-US" sz="2400" b="1" dirty="0">
                <a:latin typeface="#9Slide03 SFU Futura_12" panose="00000400000000000000" pitchFamily="2" charset="0"/>
              </a:rPr>
              <a:t> </a:t>
            </a:r>
            <a:r>
              <a:rPr lang="en-US" sz="2400" b="1" dirty="0" err="1">
                <a:latin typeface="#9Slide03 SFU Futura_12" panose="00000400000000000000" pitchFamily="2" charset="0"/>
              </a:rPr>
              <a:t>sự</a:t>
            </a:r>
            <a:r>
              <a:rPr lang="en-US" sz="2400" b="1" dirty="0">
                <a:latin typeface="#9Slide03 SFU Futura_12" panose="00000400000000000000" pitchFamily="2" charset="0"/>
              </a:rPr>
              <a:t> </a:t>
            </a:r>
            <a:r>
              <a:rPr lang="en-US" sz="2400" b="1" dirty="0" err="1">
                <a:latin typeface="#9Slide03 SFU Futura_12" panose="00000400000000000000" pitchFamily="2" charset="0"/>
              </a:rPr>
              <a:t>phân</a:t>
            </a:r>
            <a:r>
              <a:rPr lang="en-US" sz="2400" b="1" dirty="0">
                <a:latin typeface="#9Slide03 SFU Futura_12" panose="00000400000000000000" pitchFamily="2" charset="0"/>
              </a:rPr>
              <a:t> </a:t>
            </a:r>
            <a:r>
              <a:rPr lang="en-US" sz="2400" b="1" dirty="0" err="1">
                <a:latin typeface="#9Slide03 SFU Futura_12" panose="00000400000000000000" pitchFamily="2" charset="0"/>
              </a:rPr>
              <a:t>bố</a:t>
            </a:r>
            <a:r>
              <a:rPr lang="en-US" sz="2400" b="1" dirty="0">
                <a:latin typeface="#9Slide03 SFU Futura_12" panose="00000400000000000000" pitchFamily="2" charset="0"/>
              </a:rPr>
              <a:t> </a:t>
            </a:r>
            <a:r>
              <a:rPr lang="en-US" sz="2400" b="1" dirty="0" err="1">
                <a:latin typeface="#9Slide03 SFU Futura_12" panose="00000400000000000000" pitchFamily="2" charset="0"/>
              </a:rPr>
              <a:t>lượng</a:t>
            </a:r>
            <a:r>
              <a:rPr lang="en-US" sz="2400" b="1" dirty="0">
                <a:latin typeface="#9Slide03 SFU Futura_12" panose="00000400000000000000" pitchFamily="2" charset="0"/>
              </a:rPr>
              <a:t> </a:t>
            </a:r>
            <a:r>
              <a:rPr lang="en-US" sz="2400" b="1" dirty="0" err="1">
                <a:latin typeface="#9Slide03 SFU Futura_12" panose="00000400000000000000" pitchFamily="2" charset="0"/>
              </a:rPr>
              <a:t>mưa</a:t>
            </a:r>
            <a:r>
              <a:rPr lang="en-US" sz="2400" b="1" dirty="0">
                <a:latin typeface="#9Slide03 SFU Futura_12" panose="00000400000000000000" pitchFamily="2" charset="0"/>
              </a:rPr>
              <a:t> ở Nam Á?</a:t>
            </a:r>
          </a:p>
        </p:txBody>
      </p:sp>
    </p:spTree>
    <p:extLst>
      <p:ext uri="{BB962C8B-B14F-4D97-AF65-F5344CB8AC3E}">
        <p14:creationId xmlns:p14="http://schemas.microsoft.com/office/powerpoint/2010/main" val="41935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3365</TotalTime>
  <Words>363</Words>
  <Application>Microsoft Office PowerPoint</Application>
  <PresentationFormat>Widescreen</PresentationFormat>
  <Paragraphs>48</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#9Slide07 IcielKoni</vt:lpstr>
      <vt:lpstr>Calibri Light</vt:lpstr>
      <vt:lpstr>Calibri</vt:lpstr>
      <vt:lpstr>#9Slide03 SFU Futura_12</vt:lpstr>
      <vt:lpstr>Arial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Trang</dc:creator>
  <cp:lastModifiedBy>Dell</cp:lastModifiedBy>
  <cp:revision>50</cp:revision>
  <dcterms:created xsi:type="dcterms:W3CDTF">2021-07-21T02:55:04Z</dcterms:created>
  <dcterms:modified xsi:type="dcterms:W3CDTF">2022-11-26T09:45:25Z</dcterms:modified>
</cp:coreProperties>
</file>