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58" r:id="rId3"/>
    <p:sldId id="259" r:id="rId4"/>
    <p:sldId id="262" r:id="rId5"/>
    <p:sldId id="263" r:id="rId6"/>
    <p:sldId id="266" r:id="rId7"/>
    <p:sldId id="267" r:id="rId8"/>
  </p:sldIdLst>
  <p:sldSz cx="9144000" cy="5143500" type="screen16x9"/>
  <p:notesSz cx="6858000" cy="9144000"/>
  <p:defaultTextStyle>
    <a:defPPr>
      <a:defRPr lang="vi-V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966" y="6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B05ED45F-3412-4F14-9912-FA88AC7FC0F3}" type="datetimeFigureOut">
              <a:rPr lang="en-US"/>
              <a:pPr>
                <a:defRPr/>
              </a:pPr>
              <a:t>11/26/2022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B3C77717-9623-4FBA-9A40-983191F393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81416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4A6BB3-4357-43C0-9524-55E7D5F69CA2}" type="datetimeFigureOut">
              <a:rPr lang="vi-VN"/>
              <a:pPr>
                <a:defRPr/>
              </a:pPr>
              <a:t>26/11/2022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C5685A-5DD7-435A-A819-697F1571CDB4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86761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25349A-6D0D-4343-AA74-5DD3A8D49D6B}" type="datetimeFigureOut">
              <a:rPr lang="vi-VN"/>
              <a:pPr>
                <a:defRPr/>
              </a:pPr>
              <a:t>26/11/2022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9F4940-DDA3-45F4-9989-3F5D69CC361A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92795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B754B9-23D6-4EBB-8DC7-EE5AA1D7BA8F}" type="datetimeFigureOut">
              <a:rPr lang="vi-VN"/>
              <a:pPr>
                <a:defRPr/>
              </a:pPr>
              <a:t>26/11/2022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6695E1-9105-4B0D-B1EB-A5E31B67A13D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033092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72E97E-5C2E-4C69-96EF-50815B96B79C}" type="datetimeFigureOut">
              <a:rPr lang="vi-VN"/>
              <a:pPr>
                <a:defRPr/>
              </a:pPr>
              <a:t>26/11/2022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0896BC-7097-44E0-8EF0-3015682DFF6E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00891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637D0-BBB6-4940-BB7B-87381579CCE6}" type="datetimeFigureOut">
              <a:rPr lang="vi-VN"/>
              <a:pPr>
                <a:defRPr/>
              </a:pPr>
              <a:t>26/11/2022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70EC43-11CA-4892-8608-1B08B2F50923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85288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97E2CF-5E0B-4B47-A7A1-68D26205AA0D}" type="datetimeFigureOut">
              <a:rPr lang="vi-VN"/>
              <a:pPr>
                <a:defRPr/>
              </a:pPr>
              <a:t>26/11/2022</a:t>
            </a:fld>
            <a:endParaRPr lang="vi-V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AFB631-DF12-496A-94E8-2742F1A79A7F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01249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394A3A-C0B7-47AD-AF85-E2AAF64948F8}" type="datetimeFigureOut">
              <a:rPr lang="vi-VN"/>
              <a:pPr>
                <a:defRPr/>
              </a:pPr>
              <a:t>26/11/2022</a:t>
            </a:fld>
            <a:endParaRPr lang="vi-VN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D50A42-8FF9-4FB4-ADA1-5E625FE9DF28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6832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07B43D-9A5D-47BF-8C0C-D60611D29F9C}" type="datetimeFigureOut">
              <a:rPr lang="vi-VN"/>
              <a:pPr>
                <a:defRPr/>
              </a:pPr>
              <a:t>26/11/2022</a:t>
            </a:fld>
            <a:endParaRPr lang="vi-VN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6A288F-94B0-471F-8475-4D742629DC5D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94985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3FA33-B832-45DC-B671-AC2AAB1FEDE6}" type="datetimeFigureOut">
              <a:rPr lang="vi-VN"/>
              <a:pPr>
                <a:defRPr/>
              </a:pPr>
              <a:t>26/11/2022</a:t>
            </a:fld>
            <a:endParaRPr lang="vi-VN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A7017A-E56C-420E-A530-2CC3A229CE51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55962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3ABC5B-C9C2-4DA0-8BAB-5D7A07A946E7}" type="datetimeFigureOut">
              <a:rPr lang="vi-VN"/>
              <a:pPr>
                <a:defRPr/>
              </a:pPr>
              <a:t>26/11/2022</a:t>
            </a:fld>
            <a:endParaRPr lang="vi-V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A85761-E7D4-4A60-A79A-A5C474B5B3FE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596740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DACCA2-956E-4242-98B5-7FE5FDA63718}" type="datetimeFigureOut">
              <a:rPr lang="vi-VN"/>
              <a:pPr>
                <a:defRPr/>
              </a:pPr>
              <a:t>26/11/2022</a:t>
            </a:fld>
            <a:endParaRPr lang="vi-V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876FCD-731E-4580-9658-683EFAA31E61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4325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vi-VN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B182A27-4817-41B0-AAA7-D790F751D767}" type="datetimeFigureOut">
              <a:rPr lang="vi-VN"/>
              <a:pPr>
                <a:defRPr/>
              </a:pPr>
              <a:t>26/11/2022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2D1AFB4-9FBC-4E76-927F-D72E3E39E45F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16013" y="411163"/>
            <a:ext cx="7056437" cy="83185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/>
              <a:t>BÀI 13 : VAI TRÒ , ĐẶC ĐIỂM PHÁT TRIỂN VÀ PHÂN BỐ DỊCH VỤ</a:t>
            </a:r>
            <a:endParaRPr lang="vi-VN" sz="2400" b="1"/>
          </a:p>
        </p:txBody>
      </p:sp>
      <p:sp>
        <p:nvSpPr>
          <p:cNvPr id="3075" name="TextBox 5"/>
          <p:cNvSpPr txBox="1">
            <a:spLocks noChangeArrowheads="1"/>
          </p:cNvSpPr>
          <p:nvPr/>
        </p:nvSpPr>
        <p:spPr bwMode="auto">
          <a:xfrm>
            <a:off x="250825" y="1308100"/>
            <a:ext cx="45894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2000" b="1" u="sng"/>
              <a:t>I.Cơ cấu và vai trò của dịch vụ nền kinh tế</a:t>
            </a:r>
            <a:endParaRPr lang="vi-VN" sz="2000" b="1" u="sng">
              <a:latin typeface="Arial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2988" y="1708150"/>
            <a:ext cx="6932612" cy="33528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04650" y="230188"/>
            <a:ext cx="8859838" cy="492443"/>
          </a:xfrm>
          <a:prstGeom prst="rect">
            <a:avLst/>
          </a:prstGeom>
          <a:ln w="28575">
            <a:solidFill>
              <a:srgbClr val="00B0F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ịch</a:t>
            </a:r>
            <a:r>
              <a:rPr lang="en-US" sz="2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9" y="843558"/>
            <a:ext cx="8571234" cy="3250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660400" y="4071938"/>
            <a:ext cx="837609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000" b="1" dirty="0">
                <a:solidFill>
                  <a:srgbClr val="FF0000"/>
                </a:solidFill>
                <a:latin typeface="+mj-lt"/>
                <a:cs typeface="+mn-cs"/>
              </a:rPr>
              <a:t>=)</a:t>
            </a:r>
            <a:r>
              <a:rPr lang="vi-VN" sz="2000" b="1" dirty="0">
                <a:latin typeface="+mj-lt"/>
                <a:cs typeface="+mn-cs"/>
              </a:rPr>
              <a:t> </a:t>
            </a:r>
            <a:r>
              <a:rPr lang="vi-VN" sz="2400" b="1" dirty="0">
                <a:latin typeface="+mj-lt"/>
                <a:cs typeface="+mn-cs"/>
              </a:rPr>
              <a:t>Dịch vụ bao gồm một tập hợp các hoạt động kinh tế rất rộng lớn và phức tạp. Đáp ứng nhu cầu của con người.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73025"/>
            <a:ext cx="7704137" cy="3290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TextBox 4"/>
          <p:cNvSpPr txBox="1">
            <a:spLocks noChangeArrowheads="1"/>
          </p:cNvSpPr>
          <p:nvPr/>
        </p:nvSpPr>
        <p:spPr bwMode="auto">
          <a:xfrm>
            <a:off x="1692275" y="3363913"/>
            <a:ext cx="54721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/>
              <a:t>Biểu đồ GDP cơ cấu các ngành dịch vụ</a:t>
            </a:r>
            <a:endParaRPr lang="vi-VN"/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389063" y="3786188"/>
            <a:ext cx="66351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 dirty="0">
                <a:latin typeface="Times New Roman" pitchFamily="18" charset="0"/>
                <a:cs typeface="Times New Roman" pitchFamily="18" charset="0"/>
              </a:rPr>
              <a:t>Qua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13,1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sgk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cac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ngành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?</a:t>
            </a:r>
            <a:endParaRPr lang="vi-VN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5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3579813"/>
            <a:ext cx="555625" cy="573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4300538"/>
            <a:ext cx="431800" cy="446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/>
          <p:cNvSpPr/>
          <p:nvPr/>
        </p:nvSpPr>
        <p:spPr>
          <a:xfrm>
            <a:off x="1403350" y="4300538"/>
            <a:ext cx="6942138" cy="3683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vi-VN" b="1">
                <a:latin typeface="+mj-lt"/>
              </a:rPr>
              <a:t>Quan sát biểu đồ cho biết ngành dịch vụ nào chiếm tỉ lệ cao nhất?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00113" y="371475"/>
            <a:ext cx="7361237" cy="40005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en-US" dirty="0"/>
              <a:t> </a:t>
            </a:r>
            <a:r>
              <a:rPr lang="en-US" sz="2000" b="1" dirty="0" err="1"/>
              <a:t>Câu</a:t>
            </a:r>
            <a:r>
              <a:rPr lang="en-US" sz="2000" b="1" dirty="0"/>
              <a:t> </a:t>
            </a:r>
            <a:r>
              <a:rPr lang="en-US" sz="2000" b="1" dirty="0" err="1"/>
              <a:t>hỏi</a:t>
            </a:r>
            <a:r>
              <a:rPr lang="en-US" sz="2000" b="1" dirty="0"/>
              <a:t> :</a:t>
            </a:r>
            <a:r>
              <a:rPr lang="en-US" sz="2000" b="1" dirty="0" err="1"/>
              <a:t>Vai</a:t>
            </a:r>
            <a:r>
              <a:rPr lang="en-US" sz="2000" b="1" dirty="0"/>
              <a:t> </a:t>
            </a:r>
            <a:r>
              <a:rPr lang="en-US" sz="2000" b="1" dirty="0" err="1"/>
              <a:t>trò</a:t>
            </a:r>
            <a:r>
              <a:rPr lang="en-US" sz="2000" b="1" dirty="0"/>
              <a:t> </a:t>
            </a:r>
            <a:r>
              <a:rPr lang="en-US" sz="2000" b="1" dirty="0" err="1"/>
              <a:t>của</a:t>
            </a:r>
            <a:r>
              <a:rPr lang="en-US" sz="2000" b="1" dirty="0"/>
              <a:t> </a:t>
            </a:r>
            <a:r>
              <a:rPr lang="en-US" sz="2000" b="1" dirty="0" err="1"/>
              <a:t>ngành</a:t>
            </a:r>
            <a:r>
              <a:rPr lang="en-US" sz="2000" b="1" dirty="0"/>
              <a:t> </a:t>
            </a:r>
            <a:r>
              <a:rPr lang="en-US" sz="2000" b="1" dirty="0" err="1"/>
              <a:t>dịch</a:t>
            </a:r>
            <a:r>
              <a:rPr lang="en-US" sz="2000" b="1" dirty="0"/>
              <a:t> </a:t>
            </a:r>
            <a:r>
              <a:rPr lang="en-US" sz="2000" b="1" dirty="0" err="1"/>
              <a:t>vụ</a:t>
            </a:r>
            <a:r>
              <a:rPr lang="en-US" sz="2000" b="1" dirty="0"/>
              <a:t> </a:t>
            </a:r>
            <a:r>
              <a:rPr lang="en-US" sz="2000" b="1" dirty="0" err="1"/>
              <a:t>trong</a:t>
            </a:r>
            <a:r>
              <a:rPr lang="en-US" sz="2000" b="1" dirty="0"/>
              <a:t> </a:t>
            </a:r>
            <a:r>
              <a:rPr lang="en-US" sz="2000" b="1" dirty="0" err="1"/>
              <a:t>sản</a:t>
            </a:r>
            <a:r>
              <a:rPr lang="en-US" sz="2000" b="1" dirty="0"/>
              <a:t> </a:t>
            </a:r>
            <a:r>
              <a:rPr lang="en-US" sz="2000" b="1" dirty="0" err="1"/>
              <a:t>xuất</a:t>
            </a:r>
            <a:r>
              <a:rPr lang="en-US" sz="2000" b="1" dirty="0"/>
              <a:t> </a:t>
            </a:r>
            <a:r>
              <a:rPr lang="en-US" sz="2000" b="1" dirty="0" err="1"/>
              <a:t>và</a:t>
            </a:r>
            <a:r>
              <a:rPr lang="en-US" sz="2000" b="1" dirty="0"/>
              <a:t> </a:t>
            </a:r>
            <a:r>
              <a:rPr lang="en-US" sz="2000" b="1" dirty="0" err="1"/>
              <a:t>đời</a:t>
            </a:r>
            <a:r>
              <a:rPr lang="en-US" sz="2000" b="1" dirty="0"/>
              <a:t> </a:t>
            </a:r>
            <a:r>
              <a:rPr lang="en-US" sz="2000" b="1" dirty="0" err="1"/>
              <a:t>sống</a:t>
            </a:r>
            <a:r>
              <a:rPr lang="en-US" sz="2000" b="1" dirty="0"/>
              <a:t> </a:t>
            </a:r>
            <a:r>
              <a:rPr lang="en-US" sz="2000" b="1" dirty="0" err="1"/>
              <a:t>là</a:t>
            </a:r>
            <a:r>
              <a:rPr lang="en-US" sz="2000" b="1" dirty="0"/>
              <a:t> </a:t>
            </a:r>
            <a:r>
              <a:rPr lang="en-US" sz="2000" b="1" dirty="0" err="1"/>
              <a:t>gì</a:t>
            </a:r>
            <a:r>
              <a:rPr lang="en-US" sz="2000" b="1" dirty="0"/>
              <a:t> ?</a:t>
            </a:r>
          </a:p>
        </p:txBody>
      </p:sp>
      <p:sp>
        <p:nvSpPr>
          <p:cNvPr id="6" name="Oval 5"/>
          <p:cNvSpPr/>
          <p:nvPr/>
        </p:nvSpPr>
        <p:spPr>
          <a:xfrm>
            <a:off x="179388" y="1955800"/>
            <a:ext cx="2447925" cy="1439863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err="1"/>
              <a:t>Vai</a:t>
            </a:r>
            <a:r>
              <a:rPr lang="en-US" dirty="0"/>
              <a:t> </a:t>
            </a:r>
            <a:r>
              <a:rPr lang="en-US" dirty="0" err="1"/>
              <a:t>trò</a:t>
            </a:r>
            <a:r>
              <a:rPr lang="en-US" dirty="0"/>
              <a:t> </a:t>
            </a:r>
            <a:r>
              <a:rPr lang="en-US" dirty="0" err="1"/>
              <a:t>ngành</a:t>
            </a:r>
            <a:r>
              <a:rPr lang="en-US" dirty="0"/>
              <a:t> DV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sản</a:t>
            </a:r>
            <a:r>
              <a:rPr lang="en-US" dirty="0"/>
              <a:t> </a:t>
            </a:r>
            <a:r>
              <a:rPr lang="en-US" dirty="0" err="1"/>
              <a:t>xuất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đời</a:t>
            </a:r>
            <a:r>
              <a:rPr lang="en-US" dirty="0"/>
              <a:t> </a:t>
            </a:r>
            <a:r>
              <a:rPr lang="en-US" dirty="0" err="1"/>
              <a:t>sống</a:t>
            </a:r>
            <a:endParaRPr lang="en-US" dirty="0"/>
          </a:p>
        </p:txBody>
      </p:sp>
      <p:cxnSp>
        <p:nvCxnSpPr>
          <p:cNvPr id="8" name="Curved Connector 7"/>
          <p:cNvCxnSpPr/>
          <p:nvPr/>
        </p:nvCxnSpPr>
        <p:spPr>
          <a:xfrm flipV="1">
            <a:off x="1908175" y="1419225"/>
            <a:ext cx="2159000" cy="576263"/>
          </a:xfrm>
          <a:prstGeom prst="curvedConnector3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4067175" y="1033463"/>
            <a:ext cx="4287838" cy="6477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vi-VN" b="1" dirty="0"/>
              <a:t>Cung cấp nguyên liệu , vật tư sản xuất , tiêu thụ SP</a:t>
            </a:r>
            <a:r>
              <a:rPr lang="en-US" b="1" dirty="0"/>
              <a:t> , ….</a:t>
            </a:r>
            <a:r>
              <a:rPr lang="vi-VN" b="1" dirty="0"/>
              <a:t> </a:t>
            </a:r>
          </a:p>
        </p:txBody>
      </p:sp>
      <p:cxnSp>
        <p:nvCxnSpPr>
          <p:cNvPr id="19" name="Curved Connector 18"/>
          <p:cNvCxnSpPr>
            <a:stCxn id="6" idx="6"/>
          </p:cNvCxnSpPr>
          <p:nvPr/>
        </p:nvCxnSpPr>
        <p:spPr>
          <a:xfrm>
            <a:off x="2627313" y="2674938"/>
            <a:ext cx="1952625" cy="107950"/>
          </a:xfrm>
          <a:prstGeom prst="curvedConnector3">
            <a:avLst>
              <a:gd name="adj1" fmla="val 50000"/>
            </a:avLst>
          </a:prstGeom>
          <a:ln>
            <a:headEnd type="arrow"/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4572000" y="2427288"/>
            <a:ext cx="3873500" cy="64611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b="1" dirty="0" err="1"/>
              <a:t>Tạo</a:t>
            </a:r>
            <a:r>
              <a:rPr lang="en-US" b="1" dirty="0"/>
              <a:t> </a:t>
            </a:r>
            <a:r>
              <a:rPr lang="en-US" b="1" dirty="0" err="1"/>
              <a:t>mối</a:t>
            </a:r>
            <a:r>
              <a:rPr lang="en-US" b="1" dirty="0"/>
              <a:t> </a:t>
            </a:r>
            <a:r>
              <a:rPr lang="en-US" b="1" dirty="0" err="1"/>
              <a:t>quan</a:t>
            </a:r>
            <a:r>
              <a:rPr lang="en-US" b="1" dirty="0"/>
              <a:t> </a:t>
            </a:r>
            <a:r>
              <a:rPr lang="en-US" b="1" dirty="0" err="1"/>
              <a:t>hệ</a:t>
            </a:r>
            <a:r>
              <a:rPr lang="en-US" b="1" dirty="0"/>
              <a:t> </a:t>
            </a:r>
            <a:r>
              <a:rPr lang="en-US" b="1" dirty="0" err="1"/>
              <a:t>các</a:t>
            </a:r>
            <a:r>
              <a:rPr lang="en-US" b="1" dirty="0"/>
              <a:t> </a:t>
            </a:r>
            <a:r>
              <a:rPr lang="en-US" b="1" dirty="0" err="1"/>
              <a:t>ngành</a:t>
            </a:r>
            <a:r>
              <a:rPr lang="en-US" b="1" dirty="0"/>
              <a:t> SX </a:t>
            </a:r>
            <a:r>
              <a:rPr lang="en-US" b="1" dirty="0" err="1"/>
              <a:t>nước</a:t>
            </a:r>
            <a:r>
              <a:rPr lang="en-US" b="1" dirty="0"/>
              <a:t> ta </a:t>
            </a:r>
            <a:r>
              <a:rPr lang="en-US" b="1" dirty="0" err="1"/>
              <a:t>và</a:t>
            </a:r>
            <a:r>
              <a:rPr lang="en-US" b="1" dirty="0"/>
              <a:t> </a:t>
            </a:r>
            <a:r>
              <a:rPr lang="en-US" b="1" dirty="0" err="1"/>
              <a:t>nước</a:t>
            </a:r>
            <a:r>
              <a:rPr lang="en-US" b="1" dirty="0"/>
              <a:t> </a:t>
            </a:r>
            <a:r>
              <a:rPr lang="en-US" b="1" dirty="0" err="1"/>
              <a:t>ngoài</a:t>
            </a:r>
            <a:endParaRPr lang="en-US" b="1" dirty="0"/>
          </a:p>
        </p:txBody>
      </p:sp>
      <p:cxnSp>
        <p:nvCxnSpPr>
          <p:cNvPr id="27" name="Curved Connector 26"/>
          <p:cNvCxnSpPr/>
          <p:nvPr/>
        </p:nvCxnSpPr>
        <p:spPr>
          <a:xfrm>
            <a:off x="1420813" y="3395663"/>
            <a:ext cx="2214562" cy="976312"/>
          </a:xfrm>
          <a:prstGeom prst="curvedConnector3">
            <a:avLst>
              <a:gd name="adj1" fmla="val 50000"/>
            </a:avLst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3635375" y="4048125"/>
            <a:ext cx="4522788" cy="6477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b="1" dirty="0" err="1"/>
              <a:t>Tạo</a:t>
            </a:r>
            <a:r>
              <a:rPr lang="en-US" b="1" dirty="0"/>
              <a:t> </a:t>
            </a:r>
            <a:r>
              <a:rPr lang="en-US" b="1" dirty="0" err="1"/>
              <a:t>nhiều</a:t>
            </a:r>
            <a:r>
              <a:rPr lang="en-US" b="1" dirty="0"/>
              <a:t> </a:t>
            </a:r>
            <a:r>
              <a:rPr lang="en-US" b="1" dirty="0" err="1"/>
              <a:t>việc</a:t>
            </a:r>
            <a:r>
              <a:rPr lang="en-US" b="1" dirty="0"/>
              <a:t> </a:t>
            </a:r>
            <a:r>
              <a:rPr lang="en-US" b="1" dirty="0" err="1"/>
              <a:t>làm</a:t>
            </a:r>
            <a:r>
              <a:rPr lang="en-US" b="1" dirty="0"/>
              <a:t> , </a:t>
            </a:r>
            <a:r>
              <a:rPr lang="en-US" b="1" dirty="0" err="1"/>
              <a:t>nâng</a:t>
            </a:r>
            <a:r>
              <a:rPr lang="en-US" b="1" dirty="0"/>
              <a:t> </a:t>
            </a:r>
            <a:r>
              <a:rPr lang="en-US" b="1" dirty="0" err="1"/>
              <a:t>cao</a:t>
            </a:r>
            <a:r>
              <a:rPr lang="en-US" b="1" dirty="0"/>
              <a:t> </a:t>
            </a:r>
            <a:r>
              <a:rPr lang="en-US" b="1" dirty="0" err="1"/>
              <a:t>đời</a:t>
            </a:r>
            <a:r>
              <a:rPr lang="en-US" b="1" dirty="0"/>
              <a:t> </a:t>
            </a:r>
            <a:r>
              <a:rPr lang="en-US" b="1" dirty="0" err="1"/>
              <a:t>sống</a:t>
            </a:r>
            <a:r>
              <a:rPr lang="en-US" b="1" dirty="0"/>
              <a:t> </a:t>
            </a:r>
            <a:r>
              <a:rPr lang="en-US" b="1" dirty="0" err="1"/>
              <a:t>nhân</a:t>
            </a:r>
            <a:r>
              <a:rPr lang="en-US" b="1" dirty="0"/>
              <a:t> </a:t>
            </a:r>
            <a:r>
              <a:rPr lang="en-US" b="1" dirty="0" err="1"/>
              <a:t>dân</a:t>
            </a:r>
            <a:r>
              <a:rPr lang="en-US" b="1" dirty="0"/>
              <a:t> , </a:t>
            </a:r>
            <a:r>
              <a:rPr lang="en-US" b="1" dirty="0" err="1"/>
              <a:t>tránh</a:t>
            </a:r>
            <a:r>
              <a:rPr lang="en-US" b="1" dirty="0"/>
              <a:t> </a:t>
            </a:r>
            <a:r>
              <a:rPr lang="en-US" b="1" dirty="0" err="1"/>
              <a:t>nạn</a:t>
            </a:r>
            <a:r>
              <a:rPr lang="en-US" b="1" dirty="0"/>
              <a:t> </a:t>
            </a:r>
            <a:r>
              <a:rPr lang="en-US" b="1" dirty="0" err="1"/>
              <a:t>thất</a:t>
            </a:r>
            <a:r>
              <a:rPr lang="en-US" b="1" dirty="0"/>
              <a:t> </a:t>
            </a:r>
            <a:r>
              <a:rPr lang="en-US" b="1" dirty="0" err="1"/>
              <a:t>nghiệp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6" grpId="0" animBg="1"/>
      <p:bldP spid="25" grpId="0" animBg="1"/>
      <p:bldP spid="3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850" y="268288"/>
            <a:ext cx="8424863" cy="3683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vi-VN" b="1" dirty="0">
                <a:latin typeface="+mj-lt"/>
              </a:rPr>
              <a:t>II.ĐẶC ĐIỂM  PHÁT TRIỂN VÀ PHÂN BỐ CÁC NGÀNH DỊCH VỤ Ở NƯỚC TA </a:t>
            </a:r>
            <a:endParaRPr lang="en-US" b="1" dirty="0">
              <a:latin typeface="+mj-lt"/>
            </a:endParaRPr>
          </a:p>
        </p:txBody>
      </p:sp>
      <p:sp>
        <p:nvSpPr>
          <p:cNvPr id="9219" name="TextBox 4"/>
          <p:cNvSpPr txBox="1">
            <a:spLocks noChangeArrowheads="1"/>
          </p:cNvSpPr>
          <p:nvPr/>
        </p:nvSpPr>
        <p:spPr bwMode="auto">
          <a:xfrm>
            <a:off x="938213" y="762000"/>
            <a:ext cx="22653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 u="sng"/>
              <a:t>1.Đặc điểm phát triển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275" y="1131888"/>
            <a:ext cx="5686425" cy="3875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850" y="195263"/>
            <a:ext cx="2519363" cy="40005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000" b="1" u="sng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000" b="1" u="sng" dirty="0" err="1"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20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u="sng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0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u="sng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0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u="sng" dirty="0" err="1">
                <a:latin typeface="Times New Roman" pitchFamily="18" charset="0"/>
                <a:cs typeface="Times New Roman" pitchFamily="18" charset="0"/>
              </a:rPr>
              <a:t>bố</a:t>
            </a:r>
            <a:endParaRPr lang="en-US" sz="2000" b="1" u="sng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291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595313"/>
            <a:ext cx="4537075" cy="405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2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7063"/>
            <a:ext cx="3816350" cy="3960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ight Arrow 6"/>
          <p:cNvSpPr/>
          <p:nvPr/>
        </p:nvSpPr>
        <p:spPr>
          <a:xfrm>
            <a:off x="3995738" y="2500313"/>
            <a:ext cx="504825" cy="287337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55650" y="266700"/>
            <a:ext cx="7488238" cy="6477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cư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đông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?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pic>
        <p:nvPicPr>
          <p:cNvPr id="1331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960438"/>
            <a:ext cx="4176713" cy="305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915988"/>
            <a:ext cx="4464050" cy="311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413</TotalTime>
  <Words>239</Words>
  <Application>Microsoft Office PowerPoint</Application>
  <PresentationFormat>On-screen Show (16:9)</PresentationFormat>
  <Paragraphs>16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</dc:creator>
  <cp:lastModifiedBy>VTVH</cp:lastModifiedBy>
  <cp:revision>38</cp:revision>
  <dcterms:created xsi:type="dcterms:W3CDTF">2001-12-31T17:11:46Z</dcterms:created>
  <dcterms:modified xsi:type="dcterms:W3CDTF">2022-11-26T13:31:14Z</dcterms:modified>
</cp:coreProperties>
</file>