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7" r:id="rId2"/>
    <p:sldMasterId id="2147483700" r:id="rId3"/>
    <p:sldMasterId id="2147483872" r:id="rId4"/>
  </p:sldMasterIdLst>
  <p:notesMasterIdLst>
    <p:notesMasterId r:id="rId25"/>
  </p:notesMasterIdLst>
  <p:sldIdLst>
    <p:sldId id="259" r:id="rId5"/>
    <p:sldId id="306" r:id="rId6"/>
    <p:sldId id="309" r:id="rId7"/>
    <p:sldId id="308" r:id="rId8"/>
    <p:sldId id="310" r:id="rId9"/>
    <p:sldId id="311" r:id="rId10"/>
    <p:sldId id="269" r:id="rId11"/>
    <p:sldId id="286" r:id="rId12"/>
    <p:sldId id="287" r:id="rId13"/>
    <p:sldId id="288" r:id="rId14"/>
    <p:sldId id="289" r:id="rId15"/>
    <p:sldId id="290" r:id="rId16"/>
    <p:sldId id="291" r:id="rId17"/>
    <p:sldId id="275" r:id="rId18"/>
    <p:sldId id="274" r:id="rId19"/>
    <p:sldId id="277" r:id="rId20"/>
    <p:sldId id="278" r:id="rId21"/>
    <p:sldId id="279" r:id="rId22"/>
    <p:sldId id="285" r:id="rId23"/>
    <p:sldId id="312" r:id="rId2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6426" autoAdjust="0"/>
  </p:normalViewPr>
  <p:slideViewPr>
    <p:cSldViewPr>
      <p:cViewPr varScale="1">
        <p:scale>
          <a:sx n="71" d="100"/>
          <a:sy n="71" d="100"/>
        </p:scale>
        <p:origin x="1052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7434E8-3855-4635-83BF-99D03B49FFFD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B5614B7-F796-46BA-ABC1-F5079FF4F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669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E272E21C-693B-464F-854F-D5FEC630B144}" type="slidenum">
              <a:rPr lang="vi-VN" altLang="en-US">
                <a:solidFill>
                  <a:srgbClr val="000000"/>
                </a:solidFill>
              </a:rPr>
              <a:pPr/>
              <a:t>2</a:t>
            </a:fld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F62FC750-1BE2-40C1-947B-4D193DCB3551}" type="slidenum">
              <a:rPr lang="vi-VN" altLang="en-US">
                <a:solidFill>
                  <a:srgbClr val="000000"/>
                </a:solidFill>
              </a:rPr>
              <a:pPr/>
              <a:t>3</a:t>
            </a:fld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A278104-6F5A-421E-A060-A5270CA43C8E}" type="slidenum">
              <a:rPr lang="vi-VN" altLang="en-US">
                <a:solidFill>
                  <a:srgbClr val="000000"/>
                </a:solidFill>
              </a:rPr>
              <a:pPr/>
              <a:t>4</a:t>
            </a:fld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F287-1DD0-47D7-AE08-C141577BF5D7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6125F-D83A-43FF-8971-813C62384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60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24EA-1FF3-4EFC-B97A-F2996E9964A0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446E5-7690-44B9-946C-EC9A54B37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12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0102-5698-4DF0-A763-63C6255C48DF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00F3-8C2F-4FBF-921F-1BCCFE2B8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71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55449-F4E0-4410-989F-0C804C47C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9266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A4A24-287A-4F60-9D8D-04455BC7F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684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32DBD-E25B-4249-B397-1EDD22FE1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4816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C1346-444A-4446-9F64-D6343300E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4592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8E66E-B72E-42B8-9C9D-EE653314D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2433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F1AF2-9E45-44C7-8F79-161124C55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7412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2A3CB-BE86-4847-83E9-1AB54E24A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538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5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5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45D04-9BFF-4280-BA15-2982F9A24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0649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BCBE-2E83-4234-B7B0-1FABBD30AAD2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19DA4-A51A-41D4-8450-E8C289A64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607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5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2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5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8988-0334-4022-99C6-E162C583D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5818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8A54A-8E34-4825-86C4-0A6732AE5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5670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7A7DA-273B-4555-9BFA-DDFD4731C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32157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4ABA9-5444-4109-8FEB-B01628342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2244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97E5-5884-42FC-A35F-963CAFFC46D8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19E00-5BF4-4EA5-9C44-BE27D07A4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128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B677-D420-4A66-BF27-D25EC2329419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D5913-896D-4277-8CA7-91B2B1CAC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131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DAEF-F794-4D7C-B330-78D876CC48F8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E147C-0AD8-49E9-BFDA-DFCBC5DCE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293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0E13-D0BC-43BF-8EB6-49E0E9C6EDCD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6C427-1E59-46C3-BEA9-F7E8E2A14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288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5123-BB55-4E26-A3F2-F855EB2DD9D8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9DD3B-85C4-40B9-8798-4F3BAFE3B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058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B07F-871F-4D50-AF22-DB90417DC921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FD86A-7375-4BC1-A3A8-D1A75BDC6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72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357F-73C4-42FB-A9FB-FEBDBA2B5EEF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346E0-02CE-42F6-9340-67CC6015E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464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2393-198F-4301-A88F-B3DF2DE136C2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1C8FE-D7BC-470C-9FEE-1483F5D35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56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7AB9-2EE6-4C19-8362-3852B5827FCA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13607-CE5C-4C0A-A04F-8E8D31E58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13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7E23-C1FD-4C4D-94F2-1FD25BA80186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A645D-3893-49C6-A675-DDADD946D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364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6A2B-D4D1-4DA0-BEC3-AA400C766DC7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4C6A6-0CFC-417D-8559-1ADBF11DB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276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4092-3000-4C2F-B2DF-C943EEBBA4F3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12370-A506-41B3-8A94-2B88640F4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56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4A9C-2F5B-43CB-9B80-9BB2D1480692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9672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56B3-5816-47C5-ACA6-61511B9A2BA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4547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58EB-510E-485D-8296-8BA9909C5E71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074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1174-4B5D-4314-BF8A-E424051D353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2156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8C93-FCA4-4C8E-B9CB-271BECE8A59D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97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A792-DE66-40C5-B02A-4B580AC27658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F1747-574F-4A08-8F8D-845AEE527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906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AC06-6E30-4278-B25F-60C42833CAAC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061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905D-CDC0-4450-BE4F-E9355CEC6F6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8645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5463-0D08-49DC-A5A6-5315DA029FA5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0689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E428-7862-4A60-B0D8-001F8F81A73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5880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EDBC-972D-4CE9-B242-65619E9DB300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7892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DFE6-6433-4EC6-9E55-457FC17DFE7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390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B936-F39D-47DA-B893-FAC16EC5FFEF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F59A-89CE-415C-B43D-28AEF334F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9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13F8-4E5C-4358-BFF2-00717A334259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35D84-D603-4CD1-AA4D-9A274A7DF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42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16FF-CEFA-47BE-A742-5593DE34EADA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BCCC2-0BE5-4DE6-BBF7-8C6F35498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79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A5D1A-49D1-49DA-A9EC-12B131397B58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9DFC1-DDED-4AE5-8B6B-895DD3F43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04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C69A-27A9-47E7-B768-E54DF7740FDF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E0CEB-2B20-40F7-89AD-CA152D614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82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A3611B-8580-4F7F-AB20-8D04E7F2222B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4EEBBAC-D694-4054-BA46-9528502365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9AFEEA6-0027-4FFE-A77A-29EDB20543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AF0A36-47ED-437E-9152-A0D773DE0511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C540EA1-4D77-4A2C-99B7-4B096BAD2B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118B2-C903-474E-8F73-9CF3965C3D0D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35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áº¿t quáº£ hÃ¬nh áº£nh cho hinh nen giao an dien 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5"/>
            <a:ext cx="9190038" cy="51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123950"/>
            <a:ext cx="8229600" cy="400050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FF0000"/>
                </a:solidFill>
              </a:rPr>
              <a:t>BÀI 4: GIỮ CHỮ TÍN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7769" y="1896130"/>
            <a:ext cx="6794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vấn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SGK/11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213068"/>
            <a:ext cx="8915400" cy="1815882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>
                <a:latin typeface="Times New Roman" panose="02020603050405020304" pitchFamily="18" charset="0"/>
              </a:rPr>
              <a:t>Minh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hứa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với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bố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mẹ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Quang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cô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giáo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chủ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nhiệm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sẽ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giúp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đỡ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Quang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tập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tiến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bộ</a:t>
            </a:r>
            <a:r>
              <a:rPr lang="en-US" altLang="zh-CN" sz="2800" dirty="0">
                <a:latin typeface="Times New Roman" panose="02020603050405020304" pitchFamily="18" charset="0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Vì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thế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bài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tập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nào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Quang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thì</a:t>
            </a:r>
            <a:r>
              <a:rPr lang="en-US" altLang="zh-CN" sz="2800" dirty="0">
                <a:latin typeface="Times New Roman" panose="02020603050405020304" pitchFamily="18" charset="0"/>
              </a:rPr>
              <a:t> Minh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đều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hộ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rồi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đưa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cho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Quang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chép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2641600" y="171453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cs typeface="Arial" pitchFamily="34" charset="0"/>
              </a:rPr>
              <a:t>Trả lời tình huống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52400" y="3333750"/>
            <a:ext cx="89154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Không giữ chữ tín vì không hoàn thành công việc.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1186755"/>
            <a:ext cx="8915400" cy="1384995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Bố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Trung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hứa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đến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sinh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nhật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sẽ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đưa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chơi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viên,nhưng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vì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phải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tác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đột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xuất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nên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bố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thực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hiện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lời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hứa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mình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819400" y="171453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cs typeface="Arial" pitchFamily="34" charset="0"/>
              </a:rPr>
              <a:t>Trả lời tình huống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14300" y="3181350"/>
            <a:ext cx="8915400" cy="10402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buFontTx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Cha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262955"/>
            <a:ext cx="9113837" cy="1384995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>
                <a:latin typeface="Times New Roman" panose="02020603050405020304" pitchFamily="18" charset="0"/>
              </a:rPr>
              <a:t>Lan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mượn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Trang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quyển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truyện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hứa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hai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hôm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sau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sẽ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trả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nhưng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vì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chưa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đọc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xong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nên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Lan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cứ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giữ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lại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chờ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khi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nào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đọc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xong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thì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mới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trả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819400" y="171453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cs typeface="Arial" pitchFamily="34" charset="0"/>
              </a:rPr>
              <a:t>Trả lời tình huống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14300" y="3253982"/>
            <a:ext cx="89154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Không giữ chữ tín vì không giữ đúng lời hứa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450" y="1151513"/>
            <a:ext cx="9099550" cy="1877437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</a:rPr>
              <a:t>Phương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bị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bệnh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mấy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ngày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zh-CN" sz="2800" dirty="0">
                <a:latin typeface="Times New Roman" panose="02020603050405020304" pitchFamily="18" charset="0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Nga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hứa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với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cô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giáo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sẽ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đến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giúp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Phương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nhưng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vì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mãi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mê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xem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phim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nên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Nga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quên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mất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819400" y="171453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cs typeface="Arial" pitchFamily="34" charset="0"/>
              </a:rPr>
              <a:t>Trả lời tình huống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14300" y="3253981"/>
            <a:ext cx="89154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black">
          <a:xfrm>
            <a:off x="1455738" y="172643"/>
            <a:ext cx="7307262" cy="51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black">
          <a:xfrm>
            <a:off x="1246188" y="125017"/>
            <a:ext cx="7307262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160338" y="892357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2400" b="1" u="sng">
                <a:latin typeface="Times New Roman" pitchFamily="18" charset="0"/>
              </a:rPr>
              <a:t>TRÒ CHƠI:</a:t>
            </a: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2133600" y="903175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2400" b="1">
                <a:latin typeface="Times New Roman" pitchFamily="18" charset="0"/>
              </a:rPr>
              <a:t>Nhìn hình, nhìn chữ đoán ý:</a:t>
            </a:r>
          </a:p>
        </p:txBody>
      </p:sp>
      <p:pic>
        <p:nvPicPr>
          <p:cNvPr id="2560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54022"/>
            <a:ext cx="5181600" cy="3160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14296"/>
            <a:ext cx="2438400" cy="22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1371600" y="4521200"/>
            <a:ext cx="57149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800">
                <a:solidFill>
                  <a:srgbClr val="002060"/>
                </a:solidFill>
                <a:latin typeface="Times New Roman" pitchFamily="18" charset="0"/>
              </a:rPr>
              <a:t>Một lần bất tín, vạn lần bất tin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52600" y="222352"/>
            <a:ext cx="1371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u="sng">
                <a:solidFill>
                  <a:srgbClr val="0000CC"/>
                </a:solidFill>
                <a:ea typeface="+mn-ea"/>
              </a:rPr>
              <a:t>Bài 4:</a:t>
            </a: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3124200" y="133350"/>
            <a:ext cx="4114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GIỮ CHỮ TÍN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6"/>
          <p:cNvSpPr>
            <a:spLocks noChangeArrowheads="1"/>
          </p:cNvSpPr>
          <p:nvPr/>
        </p:nvSpPr>
        <p:spPr bwMode="black">
          <a:xfrm>
            <a:off x="1246188" y="125017"/>
            <a:ext cx="7307262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635000" y="587775"/>
            <a:ext cx="6070600" cy="472776"/>
            <a:chOff x="635000" y="587775"/>
            <a:chExt cx="6070600" cy="472776"/>
          </a:xfrm>
        </p:grpSpPr>
        <p:sp>
          <p:nvSpPr>
            <p:cNvPr id="26630" name="Text Box 9"/>
            <p:cNvSpPr txBox="1">
              <a:spLocks noChangeArrowheads="1"/>
            </p:cNvSpPr>
            <p:nvPr/>
          </p:nvSpPr>
          <p:spPr bwMode="auto">
            <a:xfrm>
              <a:off x="635000" y="598886"/>
              <a:ext cx="203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400" b="1" u="sng">
                  <a:latin typeface="Times New Roman" pitchFamily="18" charset="0"/>
                </a:rPr>
                <a:t>TRÒ CHƠI:</a:t>
              </a:r>
            </a:p>
          </p:txBody>
        </p:sp>
        <p:sp>
          <p:nvSpPr>
            <p:cNvPr id="26631" name="Text Box 10"/>
            <p:cNvSpPr txBox="1">
              <a:spLocks noChangeArrowheads="1"/>
            </p:cNvSpPr>
            <p:nvPr/>
          </p:nvSpPr>
          <p:spPr bwMode="auto">
            <a:xfrm>
              <a:off x="2603500" y="587775"/>
              <a:ext cx="41021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400" b="1">
                  <a:latin typeface="Times New Roman" pitchFamily="18" charset="0"/>
                </a:rPr>
                <a:t>Nhìn hình, nhìn chữ đoán ý:    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164" y="1103708"/>
            <a:ext cx="8915836" cy="3085840"/>
            <a:chOff x="101164" y="1103708"/>
            <a:chExt cx="8915836" cy="3085840"/>
          </a:xfrm>
        </p:grpSpPr>
        <p:pic>
          <p:nvPicPr>
            <p:cNvPr id="2663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64" y="1103708"/>
              <a:ext cx="4413686" cy="30858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650" y="1105790"/>
              <a:ext cx="4324350" cy="308375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6"/>
          <p:cNvSpPr>
            <a:spLocks noChangeArrowheads="1"/>
          </p:cNvSpPr>
          <p:nvPr/>
        </p:nvSpPr>
        <p:spPr bwMode="black">
          <a:xfrm>
            <a:off x="1246188" y="125017"/>
            <a:ext cx="7307262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black">
          <a:xfrm>
            <a:off x="1398588" y="-95250"/>
            <a:ext cx="7307262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905000" y="4410730"/>
            <a:ext cx="54336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>
                <a:solidFill>
                  <a:srgbClr val="002060"/>
                </a:solidFill>
                <a:latin typeface="Times New Roman" pitchFamily="18" charset="0"/>
              </a:rPr>
              <a:t>   </a:t>
            </a:r>
            <a:r>
              <a:rPr lang="en-US" altLang="zh-CN" sz="2800">
                <a:solidFill>
                  <a:srgbClr val="002060"/>
                </a:solidFill>
                <a:latin typeface="Times New Roman" pitchFamily="18" charset="0"/>
              </a:rPr>
              <a:t>Quân tử nhất ngôn, tứ mã nan truy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black">
          <a:xfrm>
            <a:off x="1455738" y="172643"/>
            <a:ext cx="7307262" cy="51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black">
          <a:xfrm>
            <a:off x="1246188" y="125017"/>
            <a:ext cx="7307262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pic>
        <p:nvPicPr>
          <p:cNvPr id="2970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123950"/>
            <a:ext cx="4135298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23950"/>
            <a:ext cx="4648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14"/>
          <p:cNvSpPr>
            <a:spLocks noChangeArrowheads="1"/>
          </p:cNvSpPr>
          <p:nvPr/>
        </p:nvSpPr>
        <p:spPr bwMode="auto">
          <a:xfrm>
            <a:off x="920750" y="4207652"/>
            <a:ext cx="7467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>
                <a:solidFill>
                  <a:srgbClr val="002060"/>
                </a:solidFill>
                <a:latin typeface="Times New Roman" pitchFamily="18" charset="0"/>
              </a:rPr>
              <a:t>  </a:t>
            </a:r>
            <a:r>
              <a:rPr lang="en-US" altLang="zh-CN" sz="2800">
                <a:solidFill>
                  <a:srgbClr val="002060"/>
                </a:solidFill>
                <a:latin typeface="Times New Roman" pitchFamily="18" charset="0"/>
              </a:rPr>
              <a:t>Nói lời phải giữ lấy lời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800">
                <a:solidFill>
                  <a:srgbClr val="002060"/>
                </a:solidFill>
                <a:latin typeface="Times New Roman" pitchFamily="18" charset="0"/>
              </a:rPr>
              <a:t>        Đừng như con bướm đậu rồi lại bay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35000" y="328716"/>
            <a:ext cx="6070600" cy="472776"/>
            <a:chOff x="635000" y="587775"/>
            <a:chExt cx="6070600" cy="472776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635000" y="598886"/>
              <a:ext cx="203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400" b="1" u="sng">
                  <a:latin typeface="Times New Roman" pitchFamily="18" charset="0"/>
                </a:rPr>
                <a:t>TRÒ CHƠI: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603500" y="587775"/>
              <a:ext cx="41021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400" b="1">
                  <a:latin typeface="Times New Roman" pitchFamily="18" charset="0"/>
                </a:rPr>
                <a:t>Nhìn hình, nhìn chữ đoán ý:   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98551"/>
            <a:ext cx="4114800" cy="3134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98550"/>
            <a:ext cx="4495800" cy="3134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2457450" y="4376959"/>
            <a:ext cx="4400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002060"/>
                </a:solidFill>
                <a:latin typeface="Times New Roman" pitchFamily="18" charset="0"/>
              </a:rPr>
              <a:t>hứa hươu, hứa vượn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35000" y="328716"/>
            <a:ext cx="6070600" cy="472776"/>
            <a:chOff x="635000" y="587775"/>
            <a:chExt cx="6070600" cy="472776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635000" y="598886"/>
              <a:ext cx="203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400" b="1" u="sng">
                  <a:latin typeface="Times New Roman" pitchFamily="18" charset="0"/>
                </a:rPr>
                <a:t>TRÒ CHƠI: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603500" y="587775"/>
              <a:ext cx="41021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400" b="1">
                  <a:latin typeface="Times New Roman" pitchFamily="18" charset="0"/>
                </a:rPr>
                <a:t>Nhìn hình, nhìn chữ đoán ý:     </a:t>
              </a: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6"/>
          <p:cNvSpPr>
            <a:spLocks noChangeArrowheads="1"/>
          </p:cNvSpPr>
          <p:nvPr/>
        </p:nvSpPr>
        <p:spPr bwMode="black">
          <a:xfrm>
            <a:off x="1246188" y="125017"/>
            <a:ext cx="7307262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pic>
        <p:nvPicPr>
          <p:cNvPr id="3380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1550"/>
            <a:ext cx="7620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13"/>
          <p:cNvSpPr>
            <a:spLocks noChangeArrowheads="1"/>
          </p:cNvSpPr>
          <p:nvPr/>
        </p:nvSpPr>
        <p:spPr bwMode="auto">
          <a:xfrm>
            <a:off x="2057400" y="4514850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800">
                <a:solidFill>
                  <a:srgbClr val="002060"/>
                </a:solidFill>
                <a:latin typeface="Times New Roman" pitchFamily="18" charset="0"/>
              </a:rPr>
              <a:t>Treo đầu dê, bán thịt chó.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35000" y="328716"/>
            <a:ext cx="6070600" cy="472776"/>
            <a:chOff x="635000" y="587775"/>
            <a:chExt cx="6070600" cy="472776"/>
          </a:xfrm>
        </p:grpSpPr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635000" y="598886"/>
              <a:ext cx="203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400" b="1" u="sng">
                  <a:latin typeface="Times New Roman" pitchFamily="18" charset="0"/>
                </a:rPr>
                <a:t>TRÒ CHƠI: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603500" y="587775"/>
              <a:ext cx="41021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400" b="1">
                  <a:latin typeface="Times New Roman" pitchFamily="18" charset="0"/>
                </a:rPr>
                <a:t>Nhìn hình, nhìn chữ đoán ý:   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9525" y="3892550"/>
            <a:ext cx="62039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mười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chê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044577"/>
            <a:ext cx="3556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1" y="1044577"/>
            <a:ext cx="4270549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35000" y="328716"/>
            <a:ext cx="6070600" cy="472776"/>
            <a:chOff x="635000" y="587775"/>
            <a:chExt cx="6070600" cy="472776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35000" y="598886"/>
              <a:ext cx="203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400" b="1" u="sng">
                  <a:latin typeface="Times New Roman" pitchFamily="18" charset="0"/>
                </a:rPr>
                <a:t>TRÒ CHƠI: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603500" y="587775"/>
              <a:ext cx="41021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2400" b="1">
                  <a:latin typeface="Times New Roman" pitchFamily="18" charset="0"/>
                </a:rPr>
                <a:t>Nhìn hình đoán ý: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409700" y="301231"/>
            <a:ext cx="1371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u="sng">
                <a:solidFill>
                  <a:srgbClr val="0000CC"/>
                </a:solidFill>
                <a:ea typeface="+mn-ea"/>
              </a:rPr>
              <a:t>Bài 4:</a:t>
            </a:r>
          </a:p>
        </p:txBody>
      </p:sp>
      <p:sp>
        <p:nvSpPr>
          <p:cNvPr id="108550" name="WordArt 6"/>
          <p:cNvSpPr>
            <a:spLocks noChangeArrowheads="1" noChangeShapeType="1" noTextEdit="1"/>
          </p:cNvSpPr>
          <p:nvPr/>
        </p:nvSpPr>
        <p:spPr bwMode="auto">
          <a:xfrm>
            <a:off x="2922588" y="252949"/>
            <a:ext cx="48498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GIỮ CHỮ TÍN</a:t>
            </a:r>
          </a:p>
        </p:txBody>
      </p:sp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42175" y="371475"/>
            <a:ext cx="2286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85" name="Text Box 4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1809750"/>
            <a:ext cx="6731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609600" y="234315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- Coi trọng lòng tin của mọi người đối với mình</a:t>
            </a:r>
          </a:p>
        </p:txBody>
      </p:sp>
      <p:sp>
        <p:nvSpPr>
          <p:cNvPr id="9225" name="TextBox 2"/>
          <p:cNvSpPr txBox="1">
            <a:spLocks noChangeArrowheads="1"/>
          </p:cNvSpPr>
          <p:nvPr/>
        </p:nvSpPr>
        <p:spPr bwMode="auto">
          <a:xfrm>
            <a:off x="609600" y="302895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- Biết trọng lời hứa và biết tin tưởng lẫn nhau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200150"/>
            <a:ext cx="6794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Nội dung bài học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50" grpId="0" animBg="1"/>
      <p:bldP spid="1085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743200" y="3028950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itchFamily="34" charset="0"/>
              </a:rPr>
              <a:t>      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1190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447803"/>
            <a:ext cx="6858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eaLnBrk="1" hangingPunct="1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eaLnBrk="1" hangingPunct="1">
              <a:defRPr/>
            </a:pPr>
            <a:endParaRPr lang="en-US" sz="2400" b="1" dirty="0">
              <a:cs typeface="Arial" charset="0"/>
            </a:endParaRPr>
          </a:p>
        </p:txBody>
      </p:sp>
      <p:sp>
        <p:nvSpPr>
          <p:cNvPr id="35847" name="TextBox 1"/>
          <p:cNvSpPr txBox="1">
            <a:spLocks noChangeArrowheads="1"/>
          </p:cNvSpPr>
          <p:nvPr/>
        </p:nvSpPr>
        <p:spPr bwMode="auto">
          <a:xfrm>
            <a:off x="1752600" y="742950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/>
            <a:r>
              <a:rPr lang="en-US" altLang="en-US" sz="32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</a:t>
            </a:r>
            <a:r>
              <a:rPr lang="en-US" altLang="en-US" sz="32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 vụ về nhà:</a:t>
            </a:r>
            <a:endParaRPr lang="en-US" altLang="en-US" sz="3200" u="sng">
              <a:solidFill>
                <a:srgbClr val="FF0000"/>
              </a:solidFill>
              <a:latin typeface=".VnTime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85" name="Text Box 4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90600" y="1581150"/>
            <a:ext cx="20129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Ý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endParaRPr lang="en-US" alt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72" name="TextBox 1"/>
          <p:cNvSpPr txBox="1">
            <a:spLocks noChangeArrowheads="1"/>
          </p:cNvSpPr>
          <p:nvPr/>
        </p:nvSpPr>
        <p:spPr bwMode="auto">
          <a:xfrm>
            <a:off x="762000" y="2038350"/>
            <a:ext cx="8062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Nhận được sự tin cậy, tín nhiệm của người khác đối với mình</a:t>
            </a:r>
          </a:p>
        </p:txBody>
      </p:sp>
      <p:sp>
        <p:nvSpPr>
          <p:cNvPr id="11273" name="TextBox 2"/>
          <p:cNvSpPr txBox="1">
            <a:spLocks noChangeArrowheads="1"/>
          </p:cNvSpPr>
          <p:nvPr/>
        </p:nvSpPr>
        <p:spPr bwMode="auto">
          <a:xfrm>
            <a:off x="801688" y="3077072"/>
            <a:ext cx="8215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Giúp mọi người đoàn kết và dễ dàng hợp tác với nhau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33500" y="257832"/>
            <a:ext cx="1371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u="sng">
                <a:solidFill>
                  <a:srgbClr val="0000CC"/>
                </a:solidFill>
                <a:ea typeface="+mn-ea"/>
              </a:rPr>
              <a:t>Bài 4: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846388" y="209550"/>
            <a:ext cx="46212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GIỮ CHỮ TÍN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00" y="1060450"/>
            <a:ext cx="6794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Nội dung bài học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85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752600" y="301229"/>
            <a:ext cx="1371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u="sng">
                <a:solidFill>
                  <a:srgbClr val="0000CC"/>
                </a:solidFill>
                <a:ea typeface="+mn-ea"/>
              </a:rPr>
              <a:t>Bài 4:</a:t>
            </a:r>
          </a:p>
        </p:txBody>
      </p:sp>
      <p:sp>
        <p:nvSpPr>
          <p:cNvPr id="108550" name="WordArt 6"/>
          <p:cNvSpPr>
            <a:spLocks noChangeArrowheads="1" noChangeShapeType="1" noTextEdit="1"/>
          </p:cNvSpPr>
          <p:nvPr/>
        </p:nvSpPr>
        <p:spPr bwMode="auto">
          <a:xfrm>
            <a:off x="3124200" y="212227"/>
            <a:ext cx="4114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GIỮ CHỮ TÍN</a:t>
            </a:r>
          </a:p>
        </p:txBody>
      </p:sp>
      <p:sp>
        <p:nvSpPr>
          <p:cNvPr id="108585" name="Text Box 4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77900" y="1515130"/>
            <a:ext cx="33655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endParaRPr lang="en-US" alt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114550"/>
            <a:ext cx="8077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buFontTx/>
              <a:buChar char="-"/>
              <a:defRPr/>
            </a:pP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300" y="971550"/>
            <a:ext cx="6794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Nội dung bài học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50" grpId="0" animBg="1"/>
      <p:bldP spid="1085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742952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Bài tập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8500" y="2322890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Hãy kể những hành vi giữ chữ tín và không giữ chữ tín khi ở nhà, ở tr</a:t>
            </a:r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và ở ngoài xã hội.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38100" y="0"/>
            <a:ext cx="9144000" cy="5143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0"/>
            <a:ext cx="0" cy="5143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8800" y="0"/>
            <a:ext cx="76200" cy="5143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0165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80975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48615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4800" y="22622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hiện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" y="839233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 nhà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" y="2343688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tr</a:t>
            </a:r>
            <a:r>
              <a:rPr lang="vi-VN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400" y="3789883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 hội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62200" y="16672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giữ chứ tín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867400" y="3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biết giữ chứ tín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66900" y="749165"/>
            <a:ext cx="4343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89600" y="469903"/>
            <a:ext cx="3276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9132" y="1863329"/>
            <a:ext cx="376237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GVCN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49920" y="1820466"/>
            <a:ext cx="3557587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2300" y="3475435"/>
            <a:ext cx="3748088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67382" y="3542111"/>
            <a:ext cx="34766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en-US" sz="16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6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black">
          <a:xfrm>
            <a:off x="1455738" y="172643"/>
            <a:ext cx="7307262" cy="51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black">
          <a:xfrm>
            <a:off x="1219205" y="114300"/>
            <a:ext cx="7307263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266700" y="458986"/>
            <a:ext cx="85344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3399"/>
                </a:solidFill>
                <a:latin typeface="Times New Roman" pitchFamily="18" charset="0"/>
              </a:rPr>
              <a:t>Trong những tình huống sau, theo em tình huống nào biểu hiện hành vi giữ chữ tín ?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596900" y="1924050"/>
            <a:ext cx="381000" cy="36576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584200" y="3428998"/>
            <a:ext cx="381000" cy="36576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558800" y="4149090"/>
            <a:ext cx="381000" cy="36576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609600" y="1556344"/>
            <a:ext cx="8763000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zh-CN" altLang="en-US" b="1" i="1">
                <a:latin typeface="Times New Roman" pitchFamily="18" charset="0"/>
              </a:rPr>
              <a:t>  </a:t>
            </a:r>
            <a:r>
              <a:rPr lang="en-US" altLang="zh-CN" b="1" i="1">
                <a:latin typeface="Times New Roman" pitchFamily="18" charset="0"/>
              </a:rPr>
              <a:t>Phê phán những việc làm sai trái</a:t>
            </a:r>
          </a:p>
          <a:p>
            <a:pPr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altLang="zh-CN" b="1" i="1">
                <a:latin typeface="Times New Roman" pitchFamily="18" charset="0"/>
              </a:rPr>
              <a:t>  Hứa sữa chữa khuyết điểm và cố gắng sữa chữa</a:t>
            </a:r>
          </a:p>
          <a:p>
            <a:pPr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altLang="zh-CN" b="1" i="1">
                <a:latin typeface="Times New Roman" pitchFamily="18" charset="0"/>
              </a:rPr>
              <a:t>  Khi có ai  nhờ thì mình hứa sẽ giúp cho dù biết việc đó mình không làm được. </a:t>
            </a:r>
          </a:p>
          <a:p>
            <a:pPr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altLang="zh-CN" b="1" i="1">
                <a:latin typeface="Times New Roman" pitchFamily="18" charset="0"/>
              </a:rPr>
              <a:t>  Chỉ làm việc gì khi thấy có lợi</a:t>
            </a:r>
          </a:p>
          <a:p>
            <a:pPr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altLang="zh-CN" b="1" i="1">
                <a:latin typeface="Times New Roman" pitchFamily="18" charset="0"/>
              </a:rPr>
              <a:t>  Đỗ lỗi cho người khác</a:t>
            </a:r>
          </a:p>
          <a:p>
            <a:pPr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altLang="zh-CN" b="1" i="1">
                <a:latin typeface="Times New Roman" pitchFamily="18" charset="0"/>
              </a:rPr>
              <a:t>  Không dấu điểm kém với Bố mẹ</a:t>
            </a:r>
          </a:p>
          <a:p>
            <a:pPr eaLnBrk="1" hangingPunct="1">
              <a:lnSpc>
                <a:spcPct val="105000"/>
              </a:lnSpc>
              <a:spcAft>
                <a:spcPct val="30000"/>
              </a:spcAft>
              <a:buFontTx/>
              <a:buAutoNum type="arabicPeriod"/>
            </a:pPr>
            <a:r>
              <a:rPr lang="en-US" altLang="zh-CN" b="1" i="1">
                <a:latin typeface="Times New Roman" pitchFamily="18" charset="0"/>
              </a:rPr>
              <a:t>  Châm chọc, chế giễu người khuyết tật.</a:t>
            </a:r>
          </a:p>
          <a:p>
            <a:pPr eaLnBrk="1" hangingPunct="1">
              <a:lnSpc>
                <a:spcPct val="105000"/>
              </a:lnSpc>
              <a:spcAft>
                <a:spcPct val="30000"/>
              </a:spcAft>
            </a:pPr>
            <a:r>
              <a:rPr lang="en-US" altLang="zh-CN" b="1" i="1">
                <a:latin typeface="Times New Roman" pitchFamily="18" charset="0"/>
              </a:rPr>
              <a:t>8.  Thực hiện đúng kí kết hợp đồng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395" grpId="0" animBg="1"/>
      <p:bldP spid="163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749" y="1602939"/>
            <a:ext cx="9048751" cy="1292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</a:t>
            </a:r>
            <a:r>
              <a:rPr lang="en-US" altLang="zh-CN" sz="2600" dirty="0">
                <a:latin typeface="Times New Roman" panose="02020603050405020304" pitchFamily="18" charset="0"/>
              </a:rPr>
              <a:t>Minh </a:t>
            </a:r>
            <a:r>
              <a:rPr lang="en-US" altLang="zh-CN" sz="2600" dirty="0" err="1">
                <a:latin typeface="Times New Roman" panose="02020603050405020304" pitchFamily="18" charset="0"/>
              </a:rPr>
              <a:t>hứa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với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bố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mẹ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Quang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và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cô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giáo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chủ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nhiệm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là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sẽ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giúp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đỡ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Quang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học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tập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tiến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bộ</a:t>
            </a:r>
            <a:r>
              <a:rPr lang="en-US" altLang="zh-CN" sz="2600" dirty="0">
                <a:latin typeface="Times New Roman" panose="02020603050405020304" pitchFamily="18" charset="0"/>
              </a:rPr>
              <a:t>. </a:t>
            </a:r>
            <a:r>
              <a:rPr lang="en-US" altLang="zh-CN" sz="2600" dirty="0" err="1">
                <a:latin typeface="Times New Roman" panose="02020603050405020304" pitchFamily="18" charset="0"/>
              </a:rPr>
              <a:t>Vì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thế</a:t>
            </a:r>
            <a:r>
              <a:rPr lang="en-US" altLang="zh-CN" sz="2600" dirty="0">
                <a:latin typeface="Times New Roman" panose="02020603050405020304" pitchFamily="18" charset="0"/>
              </a:rPr>
              <a:t>, </a:t>
            </a:r>
            <a:r>
              <a:rPr lang="en-US" altLang="zh-CN" sz="2600" dirty="0" err="1">
                <a:latin typeface="Times New Roman" panose="02020603050405020304" pitchFamily="18" charset="0"/>
              </a:rPr>
              <a:t>những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bài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tập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nào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mà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Quang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được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thì</a:t>
            </a:r>
            <a:r>
              <a:rPr lang="en-US" altLang="zh-CN" sz="2600" dirty="0">
                <a:latin typeface="Times New Roman" panose="02020603050405020304" pitchFamily="18" charset="0"/>
              </a:rPr>
              <a:t> Minh </a:t>
            </a:r>
            <a:r>
              <a:rPr lang="en-US" altLang="zh-CN" sz="2600" dirty="0" err="1">
                <a:latin typeface="Times New Roman" panose="02020603050405020304" pitchFamily="18" charset="0"/>
              </a:rPr>
              <a:t>đều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hộ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rồi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đưa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cho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Quang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chép</a:t>
            </a:r>
            <a:r>
              <a:rPr lang="en-US" altLang="zh-CN" sz="2600" dirty="0">
                <a:latin typeface="Times New Roman" panose="02020603050405020304" pitchFamily="18" charset="0"/>
              </a:rPr>
              <a:t>.</a:t>
            </a:r>
            <a:endParaRPr lang="en-US" alt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0799" y="3184088"/>
            <a:ext cx="9029701" cy="1292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zh-CN" sz="2600">
                <a:latin typeface="Times New Roman" panose="02020603050405020304" pitchFamily="18" charset="0"/>
              </a:rPr>
              <a:t>Bố Trung </a:t>
            </a:r>
            <a:r>
              <a:rPr lang="en-US" altLang="zh-CN" sz="2600" dirty="0" err="1">
                <a:latin typeface="Times New Roman" panose="02020603050405020304" pitchFamily="18" charset="0"/>
              </a:rPr>
              <a:t>hứa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đến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sinh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nhật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sẽ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đưa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em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đi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chơi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viên,nhưng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vì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phải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đi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tác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đột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xuất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nên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bố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thực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hiện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được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lời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hứa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</a:rPr>
              <a:t>mình</a:t>
            </a:r>
            <a:r>
              <a:rPr lang="en-US" altLang="zh-CN" sz="2600" dirty="0">
                <a:latin typeface="Times New Roman" panose="02020603050405020304" pitchFamily="18" charset="0"/>
              </a:rPr>
              <a:t>.</a:t>
            </a:r>
            <a:endParaRPr lang="en-US" alt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0" y="41278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600" b="1">
                <a:solidFill>
                  <a:srgbClr val="002060"/>
                </a:solidFill>
                <a:latin typeface="Times New Roman" pitchFamily="18" charset="0"/>
              </a:rPr>
              <a:t>Nhận xét các tình huống sau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itchFamily="18" charset="0"/>
              </a:rPr>
              <a:t>(Giữ chữ tín hay không giữ chữ tín? Vì sao?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800" y="1558230"/>
            <a:ext cx="90297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altLang="zh-CN" sz="2800">
                <a:latin typeface="Times New Roman" panose="02020603050405020304" pitchFamily="18" charset="0"/>
              </a:rPr>
              <a:t>Lan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mượn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Trang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quyển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truyện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hứa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hai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hôm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sau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sẽ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trả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nhưng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vì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chưa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đọc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xong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nên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Lan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cứ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giữ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lại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chờ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khi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nào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đọc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xong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thì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mới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trả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76200" y="3167955"/>
            <a:ext cx="89916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en-US" altLang="zh-CN" sz="2800">
                <a:latin typeface="Times New Roman" panose="02020603050405020304" pitchFamily="18" charset="0"/>
              </a:rPr>
              <a:t>Phương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bị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bệnh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mấy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ngày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zh-CN" sz="2800" dirty="0">
                <a:latin typeface="Times New Roman" panose="02020603050405020304" pitchFamily="18" charset="0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Nga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hứa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với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cô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giáo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sẽ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đến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giúp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Phương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nhưng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vì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mãi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mê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xem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phim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nên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Nga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quên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mất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41278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600" b="1">
                <a:solidFill>
                  <a:srgbClr val="002060"/>
                </a:solidFill>
                <a:latin typeface="Times New Roman" pitchFamily="18" charset="0"/>
              </a:rPr>
              <a:t>Nhận xét các tình huống sau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itchFamily="18" charset="0"/>
              </a:rPr>
              <a:t>(Giữ chữ tín hay không giữ chữ tín? Vì sao?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641</TotalTime>
  <Words>1049</Words>
  <Application>Microsoft Office PowerPoint</Application>
  <PresentationFormat>On-screen Show (16:9)</PresentationFormat>
  <Paragraphs>112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.VnTime</vt:lpstr>
      <vt:lpstr>Arial</vt:lpstr>
      <vt:lpstr>Calibri</vt:lpstr>
      <vt:lpstr>Times New Roman</vt:lpstr>
      <vt:lpstr>Office Theme</vt:lpstr>
      <vt:lpstr>Default Design</vt:lpstr>
      <vt:lpstr>2_Office Theme</vt:lpstr>
      <vt:lpstr>1_Office Theme</vt:lpstr>
      <vt:lpstr>BÀI 4: GIỮ CHỮ TÍN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50</cp:revision>
  <dcterms:created xsi:type="dcterms:W3CDTF">2003-07-16T22:36:55Z</dcterms:created>
  <dcterms:modified xsi:type="dcterms:W3CDTF">2022-11-25T22:53:26Z</dcterms:modified>
</cp:coreProperties>
</file>