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472A0-4895-4BA8-B1A7-006CB9B33850}"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108BB-3CA1-4F1A-BA8E-8CCAD6ECD73D}" type="slidenum">
              <a:rPr lang="en-US" smtClean="0"/>
              <a:t>‹#›</a:t>
            </a:fld>
            <a:endParaRPr lang="en-US"/>
          </a:p>
        </p:txBody>
      </p:sp>
    </p:spTree>
    <p:extLst>
      <p:ext uri="{BB962C8B-B14F-4D97-AF65-F5344CB8AC3E}">
        <p14:creationId xmlns:p14="http://schemas.microsoft.com/office/powerpoint/2010/main" val="358985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211585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23542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72253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90722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43447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CA5C6-7601-418B-A6FD-75105DE08DB8}"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128182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CA5C6-7601-418B-A6FD-75105DE08DB8}"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27094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CA5C6-7601-418B-A6FD-75105DE08DB8}"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10240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22193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17448241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317798084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26709809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329979938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CA5C6-7601-418B-A6FD-75105DE08DB8}"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37484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CCA5C6-7601-418B-A6FD-75105DE08DB8}"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231522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CA5C6-7601-418B-A6FD-75105DE08DB8}"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34597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CA5C6-7601-418B-A6FD-75105DE08DB8}"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151420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CA5C6-7601-418B-A6FD-75105DE08DB8}"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403893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CA5C6-7601-418B-A6FD-75105DE08DB8}"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56690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CCA5C6-7601-418B-A6FD-75105DE08DB8}"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213157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CCA5C6-7601-418B-A6FD-75105DE08DB8}"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3BAE8-42D0-4CA0-89EB-3C2BF96CE443}" type="slidenum">
              <a:rPr lang="en-US" smtClean="0"/>
              <a:t>‹#›</a:t>
            </a:fld>
            <a:endParaRPr lang="en-US"/>
          </a:p>
        </p:txBody>
      </p:sp>
    </p:spTree>
    <p:extLst>
      <p:ext uri="{BB962C8B-B14F-4D97-AF65-F5344CB8AC3E}">
        <p14:creationId xmlns:p14="http://schemas.microsoft.com/office/powerpoint/2010/main" val="396294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CA5C6-7601-418B-A6FD-75105DE08DB8}" type="datetimeFigureOut">
              <a:rPr lang="en-US" smtClean="0"/>
              <a:t>11/27/2022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3BAE8-42D0-4CA0-89EB-3C2BF96CE443}" type="slidenum">
              <a:rPr lang="en-US" smtClean="0"/>
              <a:t>‹#›</a:t>
            </a:fld>
            <a:endParaRPr lang="en-US"/>
          </a:p>
        </p:txBody>
      </p:sp>
    </p:spTree>
    <p:extLst>
      <p:ext uri="{BB962C8B-B14F-4D97-AF65-F5344CB8AC3E}">
        <p14:creationId xmlns:p14="http://schemas.microsoft.com/office/powerpoint/2010/main" val="256593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tags" Target="../tags/tag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15.png"/><Relationship Id="rId5" Type="http://schemas.openxmlformats.org/officeDocument/2006/relationships/slideLayout" Target="../slideLayouts/slideLayout12.xml"/><Relationship Id="rId10" Type="http://schemas.openxmlformats.org/officeDocument/2006/relationships/image" Target="../media/image14.png"/><Relationship Id="rId4" Type="http://schemas.openxmlformats.org/officeDocument/2006/relationships/tags" Target="../tags/tag2.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3C6003A1-E731-4EA3-9A64-175F6E184C30}"/>
              </a:ext>
            </a:extLst>
          </p:cNvPr>
          <p:cNvSpPr txBox="1">
            <a:spLocks noChangeArrowheads="1"/>
          </p:cNvSpPr>
          <p:nvPr/>
        </p:nvSpPr>
        <p:spPr bwMode="auto">
          <a:xfrm>
            <a:off x="1887538" y="1143000"/>
            <a:ext cx="83486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b="1">
                <a:solidFill>
                  <a:schemeClr val="tx2"/>
                </a:solidFill>
                <a:latin typeface="Times New Roman" panose="02020603050405020304" pitchFamily="18" charset="0"/>
                <a:cs typeface="Times New Roman" panose="02020603050405020304" pitchFamily="18" charset="0"/>
              </a:rPr>
              <a:t>2. </a:t>
            </a:r>
            <a:r>
              <a:rPr lang="en-US" altLang="en-US" b="1">
                <a:latin typeface="Times New Roman" panose="02020603050405020304" pitchFamily="18" charset="0"/>
                <a:cs typeface="Times New Roman" panose="02020603050405020304" pitchFamily="18" charset="0"/>
              </a:rPr>
              <a:t>ĐOẠN VĂN GHI LẠI CẢM XÚC VỀ MỘT BÀI THƠ LỤC BÁT</a:t>
            </a:r>
          </a:p>
        </p:txBody>
      </p:sp>
      <p:sp>
        <p:nvSpPr>
          <p:cNvPr id="21507" name="Title 1">
            <a:extLst>
              <a:ext uri="{FF2B5EF4-FFF2-40B4-BE49-F238E27FC236}">
                <a16:creationId xmlns:a16="http://schemas.microsoft.com/office/drawing/2014/main" xmlns="" id="{8364ED92-8262-4084-B210-84997EC74C70}"/>
              </a:ext>
            </a:extLst>
          </p:cNvPr>
          <p:cNvSpPr txBox="1">
            <a:spLocks noChangeArrowheads="1"/>
          </p:cNvSpPr>
          <p:nvPr/>
        </p:nvSpPr>
        <p:spPr bwMode="auto">
          <a:xfrm>
            <a:off x="2082801" y="85725"/>
            <a:ext cx="8170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800" b="1">
                <a:solidFill>
                  <a:schemeClr val="accent2"/>
                </a:solidFill>
                <a:latin typeface="Times New Roman" panose="02020603050405020304" pitchFamily="18" charset="0"/>
                <a:cs typeface="Times New Roman" panose="02020603050405020304" pitchFamily="18" charset="0"/>
              </a:rPr>
              <a:t>B. VIẾT ĐOẠN VĂN GHI LẠI CẢM XÚC VỀ MỘT BÀI THƠ LỤC BÁT</a:t>
            </a:r>
          </a:p>
        </p:txBody>
      </p:sp>
      <p:sp>
        <p:nvSpPr>
          <p:cNvPr id="21508" name="Title 1">
            <a:extLst>
              <a:ext uri="{FF2B5EF4-FFF2-40B4-BE49-F238E27FC236}">
                <a16:creationId xmlns:a16="http://schemas.microsoft.com/office/drawing/2014/main" xmlns="" id="{B4F1FD51-9A09-47E4-8A62-226B43BE2695}"/>
              </a:ext>
            </a:extLst>
          </p:cNvPr>
          <p:cNvSpPr txBox="1">
            <a:spLocks noChangeArrowheads="1"/>
          </p:cNvSpPr>
          <p:nvPr/>
        </p:nvSpPr>
        <p:spPr bwMode="auto">
          <a:xfrm>
            <a:off x="1912938" y="1554164"/>
            <a:ext cx="83486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a:latin typeface="Times New Roman" panose="02020603050405020304" pitchFamily="18" charset="0"/>
                <a:cs typeface="Times New Roman" panose="02020603050405020304" pitchFamily="18" charset="0"/>
              </a:rPr>
              <a:t>a) Dấu hiệu nhận biết đoạn văn</a:t>
            </a:r>
          </a:p>
        </p:txBody>
      </p:sp>
      <p:sp>
        <p:nvSpPr>
          <p:cNvPr id="21509" name="Title 1">
            <a:extLst>
              <a:ext uri="{FF2B5EF4-FFF2-40B4-BE49-F238E27FC236}">
                <a16:creationId xmlns:a16="http://schemas.microsoft.com/office/drawing/2014/main" xmlns="" id="{1E61DAFD-33DA-46FC-BFD5-211DEEF71295}"/>
              </a:ext>
            </a:extLst>
          </p:cNvPr>
          <p:cNvSpPr txBox="1">
            <a:spLocks noChangeArrowheads="1"/>
          </p:cNvSpPr>
          <p:nvPr/>
        </p:nvSpPr>
        <p:spPr bwMode="auto">
          <a:xfrm>
            <a:off x="1887538" y="2016126"/>
            <a:ext cx="83486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b="1">
                <a:solidFill>
                  <a:schemeClr val="tx2"/>
                </a:solidFill>
                <a:latin typeface="Times New Roman" panose="02020603050405020304" pitchFamily="18" charset="0"/>
                <a:cs typeface="Times New Roman" panose="02020603050405020304" pitchFamily="18" charset="0"/>
              </a:rPr>
              <a:t>Ví dụ: </a:t>
            </a:r>
            <a:r>
              <a:rPr lang="en-US" altLang="en-US">
                <a:latin typeface="Times New Roman" panose="02020603050405020304" pitchFamily="18" charset="0"/>
                <a:cs typeface="Times New Roman" panose="02020603050405020304" pitchFamily="18" charset="0"/>
              </a:rPr>
              <a:t>Mục</a:t>
            </a:r>
            <a:r>
              <a:rPr lang="en-US" altLang="en-US" b="1">
                <a:latin typeface="Times New Roman" panose="02020603050405020304" pitchFamily="18" charset="0"/>
                <a:cs typeface="Times New Roman" panose="02020603050405020304" pitchFamily="18" charset="0"/>
              </a:rPr>
              <a:t> </a:t>
            </a:r>
            <a:r>
              <a:rPr lang="en-US" altLang="en-US" i="1">
                <a:latin typeface="Times New Roman" panose="02020603050405020304" pitchFamily="18" charset="0"/>
                <a:cs typeface="Times New Roman" panose="02020603050405020304" pitchFamily="18" charset="0"/>
              </a:rPr>
              <a:t>Viết đoạn văn ghi lại cảm nhận trước một bài thơ lục bát ở SGK – Trang 78, </a:t>
            </a:r>
            <a:r>
              <a:rPr lang="en-US" altLang="en-US">
                <a:latin typeface="Times New Roman" panose="02020603050405020304" pitchFamily="18" charset="0"/>
                <a:cs typeface="Times New Roman" panose="02020603050405020304" pitchFamily="18" charset="0"/>
              </a:rPr>
              <a:t>yêu cầu HS thảo luận các câu hỏi và điền vào phiếu học tập:</a:t>
            </a:r>
          </a:p>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latin typeface="Times New Roman" panose="02020603050405020304" pitchFamily="18" charset="0"/>
              <a:cs typeface="Times New Roman" panose="02020603050405020304" pitchFamily="18" charset="0"/>
            </a:endParaRPr>
          </a:p>
        </p:txBody>
      </p:sp>
      <p:sp>
        <p:nvSpPr>
          <p:cNvPr id="21510" name="Title 1">
            <a:extLst>
              <a:ext uri="{FF2B5EF4-FFF2-40B4-BE49-F238E27FC236}">
                <a16:creationId xmlns:a16="http://schemas.microsoft.com/office/drawing/2014/main" xmlns="" id="{042C638E-08E8-4AD5-A1D9-FADD583A982F}"/>
              </a:ext>
            </a:extLst>
          </p:cNvPr>
          <p:cNvSpPr txBox="1">
            <a:spLocks noChangeArrowheads="1"/>
          </p:cNvSpPr>
          <p:nvPr/>
        </p:nvSpPr>
        <p:spPr bwMode="auto">
          <a:xfrm>
            <a:off x="1993901" y="3097213"/>
            <a:ext cx="834866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accent2"/>
                </a:solidFill>
                <a:latin typeface="Times New Roman" panose="02020603050405020304" pitchFamily="18" charset="0"/>
                <a:cs typeface="Times New Roman" panose="02020603050405020304" pitchFamily="18" charset="0"/>
              </a:rPr>
              <a:t>=&gt; Đoạn văn là</a:t>
            </a:r>
            <a:r>
              <a:rPr lang="en-US" altLang="en-US" sz="2400">
                <a:solidFill>
                  <a:schemeClr val="accent2"/>
                </a:solidFill>
                <a:latin typeface="Times New Roman" panose="02020603050405020304" pitchFamily="18" charset="0"/>
                <a:cs typeface="Times New Roman" panose="02020603050405020304" pitchFamily="18" charset="0"/>
              </a:rPr>
              <a:t> đơn vị trực tiếp tạo nên văn bản, biểu đạt một nội dung tương đối trọn vẹn. Về hình thức, đoạn văn thường do nhiều câu tạo thành, được bắt đầu bằng chữ viết hoa lùi vào đầu dòng và kết thúc bằng dấu câu dùng để ngắt đoạn.</a:t>
            </a:r>
          </a:p>
          <a:p>
            <a:pPr eaLnBrk="1" hangingPunct="1">
              <a:spcBef>
                <a:spcPct val="0"/>
              </a:spcBef>
              <a:buClrTx/>
              <a:buSzTx/>
              <a:buFontTx/>
              <a:buNone/>
            </a:pPr>
            <a:endParaRPr lang="en-US" altLang="en-US"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58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5425"/>
            <a:ext cx="12192000" cy="6632575"/>
          </a:xfrm>
        </p:spPr>
        <p:txBody>
          <a:bodyPr/>
          <a:lstStyle/>
          <a:p>
            <a:pPr algn="l" eaLnBrk="1" hangingPunct="1"/>
            <a:r>
              <a:rPr lang="en-US" altLang="en-US" sz="3200" smtClean="0">
                <a:solidFill>
                  <a:srgbClr val="C00000"/>
                </a:solidFill>
                <a:latin typeface="Times New Roman" panose="02020603050405020304" pitchFamily="18" charset="0"/>
                <a:cs typeface="Times New Roman" panose="02020603050405020304" pitchFamily="18" charset="0"/>
              </a:rPr>
              <a:t>BÀI TẬP 1: Tóm tắt nội dung và xác định thể loại của các văn bản:</a:t>
            </a:r>
          </a:p>
          <a:p>
            <a:pPr algn="l" eaLnBrk="1" hangingPunct="1"/>
            <a:endParaRPr lang="en-US" altLang="en-US" sz="3600" smtClean="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280988" y="801688"/>
          <a:ext cx="11620500" cy="5935662"/>
        </p:xfrm>
        <a:graphic>
          <a:graphicData uri="http://schemas.openxmlformats.org/drawingml/2006/table">
            <a:tbl>
              <a:tblPr firstRow="1" firstCol="1" bandRow="1">
                <a:tableStyleId>{5C22544A-7EE6-4342-B048-85BDC9FD1C3A}</a:tableStyleId>
              </a:tblPr>
              <a:tblGrid>
                <a:gridCol w="3766328">
                  <a:extLst>
                    <a:ext uri="{9D8B030D-6E8A-4147-A177-3AD203B41FA5}">
                      <a16:colId xmlns:a16="http://schemas.microsoft.com/office/drawing/2014/main" xmlns="" val="20000"/>
                    </a:ext>
                  </a:extLst>
                </a:gridCol>
                <a:gridCol w="5435148">
                  <a:extLst>
                    <a:ext uri="{9D8B030D-6E8A-4147-A177-3AD203B41FA5}">
                      <a16:colId xmlns:a16="http://schemas.microsoft.com/office/drawing/2014/main" xmlns="" val="20001"/>
                    </a:ext>
                  </a:extLst>
                </a:gridCol>
                <a:gridCol w="2419024">
                  <a:extLst>
                    <a:ext uri="{9D8B030D-6E8A-4147-A177-3AD203B41FA5}">
                      <a16:colId xmlns:a16="http://schemas.microsoft.com/office/drawing/2014/main" xmlns="" val="20002"/>
                    </a:ext>
                  </a:extLst>
                </a:gridCol>
              </a:tblGrid>
              <a:tr h="49077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Văn bản</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Nội dung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Thể loại</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extLst>
                  <a:ext uri="{0D108BD9-81ED-4DB2-BD59-A6C34878D82A}">
                    <a16:rowId xmlns:a16="http://schemas.microsoft.com/office/drawing/2014/main" xmlns="" val="10000"/>
                  </a:ext>
                </a:extLst>
              </a:tr>
              <a:tr h="2236691">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Những câu hát dân gian về vẻ đẹp quê hương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Thể hiện vẻ đẹp của quê hương, đất nước qua vẻ đẹp của thiên nhiên tươi đẹp trù phú, của những địa danh gắn liền với lịch sử đấu tranh anh hùng.</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Ca dao.</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extLst>
                  <a:ext uri="{0D108BD9-81ED-4DB2-BD59-A6C34878D82A}">
                    <a16:rowId xmlns:a16="http://schemas.microsoft.com/office/drawing/2014/main" xmlns="" val="10001"/>
                  </a:ext>
                </a:extLst>
              </a:tr>
              <a:tr h="3208194">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Việt Nam quê hương ta</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Thể hiện vẻ đẹp của thiên nhiên, của những con người lao động cần cù, chịu khó, truyền thống đấu tranh bất khuất và lòng chung thuỷ, sự tài hoa của con người Việt Nam.</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Thơ lục bát.</a:t>
                      </a:r>
                      <a:endParaRPr lang="en-US" sz="20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76216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8138" y="1938338"/>
          <a:ext cx="11745912" cy="4843462"/>
        </p:xfrm>
        <a:graphic>
          <a:graphicData uri="http://schemas.openxmlformats.org/drawingml/2006/table">
            <a:tbl>
              <a:tblPr/>
              <a:tblGrid>
                <a:gridCol w="3727450">
                  <a:extLst>
                    <a:ext uri="{9D8B030D-6E8A-4147-A177-3AD203B41FA5}">
                      <a16:colId xmlns:a16="http://schemas.microsoft.com/office/drawing/2014/main" xmlns="" val="20000"/>
                    </a:ext>
                  </a:extLst>
                </a:gridCol>
                <a:gridCol w="8018462">
                  <a:extLst>
                    <a:ext uri="{9D8B030D-6E8A-4147-A177-3AD203B41FA5}">
                      <a16:colId xmlns:a16="http://schemas.microsoft.com/office/drawing/2014/main" xmlns="" val="20001"/>
                    </a:ext>
                  </a:extLst>
                </a:gridCol>
              </a:tblGrid>
              <a:tr h="42065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Đặc điểm của thể thơ lục bát</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Thể hiện trong bài ca dao</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065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Số dòng thơ</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4 dòng (2 dòng lục, 2 dòng bát)</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065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Số tiếng trong từng dòng</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Mỗi dòng lục có 6 tiếng, mỗi dòng bát có 8 tiếng</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065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Vần trong các dòng thơ</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Ngần - gần; xa - hoa - là</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7317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Nhịp của từng dòng thơ</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Dòng 1: 2/4; Dòng 2: 4/4; Dòng 3: 2/4; Dòng 4: 4/4</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413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Về ngôn ngữ</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Từ ngữ giản dị nhưng giàu sức gợi, diễn tả cảnh thuyền buồm tấp nận trên dòng sông Tô.</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5463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Biện pháp nghệ thuật </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Nhân hoá (thuyền buồm chạy gần chạy xa)</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So sánh (Lướt qua lướt lại như là bướm bay)</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Khiến cho cảnh vật trở nên gần gũi, thân quen với con người.</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4" name="Rectangle 1"/>
          <p:cNvSpPr>
            <a:spLocks noGrp="1" noChangeArrowheads="1"/>
          </p:cNvSpPr>
          <p:nvPr>
            <p:ph type="subTitle" idx="1"/>
          </p:nvPr>
        </p:nvSpPr>
        <p:spPr>
          <a:xfrm>
            <a:off x="160338" y="0"/>
            <a:ext cx="9475787" cy="19383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90488" algn="l">
              <a:lnSpc>
                <a:spcPct val="100000"/>
              </a:lnSpc>
              <a:spcBef>
                <a:spcPct val="0"/>
              </a:spcBef>
              <a:buFontTx/>
              <a:buNone/>
            </a:pPr>
            <a:r>
              <a:rPr lang="en-US" altLang="en-US" b="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 TẬP 2: </a:t>
            </a:r>
            <a:r>
              <a:rPr lang="en-US" altLang="en-US"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Những đặc điểm của thể thơ lục bát trong bài ca dao:</a:t>
            </a:r>
            <a:endParaRPr lang="en-US" altLang="en-US" sz="180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indent="90488">
              <a:lnSpc>
                <a:spcPct val="100000"/>
              </a:lnSpc>
              <a:spcBef>
                <a:spcPct val="0"/>
              </a:spcBef>
              <a:buFontTx/>
              <a:buNone/>
            </a:pPr>
            <a:r>
              <a:rPr lang="en-US" altLang="en-US" i="1" smtClean="0">
                <a:latin typeface="Times New Roman" panose="02020603050405020304" pitchFamily="18" charset="0"/>
                <a:ea typeface="Calibri" panose="020F0502020204030204" pitchFamily="34" charset="0"/>
                <a:cs typeface="Times New Roman" panose="02020603050405020304" pitchFamily="18" charset="0"/>
              </a:rPr>
              <a:t>Sông Tô nước chảy trong ngần</a:t>
            </a:r>
            <a:endParaRPr lang="en-US" altLang="en-US" sz="1800" smtClean="0">
              <a:latin typeface="Times New Roman" panose="02020603050405020304" pitchFamily="18" charset="0"/>
              <a:ea typeface="Calibri" panose="020F0502020204030204" pitchFamily="34" charset="0"/>
              <a:cs typeface="Times New Roman" panose="02020603050405020304" pitchFamily="18" charset="0"/>
            </a:endParaRPr>
          </a:p>
          <a:p>
            <a:pPr indent="90488">
              <a:lnSpc>
                <a:spcPct val="100000"/>
              </a:lnSpc>
              <a:spcBef>
                <a:spcPct val="0"/>
              </a:spcBef>
              <a:buFontTx/>
              <a:buNone/>
            </a:pPr>
            <a:r>
              <a:rPr lang="en-US" altLang="en-US" i="1" smtClean="0">
                <a:latin typeface="Times New Roman" panose="02020603050405020304" pitchFamily="18" charset="0"/>
                <a:ea typeface="Calibri" panose="020F0502020204030204" pitchFamily="34" charset="0"/>
                <a:cs typeface="Times New Roman" panose="02020603050405020304" pitchFamily="18" charset="0"/>
              </a:rPr>
              <a:t>Con thuyền buồm trắng chạy gần chạy xa</a:t>
            </a:r>
            <a:endParaRPr lang="en-US" altLang="en-US" sz="1800" smtClean="0">
              <a:latin typeface="Times New Roman" panose="02020603050405020304" pitchFamily="18" charset="0"/>
              <a:ea typeface="Calibri" panose="020F0502020204030204" pitchFamily="34" charset="0"/>
              <a:cs typeface="Times New Roman" panose="02020603050405020304" pitchFamily="18" charset="0"/>
            </a:endParaRPr>
          </a:p>
          <a:p>
            <a:pPr indent="90488">
              <a:lnSpc>
                <a:spcPct val="100000"/>
              </a:lnSpc>
              <a:spcBef>
                <a:spcPct val="0"/>
              </a:spcBef>
              <a:buFontTx/>
              <a:buNone/>
            </a:pPr>
            <a:r>
              <a:rPr lang="en-US" altLang="en-US" i="1" smtClean="0">
                <a:latin typeface="Times New Roman" panose="02020603050405020304" pitchFamily="18" charset="0"/>
                <a:ea typeface="Calibri" panose="020F0502020204030204" pitchFamily="34" charset="0"/>
                <a:cs typeface="Times New Roman" panose="02020603050405020304" pitchFamily="18" charset="0"/>
              </a:rPr>
              <a:t>Thon thon hai mũi chèo hoa</a:t>
            </a:r>
            <a:endParaRPr lang="en-US" altLang="en-US" sz="1800" smtClean="0">
              <a:latin typeface="Times New Roman" panose="02020603050405020304" pitchFamily="18" charset="0"/>
              <a:ea typeface="Calibri" panose="020F0502020204030204" pitchFamily="34" charset="0"/>
              <a:cs typeface="Times New Roman" panose="02020603050405020304" pitchFamily="18" charset="0"/>
            </a:endParaRPr>
          </a:p>
          <a:p>
            <a:pPr indent="90488">
              <a:lnSpc>
                <a:spcPct val="100000"/>
              </a:lnSpc>
              <a:spcBef>
                <a:spcPct val="0"/>
              </a:spcBef>
              <a:buFontTx/>
              <a:buNone/>
            </a:pPr>
            <a:r>
              <a:rPr lang="en-US" altLang="en-US" i="1" smtClean="0">
                <a:latin typeface="Times New Roman" panose="02020603050405020304" pitchFamily="18" charset="0"/>
                <a:ea typeface="Calibri" panose="020F0502020204030204" pitchFamily="34" charset="0"/>
                <a:cs typeface="Times New Roman" panose="02020603050405020304" pitchFamily="18" charset="0"/>
              </a:rPr>
              <a:t>Lướt qua lướt lại như là bướm bay.</a:t>
            </a:r>
            <a:endParaRPr lang="en-US" altLang="en-US" sz="320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4042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lstStyle/>
          <a:p>
            <a:pPr algn="l" eaLnBrk="1" hangingPunct="1">
              <a:lnSpc>
                <a:spcPct val="115000"/>
              </a:lnSpc>
            </a:pPr>
            <a:r>
              <a:rPr lang="en-US" altLang="en-US" sz="3600" b="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 TẬP 3: </a:t>
            </a:r>
            <a:r>
              <a:rPr lang="en-US" altLang="en-US" sz="360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Những đặc điểm của một đoạn văn chia sẻ cảm xúc về một bài thơ lục bát:</a:t>
            </a:r>
            <a:endParaRPr lang="en-US" altLang="en-US" sz="2800" smtClean="0">
              <a:solidFill>
                <a:srgbClr val="C00000"/>
              </a:solidFill>
              <a:ea typeface="Calibri" panose="020F0502020204030204" pitchFamily="34" charset="0"/>
              <a:cs typeface="Times New Roman" panose="02020603050405020304" pitchFamily="18" charset="0"/>
            </a:endParaRPr>
          </a:p>
          <a:p>
            <a:pPr algn="l" eaLnBrk="1" hangingPunct="1"/>
            <a:endParaRPr lang="en-US" altLang="en-US" sz="3600" smtClean="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nvGraphicFramePr>
        <p:xfrm>
          <a:off x="211138" y="1308100"/>
          <a:ext cx="11817350" cy="5402263"/>
        </p:xfrm>
        <a:graphic>
          <a:graphicData uri="http://schemas.openxmlformats.org/drawingml/2006/table">
            <a:tbl>
              <a:tblPr/>
              <a:tblGrid>
                <a:gridCol w="2503487">
                  <a:extLst>
                    <a:ext uri="{9D8B030D-6E8A-4147-A177-3AD203B41FA5}">
                      <a16:colId xmlns:a16="http://schemas.microsoft.com/office/drawing/2014/main" xmlns="" val="20000"/>
                    </a:ext>
                  </a:extLst>
                </a:gridCol>
                <a:gridCol w="9313863">
                  <a:extLst>
                    <a:ext uri="{9D8B030D-6E8A-4147-A177-3AD203B41FA5}">
                      <a16:colId xmlns:a16="http://schemas.microsoft.com/office/drawing/2014/main" xmlns="" val="20001"/>
                    </a:ext>
                  </a:extLst>
                </a:gridCol>
              </a:tblGrid>
              <a:tr h="42064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Phương diện</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Đặc điểm</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825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Hình thức</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Đoạn văn được đánh dấu từ chỗ viết hoa lùi vào đầu dòng và kết thúc bằng dấu câu để ngắt đoạn xuống dòng</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Đoạn văn đảm bảo cấu trúc gồm ba phần: mở đoạn, thân đoạn và kết đoạn.</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29901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Nội dung</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342900" marR="0" lvl="0" indent="-342900" algn="l" defTabSz="914400" rtl="0" eaLnBrk="1" fontAlgn="base" latinLnBrk="0" hangingPunct="1">
                        <a:lnSpc>
                          <a:spcPct val="115000"/>
                        </a:lnSpc>
                        <a:spcBef>
                          <a:spcPct val="0"/>
                        </a:spcBef>
                        <a:spcAft>
                          <a:spcPct val="0"/>
                        </a:spcAft>
                        <a:buClrTx/>
                        <a:buSzTx/>
                        <a:buFont typeface="Times New Roman" panose="02020603050405020304" pitchFamily="18" charset="0"/>
                        <a:buChar char="-"/>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Trình bày cảm xúc về một bài thơ lục bát.</a:t>
                      </a:r>
                      <a:endParaRPr kumimoji="0" lang="en-US" altLang="en-US" sz="18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000" b="0" i="0" u="none" strike="noStrike" cap="none" normalizeH="0" baseline="0" smtClean="0">
                          <a:ln>
                            <a:noFill/>
                          </a:ln>
                          <a:solidFill>
                            <a:srgbClr val="4A4A4A"/>
                          </a:solidFill>
                          <a:effectLst/>
                          <a:latin typeface="Arial" panose="020B0604020202020204" pitchFamily="34" charset="0"/>
                          <a:cs typeface="Times New Roman" panose="02020603050405020304" pitchFamily="18" charset="0"/>
                        </a:rPr>
                        <a:t> </a:t>
                      </a: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Mở đoạn: giới thiệu nhan đề, tác giả và cảm xúc chung về bài thơ.</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Thân đoạn: trình bày cảm xúc của người đọc về nội dung và nghệ thuật của bài thơ. Làm rõ cảm xúc bằng những hình ảnh, từ ngữ được trích từ bài thơ.</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15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Kết đoạn: khẳng định lại cảm xúc về bài thơ và ý nghĩa của bài thơ với bản thân.</a:t>
                      </a:r>
                      <a:endPara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54303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 y="280988"/>
            <a:ext cx="11690350" cy="6577012"/>
          </a:xfrm>
        </p:spPr>
        <p:txBody>
          <a:bodyPr/>
          <a:lstStyle/>
          <a:p>
            <a:pPr algn="l" eaLnBrk="1" hangingPunct="1">
              <a:lnSpc>
                <a:spcPct val="115000"/>
              </a:lnSpc>
            </a:pPr>
            <a:r>
              <a:rPr lang="en-US" altLang="en-US" sz="3600" b="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 TẬP 4: </a:t>
            </a:r>
            <a:r>
              <a:rPr lang="en-US" altLang="en-US" sz="360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Hai kinh nghiệm khi viết và trình bày cảm xúc về một bài thơ lục bát</a:t>
            </a:r>
            <a:endParaRPr lang="en-US" altLang="en-US" sz="2800" smtClean="0">
              <a:solidFill>
                <a:srgbClr val="C00000"/>
              </a:solidFill>
              <a:ea typeface="Calibri" panose="020F0502020204030204" pitchFamily="34" charset="0"/>
              <a:cs typeface="Times New Roman" panose="02020603050405020304" pitchFamily="18" charset="0"/>
            </a:endParaRPr>
          </a:p>
          <a:p>
            <a:pPr algn="l" eaLnBrk="1" hangingPunct="1">
              <a:lnSpc>
                <a:spcPct val="115000"/>
              </a:lnSpc>
            </a:pPr>
            <a:r>
              <a:rPr lang="en-US" altLang="en-US" sz="3600" smtClean="0">
                <a:latin typeface="Times New Roman" panose="02020603050405020304" pitchFamily="18" charset="0"/>
                <a:ea typeface="Calibri" panose="020F0502020204030204" pitchFamily="34" charset="0"/>
                <a:cs typeface="Times New Roman" panose="02020603050405020304" pitchFamily="18" charset="0"/>
              </a:rPr>
              <a:t>	- Trước khi viết hoặc nói, phải xác định mục đích là gì, người đọc/người nghe là những ai. Điều đó giúp em định hướng được nội dung bài viết, tăng hiệu quả giao tiếp.</a:t>
            </a:r>
            <a:endParaRPr lang="en-US" altLang="en-US" sz="2800" smtClean="0">
              <a:ea typeface="Calibri" panose="020F0502020204030204" pitchFamily="34" charset="0"/>
              <a:cs typeface="Times New Roman" panose="02020603050405020304" pitchFamily="18" charset="0"/>
            </a:endParaRPr>
          </a:p>
          <a:p>
            <a:pPr algn="l" eaLnBrk="1" hangingPunct="1">
              <a:lnSpc>
                <a:spcPct val="115000"/>
              </a:lnSpc>
            </a:pPr>
            <a:r>
              <a:rPr lang="en-US" altLang="en-US" sz="3600" smtClean="0">
                <a:latin typeface="Times New Roman" panose="02020603050405020304" pitchFamily="18" charset="0"/>
                <a:ea typeface="Calibri" panose="020F0502020204030204" pitchFamily="34" charset="0"/>
                <a:cs typeface="Times New Roman" panose="02020603050405020304" pitchFamily="18" charset="0"/>
              </a:rPr>
              <a:t>	- Thứ hai, cần tìm những từ ngữ, hình ảnh gợi cảm xúc, những biện pháp tu từ mà tác giả sử dụng trong bài thơ. Từ đó, phân tích cái hay, cái đẹp của bài và nêu cảm xúc của mình.</a:t>
            </a:r>
            <a:endParaRPr lang="en-US" altLang="en-US" sz="2800" smtClean="0">
              <a:ea typeface="Calibri" panose="020F0502020204030204" pitchFamily="34" charset="0"/>
              <a:cs typeface="Times New Roman" panose="02020603050405020304" pitchFamily="18" charset="0"/>
            </a:endParaRPr>
          </a:p>
          <a:p>
            <a:pPr algn="l" eaLnBrk="1" hangingPunct="1"/>
            <a:endParaRPr lang="en-US" altLang="en-US" sz="360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392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rtlCol="0">
            <a:normAutofit fontScale="77500" lnSpcReduction="20000"/>
          </a:bodyPr>
          <a:lstStyle/>
          <a:p>
            <a:pPr algn="l" eaLnBrk="1" fontAlgn="auto" hangingPunct="1">
              <a:lnSpc>
                <a:spcPct val="115000"/>
              </a:lnSpc>
              <a:spcAft>
                <a:spcPts val="0"/>
              </a:spcAft>
              <a:defRPr/>
            </a:pPr>
            <a:r>
              <a:rPr lang="en-US" sz="3600" b="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BÀI TẬP 5: </a:t>
            </a:r>
            <a:endParaRPr lang="en-US" sz="2800" smtClean="0">
              <a:solidFill>
                <a:srgbClr val="C00000"/>
              </a:solidFill>
              <a:ea typeface="Calibri" panose="020F0502020204030204" pitchFamily="34" charset="0"/>
              <a:cs typeface="Times New Roman" panose="02020603050405020304" pitchFamily="18" charset="0"/>
            </a:endParaRPr>
          </a:p>
          <a:p>
            <a:pPr algn="l" eaLnBrk="1" fontAlgn="auto" hangingPunct="1">
              <a:lnSpc>
                <a:spcPct val="115000"/>
              </a:lnSpc>
              <a:spcAft>
                <a:spcPts val="0"/>
              </a:spcAft>
              <a:defRPr/>
            </a:pPr>
            <a:r>
              <a:rPr lang="en-US" sz="36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 ảnh quê hương trong tâm trí em:</a:t>
            </a:r>
            <a:endParaRPr lang="en-US" sz="2800" smtClean="0">
              <a:ea typeface="Calibri" panose="020F0502020204030204" pitchFamily="34" charset="0"/>
              <a:cs typeface="Times New Roman" panose="02020603050405020304" pitchFamily="18" charset="0"/>
            </a:endParaRPr>
          </a:p>
          <a:p>
            <a:pPr algn="l" eaLnBrk="1" fontAlgn="auto" hangingPunct="1">
              <a:lnSpc>
                <a:spcPct val="115000"/>
              </a:lnSpc>
              <a:spcAft>
                <a:spcPts val="0"/>
              </a:spcAft>
              <a:defRPr/>
            </a:pPr>
            <a:r>
              <a:rPr lang="en-US" sz="3600" smtClean="0">
                <a:latin typeface="Times New Roman" panose="02020603050405020304" pitchFamily="18" charset="0"/>
                <a:ea typeface="Calibri" panose="020F0502020204030204" pitchFamily="34" charset="0"/>
                <a:cs typeface="Times New Roman" panose="02020603050405020304" pitchFamily="18" charset="0"/>
              </a:rPr>
              <a:t>Với mỗi người, hình ảnh quê hương hiện lên trong tâm trí khác nhau. Với em, quê hương là chốn bình yên, được tự do vui chơi và nô đùa, được đi thả diều trên triền đê, ăn những trái cây chín mọng trong vườn của ông bà nội thoả thích.</a:t>
            </a:r>
            <a:endParaRPr lang="en-US" sz="2800" smtClean="0">
              <a:ea typeface="Calibri" panose="020F0502020204030204" pitchFamily="34" charset="0"/>
              <a:cs typeface="Times New Roman" panose="02020603050405020304" pitchFamily="18" charset="0"/>
            </a:endParaRPr>
          </a:p>
          <a:p>
            <a:pPr algn="l" eaLnBrk="1" fontAlgn="auto" hangingPunct="1">
              <a:lnSpc>
                <a:spcPct val="115000"/>
              </a:lnSpc>
              <a:spcAft>
                <a:spcPts val="0"/>
              </a:spcAft>
              <a:defRPr/>
            </a:pPr>
            <a:r>
              <a:rPr lang="en-US" sz="36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Ý nghĩa của quê  hương đối với mỗi chúng ta:</a:t>
            </a:r>
            <a:endParaRPr lang="en-US" sz="2800" smtClean="0">
              <a:ea typeface="Calibri" panose="020F0502020204030204" pitchFamily="34" charset="0"/>
              <a:cs typeface="Times New Roman" panose="02020603050405020304" pitchFamily="18" charset="0"/>
            </a:endParaRPr>
          </a:p>
          <a:p>
            <a:pPr algn="l" eaLnBrk="1" fontAlgn="auto" hangingPunct="1">
              <a:lnSpc>
                <a:spcPct val="115000"/>
              </a:lnSpc>
              <a:spcAft>
                <a:spcPts val="0"/>
              </a:spcAft>
              <a:defRPr/>
            </a:pPr>
            <a:r>
              <a:rPr lang="en-US" sz="3600" smtClean="0">
                <a:latin typeface="Times New Roman" panose="02020603050405020304" pitchFamily="18" charset="0"/>
                <a:ea typeface="Calibri" panose="020F0502020204030204" pitchFamily="34" charset="0"/>
                <a:cs typeface="Times New Roman" panose="02020603050405020304" pitchFamily="18" charset="0"/>
              </a:rPr>
              <a:t>Quê hương có ý nghĩa quan trọng với mỗi người bởi đó là đó là nơi chôn rau cắt rốn, có tổ tiên, ông bà, họ hàng để nhắc nhở ta nhớ về cội nguồn của chính mình.</a:t>
            </a:r>
            <a:endParaRPr lang="en-US" sz="2800" smtClean="0">
              <a:ea typeface="Calibri" panose="020F0502020204030204" pitchFamily="34" charset="0"/>
              <a:cs typeface="Times New Roman" panose="02020603050405020304" pitchFamily="18" charset="0"/>
            </a:endParaRPr>
          </a:p>
          <a:p>
            <a:pPr algn="l" eaLnBrk="1" fontAlgn="auto" hangingPunct="1">
              <a:lnSpc>
                <a:spcPct val="115000"/>
              </a:lnSpc>
              <a:spcAft>
                <a:spcPts val="0"/>
              </a:spcAft>
              <a:defRPr/>
            </a:pPr>
            <a:r>
              <a:rPr lang="en-US" sz="36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Những việc em có thể làm để quê hương ngày một đẹp hơn:</a:t>
            </a:r>
            <a:endParaRPr lang="en-US" sz="2800" smtClean="0">
              <a:ea typeface="Calibri" panose="020F0502020204030204" pitchFamily="34" charset="0"/>
              <a:cs typeface="Times New Roman" panose="02020603050405020304" pitchFamily="18" charset="0"/>
            </a:endParaRPr>
          </a:p>
          <a:p>
            <a:pPr algn="l" eaLnBrk="1" fontAlgn="auto" hangingPunct="1">
              <a:lnSpc>
                <a:spcPct val="107000"/>
              </a:lnSpc>
              <a:spcAft>
                <a:spcPts val="800"/>
              </a:spcAft>
              <a:defRPr/>
            </a:pPr>
            <a:r>
              <a:rPr lang="en-US" sz="3600" smtClean="0">
                <a:latin typeface="Times New Roman" panose="02020603050405020304" pitchFamily="18" charset="0"/>
                <a:ea typeface="Calibri" panose="020F0502020204030204" pitchFamily="34" charset="0"/>
                <a:cs typeface="Times New Roman" panose="02020603050405020304" pitchFamily="18" charset="0"/>
              </a:rPr>
              <a:t>Để quê hương ngày càng đẹp hơn, theo em, mỗi người cần có trách nhiệm đóng góp và xây dựng được thể hiện bằng nhiều cách khác nhau: giữ gìn vệ sinh, không đổ rác bừa bãi, trồng thêm cây xanh, tôn tạo các công trình văn hoá như đền chùa, di tích lịch sử… Bên cạnh đó, mỗi người con của quê hương cần phấn đấu học thật giỏi và sau này quay về xây dựng, phát triển kinh tế để quê hương ngày càng giàu đẹp.</a:t>
            </a:r>
            <a:endParaRPr lang="en-US" sz="2800" smtClean="0">
              <a:ea typeface="Calibri" panose="020F0502020204030204" pitchFamily="34" charset="0"/>
              <a:cs typeface="Times New Roman" panose="02020603050405020304" pitchFamily="18" charset="0"/>
            </a:endParaRPr>
          </a:p>
          <a:p>
            <a:pPr algn="l" eaLnBrk="1" fontAlgn="auto" hangingPunct="1">
              <a:spcAft>
                <a:spcPts val="0"/>
              </a:spcAft>
              <a:defRPr/>
            </a:pPr>
            <a:endParaRPr lang="en-US" sz="36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9559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01C72427-5562-4CBD-A272-28A10A44F2E1}"/>
              </a:ext>
            </a:extLst>
          </p:cNvPr>
          <p:cNvSpPr>
            <a:spLocks noGrp="1" noChangeArrowheads="1"/>
          </p:cNvSpPr>
          <p:nvPr>
            <p:ph type="title"/>
          </p:nvPr>
        </p:nvSpPr>
        <p:spPr/>
        <p:txBody>
          <a:bodyPr/>
          <a:lstStyle/>
          <a:p>
            <a:pPr eaLnBrk="1" hangingPunct="1"/>
            <a:endParaRPr lang="en-US" altLang="en-US"/>
          </a:p>
        </p:txBody>
      </p:sp>
      <p:sp>
        <p:nvSpPr>
          <p:cNvPr id="22531" name="Content Placeholder 2">
            <a:extLst>
              <a:ext uri="{FF2B5EF4-FFF2-40B4-BE49-F238E27FC236}">
                <a16:creationId xmlns:a16="http://schemas.microsoft.com/office/drawing/2014/main" xmlns="" id="{B50EEC02-F3DD-4319-BF42-81C11165DF62}"/>
              </a:ext>
            </a:extLst>
          </p:cNvPr>
          <p:cNvSpPr>
            <a:spLocks noGrp="1" noChangeArrowheads="1"/>
          </p:cNvSpPr>
          <p:nvPr>
            <p:ph idx="1"/>
          </p:nvPr>
        </p:nvSpPr>
        <p:spPr/>
        <p:txBody>
          <a:bodyPr/>
          <a:lstStyle/>
          <a:p>
            <a:pPr eaLnBrk="1" hangingPunct="1"/>
            <a:endParaRPr lang="en-US" altLang="en-US"/>
          </a:p>
        </p:txBody>
      </p:sp>
      <p:pic>
        <p:nvPicPr>
          <p:cNvPr id="22532" name="Picture 4">
            <a:extLst>
              <a:ext uri="{FF2B5EF4-FFF2-40B4-BE49-F238E27FC236}">
                <a16:creationId xmlns:a16="http://schemas.microsoft.com/office/drawing/2014/main" xmlns="" id="{F3349C9D-7CAF-474F-86D1-C362238E6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a:extLst>
              <a:ext uri="{FF2B5EF4-FFF2-40B4-BE49-F238E27FC236}">
                <a16:creationId xmlns:a16="http://schemas.microsoft.com/office/drawing/2014/main" xmlns="" id="{DAB68405-E509-4278-B0FF-708B81642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4" y="-463550"/>
            <a:ext cx="607218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6C61EDFF-90D1-46F6-A069-09B6D7D9BBE8}"/>
              </a:ext>
            </a:extLst>
          </p:cNvPr>
          <p:cNvSpPr txBox="1">
            <a:spLocks noChangeArrowheads="1"/>
          </p:cNvSpPr>
          <p:nvPr/>
        </p:nvSpPr>
        <p:spPr bwMode="auto">
          <a:xfrm>
            <a:off x="3321051" y="485775"/>
            <a:ext cx="49307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b="1">
                <a:solidFill>
                  <a:srgbClr val="0070C0"/>
                </a:solidFill>
                <a:latin typeface="Times New Roman" panose="02020603050405020304" pitchFamily="18" charset="0"/>
                <a:cs typeface="Times New Roman" panose="02020603050405020304" pitchFamily="18" charset="0"/>
              </a:rPr>
              <a:t>b) Yêu cầu của đoạn văn ghi lại cảm xúc về một bài thơ lục bát</a:t>
            </a:r>
          </a:p>
        </p:txBody>
      </p:sp>
      <p:sp>
        <p:nvSpPr>
          <p:cNvPr id="22535" name="TextBox 6">
            <a:extLst>
              <a:ext uri="{FF2B5EF4-FFF2-40B4-BE49-F238E27FC236}">
                <a16:creationId xmlns:a16="http://schemas.microsoft.com/office/drawing/2014/main" xmlns="" id="{D11E0CC4-8A84-46BB-84F3-D9F27AF8F08C}"/>
              </a:ext>
            </a:extLst>
          </p:cNvPr>
          <p:cNvSpPr txBox="1">
            <a:spLocks noChangeArrowheads="1"/>
          </p:cNvSpPr>
          <p:nvPr/>
        </p:nvSpPr>
        <p:spPr bwMode="auto">
          <a:xfrm>
            <a:off x="2400300" y="4279900"/>
            <a:ext cx="740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Yêu cầu: kể về trải nghiệm của bản thân.</a:t>
            </a:r>
          </a:p>
        </p:txBody>
      </p:sp>
      <p:sp>
        <p:nvSpPr>
          <p:cNvPr id="22536" name="TextBox 7">
            <a:extLst>
              <a:ext uri="{FF2B5EF4-FFF2-40B4-BE49-F238E27FC236}">
                <a16:creationId xmlns:a16="http://schemas.microsoft.com/office/drawing/2014/main" xmlns="" id="{E669483E-8302-4D38-A454-644A8FD64836}"/>
              </a:ext>
            </a:extLst>
          </p:cNvPr>
          <p:cNvSpPr txBox="1">
            <a:spLocks noChangeArrowheads="1"/>
          </p:cNvSpPr>
          <p:nvPr/>
        </p:nvSpPr>
        <p:spPr bwMode="auto">
          <a:xfrm>
            <a:off x="2409826" y="4738688"/>
            <a:ext cx="739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Thời gian, địa điểm diễn ra câu chuyện.</a:t>
            </a:r>
          </a:p>
        </p:txBody>
      </p:sp>
      <p:sp>
        <p:nvSpPr>
          <p:cNvPr id="22537" name="TextBox 8">
            <a:extLst>
              <a:ext uri="{FF2B5EF4-FFF2-40B4-BE49-F238E27FC236}">
                <a16:creationId xmlns:a16="http://schemas.microsoft.com/office/drawing/2014/main" xmlns="" id="{5A363ECE-0C53-445D-8455-1F3466597EBD}"/>
              </a:ext>
            </a:extLst>
          </p:cNvPr>
          <p:cNvSpPr txBox="1">
            <a:spLocks noChangeArrowheads="1"/>
          </p:cNvSpPr>
          <p:nvPr/>
        </p:nvSpPr>
        <p:spPr bwMode="auto">
          <a:xfrm>
            <a:off x="2363788" y="5214938"/>
            <a:ext cx="725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Người kể: kể ở ngôi thứ nhất (xưng “tôi”).</a:t>
            </a:r>
            <a:endParaRPr lang="en-US" altLang="en-US">
              <a:latin typeface="Times New Roman" panose="02020603050405020304" pitchFamily="18" charset="0"/>
              <a:cs typeface="Times New Roman" panose="02020603050405020304" pitchFamily="18" charset="0"/>
            </a:endParaRPr>
          </a:p>
        </p:txBody>
      </p:sp>
      <p:sp>
        <p:nvSpPr>
          <p:cNvPr id="22538" name="TextBox 9">
            <a:extLst>
              <a:ext uri="{FF2B5EF4-FFF2-40B4-BE49-F238E27FC236}">
                <a16:creationId xmlns:a16="http://schemas.microsoft.com/office/drawing/2014/main" xmlns="" id="{C2D47EB5-7CED-4971-A13C-A5FE4C6F3F4A}"/>
              </a:ext>
            </a:extLst>
          </p:cNvPr>
          <p:cNvSpPr txBox="1">
            <a:spLocks noChangeArrowheads="1"/>
          </p:cNvSpPr>
          <p:nvPr/>
        </p:nvSpPr>
        <p:spPr bwMode="auto">
          <a:xfrm>
            <a:off x="2376489" y="5678488"/>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Cảm xúc của bản thân.</a:t>
            </a:r>
            <a:endParaRPr lang="en-US" altLang="en-US">
              <a:latin typeface="Times New Roman" panose="02020603050405020304" pitchFamily="18" charset="0"/>
              <a:cs typeface="Times New Roman" panose="02020603050405020304" pitchFamily="18" charset="0"/>
            </a:endParaRPr>
          </a:p>
        </p:txBody>
      </p:sp>
      <p:pic>
        <p:nvPicPr>
          <p:cNvPr id="22539" name="图片 4">
            <a:extLst>
              <a:ext uri="{FF2B5EF4-FFF2-40B4-BE49-F238E27FC236}">
                <a16:creationId xmlns:a16="http://schemas.microsoft.com/office/drawing/2014/main" xmlns="" id="{A2B65E66-D807-49D4-847F-130D3D5AC2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4258">
            <a:off x="9277350" y="-33338"/>
            <a:ext cx="14097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图片 18">
            <a:extLst>
              <a:ext uri="{FF2B5EF4-FFF2-40B4-BE49-F238E27FC236}">
                <a16:creationId xmlns:a16="http://schemas.microsoft.com/office/drawing/2014/main" xmlns="" id="{D2ABD46C-FF39-4246-AF82-DA6CE706DE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30929" flipH="1">
            <a:off x="1363662" y="6351"/>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38D09708-0E2E-4505-BEBE-C92809B88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493125" y="4454525"/>
            <a:ext cx="3359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165D7D4B-F30F-436D-96F3-681426AE48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6044" y="4471194"/>
            <a:ext cx="35702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00474C22-AF8B-4400-8FF9-EFE9D06368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964" y="6199188"/>
            <a:ext cx="3940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xmlns="" id="{AD770543-24B4-4AFC-BC3D-1C52367A2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551" y="6215063"/>
            <a:ext cx="3940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xmlns="" id="{6F6F13FB-3310-4528-A820-A627ACB1EA95}"/>
              </a:ext>
            </a:extLst>
          </p:cNvPr>
          <p:cNvSpPr txBox="1">
            <a:spLocks noChangeArrowheads="1"/>
          </p:cNvSpPr>
          <p:nvPr/>
        </p:nvSpPr>
        <p:spPr bwMode="auto">
          <a:xfrm>
            <a:off x="2376488" y="3092451"/>
            <a:ext cx="747871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Đảm bảo yêu cầu về hình thức của đoạn văn.</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Trình bày cảm xúc về một bài thơ lục bát.</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Sử dụng ngôi thứ nhất để chia sẻ cảm xúc.</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Cấu trúc gồm có ba phần:</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Mở đoạn: Giới thiệu nhan đề, tác giả và cảm xúc chung về bài thơ (câu chủ đề).</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Thân đoạn: Trình bày cảm xúc của người đọc về nội dung và nghệ thuật của bài thơ. Làm rõ cảm xúc bằng những hình ảnh, từ ngữ được trích từ bài thơ.</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Kết đoạn: Khẳng định lại cảm xúc về bài thơ và ý nghĩa của nó đối với bản thân.</a:t>
            </a: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383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1" presetClass="entr" presetSubtype="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par>
                                <p:cTn id="13" presetID="21"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circle(in)">
                                      <p:cBhvr>
                                        <p:cTn id="24" dur="2000"/>
                                        <p:tgtEl>
                                          <p:spTgt spid="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fade">
                                      <p:cBhvr>
                                        <p:cTn id="35" dur="500"/>
                                        <p:tgtEl>
                                          <p:spTgt spid="25">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5">
                                            <p:txEl>
                                              <p:pRg st="2" end="2"/>
                                            </p:txEl>
                                          </p:spTgt>
                                        </p:tgtEl>
                                        <p:attrNameLst>
                                          <p:attrName>style.visibility</p:attrName>
                                        </p:attrNameLst>
                                      </p:cBhvr>
                                      <p:to>
                                        <p:strVal val="visible"/>
                                      </p:to>
                                    </p:set>
                                    <p:animEffect transition="in" filter="barn(inVertical)">
                                      <p:cBhvr>
                                        <p:cTn id="40" dur="500"/>
                                        <p:tgtEl>
                                          <p:spTgt spid="25">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xEl>
                                              <p:pRg st="3" end="3"/>
                                            </p:txEl>
                                          </p:spTgt>
                                        </p:tgtEl>
                                        <p:attrNameLst>
                                          <p:attrName>style.visibility</p:attrName>
                                        </p:attrNameLst>
                                      </p:cBhvr>
                                      <p:to>
                                        <p:strVal val="visible"/>
                                      </p:to>
                                    </p:set>
                                    <p:animEffect transition="in" filter="fade">
                                      <p:cBhvr>
                                        <p:cTn id="45" dur="500"/>
                                        <p:tgtEl>
                                          <p:spTgt spid="25">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xEl>
                                              <p:pRg st="4" end="4"/>
                                            </p:txEl>
                                          </p:spTgt>
                                        </p:tgtEl>
                                        <p:attrNameLst>
                                          <p:attrName>style.visibility</p:attrName>
                                        </p:attrNameLst>
                                      </p:cBhvr>
                                      <p:to>
                                        <p:strVal val="visible"/>
                                      </p:to>
                                    </p:set>
                                    <p:animEffect transition="in" filter="fade">
                                      <p:cBhvr>
                                        <p:cTn id="48" dur="500"/>
                                        <p:tgtEl>
                                          <p:spTgt spid="25">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xEl>
                                              <p:pRg st="5" end="5"/>
                                            </p:txEl>
                                          </p:spTgt>
                                        </p:tgtEl>
                                        <p:attrNameLst>
                                          <p:attrName>style.visibility</p:attrName>
                                        </p:attrNameLst>
                                      </p:cBhvr>
                                      <p:to>
                                        <p:strVal val="visible"/>
                                      </p:to>
                                    </p:set>
                                    <p:animEffect transition="in" filter="fade">
                                      <p:cBhvr>
                                        <p:cTn id="51" dur="500"/>
                                        <p:tgtEl>
                                          <p:spTgt spid="25">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xEl>
                                              <p:pRg st="6" end="6"/>
                                            </p:txEl>
                                          </p:spTgt>
                                        </p:tgtEl>
                                        <p:attrNameLst>
                                          <p:attrName>style.visibility</p:attrName>
                                        </p:attrNameLst>
                                      </p:cBhvr>
                                      <p:to>
                                        <p:strVal val="visible"/>
                                      </p:to>
                                    </p:set>
                                    <p:animEffect transition="in" filter="fade">
                                      <p:cBhvr>
                                        <p:cTn id="54"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507005B-559F-4D35-AC90-234EF04254EA}"/>
              </a:ext>
            </a:extLst>
          </p:cNvPr>
          <p:cNvSpPr>
            <a:spLocks noGrp="1" noChangeArrowheads="1"/>
          </p:cNvSpPr>
          <p:nvPr>
            <p:ph type="title"/>
          </p:nvPr>
        </p:nvSpPr>
        <p:spPr/>
        <p:txBody>
          <a:bodyPr/>
          <a:lstStyle/>
          <a:p>
            <a:pPr eaLnBrk="1" hangingPunct="1"/>
            <a:endParaRPr lang="en-US" altLang="en-US"/>
          </a:p>
        </p:txBody>
      </p:sp>
      <p:sp>
        <p:nvSpPr>
          <p:cNvPr id="23555" name="Content Placeholder 2">
            <a:extLst>
              <a:ext uri="{FF2B5EF4-FFF2-40B4-BE49-F238E27FC236}">
                <a16:creationId xmlns:a16="http://schemas.microsoft.com/office/drawing/2014/main" xmlns="" id="{DB252A5E-2DB9-4DDA-9BE3-C518C5FF7771}"/>
              </a:ext>
            </a:extLst>
          </p:cNvPr>
          <p:cNvSpPr>
            <a:spLocks noGrp="1" noChangeArrowheads="1"/>
          </p:cNvSpPr>
          <p:nvPr>
            <p:ph idx="1"/>
          </p:nvPr>
        </p:nvSpPr>
        <p:spPr/>
        <p:txBody>
          <a:bodyPr/>
          <a:lstStyle/>
          <a:p>
            <a:pPr eaLnBrk="1" hangingPunct="1"/>
            <a:endParaRPr lang="en-US" altLang="en-US"/>
          </a:p>
        </p:txBody>
      </p:sp>
      <p:pic>
        <p:nvPicPr>
          <p:cNvPr id="23556" name="Picture 4">
            <a:extLst>
              <a:ext uri="{FF2B5EF4-FFF2-40B4-BE49-F238E27FC236}">
                <a16:creationId xmlns:a16="http://schemas.microsoft.com/office/drawing/2014/main" xmlns="" id="{6EA08C6C-63B1-40BE-AE9B-DB3825391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9">
            <a:extLst>
              <a:ext uri="{FF2B5EF4-FFF2-40B4-BE49-F238E27FC236}">
                <a16:creationId xmlns:a16="http://schemas.microsoft.com/office/drawing/2014/main" xmlns="" id="{76F80A49-8392-499F-BCA3-9BC01C5FCCE4}"/>
              </a:ext>
            </a:extLst>
          </p:cNvPr>
          <p:cNvSpPr txBox="1">
            <a:spLocks noChangeArrowheads="1"/>
          </p:cNvSpPr>
          <p:nvPr/>
        </p:nvSpPr>
        <p:spPr bwMode="auto">
          <a:xfrm>
            <a:off x="3384550" y="1593850"/>
            <a:ext cx="740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Yêu cầu: kể về trải nghiệm của bản thân.</a:t>
            </a:r>
          </a:p>
        </p:txBody>
      </p:sp>
      <p:sp>
        <p:nvSpPr>
          <p:cNvPr id="23558" name="TextBox 10">
            <a:extLst>
              <a:ext uri="{FF2B5EF4-FFF2-40B4-BE49-F238E27FC236}">
                <a16:creationId xmlns:a16="http://schemas.microsoft.com/office/drawing/2014/main" xmlns="" id="{AF613274-2EEF-4EDD-B86B-84588104EF56}"/>
              </a:ext>
            </a:extLst>
          </p:cNvPr>
          <p:cNvSpPr txBox="1">
            <a:spLocks noChangeArrowheads="1"/>
          </p:cNvSpPr>
          <p:nvPr/>
        </p:nvSpPr>
        <p:spPr bwMode="auto">
          <a:xfrm>
            <a:off x="3359151" y="2054225"/>
            <a:ext cx="739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Thời gian, địa điểm diễn ra câu chuyện.</a:t>
            </a:r>
          </a:p>
        </p:txBody>
      </p:sp>
      <p:pic>
        <p:nvPicPr>
          <p:cNvPr id="23559" name="图片 18">
            <a:extLst>
              <a:ext uri="{FF2B5EF4-FFF2-40B4-BE49-F238E27FC236}">
                <a16:creationId xmlns:a16="http://schemas.microsoft.com/office/drawing/2014/main" xmlns="" id="{978E988D-0364-49DF-913C-99B253567D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164" y="-157163"/>
            <a:ext cx="1449387" cy="14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12">
            <a:extLst>
              <a:ext uri="{FF2B5EF4-FFF2-40B4-BE49-F238E27FC236}">
                <a16:creationId xmlns:a16="http://schemas.microsoft.com/office/drawing/2014/main" xmlns="" id="{BACBA573-3904-4E10-85B1-EAEF3972F0F7}"/>
              </a:ext>
            </a:extLst>
          </p:cNvPr>
          <p:cNvSpPr txBox="1">
            <a:spLocks noChangeArrowheads="1"/>
          </p:cNvSpPr>
          <p:nvPr/>
        </p:nvSpPr>
        <p:spPr bwMode="auto">
          <a:xfrm>
            <a:off x="3384551" y="2522538"/>
            <a:ext cx="725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Người kể: kể ở ngôi thứ nhất (xưng “tôi”).</a:t>
            </a:r>
            <a:endParaRPr lang="en-US" altLang="en-US">
              <a:latin typeface="Times New Roman" panose="02020603050405020304" pitchFamily="18" charset="0"/>
              <a:cs typeface="Times New Roman" panose="02020603050405020304" pitchFamily="18" charset="0"/>
            </a:endParaRPr>
          </a:p>
        </p:txBody>
      </p:sp>
      <p:sp>
        <p:nvSpPr>
          <p:cNvPr id="23561" name="TextBox 13">
            <a:extLst>
              <a:ext uri="{FF2B5EF4-FFF2-40B4-BE49-F238E27FC236}">
                <a16:creationId xmlns:a16="http://schemas.microsoft.com/office/drawing/2014/main" xmlns="" id="{8B779680-5381-4EBB-A02A-6CEAE6B125DC}"/>
              </a:ext>
            </a:extLst>
          </p:cNvPr>
          <p:cNvSpPr txBox="1">
            <a:spLocks noChangeArrowheads="1"/>
          </p:cNvSpPr>
          <p:nvPr/>
        </p:nvSpPr>
        <p:spPr bwMode="auto">
          <a:xfrm>
            <a:off x="3359151" y="3036888"/>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Cảm xúc của bản thân.</a:t>
            </a:r>
            <a:endParaRPr lang="en-US" altLang="en-US">
              <a:latin typeface="Times New Roman" panose="02020603050405020304" pitchFamily="18" charset="0"/>
              <a:cs typeface="Times New Roman" panose="02020603050405020304" pitchFamily="18" charset="0"/>
            </a:endParaRPr>
          </a:p>
        </p:txBody>
      </p:sp>
      <p:pic>
        <p:nvPicPr>
          <p:cNvPr id="23562" name="图片 3">
            <a:extLst>
              <a:ext uri="{FF2B5EF4-FFF2-40B4-BE49-F238E27FC236}">
                <a16:creationId xmlns:a16="http://schemas.microsoft.com/office/drawing/2014/main" xmlns="" id="{20145943-1408-48B0-9EA9-4ECD960583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314" y="-39687"/>
            <a:ext cx="1573213"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图片 18">
            <a:extLst>
              <a:ext uri="{FF2B5EF4-FFF2-40B4-BE49-F238E27FC236}">
                <a16:creationId xmlns:a16="http://schemas.microsoft.com/office/drawing/2014/main" xmlns="" id="{A18CA3E9-9AD7-49B0-9F7D-FC42202907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4801" y="-103188"/>
            <a:ext cx="1450975" cy="14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4">
            <a:extLst>
              <a:ext uri="{FF2B5EF4-FFF2-40B4-BE49-F238E27FC236}">
                <a16:creationId xmlns:a16="http://schemas.microsoft.com/office/drawing/2014/main" xmlns="" id="{1318C0D6-68FC-4244-AD1F-24C84B1807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5338" y="-41275"/>
            <a:ext cx="11223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xmlns="" id="{30809260-1DD5-46CD-92A0-BE77E7B02DAA}"/>
              </a:ext>
            </a:extLst>
          </p:cNvPr>
          <p:cNvSpPr txBox="1">
            <a:spLocks noChangeArrowheads="1"/>
          </p:cNvSpPr>
          <p:nvPr/>
        </p:nvSpPr>
        <p:spPr bwMode="auto">
          <a:xfrm>
            <a:off x="3289300" y="825501"/>
            <a:ext cx="583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b="1">
                <a:solidFill>
                  <a:srgbClr val="FF0000"/>
                </a:solidFill>
                <a:latin typeface="Times New Roman" panose="02020603050405020304" pitchFamily="18" charset="0"/>
                <a:cs typeface="Times New Roman" panose="02020603050405020304" pitchFamily="18" charset="0"/>
              </a:rPr>
              <a:t>QUY TRÌNH VIẾT ĐOẠN VĂN GHI LẠI CẢM XÚC VỀ MỘT BÀI THƠ LỤC BÁT</a:t>
            </a:r>
          </a:p>
        </p:txBody>
      </p:sp>
      <p:sp>
        <p:nvSpPr>
          <p:cNvPr id="17" name="TextBox 16">
            <a:extLst>
              <a:ext uri="{FF2B5EF4-FFF2-40B4-BE49-F238E27FC236}">
                <a16:creationId xmlns:a16="http://schemas.microsoft.com/office/drawing/2014/main" xmlns="" id="{E53E721A-AFDC-44D0-B7B9-E166A8969559}"/>
              </a:ext>
            </a:extLst>
          </p:cNvPr>
          <p:cNvSpPr txBox="1">
            <a:spLocks noChangeArrowheads="1"/>
          </p:cNvSpPr>
          <p:nvPr/>
        </p:nvSpPr>
        <p:spPr bwMode="auto">
          <a:xfrm>
            <a:off x="3127375" y="1841501"/>
            <a:ext cx="6472238" cy="2309813"/>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1: </a:t>
            </a:r>
            <a:r>
              <a:rPr lang="en-US" sz="2400" b="1" dirty="0" err="1">
                <a:solidFill>
                  <a:srgbClr val="000099"/>
                </a:solidFill>
                <a:latin typeface="Times New Roman" panose="02020603050405020304" pitchFamily="18" charset="0"/>
                <a:cs typeface="Times New Roman" panose="02020603050405020304" pitchFamily="18" charset="0"/>
              </a:rPr>
              <a:t>Chuẩn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bị</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trước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viết</a:t>
            </a:r>
            <a:endParaRPr lang="en-US" sz="2400" dirty="0">
              <a:solidFill>
                <a:srgbClr val="000099"/>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b="1" i="1" dirty="0" err="1">
                <a:solidFill>
                  <a:srgbClr val="000099"/>
                </a:solidFill>
                <a:latin typeface="Times New Roman" panose="02020603050405020304" pitchFamily="18" charset="0"/>
                <a:cs typeface="Times New Roman" panose="02020603050405020304" pitchFamily="18" charset="0"/>
              </a:rPr>
              <a:t>Xác</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định</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đề</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tài</a:t>
            </a:r>
            <a:endParaRPr lang="en-US" sz="2400" b="1" i="1" dirty="0">
              <a:solidFill>
                <a:srgbClr val="000099"/>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b="1" i="1" dirty="0">
                <a:solidFill>
                  <a:srgbClr val="000099"/>
                </a:solidFill>
                <a:latin typeface="Times New Roman" panose="02020603050405020304" pitchFamily="18" charset="0"/>
                <a:cs typeface="Times New Roman" panose="02020603050405020304" pitchFamily="18" charset="0"/>
              </a:rPr>
              <a:t>Thu </a:t>
            </a:r>
            <a:r>
              <a:rPr lang="en-US" sz="2400" b="1" i="1" dirty="0" err="1">
                <a:solidFill>
                  <a:srgbClr val="000099"/>
                </a:solidFill>
                <a:latin typeface="Times New Roman" panose="02020603050405020304" pitchFamily="18" charset="0"/>
                <a:cs typeface="Times New Roman" panose="02020603050405020304" pitchFamily="18" charset="0"/>
              </a:rPr>
              <a:t>thập</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tư</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liệu</a:t>
            </a:r>
            <a:endParaRPr lang="en-US" sz="2400" b="1" i="1"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2: </a:t>
            </a:r>
            <a:r>
              <a:rPr lang="en-US" sz="2400" b="1" dirty="0" err="1">
                <a:solidFill>
                  <a:srgbClr val="000099"/>
                </a:solidFill>
                <a:latin typeface="Times New Roman" panose="02020603050405020304" pitchFamily="18" charset="0"/>
                <a:cs typeface="Times New Roman" panose="02020603050405020304" pitchFamily="18" charset="0"/>
              </a:rPr>
              <a:t>Tìm</a:t>
            </a:r>
            <a:r>
              <a:rPr lang="en-US" sz="2400" b="1" dirty="0">
                <a:solidFill>
                  <a:srgbClr val="000099"/>
                </a:solidFill>
                <a:latin typeface="Times New Roman" panose="02020603050405020304" pitchFamily="18" charset="0"/>
                <a:cs typeface="Times New Roman" panose="02020603050405020304" pitchFamily="18" charset="0"/>
              </a:rPr>
              <a:t> ý, </a:t>
            </a:r>
            <a:r>
              <a:rPr lang="en-US" sz="2400" b="1" dirty="0" err="1">
                <a:solidFill>
                  <a:srgbClr val="000099"/>
                </a:solidFill>
                <a:latin typeface="Times New Roman" panose="02020603050405020304" pitchFamily="18" charset="0"/>
                <a:cs typeface="Times New Roman" panose="02020603050405020304" pitchFamily="18" charset="0"/>
              </a:rPr>
              <a:t>lập</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dàn</a:t>
            </a:r>
            <a:r>
              <a:rPr lang="en-US" sz="2400" b="1" dirty="0">
                <a:solidFill>
                  <a:srgbClr val="000099"/>
                </a:solidFill>
                <a:latin typeface="Times New Roman" panose="02020603050405020304" pitchFamily="18" charset="0"/>
                <a:cs typeface="Times New Roman" panose="02020603050405020304" pitchFamily="18" charset="0"/>
              </a:rPr>
              <a:t> ý</a:t>
            </a:r>
            <a:endParaRPr lang="en-US" sz="2400"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3: </a:t>
            </a:r>
            <a:r>
              <a:rPr lang="en-US" sz="2400" b="1" dirty="0" err="1">
                <a:solidFill>
                  <a:srgbClr val="000099"/>
                </a:solidFill>
                <a:latin typeface="Times New Roman" panose="02020603050405020304" pitchFamily="18" charset="0"/>
                <a:cs typeface="Times New Roman" panose="02020603050405020304" pitchFamily="18" charset="0"/>
              </a:rPr>
              <a:t>Viết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đoạn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văn</a:t>
            </a:r>
            <a:endParaRPr lang="en-US" sz="2400"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4: </a:t>
            </a:r>
            <a:r>
              <a:rPr lang="en-US" sz="2400" b="1" dirty="0" err="1">
                <a:solidFill>
                  <a:srgbClr val="000099"/>
                </a:solidFill>
                <a:latin typeface="Times New Roman" panose="02020603050405020304" pitchFamily="18" charset="0"/>
                <a:cs typeface="Times New Roman" panose="02020603050405020304" pitchFamily="18" charset="0"/>
              </a:rPr>
              <a:t>Xem</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lại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và</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chỉnh</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sửa</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rút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kinh</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nghiệm</a:t>
            </a:r>
            <a:endParaRPr lang="en-US" sz="24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273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20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wipe(down)">
                                      <p:cBhvr>
                                        <p:cTn id="15" dur="500"/>
                                        <p:tgtEl>
                                          <p:spTgt spid="1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down)">
                                      <p:cBhvr>
                                        <p:cTn id="23" dur="500"/>
                                        <p:tgtEl>
                                          <p:spTgt spid="1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barn(inVertical)">
                                      <p:cBhvr>
                                        <p:cTn id="28" dur="500"/>
                                        <p:tgtEl>
                                          <p:spTgt spid="1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down)">
                                      <p:cBhvr>
                                        <p:cTn id="33"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A_MakeIt Last.mp3">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7" cstate="print"/>
          <a:stretch>
            <a:fillRect/>
          </a:stretch>
        </p:blipFill>
        <p:spPr>
          <a:xfrm>
            <a:off x="-765422" y="-1676334"/>
            <a:ext cx="609459" cy="609459"/>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9" y="1240"/>
            <a:ext cx="12181243" cy="6855520"/>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483" y="2990523"/>
            <a:ext cx="3977137" cy="3977137"/>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884" y="155098"/>
            <a:ext cx="1961136" cy="2367152"/>
          </a:xfrm>
          <a:prstGeom prst="rect">
            <a:avLst/>
          </a:prstGeom>
        </p:spPr>
      </p:pic>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73208" y="3781943"/>
            <a:ext cx="2463542" cy="3236177"/>
          </a:xfrm>
          <a:prstGeom prst="rect">
            <a:avLst/>
          </a:prstGeom>
        </p:spPr>
      </p:pic>
      <p:pic>
        <p:nvPicPr>
          <p:cNvPr id="14"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82822">
            <a:off x="9305443" y="89904"/>
            <a:ext cx="2335340" cy="2242983"/>
          </a:xfrm>
          <a:prstGeom prst="rect">
            <a:avLst/>
          </a:prstGeom>
        </p:spPr>
      </p:pic>
      <p:grpSp>
        <p:nvGrpSpPr>
          <p:cNvPr id="32" name="组合 31"/>
          <p:cNvGrpSpPr/>
          <p:nvPr/>
        </p:nvGrpSpPr>
        <p:grpSpPr>
          <a:xfrm>
            <a:off x="2290154" y="-509901"/>
            <a:ext cx="7611693" cy="6227319"/>
            <a:chOff x="2342519" y="-485609"/>
            <a:chExt cx="7613455" cy="6228761"/>
          </a:xfrm>
        </p:grpSpPr>
        <p:sp>
          <p:nvSpPr>
            <p:cNvPr id="30" name="18"/>
            <p:cNvSpPr>
              <a:spLocks noChangeArrowheads="1"/>
            </p:cNvSpPr>
            <p:nvPr>
              <p:custDataLst>
                <p:tags r:id="rId4"/>
              </p:custDataLst>
            </p:nvPr>
          </p:nvSpPr>
          <p:spPr bwMode="auto">
            <a:xfrm>
              <a:off x="2342519" y="1588168"/>
              <a:ext cx="7613455" cy="415498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Trình</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bày</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cảm</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xúc</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về</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một</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thơ</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lục</a:t>
              </a:r>
              <a:r>
                <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8998"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bát</a:t>
              </a:r>
              <a:endPar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713922">
              <a:off x="6886352" y="-485609"/>
              <a:ext cx="1504759" cy="2149654"/>
            </a:xfrm>
            <a:prstGeom prst="rect">
              <a:avLst/>
            </a:prstGeom>
          </p:spPr>
        </p:pic>
      </p:grpSp>
      <p:grpSp>
        <p:nvGrpSpPr>
          <p:cNvPr id="13" name="组合 2">
            <a:extLst>
              <a:ext uri="{FF2B5EF4-FFF2-40B4-BE49-F238E27FC236}">
                <a16:creationId xmlns:a16="http://schemas.microsoft.com/office/drawing/2014/main" xmlns="" id="{DCD2FD26-E9BF-5A40-96D7-38FC45E23A49}"/>
              </a:ext>
            </a:extLst>
          </p:cNvPr>
          <p:cNvGrpSpPr/>
          <p:nvPr/>
        </p:nvGrpSpPr>
        <p:grpSpPr>
          <a:xfrm>
            <a:off x="4109525" y="737444"/>
            <a:ext cx="2851294" cy="715051"/>
            <a:chOff x="3106057" y="402383"/>
            <a:chExt cx="7307657" cy="715217"/>
          </a:xfrm>
          <a:solidFill>
            <a:srgbClr val="33909B"/>
          </a:solidFill>
        </p:grpSpPr>
        <p:sp>
          <p:nvSpPr>
            <p:cNvPr id="15" name="矩形: 圆角 1">
              <a:extLst>
                <a:ext uri="{FF2B5EF4-FFF2-40B4-BE49-F238E27FC236}">
                  <a16:creationId xmlns:a16="http://schemas.microsoft.com/office/drawing/2014/main" xmlns="" id="{BED197DA-CEE9-E44D-A2EF-BEC8DADA13A9}"/>
                </a:ext>
              </a:extLst>
            </p:cNvPr>
            <p:cNvSpPr/>
            <p:nvPr/>
          </p:nvSpPr>
          <p:spPr>
            <a:xfrm>
              <a:off x="3106057" y="402383"/>
              <a:ext cx="5689600"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sp>
          <p:nvSpPr>
            <p:cNvPr id="16" name="Copyright Notice">
              <a:extLst>
                <a:ext uri="{FF2B5EF4-FFF2-40B4-BE49-F238E27FC236}">
                  <a16:creationId xmlns:a16="http://schemas.microsoft.com/office/drawing/2014/main" xmlns="" id="{E10CEAEB-F7A8-2A47-9DD0-A3123A756AF4}"/>
                </a:ext>
              </a:extLst>
            </p:cNvPr>
            <p:cNvSpPr>
              <a:spLocks/>
            </p:cNvSpPr>
            <p:nvPr/>
          </p:nvSpPr>
          <p:spPr bwMode="auto">
            <a:xfrm>
              <a:off x="3683109" y="487607"/>
              <a:ext cx="6730605" cy="527098"/>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999" b="1" cap="small"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Nói</a:t>
              </a:r>
              <a:r>
                <a:rPr lang="en-US" sz="2999"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sz="2999" b="1" cap="small"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Nghe</a:t>
              </a:r>
              <a:endParaRPr lang="en-US" sz="2999"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4249645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6" fill="hold" nodeType="afterEffect" p14:presetBounceEnd="46667">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14:bounceEnd="46667">
                                          <p:cBhvr additive="base">
                                            <p:cTn id="10"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14:presetBounceEnd="46667">
                                      <p:stCondLst>
                                        <p:cond delay="750"/>
                                      </p:stCondLst>
                                      <p:childTnLst>
                                        <p:set>
                                          <p:cBhvr>
                                            <p:cTn id="13" dur="1" fill="hold">
                                              <p:stCondLst>
                                                <p:cond delay="0"/>
                                              </p:stCondLst>
                                            </p:cTn>
                                            <p:tgtEl>
                                              <p:spTgt spid="5"/>
                                            </p:tgtEl>
                                            <p:attrNameLst>
                                              <p:attrName>style.visibility</p:attrName>
                                            </p:attrNameLst>
                                          </p:cBhvr>
                                          <p:to>
                                            <p:strVal val="visible"/>
                                          </p:to>
                                        </p:set>
                                        <p:anim calcmode="lin" valueType="num" p14:bounceEnd="46667">
                                          <p:cBhvr additive="base">
                                            <p:cTn id="14"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12" fill="hold" nodeType="withEffect" p14:presetBounceEnd="46667">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14:bounceEnd="46667">
                                          <p:cBhvr additive="base">
                                            <p:cTn id="18" dur="750" fill="hold"/>
                                            <p:tgtEl>
                                              <p:spTgt spid="14"/>
                                            </p:tgtEl>
                                            <p:attrNameLst>
                                              <p:attrName>ppt_x</p:attrName>
                                            </p:attrNameLst>
                                          </p:cBhvr>
                                          <p:tavLst>
                                            <p:tav tm="0">
                                              <p:val>
                                                <p:strVal val="0-#ppt_w/2"/>
                                              </p:val>
                                            </p:tav>
                                            <p:tav tm="100000">
                                              <p:val>
                                                <p:strVal val="#ppt_x"/>
                                              </p:val>
                                            </p:tav>
                                          </p:tavLst>
                                        </p:anim>
                                        <p:anim calcmode="lin" valueType="num" p14:bounceEnd="46667">
                                          <p:cBhvr additive="base">
                                            <p:cTn id="19" dur="75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46667">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14:bounceEnd="46667">
                                          <p:cBhvr additive="base">
                                            <p:cTn id="22" dur="750" fill="hold"/>
                                            <p:tgtEl>
                                              <p:spTgt spid="12"/>
                                            </p:tgtEl>
                                            <p:attrNameLst>
                                              <p:attrName>ppt_x</p:attrName>
                                            </p:attrNameLst>
                                          </p:cBhvr>
                                          <p:tavLst>
                                            <p:tav tm="0">
                                              <p:val>
                                                <p:strVal val="#ppt_x"/>
                                              </p:val>
                                            </p:tav>
                                            <p:tav tm="100000">
                                              <p:val>
                                                <p:strVal val="#ppt_x"/>
                                              </p:val>
                                            </p:tav>
                                          </p:tavLst>
                                        </p:anim>
                                        <p:anim calcmode="lin" valueType="num" p14:bounceEnd="46667">
                                          <p:cBhvr additive="base">
                                            <p:cTn id="23" dur="75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1" fill="hold" nodeType="afterEffect" p14:presetBounceEnd="46667">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14:bounceEnd="46667">
                                          <p:cBhvr additive="base">
                                            <p:cTn id="27"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28" dur="75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2250"/>
                                </p:stCondLst>
                                <p:childTnLst>
                                  <p:par>
                                    <p:cTn id="30" presetID="2" presetClass="entr" presetSubtype="1" fill="hold" nodeType="afterEffect" p14:presetBounceEnd="50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50000">
                                          <p:cBhvr additive="base">
                                            <p:cTn id="32" dur="8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33" dur="8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34" fill="hold" display="0">
                      <p:stCondLst>
                        <p:cond delay="indefinite"/>
                      </p:stCondLst>
                      <p:endCondLst>
                        <p:cond evt="onStopAudio" delay="0">
                          <p:tgtEl>
                            <p:sldTgt/>
                          </p:tgtEl>
                        </p:cond>
                      </p:endCondLst>
                    </p:cTn>
                    <p:tgtEl>
                      <p:spTgt spid="2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1+#ppt_w/2"/>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75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0-#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12"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750" fill="hold"/>
                                            <p:tgtEl>
                                              <p:spTgt spid="12"/>
                                            </p:tgtEl>
                                            <p:attrNameLst>
                                              <p:attrName>ppt_x</p:attrName>
                                            </p:attrNameLst>
                                          </p:cBhvr>
                                          <p:tavLst>
                                            <p:tav tm="0">
                                              <p:val>
                                                <p:strVal val="#ppt_x"/>
                                              </p:val>
                                            </p:tav>
                                            <p:tav tm="100000">
                                              <p:val>
                                                <p:strVal val="#ppt_x"/>
                                              </p:val>
                                            </p:tav>
                                          </p:tavLst>
                                        </p:anim>
                                        <p:anim calcmode="lin" valueType="num">
                                          <p:cBhvr additive="base">
                                            <p:cTn id="23" dur="75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ppt_x"/>
                                              </p:val>
                                            </p:tav>
                                            <p:tav tm="100000">
                                              <p:val>
                                                <p:strVal val="#ppt_x"/>
                                              </p:val>
                                            </p:tav>
                                          </p:tavLst>
                                        </p:anim>
                                        <p:anim calcmode="lin" valueType="num">
                                          <p:cBhvr additive="base">
                                            <p:cTn id="28" dur="75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2250"/>
                                </p:stCondLst>
                                <p:childTnLst>
                                  <p:par>
                                    <p:cTn id="30" presetID="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800" fill="hold"/>
                                            <p:tgtEl>
                                              <p:spTgt spid="13"/>
                                            </p:tgtEl>
                                            <p:attrNameLst>
                                              <p:attrName>ppt_x</p:attrName>
                                            </p:attrNameLst>
                                          </p:cBhvr>
                                          <p:tavLst>
                                            <p:tav tm="0">
                                              <p:val>
                                                <p:strVal val="#ppt_x"/>
                                              </p:val>
                                            </p:tav>
                                            <p:tav tm="100000">
                                              <p:val>
                                                <p:strVal val="#ppt_x"/>
                                              </p:val>
                                            </p:tav>
                                          </p:tavLst>
                                        </p:anim>
                                        <p:anim calcmode="lin" valueType="num">
                                          <p:cBhvr additive="base">
                                            <p:cTn id="33" dur="8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34" fill="hold" display="0">
                      <p:stCondLst>
                        <p:cond delay="indefinite"/>
                      </p:stCondLst>
                      <p:endCondLst>
                        <p:cond evt="onStopAudio" delay="0">
                          <p:tgtEl>
                            <p:sldTgt/>
                          </p:tgtEl>
                        </p:cond>
                      </p:endCondLst>
                    </p:cTn>
                    <p:tgtEl>
                      <p:spTgt spid="27"/>
                    </p:tgtEl>
                  </p:cMediaNode>
                </p:audio>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1481" y="177956"/>
            <a:ext cx="5688283" cy="715051"/>
            <a:chOff x="3296209" y="373523"/>
            <a:chExt cx="5689600" cy="715217"/>
          </a:xfrm>
        </p:grpSpPr>
        <p:sp>
          <p:nvSpPr>
            <p:cNvPr id="14" name="矩形: 圆角 1"/>
            <p:cNvSpPr/>
            <p:nvPr/>
          </p:nvSpPr>
          <p:spPr>
            <a:xfrm>
              <a:off x="3296209" y="373523"/>
              <a:ext cx="5689600" cy="71521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BB6AFF74-7FA0-B74F-8FC7-B655DD607049}"/>
                </a:ext>
              </a:extLst>
            </p:cNvPr>
            <p:cNvSpPr txBox="1"/>
            <p:nvPr/>
          </p:nvSpPr>
          <p:spPr>
            <a:xfrm>
              <a:off x="3445521" y="455394"/>
              <a:ext cx="5095999" cy="584775"/>
            </a:xfrm>
            <a:prstGeom prst="rect">
              <a:avLst/>
            </a:prstGeom>
            <a:noFill/>
          </p:spPr>
          <p:txBody>
            <a:bodyPr wrap="square" rtlCol="0">
              <a:spAutoFit/>
            </a:bodyPr>
            <a:lstStyle/>
            <a:p>
              <a:pPr algn="ctr"/>
              <a:r>
                <a:rPr lang="x-none"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BƯỚC TIẾN HÀNH</a:t>
              </a:r>
            </a:p>
          </p:txBody>
        </p:sp>
      </p:grpSp>
      <p:grpSp>
        <p:nvGrpSpPr>
          <p:cNvPr id="4" name="Group 3"/>
          <p:cNvGrpSpPr/>
          <p:nvPr/>
        </p:nvGrpSpPr>
        <p:grpSpPr>
          <a:xfrm>
            <a:off x="395453" y="1590619"/>
            <a:ext cx="4104591" cy="1455105"/>
            <a:chOff x="1688739" y="1899486"/>
            <a:chExt cx="4105541" cy="1455442"/>
          </a:xfrm>
        </p:grpSpPr>
        <p:sp>
          <p:nvSpPr>
            <p:cNvPr id="19" name="矩形 29712">
              <a:extLst>
                <a:ext uri="{FF2B5EF4-FFF2-40B4-BE49-F238E27FC236}">
                  <a16:creationId xmlns:a16="http://schemas.microsoft.com/office/drawing/2014/main" xmlns="" id="{6409097C-504D-478E-97D0-673923DA2158}"/>
                </a:ext>
              </a:extLst>
            </p:cNvPr>
            <p:cNvSpPr/>
            <p:nvPr/>
          </p:nvSpPr>
          <p:spPr>
            <a:xfrm rot="882424" flipH="1">
              <a:off x="1962509" y="1899486"/>
              <a:ext cx="3831771" cy="1455442"/>
            </a:xfrm>
            <a:prstGeom prst="rect">
              <a:avLst/>
            </a:prstGeom>
            <a:solidFill>
              <a:srgbClr val="6DC1B5"/>
            </a:solidFill>
            <a:ln w="9525">
              <a:noFill/>
            </a:ln>
          </p:spPr>
          <p:txBody>
            <a:bodyPr/>
            <a:lstStyle/>
            <a:p>
              <a:pPr lvl="0"/>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xmlns="" id="{4A2AE7F6-34F3-364A-A15D-CA47ABDA4ADA}"/>
                </a:ext>
              </a:extLst>
            </p:cNvPr>
            <p:cNvSpPr txBox="1"/>
            <p:nvPr/>
          </p:nvSpPr>
          <p:spPr>
            <a:xfrm rot="850202">
              <a:off x="1688739" y="2006514"/>
              <a:ext cx="3259159" cy="784830"/>
            </a:xfrm>
            <a:prstGeom prst="rect">
              <a:avLst/>
            </a:prstGeom>
            <a:noFill/>
          </p:spPr>
          <p:txBody>
            <a:bodyPr wrap="square" rtlCol="0">
              <a:spAutoFit/>
            </a:bodyPr>
            <a:lstStyle/>
            <a:p>
              <a:pPr algn="ctr"/>
              <a:r>
                <a:rPr lang="x-none" sz="4499" b="1" u="sng" dirty="0">
                  <a:solidFill>
                    <a:srgbClr val="FF0000"/>
                  </a:solidFill>
                  <a:latin typeface="Times New Roman" panose="02020603050405020304" pitchFamily="18" charset="0"/>
                  <a:cs typeface="Times New Roman" panose="02020603050405020304" pitchFamily="18" charset="0"/>
                </a:rPr>
                <a:t>BƯỚC 1</a:t>
              </a:r>
            </a:p>
          </p:txBody>
        </p:sp>
      </p:grpSp>
      <p:grpSp>
        <p:nvGrpSpPr>
          <p:cNvPr id="3" name="Group 2"/>
          <p:cNvGrpSpPr/>
          <p:nvPr/>
        </p:nvGrpSpPr>
        <p:grpSpPr>
          <a:xfrm>
            <a:off x="3501481" y="2089946"/>
            <a:ext cx="5529845" cy="5049161"/>
            <a:chOff x="655345" y="2534276"/>
            <a:chExt cx="5531125" cy="505033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3347">
              <a:off x="655345" y="2534276"/>
              <a:ext cx="5531125" cy="5050330"/>
            </a:xfrm>
            <a:prstGeom prst="rect">
              <a:avLst/>
            </a:prstGeom>
          </p:spPr>
        </p:pic>
        <p:sp>
          <p:nvSpPr>
            <p:cNvPr id="31" name="TextBox 30">
              <a:extLst>
                <a:ext uri="{FF2B5EF4-FFF2-40B4-BE49-F238E27FC236}">
                  <a16:creationId xmlns:a16="http://schemas.microsoft.com/office/drawing/2014/main" xmlns="" id="{54FEDA65-5614-384B-9C73-6B84EA4779DA}"/>
                </a:ext>
              </a:extLst>
            </p:cNvPr>
            <p:cNvSpPr txBox="1"/>
            <p:nvPr/>
          </p:nvSpPr>
          <p:spPr>
            <a:xfrm>
              <a:off x="1804770" y="3637753"/>
              <a:ext cx="3390749" cy="2062103"/>
            </a:xfrm>
            <a:prstGeom prst="rect">
              <a:avLst/>
            </a:prstGeom>
            <a:noFill/>
          </p:spPr>
          <p:txBody>
            <a:bodyPr wrap="square" rtlCol="0">
              <a:spAutoFit/>
            </a:bodyPr>
            <a:lstStyle/>
            <a:p>
              <a:pPr algn="ctr"/>
              <a:r>
                <a:rPr lang="en-US" sz="3199" b="1" dirty="0" err="1">
                  <a:latin typeface="Times New Roman" panose="02020603050405020304" pitchFamily="18" charset="0"/>
                  <a:cs typeface="Times New Roman" panose="02020603050405020304" pitchFamily="18" charset="0"/>
                </a:rPr>
                <a:t>Xác</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định</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đề</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tài</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người</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nghe</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mục</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đích</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không</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gian</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và</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thời</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gian</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nói</a:t>
              </a:r>
              <a:r>
                <a:rPr lang="en-US" sz="3199" b="1" dirty="0">
                  <a:latin typeface="Times New Roman" panose="02020603050405020304" pitchFamily="18" charset="0"/>
                  <a:cs typeface="Times New Roman" panose="02020603050405020304" pitchFamily="18" charset="0"/>
                </a:rPr>
                <a:t> </a:t>
              </a:r>
              <a:endParaRPr lang="en-US" sz="3199"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8747944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1481" y="177956"/>
            <a:ext cx="5688283" cy="715051"/>
            <a:chOff x="3296209" y="373523"/>
            <a:chExt cx="5689600" cy="715217"/>
          </a:xfrm>
        </p:grpSpPr>
        <p:sp>
          <p:nvSpPr>
            <p:cNvPr id="14" name="矩形: 圆角 1"/>
            <p:cNvSpPr/>
            <p:nvPr/>
          </p:nvSpPr>
          <p:spPr>
            <a:xfrm>
              <a:off x="3296209" y="373523"/>
              <a:ext cx="5689600" cy="71521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BB6AFF74-7FA0-B74F-8FC7-B655DD607049}"/>
                </a:ext>
              </a:extLst>
            </p:cNvPr>
            <p:cNvSpPr txBox="1"/>
            <p:nvPr/>
          </p:nvSpPr>
          <p:spPr>
            <a:xfrm>
              <a:off x="3445521" y="455394"/>
              <a:ext cx="5095999" cy="584775"/>
            </a:xfrm>
            <a:prstGeom prst="rect">
              <a:avLst/>
            </a:prstGeom>
            <a:noFill/>
          </p:spPr>
          <p:txBody>
            <a:bodyPr wrap="square" rtlCol="0">
              <a:spAutoFit/>
            </a:bodyPr>
            <a:lstStyle/>
            <a:p>
              <a:pPr algn="ctr"/>
              <a:r>
                <a:rPr lang="x-none"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x-none"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a:t>
              </a: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x-none"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8159947" y="3842102"/>
            <a:ext cx="3452664" cy="1440444"/>
            <a:chOff x="7332316" y="4395475"/>
            <a:chExt cx="3453463" cy="1440777"/>
          </a:xfrm>
        </p:grpSpPr>
        <p:sp>
          <p:nvSpPr>
            <p:cNvPr id="18" name="矩形 29711">
              <a:extLst>
                <a:ext uri="{FF2B5EF4-FFF2-40B4-BE49-F238E27FC236}">
                  <a16:creationId xmlns:a16="http://schemas.microsoft.com/office/drawing/2014/main" xmlns="" id="{F2131099-DF3A-4728-ADD3-78C84E2BB44D}"/>
                </a:ext>
              </a:extLst>
            </p:cNvPr>
            <p:cNvSpPr/>
            <p:nvPr/>
          </p:nvSpPr>
          <p:spPr>
            <a:xfrm flipH="1">
              <a:off x="7332316" y="4395475"/>
              <a:ext cx="3453463" cy="1440777"/>
            </a:xfrm>
            <a:prstGeom prst="rect">
              <a:avLst/>
            </a:prstGeom>
            <a:solidFill>
              <a:srgbClr val="33909B"/>
            </a:solidFill>
            <a:ln w="9525">
              <a:noFill/>
            </a:ln>
          </p:spPr>
          <p:txBody>
            <a:bodyPr/>
            <a:lstStyle/>
            <a:p>
              <a:pPr lvl="0"/>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xmlns="" id="{8C19B409-C7E4-814E-B0D1-6A51196A1B73}"/>
                </a:ext>
              </a:extLst>
            </p:cNvPr>
            <p:cNvSpPr txBox="1"/>
            <p:nvPr/>
          </p:nvSpPr>
          <p:spPr>
            <a:xfrm>
              <a:off x="7341717" y="4741843"/>
              <a:ext cx="3259159" cy="784830"/>
            </a:xfrm>
            <a:prstGeom prst="rect">
              <a:avLst/>
            </a:prstGeom>
            <a:noFill/>
          </p:spPr>
          <p:txBody>
            <a:bodyPr wrap="square" rtlCol="0">
              <a:spAutoFit/>
            </a:bodyPr>
            <a:lstStyle/>
            <a:p>
              <a:pPr algn="ctr"/>
              <a:r>
                <a:rPr lang="x-none" sz="4499" b="1" dirty="0">
                  <a:solidFill>
                    <a:srgbClr val="FFFF00"/>
                  </a:solidFill>
                  <a:latin typeface="Times New Roman" panose="02020603050405020304" pitchFamily="18" charset="0"/>
                  <a:cs typeface="Times New Roman" panose="02020603050405020304" pitchFamily="18" charset="0"/>
                </a:rPr>
                <a:t>BƯỚC 2</a:t>
              </a:r>
            </a:p>
          </p:txBody>
        </p:sp>
      </p:grpSp>
      <p:grpSp>
        <p:nvGrpSpPr>
          <p:cNvPr id="3" name="Group 2"/>
          <p:cNvGrpSpPr/>
          <p:nvPr/>
        </p:nvGrpSpPr>
        <p:grpSpPr>
          <a:xfrm>
            <a:off x="7506285" y="920936"/>
            <a:ext cx="4174954" cy="3424962"/>
            <a:chOff x="6798247" y="1470160"/>
            <a:chExt cx="4175920" cy="3425755"/>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8874">
              <a:off x="6798247" y="1470160"/>
              <a:ext cx="4175920" cy="3425755"/>
            </a:xfrm>
            <a:prstGeom prst="rect">
              <a:avLst/>
            </a:prstGeom>
          </p:spPr>
        </p:pic>
        <p:sp>
          <p:nvSpPr>
            <p:cNvPr id="32" name="TextBox 31">
              <a:extLst>
                <a:ext uri="{FF2B5EF4-FFF2-40B4-BE49-F238E27FC236}">
                  <a16:creationId xmlns:a16="http://schemas.microsoft.com/office/drawing/2014/main" xmlns="" id="{2E45005D-BAC6-5546-90B3-F55490B3EC29}"/>
                </a:ext>
              </a:extLst>
            </p:cNvPr>
            <p:cNvSpPr txBox="1"/>
            <p:nvPr/>
          </p:nvSpPr>
          <p:spPr>
            <a:xfrm rot="1040708">
              <a:off x="7261272" y="2877891"/>
              <a:ext cx="3504611" cy="646331"/>
            </a:xfrm>
            <a:prstGeom prst="rect">
              <a:avLst/>
            </a:prstGeom>
            <a:noFill/>
          </p:spPr>
          <p:txBody>
            <a:bodyPr wrap="square" rtlCol="0">
              <a:spAutoFit/>
            </a:bodyPr>
            <a:lstStyle/>
            <a:p>
              <a:pPr algn="ctr"/>
              <a:r>
                <a:rPr lang="x-none" sz="35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ý, lập dàn ý</a:t>
              </a:r>
            </a:p>
          </p:txBody>
        </p:sp>
      </p:grpSp>
      <p:sp>
        <p:nvSpPr>
          <p:cNvPr id="15" name="TextBox 14">
            <a:extLst>
              <a:ext uri="{FF2B5EF4-FFF2-40B4-BE49-F238E27FC236}">
                <a16:creationId xmlns:a16="http://schemas.microsoft.com/office/drawing/2014/main" xmlns="" id="{8C19B409-C7E4-814E-B0D1-6A51196A1B73}"/>
              </a:ext>
            </a:extLst>
          </p:cNvPr>
          <p:cNvSpPr txBox="1"/>
          <p:nvPr/>
        </p:nvSpPr>
        <p:spPr>
          <a:xfrm>
            <a:off x="1054742" y="1325179"/>
            <a:ext cx="6683939" cy="3015512"/>
          </a:xfrm>
          <a:prstGeom prst="rect">
            <a:avLst/>
          </a:prstGeom>
          <a:solidFill>
            <a:srgbClr val="FFFF99"/>
          </a:solidFill>
          <a:ln w="28575">
            <a:solidFill>
              <a:schemeClr val="accent3">
                <a:lumMod val="75000"/>
              </a:schemeClr>
            </a:solidFill>
            <a:prstDash val="dash"/>
          </a:ln>
        </p:spPr>
        <p:txBody>
          <a:bodyPr wrap="square" rtlCol="0">
            <a:spAutoFit/>
          </a:bodyPr>
          <a:lstStyle/>
          <a:p>
            <a:pPr marL="685663" indent="-685663" algn="just">
              <a:spcBef>
                <a:spcPts val="600"/>
              </a:spcBef>
              <a:spcAft>
                <a:spcPts val="600"/>
              </a:spcAft>
              <a:buFontTx/>
              <a:buChar char="-"/>
            </a:pPr>
            <a:r>
              <a:rPr lang="en-US" sz="3599" b="1"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ccas</a:t>
            </a:r>
            <a:r>
              <a:rPr lang="en-US" sz="3599" b="1" dirty="0">
                <a:solidFill>
                  <a:schemeClr val="accent6">
                    <a:lumMod val="75000"/>
                  </a:schemeClr>
                </a:solidFill>
                <a:latin typeface="Times New Roman" panose="02020603050405020304" pitchFamily="18" charset="0"/>
                <a:cs typeface="Times New Roman" panose="02020603050405020304" pitchFamily="18" charset="0"/>
              </a:rPr>
              <a:t> ý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bị</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3599" b="1" dirty="0">
                <a:solidFill>
                  <a:schemeClr val="accent6">
                    <a:lumMod val="75000"/>
                  </a:schemeClr>
                </a:solidFill>
                <a:latin typeface="Times New Roman" panose="02020603050405020304" pitchFamily="18" charset="0"/>
                <a:cs typeface="Times New Roman" panose="02020603050405020304" pitchFamily="18" charset="0"/>
              </a:rPr>
              <a:t> . </a:t>
            </a:r>
          </a:p>
          <a:p>
            <a:pPr marL="685663" indent="-685663" algn="just">
              <a:spcBef>
                <a:spcPts val="600"/>
              </a:spcBef>
              <a:spcAft>
                <a:spcPts val="600"/>
              </a:spcAft>
              <a:buFontTx/>
              <a:buChar char="-"/>
            </a:pPr>
            <a:r>
              <a:rPr lang="en-US" sz="3599" b="1" dirty="0" err="1">
                <a:solidFill>
                  <a:schemeClr val="accent6">
                    <a:lumMod val="75000"/>
                  </a:schemeClr>
                </a:solidFill>
                <a:latin typeface="Times New Roman" panose="02020603050405020304" pitchFamily="18" charset="0"/>
                <a:cs typeface="Times New Roman" panose="02020603050405020304" pitchFamily="18" charset="0"/>
              </a:rPr>
              <a:t>Liệt</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kê</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3599" b="1" dirty="0">
                <a:solidFill>
                  <a:schemeClr val="accent6">
                    <a:lumMod val="75000"/>
                  </a:schemeClr>
                </a:solidFill>
                <a:latin typeface="Times New Roman" panose="02020603050405020304" pitchFamily="18" charset="0"/>
                <a:cs typeface="Times New Roman" panose="02020603050405020304" pitchFamily="18" charset="0"/>
              </a:rPr>
              <a:t> ý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cần</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nói</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dưới</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dạng</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gạch</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cụm</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từ</a:t>
            </a:r>
            <a:r>
              <a:rPr lang="en-US" sz="3599" b="1" dirty="0">
                <a:solidFill>
                  <a:schemeClr val="accent6">
                    <a:lumMod val="75000"/>
                  </a:schemeClr>
                </a:solidFill>
                <a:latin typeface="Times New Roman" panose="02020603050405020304" pitchFamily="18" charset="0"/>
                <a:cs typeface="Times New Roman" panose="02020603050405020304" pitchFamily="18" charset="0"/>
              </a:rPr>
              <a:t>.</a:t>
            </a:r>
            <a:endParaRPr lang="en-US" sz="3599"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621209"/>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8471" y="155026"/>
            <a:ext cx="9696927" cy="1076969"/>
            <a:chOff x="1251857" y="1047690"/>
            <a:chExt cx="9699172" cy="1077218"/>
          </a:xfrm>
          <a:solidFill>
            <a:schemeClr val="accent4">
              <a:lumMod val="20000"/>
              <a:lumOff val="80000"/>
            </a:schemeClr>
          </a:solidFill>
        </p:grpSpPr>
        <p:sp>
          <p:nvSpPr>
            <p:cNvPr id="15" name="TextBox 14">
              <a:extLst>
                <a:ext uri="{FF2B5EF4-FFF2-40B4-BE49-F238E27FC236}">
                  <a16:creationId xmlns:a16="http://schemas.microsoft.com/office/drawing/2014/main" xmlns="" id="{8C19B409-C7E4-814E-B0D1-6A51196A1B73}"/>
                </a:ext>
              </a:extLst>
            </p:cNvPr>
            <p:cNvSpPr txBox="1"/>
            <p:nvPr/>
          </p:nvSpPr>
          <p:spPr>
            <a:xfrm>
              <a:off x="3749424" y="1047690"/>
              <a:ext cx="7201605" cy="1077218"/>
            </a:xfrm>
            <a:prstGeom prst="rect">
              <a:avLst/>
            </a:prstGeom>
            <a:grpFill/>
            <a:ln w="3175">
              <a:solidFill>
                <a:schemeClr val="accent3">
                  <a:lumMod val="75000"/>
                </a:schemeClr>
              </a:solidFill>
              <a:prstDash val="solid"/>
            </a:ln>
          </p:spPr>
          <p:txBody>
            <a:bodyPr wrap="square" rtlCol="0">
              <a:spAutoFit/>
            </a:bodyPr>
            <a:lstStyle/>
            <a:p>
              <a:pPr algn="just"/>
              <a:r>
                <a:rPr lang="en-US" sz="3199" b="1" dirty="0" err="1">
                  <a:solidFill>
                    <a:schemeClr val="accent6">
                      <a:lumMod val="75000"/>
                    </a:schemeClr>
                  </a:solidFill>
                  <a:latin typeface="Times New Roman" panose="02020603050405020304" pitchFamily="18" charset="0"/>
                  <a:cs typeface="Times New Roman" panose="02020603050405020304" pitchFamily="18" charset="0"/>
                </a:rPr>
                <a:t>Giới</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thiệu</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T</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ên</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thơ</a:t>
              </a:r>
              <a:endParaRPr lang="en-US" sz="3199"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3" name="Rounded Rectangle 2"/>
            <p:cNvSpPr/>
            <p:nvPr/>
          </p:nvSpPr>
          <p:spPr>
            <a:xfrm>
              <a:off x="1251857" y="1208906"/>
              <a:ext cx="2397541" cy="717865"/>
            </a:xfrm>
            <a:prstGeom prst="roundRect">
              <a:avLst/>
            </a:prstGeom>
            <a:gr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dirty="0">
                  <a:solidFill>
                    <a:schemeClr val="accent6">
                      <a:lumMod val="75000"/>
                    </a:schemeClr>
                  </a:solidFill>
                </a:rPr>
                <a:t>MỞ </a:t>
              </a:r>
              <a:r>
                <a:rPr lang="en-US" sz="3599" dirty="0">
                  <a:solidFill>
                    <a:schemeClr val="accent6">
                      <a:lumMod val="75000"/>
                    </a:schemeClr>
                  </a:solidFill>
                </a:rPr>
                <a:t>ĐOẠN</a:t>
              </a:r>
              <a:endParaRPr lang="en-US" sz="3599" dirty="0">
                <a:solidFill>
                  <a:schemeClr val="accent6">
                    <a:lumMod val="75000"/>
                  </a:schemeClr>
                </a:solidFill>
              </a:endParaRPr>
            </a:p>
          </p:txBody>
        </p:sp>
      </p:grpSp>
      <p:grpSp>
        <p:nvGrpSpPr>
          <p:cNvPr id="21" name="Group 20"/>
          <p:cNvGrpSpPr/>
          <p:nvPr/>
        </p:nvGrpSpPr>
        <p:grpSpPr>
          <a:xfrm>
            <a:off x="209360" y="3756507"/>
            <a:ext cx="2886091" cy="2352441"/>
            <a:chOff x="6798247" y="1470160"/>
            <a:chExt cx="4175920" cy="3425755"/>
          </a:xfrm>
        </p:grpSpPr>
        <p:pic>
          <p:nvPicPr>
            <p:cNvPr id="22"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8874">
              <a:off x="6798247" y="1470160"/>
              <a:ext cx="4175920" cy="3425755"/>
            </a:xfrm>
            <a:prstGeom prst="rect">
              <a:avLst/>
            </a:prstGeom>
          </p:spPr>
        </p:pic>
        <p:sp>
          <p:nvSpPr>
            <p:cNvPr id="24" name="TextBox 23">
              <a:extLst>
                <a:ext uri="{FF2B5EF4-FFF2-40B4-BE49-F238E27FC236}">
                  <a16:creationId xmlns:a16="http://schemas.microsoft.com/office/drawing/2014/main" xmlns="" id="{2E45005D-BAC6-5546-90B3-F55490B3EC29}"/>
                </a:ext>
              </a:extLst>
            </p:cNvPr>
            <p:cNvSpPr txBox="1"/>
            <p:nvPr/>
          </p:nvSpPr>
          <p:spPr>
            <a:xfrm rot="1040708">
              <a:off x="7261272" y="2730647"/>
              <a:ext cx="3504611" cy="940819"/>
            </a:xfrm>
            <a:prstGeom prst="rect">
              <a:avLst/>
            </a:prstGeom>
            <a:noFill/>
          </p:spPr>
          <p:txBody>
            <a:bodyPr wrap="square" rtlCol="0">
              <a:spAutoFit/>
            </a:bodyPr>
            <a:lstStyle/>
            <a:p>
              <a:pPr algn="ctr"/>
              <a:r>
                <a:rPr lang="en-US" sz="35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35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dàn</a:t>
              </a:r>
              <a:r>
                <a:rPr lang="x-none" sz="35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a:t>
              </a:r>
            </a:p>
          </p:txBody>
        </p:sp>
      </p:grpSp>
      <p:grpSp>
        <p:nvGrpSpPr>
          <p:cNvPr id="5" name="Group 4"/>
          <p:cNvGrpSpPr/>
          <p:nvPr/>
        </p:nvGrpSpPr>
        <p:grpSpPr>
          <a:xfrm>
            <a:off x="1177587" y="1612695"/>
            <a:ext cx="10230204" cy="1088526"/>
            <a:chOff x="1251857" y="1732815"/>
            <a:chExt cx="10232572" cy="1088778"/>
          </a:xfrm>
        </p:grpSpPr>
        <p:sp>
          <p:nvSpPr>
            <p:cNvPr id="10" name="Rounded Rectangle 9"/>
            <p:cNvSpPr/>
            <p:nvPr/>
          </p:nvSpPr>
          <p:spPr>
            <a:xfrm>
              <a:off x="1251857" y="1732815"/>
              <a:ext cx="2397541" cy="10009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dirty="0">
                  <a:solidFill>
                    <a:schemeClr val="accent6">
                      <a:lumMod val="75000"/>
                    </a:schemeClr>
                  </a:solidFill>
                </a:rPr>
                <a:t>THÂN </a:t>
              </a:r>
              <a:r>
                <a:rPr lang="en-US" sz="3599" dirty="0">
                  <a:solidFill>
                    <a:schemeClr val="accent6">
                      <a:lumMod val="75000"/>
                    </a:schemeClr>
                  </a:solidFill>
                </a:rPr>
                <a:t>ĐOẠN</a:t>
              </a:r>
              <a:endParaRPr lang="en-US" sz="3599" dirty="0">
                <a:solidFill>
                  <a:schemeClr val="accent6">
                    <a:lumMod val="75000"/>
                  </a:schemeClr>
                </a:solidFill>
              </a:endParaRPr>
            </a:p>
          </p:txBody>
        </p:sp>
        <p:sp>
          <p:nvSpPr>
            <p:cNvPr id="12" name="TextBox 11">
              <a:extLst>
                <a:ext uri="{FF2B5EF4-FFF2-40B4-BE49-F238E27FC236}">
                  <a16:creationId xmlns:a16="http://schemas.microsoft.com/office/drawing/2014/main" xmlns="" id="{8C19B409-C7E4-814E-B0D1-6A51196A1B73}"/>
                </a:ext>
              </a:extLst>
            </p:cNvPr>
            <p:cNvSpPr txBox="1"/>
            <p:nvPr/>
          </p:nvSpPr>
          <p:spPr>
            <a:xfrm>
              <a:off x="3748522" y="1744375"/>
              <a:ext cx="7735907" cy="1077218"/>
            </a:xfrm>
            <a:prstGeom prst="rect">
              <a:avLst/>
            </a:prstGeom>
            <a:solidFill>
              <a:schemeClr val="accent5">
                <a:lumMod val="20000"/>
                <a:lumOff val="80000"/>
              </a:schemeClr>
            </a:solidFill>
            <a:ln w="28575">
              <a:solidFill>
                <a:schemeClr val="accent3">
                  <a:lumMod val="75000"/>
                </a:schemeClr>
              </a:solidFill>
              <a:prstDash val="dash"/>
            </a:ln>
          </p:spPr>
          <p:txBody>
            <a:bodyPr wrap="square" rtlCol="0">
              <a:spAutoFit/>
            </a:bodyPr>
            <a:lstStyle/>
            <a:p>
              <a:pPr algn="just"/>
              <a:r>
                <a:rPr lang="en-US" sz="3199"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bày</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diễn</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cảm</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thơ</a:t>
              </a:r>
              <a:r>
                <a:rPr lang="en-US" sz="3199" dirty="0">
                  <a:solidFill>
                    <a:schemeClr val="accent6">
                      <a:lumMod val="75000"/>
                    </a:schemeClr>
                  </a:solidFill>
                  <a:latin typeface="Times New Roman" panose="02020603050405020304" pitchFamily="18" charset="0"/>
                  <a:cs typeface="Times New Roman" panose="02020603050405020304" pitchFamily="18" charset="0"/>
                </a:rPr>
                <a:t>.</a:t>
              </a:r>
              <a:endParaRPr lang="en-US" sz="3199"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267787" y="3192156"/>
            <a:ext cx="9696927" cy="716401"/>
            <a:chOff x="1186541" y="6110363"/>
            <a:chExt cx="7641773" cy="716567"/>
          </a:xfrm>
        </p:grpSpPr>
        <p:sp>
          <p:nvSpPr>
            <p:cNvPr id="11" name="Rounded Rectangle 10"/>
            <p:cNvSpPr/>
            <p:nvPr/>
          </p:nvSpPr>
          <p:spPr>
            <a:xfrm>
              <a:off x="1186541" y="6110363"/>
              <a:ext cx="1880395" cy="716567"/>
            </a:xfrm>
            <a:prstGeom prst="roundRect">
              <a:avLst/>
            </a:prstGeom>
            <a:solidFill>
              <a:srgbClr val="B6A3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dirty="0">
                  <a:solidFill>
                    <a:srgbClr val="C00000"/>
                  </a:solidFill>
                </a:rPr>
                <a:t>KẾT </a:t>
              </a:r>
              <a:r>
                <a:rPr lang="en-US" sz="3599" dirty="0">
                  <a:solidFill>
                    <a:srgbClr val="C00000"/>
                  </a:solidFill>
                </a:rPr>
                <a:t>ĐOẠN</a:t>
              </a:r>
              <a:endParaRPr lang="en-US" sz="3599" dirty="0">
                <a:solidFill>
                  <a:srgbClr val="C00000"/>
                </a:solidFill>
              </a:endParaRPr>
            </a:p>
          </p:txBody>
        </p:sp>
        <p:sp>
          <p:nvSpPr>
            <p:cNvPr id="18" name="TextBox 17">
              <a:extLst>
                <a:ext uri="{FF2B5EF4-FFF2-40B4-BE49-F238E27FC236}">
                  <a16:creationId xmlns:a16="http://schemas.microsoft.com/office/drawing/2014/main" xmlns="" id="{8C19B409-C7E4-814E-B0D1-6A51196A1B73}"/>
                </a:ext>
              </a:extLst>
            </p:cNvPr>
            <p:cNvSpPr txBox="1"/>
            <p:nvPr/>
          </p:nvSpPr>
          <p:spPr>
            <a:xfrm>
              <a:off x="3154321" y="6188456"/>
              <a:ext cx="5673993" cy="584775"/>
            </a:xfrm>
            <a:prstGeom prst="rect">
              <a:avLst/>
            </a:prstGeom>
            <a:solidFill>
              <a:srgbClr val="B6A3FB"/>
            </a:solidFill>
            <a:ln w="3175">
              <a:solidFill>
                <a:schemeClr val="accent3">
                  <a:lumMod val="75000"/>
                </a:schemeClr>
              </a:solidFill>
              <a:prstDash val="solid"/>
            </a:ln>
          </p:spPr>
          <p:txBody>
            <a:bodyPr wrap="square" rtlCol="0">
              <a:spAutoFit/>
            </a:bodyPr>
            <a:lstStyle/>
            <a:p>
              <a:pPr algn="just">
                <a:spcBef>
                  <a:spcPts val="600"/>
                </a:spcBef>
                <a:spcAft>
                  <a:spcPts val="600"/>
                </a:spcAft>
              </a:pPr>
              <a:r>
                <a:rPr lang="en-US" sz="3199" b="1" dirty="0" err="1">
                  <a:solidFill>
                    <a:srgbClr val="C00000"/>
                  </a:solidFill>
                  <a:latin typeface="Times New Roman" panose="02020603050405020304" pitchFamily="18" charset="0"/>
                  <a:cs typeface="Times New Roman" panose="02020603050405020304" pitchFamily="18" charset="0"/>
                </a:rPr>
                <a:t>Cảm</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nghĩ</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của</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bản</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thân</a:t>
              </a:r>
              <a:r>
                <a:rPr lang="en-US" sz="3199" b="1" dirty="0">
                  <a:solidFill>
                    <a:srgbClr val="C00000"/>
                  </a:solidFill>
                  <a:latin typeface="Times New Roman" panose="02020603050405020304" pitchFamily="18" charset="0"/>
                  <a:cs typeface="Times New Roman" panose="02020603050405020304" pitchFamily="18" charset="0"/>
                </a:rPr>
                <a:t>.</a:t>
              </a:r>
              <a:endParaRPr lang="en-US" sz="3199" b="1"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66843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invX="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3)">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BB6AFF74-7FA0-B74F-8FC7-B655DD607049}"/>
              </a:ext>
            </a:extLst>
          </p:cNvPr>
          <p:cNvSpPr txBox="1"/>
          <p:nvPr/>
        </p:nvSpPr>
        <p:spPr>
          <a:xfrm>
            <a:off x="1644083" y="435909"/>
            <a:ext cx="8894291" cy="584640"/>
          </a:xfrm>
          <a:prstGeom prst="rect">
            <a:avLst/>
          </a:prstGeom>
          <a:noFill/>
        </p:spPr>
        <p:txBody>
          <a:bodyPr wrap="square" rtlCol="0">
            <a:spAutoFit/>
          </a:bodyPr>
          <a:lstStyle/>
          <a:p>
            <a:pPr algn="ctr"/>
            <a:r>
              <a:rPr lang="x-none" sz="3199" dirty="0">
                <a:solidFill>
                  <a:schemeClr val="bg1"/>
                </a:solidFill>
                <a:latin typeface="Times New Roman" panose="02020603050405020304" pitchFamily="18" charset="0"/>
                <a:cs typeface="Times New Roman" panose="02020603050405020304" pitchFamily="18" charset="0"/>
              </a:rPr>
              <a:t>Các bước tiến hành</a:t>
            </a:r>
          </a:p>
        </p:txBody>
      </p:sp>
      <p:sp>
        <p:nvSpPr>
          <p:cNvPr id="19" name="矩形 29712">
            <a:extLst>
              <a:ext uri="{FF2B5EF4-FFF2-40B4-BE49-F238E27FC236}">
                <a16:creationId xmlns:a16="http://schemas.microsoft.com/office/drawing/2014/main" xmlns="" id="{6409097C-504D-478E-97D0-673923DA2158}"/>
              </a:ext>
            </a:extLst>
          </p:cNvPr>
          <p:cNvSpPr/>
          <p:nvPr/>
        </p:nvSpPr>
        <p:spPr>
          <a:xfrm rot="882424" flipH="1">
            <a:off x="1911336" y="1087434"/>
            <a:ext cx="3370152" cy="1306342"/>
          </a:xfrm>
          <a:prstGeom prst="rect">
            <a:avLst/>
          </a:prstGeom>
          <a:solidFill>
            <a:srgbClr val="6DC1B5"/>
          </a:solidFill>
          <a:ln w="9525">
            <a:noFill/>
          </a:ln>
        </p:spPr>
        <p:txBody>
          <a:bodyPr/>
          <a:lstStyle/>
          <a:p>
            <a:pPr lvl="0"/>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 name="Group 2"/>
          <p:cNvGrpSpPr/>
          <p:nvPr/>
        </p:nvGrpSpPr>
        <p:grpSpPr>
          <a:xfrm>
            <a:off x="1197004" y="1785624"/>
            <a:ext cx="3592937" cy="2973213"/>
            <a:chOff x="765048" y="2552689"/>
            <a:chExt cx="5531125" cy="4378309"/>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0973">
              <a:off x="765048" y="2552689"/>
              <a:ext cx="5531125" cy="4378309"/>
            </a:xfrm>
            <a:prstGeom prst="rect">
              <a:avLst/>
            </a:prstGeom>
          </p:spPr>
        </p:pic>
        <p:sp>
          <p:nvSpPr>
            <p:cNvPr id="31" name="TextBox 30">
              <a:extLst>
                <a:ext uri="{FF2B5EF4-FFF2-40B4-BE49-F238E27FC236}">
                  <a16:creationId xmlns:a16="http://schemas.microsoft.com/office/drawing/2014/main" xmlns="" id="{54FEDA65-5614-384B-9C73-6B84EA4779DA}"/>
                </a:ext>
              </a:extLst>
            </p:cNvPr>
            <p:cNvSpPr txBox="1"/>
            <p:nvPr/>
          </p:nvSpPr>
          <p:spPr>
            <a:xfrm rot="766051">
              <a:off x="1759879" y="2883262"/>
              <a:ext cx="4220986" cy="3126544"/>
            </a:xfrm>
            <a:prstGeom prst="rect">
              <a:avLst/>
            </a:prstGeom>
            <a:noFill/>
          </p:spPr>
          <p:txBody>
            <a:bodyPr wrap="square" rtlCol="0">
              <a:spAutoFit/>
            </a:bodyPr>
            <a:lstStyle/>
            <a:p>
              <a:pPr algn="ctr"/>
              <a:r>
                <a:rPr lang="en-US"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bày</a:t>
              </a:r>
              <a:endParaRPr lang="x-non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8" name="矩形 29711">
            <a:extLst>
              <a:ext uri="{FF2B5EF4-FFF2-40B4-BE49-F238E27FC236}">
                <a16:creationId xmlns:a16="http://schemas.microsoft.com/office/drawing/2014/main" xmlns="" id="{F2131099-DF3A-4728-ADD3-78C84E2BB44D}"/>
              </a:ext>
            </a:extLst>
          </p:cNvPr>
          <p:cNvSpPr/>
          <p:nvPr/>
        </p:nvSpPr>
        <p:spPr>
          <a:xfrm flipH="1">
            <a:off x="7852258" y="3534582"/>
            <a:ext cx="3452664" cy="790757"/>
          </a:xfrm>
          <a:prstGeom prst="rect">
            <a:avLst/>
          </a:prstGeom>
          <a:solidFill>
            <a:srgbClr val="33909B"/>
          </a:solidFill>
          <a:ln w="9525">
            <a:noFill/>
          </a:ln>
        </p:spPr>
        <p:txBody>
          <a:bodyPr/>
          <a:lstStyle/>
          <a:p>
            <a:pPr lvl="0" algn="ctr"/>
            <a:r>
              <a:rPr lang="en-US" altLang="zh-CN" sz="4399"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BƯỚC 4</a:t>
            </a:r>
            <a:endParaRPr lang="zh-CN" altLang="en-US" sz="4399"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3" name="Group 22"/>
          <p:cNvGrpSpPr/>
          <p:nvPr/>
        </p:nvGrpSpPr>
        <p:grpSpPr>
          <a:xfrm>
            <a:off x="7642735" y="504998"/>
            <a:ext cx="4174954" cy="3424962"/>
            <a:chOff x="6798247" y="1470160"/>
            <a:chExt cx="4175920" cy="3425755"/>
          </a:xfrm>
        </p:grpSpPr>
        <p:pic>
          <p:nvPicPr>
            <p:cNvPr id="26"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8874">
              <a:off x="6798247" y="1470160"/>
              <a:ext cx="4175920" cy="3425755"/>
            </a:xfrm>
            <a:prstGeom prst="rect">
              <a:avLst/>
            </a:prstGeom>
          </p:spPr>
        </p:pic>
        <p:sp>
          <p:nvSpPr>
            <p:cNvPr id="27" name="TextBox 26">
              <a:extLst>
                <a:ext uri="{FF2B5EF4-FFF2-40B4-BE49-F238E27FC236}">
                  <a16:creationId xmlns:a16="http://schemas.microsoft.com/office/drawing/2014/main" xmlns="" id="{2E45005D-BAC6-5546-90B3-F55490B3EC29}"/>
                </a:ext>
              </a:extLst>
            </p:cNvPr>
            <p:cNvSpPr txBox="1"/>
            <p:nvPr/>
          </p:nvSpPr>
          <p:spPr>
            <a:xfrm rot="1040708">
              <a:off x="7264739" y="2639718"/>
              <a:ext cx="3352121" cy="1077218"/>
            </a:xfrm>
            <a:prstGeom prst="rect">
              <a:avLst/>
            </a:prstGeom>
            <a:noFill/>
          </p:spPr>
          <p:txBody>
            <a:bodyPr wrap="square" rtlCol="0">
              <a:spAutoFit/>
            </a:bodyPr>
            <a:lstStyle/>
            <a:p>
              <a:pPr algn="ct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Trao</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đổi</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x-none"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xmlns="" id="{4A2AE7F6-34F3-364A-A15D-CA47ABDA4ADA}"/>
              </a:ext>
            </a:extLst>
          </p:cNvPr>
          <p:cNvSpPr txBox="1"/>
          <p:nvPr/>
        </p:nvSpPr>
        <p:spPr>
          <a:xfrm rot="850202">
            <a:off x="2149155" y="1424231"/>
            <a:ext cx="2866523" cy="784648"/>
          </a:xfrm>
          <a:prstGeom prst="rect">
            <a:avLst/>
          </a:prstGeom>
          <a:noFill/>
        </p:spPr>
        <p:txBody>
          <a:bodyPr wrap="square" rtlCol="0">
            <a:spAutoFit/>
          </a:bodyPr>
          <a:lstStyle/>
          <a:p>
            <a:pPr algn="ctr"/>
            <a:r>
              <a:rPr lang="x-none" sz="4499" b="1" dirty="0">
                <a:solidFill>
                  <a:srgbClr val="FF0000"/>
                </a:solidFill>
                <a:latin typeface="Times New Roman" panose="02020603050405020304" pitchFamily="18" charset="0"/>
                <a:cs typeface="Times New Roman" panose="02020603050405020304" pitchFamily="18" charset="0"/>
              </a:rPr>
              <a:t>BƯỚC 3</a:t>
            </a:r>
          </a:p>
        </p:txBody>
      </p:sp>
    </p:spTree>
    <p:extLst>
      <p:ext uri="{BB962C8B-B14F-4D97-AF65-F5344CB8AC3E}">
        <p14:creationId xmlns:p14="http://schemas.microsoft.com/office/powerpoint/2010/main" val="3614162276"/>
      </p:ext>
    </p:extLst>
  </p:cSld>
  <p:clrMapOvr>
    <a:masterClrMapping/>
  </p:clrMapOvr>
  <mc:AlternateContent xmlns:mc="http://schemas.openxmlformats.org/markup-compatibility/2006" xmlns:p14="http://schemas.microsoft.com/office/powerpoint/2010/main">
    <mc:Choice Requires="p14">
      <p:transition spd="slow" advClick="0">
        <p14:prism isInverted="1"/>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a:blipFill>
            <a:blip r:embed="rId2"/>
            <a:stretch>
              <a:fillRect/>
            </a:stretch>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rtlCol="0">
            <a:normAutofit/>
          </a:bodyPr>
          <a:lstStyle/>
          <a:p>
            <a:pPr eaLnBrk="1" fontAlgn="auto" hangingPunct="1">
              <a:spcAft>
                <a:spcPts val="0"/>
              </a:spcAft>
              <a:defRPr/>
            </a:pPr>
            <a:endParaRPr lang="en-US" sz="13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13800" b="1"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 TẬP</a:t>
            </a:r>
          </a:p>
        </p:txBody>
      </p:sp>
    </p:spTree>
    <p:extLst>
      <p:ext uri="{BB962C8B-B14F-4D97-AF65-F5344CB8AC3E}">
        <p14:creationId xmlns:p14="http://schemas.microsoft.com/office/powerpoint/2010/main" val="3269595699"/>
      </p:ext>
    </p:extLst>
  </p:cSld>
  <p:clrMapOvr>
    <a:masterClrMapping/>
  </p:clrMapOvr>
  <p:transition spd="slow">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1290</Words>
  <Application>Microsoft Office PowerPoint</Application>
  <PresentationFormat>Widescreen</PresentationFormat>
  <Paragraphs>112</Paragraphs>
  <Slides>14</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微软雅黑</vt:lpstr>
      <vt:lpstr>宋体</vt: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2022-11-27T11:31:35Z</dcterms:created>
  <dcterms:modified xsi:type="dcterms:W3CDTF">2022-11-27T12:06:41Z</dcterms:modified>
</cp:coreProperties>
</file>