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73" r:id="rId13"/>
    <p:sldId id="274" r:id="rId14"/>
    <p:sldId id="275" r:id="rId15"/>
    <p:sldId id="276" r:id="rId16"/>
    <p:sldId id="269" r:id="rId17"/>
    <p:sldId id="270" r:id="rId18"/>
    <p:sldId id="277" r:id="rId19"/>
    <p:sldId id="278" r:id="rId20"/>
    <p:sldId id="279" r:id="rId21"/>
    <p:sldId id="280" r:id="rId22"/>
    <p:sldId id="281" r:id="rId23"/>
    <p:sldId id="282"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D6A22C-1083-41BE-A580-53337E9662AD}"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9840B-9A3A-4BD1-8A5A-F85534689506}" type="slidenum">
              <a:rPr lang="en-US" smtClean="0"/>
              <a:t>‹#›</a:t>
            </a:fld>
            <a:endParaRPr lang="en-US"/>
          </a:p>
        </p:txBody>
      </p:sp>
    </p:spTree>
    <p:extLst>
      <p:ext uri="{BB962C8B-B14F-4D97-AF65-F5344CB8AC3E}">
        <p14:creationId xmlns:p14="http://schemas.microsoft.com/office/powerpoint/2010/main" val="19021021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6A22C-1083-41BE-A580-53337E9662AD}"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9840B-9A3A-4BD1-8A5A-F85534689506}" type="slidenum">
              <a:rPr lang="en-US" smtClean="0"/>
              <a:t>‹#›</a:t>
            </a:fld>
            <a:endParaRPr lang="en-US"/>
          </a:p>
        </p:txBody>
      </p:sp>
    </p:spTree>
    <p:extLst>
      <p:ext uri="{BB962C8B-B14F-4D97-AF65-F5344CB8AC3E}">
        <p14:creationId xmlns:p14="http://schemas.microsoft.com/office/powerpoint/2010/main" val="149992484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6A22C-1083-41BE-A580-53337E9662AD}"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9840B-9A3A-4BD1-8A5A-F85534689506}" type="slidenum">
              <a:rPr lang="en-US" smtClean="0"/>
              <a:t>‹#›</a:t>
            </a:fld>
            <a:endParaRPr lang="en-US"/>
          </a:p>
        </p:txBody>
      </p:sp>
    </p:spTree>
    <p:extLst>
      <p:ext uri="{BB962C8B-B14F-4D97-AF65-F5344CB8AC3E}">
        <p14:creationId xmlns:p14="http://schemas.microsoft.com/office/powerpoint/2010/main" val="301227874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6A22C-1083-41BE-A580-53337E9662AD}"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9840B-9A3A-4BD1-8A5A-F85534689506}" type="slidenum">
              <a:rPr lang="en-US" smtClean="0"/>
              <a:t>‹#›</a:t>
            </a:fld>
            <a:endParaRPr lang="en-US"/>
          </a:p>
        </p:txBody>
      </p:sp>
    </p:spTree>
    <p:extLst>
      <p:ext uri="{BB962C8B-B14F-4D97-AF65-F5344CB8AC3E}">
        <p14:creationId xmlns:p14="http://schemas.microsoft.com/office/powerpoint/2010/main" val="41861682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D6A22C-1083-41BE-A580-53337E9662AD}"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9840B-9A3A-4BD1-8A5A-F85534689506}" type="slidenum">
              <a:rPr lang="en-US" smtClean="0"/>
              <a:t>‹#›</a:t>
            </a:fld>
            <a:endParaRPr lang="en-US"/>
          </a:p>
        </p:txBody>
      </p:sp>
    </p:spTree>
    <p:extLst>
      <p:ext uri="{BB962C8B-B14F-4D97-AF65-F5344CB8AC3E}">
        <p14:creationId xmlns:p14="http://schemas.microsoft.com/office/powerpoint/2010/main" val="29245597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D6A22C-1083-41BE-A580-53337E9662AD}"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9840B-9A3A-4BD1-8A5A-F85534689506}" type="slidenum">
              <a:rPr lang="en-US" smtClean="0"/>
              <a:t>‹#›</a:t>
            </a:fld>
            <a:endParaRPr lang="en-US"/>
          </a:p>
        </p:txBody>
      </p:sp>
    </p:spTree>
    <p:extLst>
      <p:ext uri="{BB962C8B-B14F-4D97-AF65-F5344CB8AC3E}">
        <p14:creationId xmlns:p14="http://schemas.microsoft.com/office/powerpoint/2010/main" val="25740575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D6A22C-1083-41BE-A580-53337E9662AD}" type="datetimeFigureOut">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99840B-9A3A-4BD1-8A5A-F85534689506}" type="slidenum">
              <a:rPr lang="en-US" smtClean="0"/>
              <a:t>‹#›</a:t>
            </a:fld>
            <a:endParaRPr lang="en-US"/>
          </a:p>
        </p:txBody>
      </p:sp>
    </p:spTree>
    <p:extLst>
      <p:ext uri="{BB962C8B-B14F-4D97-AF65-F5344CB8AC3E}">
        <p14:creationId xmlns:p14="http://schemas.microsoft.com/office/powerpoint/2010/main" val="38238631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D6A22C-1083-41BE-A580-53337E9662AD}"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99840B-9A3A-4BD1-8A5A-F85534689506}" type="slidenum">
              <a:rPr lang="en-US" smtClean="0"/>
              <a:t>‹#›</a:t>
            </a:fld>
            <a:endParaRPr lang="en-US"/>
          </a:p>
        </p:txBody>
      </p:sp>
    </p:spTree>
    <p:extLst>
      <p:ext uri="{BB962C8B-B14F-4D97-AF65-F5344CB8AC3E}">
        <p14:creationId xmlns:p14="http://schemas.microsoft.com/office/powerpoint/2010/main" val="11234121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6A22C-1083-41BE-A580-53337E9662AD}" type="datetimeFigureOut">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99840B-9A3A-4BD1-8A5A-F85534689506}" type="slidenum">
              <a:rPr lang="en-US" smtClean="0"/>
              <a:t>‹#›</a:t>
            </a:fld>
            <a:endParaRPr lang="en-US"/>
          </a:p>
        </p:txBody>
      </p:sp>
    </p:spTree>
    <p:extLst>
      <p:ext uri="{BB962C8B-B14F-4D97-AF65-F5344CB8AC3E}">
        <p14:creationId xmlns:p14="http://schemas.microsoft.com/office/powerpoint/2010/main" val="7945687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D6A22C-1083-41BE-A580-53337E9662AD}"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9840B-9A3A-4BD1-8A5A-F85534689506}" type="slidenum">
              <a:rPr lang="en-US" smtClean="0"/>
              <a:t>‹#›</a:t>
            </a:fld>
            <a:endParaRPr lang="en-US"/>
          </a:p>
        </p:txBody>
      </p:sp>
    </p:spTree>
    <p:extLst>
      <p:ext uri="{BB962C8B-B14F-4D97-AF65-F5344CB8AC3E}">
        <p14:creationId xmlns:p14="http://schemas.microsoft.com/office/powerpoint/2010/main" val="41291625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D6A22C-1083-41BE-A580-53337E9662AD}"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9840B-9A3A-4BD1-8A5A-F85534689506}" type="slidenum">
              <a:rPr lang="en-US" smtClean="0"/>
              <a:t>‹#›</a:t>
            </a:fld>
            <a:endParaRPr lang="en-US"/>
          </a:p>
        </p:txBody>
      </p:sp>
    </p:spTree>
    <p:extLst>
      <p:ext uri="{BB962C8B-B14F-4D97-AF65-F5344CB8AC3E}">
        <p14:creationId xmlns:p14="http://schemas.microsoft.com/office/powerpoint/2010/main" val="32092762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6A22C-1083-41BE-A580-53337E9662AD}" type="datetimeFigureOut">
              <a:rPr lang="en-US" smtClean="0"/>
              <a:t>11/23/2022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9840B-9A3A-4BD1-8A5A-F85534689506}" type="slidenum">
              <a:rPr lang="en-US" smtClean="0"/>
              <a:t>‹#›</a:t>
            </a:fld>
            <a:endParaRPr lang="en-US"/>
          </a:p>
        </p:txBody>
      </p:sp>
    </p:spTree>
    <p:extLst>
      <p:ext uri="{BB962C8B-B14F-4D97-AF65-F5344CB8AC3E}">
        <p14:creationId xmlns:p14="http://schemas.microsoft.com/office/powerpoint/2010/main" val="276785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4891" y="2366701"/>
            <a:ext cx="9727300" cy="2387600"/>
          </a:xfrm>
        </p:spPr>
        <p:txBody>
          <a:bodyPr>
            <a:normAutofit fontScale="90000"/>
          </a:bodyPr>
          <a:lstStyle/>
          <a:p>
            <a:r>
              <a:rPr lang="vi-VN" b="1" dirty="0"/>
              <a:t>ÔN TẬP </a:t>
            </a:r>
            <a:r>
              <a:rPr lang="en-US" b="1" dirty="0" smtClean="0">
                <a:latin typeface="Times New Roman" panose="02020603050405020304" pitchFamily="18" charset="0"/>
                <a:cs typeface="Times New Roman" panose="02020603050405020304" pitchFamily="18" charset="0"/>
              </a:rPr>
              <a:t>KIỂM TRA GIỮA KỲ</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MÔN: </a:t>
            </a:r>
            <a:r>
              <a:rPr lang="vi-VN" b="1" dirty="0" smtClean="0"/>
              <a:t>NGỮ </a:t>
            </a:r>
            <a:r>
              <a:rPr lang="vi-VN" b="1" dirty="0"/>
              <a:t>VĂN </a:t>
            </a:r>
            <a:r>
              <a:rPr lang="vi-VN" b="1" dirty="0" smtClean="0"/>
              <a:t>6</a:t>
            </a:r>
            <a:r>
              <a:rPr lang="en-US" dirty="0"/>
              <a:t/>
            </a:r>
            <a:br>
              <a:rPr lang="en-US" dirty="0"/>
            </a:br>
            <a:endParaRPr lang="en-US" dirty="0"/>
          </a:p>
        </p:txBody>
      </p:sp>
    </p:spTree>
    <p:extLst>
      <p:ext uri="{BB962C8B-B14F-4D97-AF65-F5344CB8AC3E}">
        <p14:creationId xmlns:p14="http://schemas.microsoft.com/office/powerpoint/2010/main" val="9991739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499" y="950241"/>
            <a:ext cx="10916239" cy="5410712"/>
          </a:xfrm>
          <a:prstGeom prst="rect">
            <a:avLst/>
          </a:prstGeom>
        </p:spPr>
        <p:txBody>
          <a:bodyPr wrap="square">
            <a:spAutoFit/>
          </a:bodyPr>
          <a:lstStyle/>
          <a:p>
            <a:pPr marL="240665" algn="just">
              <a:spcBef>
                <a:spcPts val="5"/>
              </a:spcBef>
              <a:spcAft>
                <a:spcPts val="0"/>
              </a:spcAft>
            </a:pPr>
            <a:r>
              <a:rPr lang="vi-VN" sz="2400" b="1" kern="0" dirty="0" smtClean="0">
                <a:effectLst/>
                <a:latin typeface="Times New Roman" panose="02020603050405020304" pitchFamily="18" charset="0"/>
                <a:ea typeface="Times New Roman" panose="02020603050405020304" pitchFamily="18" charset="0"/>
              </a:rPr>
              <a:t>Ngữ liệu 5: </a:t>
            </a:r>
            <a:r>
              <a:rPr lang="en-US" sz="2400" b="1" kern="0" dirty="0" err="1" smtClean="0">
                <a:latin typeface="Times New Roman" panose="02020603050405020304" pitchFamily="18" charset="0"/>
                <a:ea typeface="Times New Roman" panose="02020603050405020304" pitchFamily="18" charset="0"/>
              </a:rPr>
              <a:t>Đọ</a:t>
            </a:r>
            <a:r>
              <a:rPr lang="vi-VN" sz="2400" b="1" kern="0" dirty="0" smtClean="0">
                <a:effectLst/>
                <a:latin typeface="Times New Roman" panose="02020603050405020304" pitchFamily="18" charset="0"/>
                <a:ea typeface="Times New Roman" panose="02020603050405020304" pitchFamily="18" charset="0"/>
              </a:rPr>
              <a:t>c văn b</a:t>
            </a:r>
            <a:r>
              <a:rPr lang="en-US" sz="2400" b="1" kern="0" dirty="0" smtClean="0">
                <a:latin typeface="Times New Roman" panose="02020603050405020304" pitchFamily="18" charset="0"/>
                <a:ea typeface="Times New Roman" panose="02020603050405020304" pitchFamily="18" charset="0"/>
              </a:rPr>
              <a:t>ả</a:t>
            </a:r>
            <a:r>
              <a:rPr lang="vi-VN" sz="2400" b="1" kern="0" dirty="0" smtClean="0">
                <a:effectLst/>
                <a:latin typeface="Times New Roman" panose="02020603050405020304" pitchFamily="18" charset="0"/>
                <a:ea typeface="Times New Roman" panose="02020603050405020304" pitchFamily="18" charset="0"/>
              </a:rPr>
              <a:t>n sau v</a:t>
            </a:r>
            <a:r>
              <a:rPr lang="en-US" sz="2400" b="1" kern="0" dirty="0" smtClean="0">
                <a:latin typeface="Times New Roman" panose="02020603050405020304" pitchFamily="18" charset="0"/>
                <a:ea typeface="Times New Roman" panose="02020603050405020304" pitchFamily="18" charset="0"/>
              </a:rPr>
              <a:t>à</a:t>
            </a:r>
            <a:r>
              <a:rPr lang="vi-VN" sz="2400" b="1" kern="0" dirty="0" smtClean="0">
                <a:effectLst/>
                <a:latin typeface="Times New Roman" panose="02020603050405020304" pitchFamily="18" charset="0"/>
                <a:ea typeface="Times New Roman" panose="02020603050405020304" pitchFamily="18" charset="0"/>
              </a:rPr>
              <a:t> th</a:t>
            </a:r>
            <a:r>
              <a:rPr lang="en-US" sz="2400" b="1" kern="0" dirty="0" smtClean="0">
                <a:latin typeface="Times New Roman" panose="02020603050405020304" pitchFamily="18" charset="0"/>
                <a:ea typeface="Times New Roman" panose="02020603050405020304" pitchFamily="18" charset="0"/>
              </a:rPr>
              <a:t>ự</a:t>
            </a:r>
            <a:r>
              <a:rPr lang="vi-VN" sz="2400" b="1" kern="0" dirty="0" smtClean="0">
                <a:effectLst/>
                <a:latin typeface="Times New Roman" panose="02020603050405020304" pitchFamily="18" charset="0"/>
                <a:ea typeface="Times New Roman" panose="02020603050405020304" pitchFamily="18" charset="0"/>
              </a:rPr>
              <a:t>c hiện </a:t>
            </a:r>
            <a:r>
              <a:rPr lang="en-US" sz="2400" b="1" kern="0" dirty="0" err="1" smtClean="0">
                <a:effectLst/>
                <a:latin typeface="Times New Roman" panose="02020603050405020304" pitchFamily="18" charset="0"/>
                <a:ea typeface="Times New Roman" panose="02020603050405020304" pitchFamily="18" charset="0"/>
              </a:rPr>
              <a:t>các</a:t>
            </a:r>
            <a:r>
              <a:rPr lang="en-US" sz="2400" b="1" kern="0" dirty="0" smtClean="0">
                <a:effectLst/>
                <a:latin typeface="Times New Roman" panose="02020603050405020304" pitchFamily="18" charset="0"/>
                <a:ea typeface="Times New Roman" panose="02020603050405020304" pitchFamily="18" charset="0"/>
              </a:rPr>
              <a:t> </a:t>
            </a:r>
            <a:r>
              <a:rPr lang="en-US" sz="2400" b="1" kern="0" dirty="0" err="1" smtClean="0">
                <a:effectLst/>
                <a:latin typeface="Times New Roman" panose="02020603050405020304" pitchFamily="18" charset="0"/>
                <a:ea typeface="Times New Roman" panose="02020603050405020304" pitchFamily="18" charset="0"/>
              </a:rPr>
              <a:t>yêu</a:t>
            </a:r>
            <a:r>
              <a:rPr lang="en-US" sz="2400" b="1" kern="0" dirty="0" smtClean="0">
                <a:effectLst/>
                <a:latin typeface="Times New Roman" panose="02020603050405020304" pitchFamily="18" charset="0"/>
                <a:ea typeface="Times New Roman" panose="02020603050405020304" pitchFamily="18" charset="0"/>
              </a:rPr>
              <a:t> </a:t>
            </a:r>
            <a:r>
              <a:rPr lang="en-US" sz="2400" b="1" kern="0" dirty="0" err="1" smtClean="0">
                <a:effectLst/>
                <a:latin typeface="Times New Roman" panose="02020603050405020304" pitchFamily="18" charset="0"/>
                <a:ea typeface="Times New Roman" panose="02020603050405020304" pitchFamily="18" charset="0"/>
              </a:rPr>
              <a:t>cầu</a:t>
            </a:r>
            <a:r>
              <a:rPr lang="en-US" sz="2400" b="1" kern="0" dirty="0" smtClean="0">
                <a:effectLst/>
                <a:latin typeface="Times New Roman" panose="02020603050405020304" pitchFamily="18" charset="0"/>
                <a:ea typeface="Times New Roman" panose="02020603050405020304" pitchFamily="18" charset="0"/>
              </a:rPr>
              <a:t> </a:t>
            </a:r>
            <a:r>
              <a:rPr lang="en-US" sz="2400" b="1" kern="0" dirty="0" err="1" smtClean="0">
                <a:effectLst/>
                <a:latin typeface="Times New Roman" panose="02020603050405020304" pitchFamily="18" charset="0"/>
                <a:ea typeface="Times New Roman" panose="02020603050405020304" pitchFamily="18" charset="0"/>
              </a:rPr>
              <a:t>bên</a:t>
            </a:r>
            <a:r>
              <a:rPr lang="en-US" sz="2400" b="1" kern="0" dirty="0" smtClean="0">
                <a:effectLst/>
                <a:latin typeface="Times New Roman" panose="02020603050405020304" pitchFamily="18" charset="0"/>
                <a:ea typeface="Times New Roman" panose="02020603050405020304" pitchFamily="18" charset="0"/>
              </a:rPr>
              <a:t> </a:t>
            </a:r>
            <a:r>
              <a:rPr lang="vi-VN" sz="2400" b="1" kern="0" dirty="0" smtClean="0">
                <a:effectLst/>
                <a:latin typeface="Times New Roman" panose="02020603050405020304" pitchFamily="18" charset="0"/>
                <a:ea typeface="Times New Roman" panose="02020603050405020304" pitchFamily="18" charset="0"/>
              </a:rPr>
              <a:t>dưới (3 điểm) </a:t>
            </a:r>
            <a:endParaRPr lang="en-US" sz="2400" b="1" kern="0" dirty="0" smtClean="0">
              <a:effectLst/>
              <a:latin typeface="Times New Roman" panose="02020603050405020304" pitchFamily="18" charset="0"/>
              <a:ea typeface="Times New Roman" panose="02020603050405020304" pitchFamily="18" charset="0"/>
            </a:endParaRPr>
          </a:p>
          <a:p>
            <a:pPr marL="240665" algn="just">
              <a:spcBef>
                <a:spcPts val="5"/>
              </a:spcBef>
              <a:spcAft>
                <a:spcPts val="0"/>
              </a:spcAft>
            </a:pPr>
            <a:r>
              <a:rPr lang="en-US" sz="2400" i="1" dirty="0" smtClean="0">
                <a:effectLst/>
                <a:latin typeface="Times New Roman" panose="02020603050405020304" pitchFamily="18" charset="0"/>
                <a:ea typeface="Times New Roman" panose="02020603050405020304" pitchFamily="18" charset="0"/>
              </a:rPr>
              <a:t>	</a:t>
            </a:r>
            <a:r>
              <a:rPr lang="vi-VN" sz="2400" i="1" dirty="0" smtClean="0">
                <a:effectLst/>
                <a:latin typeface="Times New Roman" panose="02020603050405020304" pitchFamily="18" charset="0"/>
                <a:ea typeface="Times New Roman" panose="02020603050405020304" pitchFamily="18" charset="0"/>
              </a:rPr>
              <a:t>Ngày xửa ngày xưa, có hai chị em cùng cha khác mẹ, chị tên là Tấm, em tên là Cám. Mẹ Tấm mất sớm, sau đó mấy năm cha Tấm cũng qua đời, Tấm ở với dì ghẻ là mẹ Cám. Bà mẹ kế này rất cay nghiệt, bắt Tấm phải làm hết mọi việc nặng nhọc từ việc nhà đến việc chăn trâu cắt cỏ. Trong khi đó Cám được nuông chiều không phải làm gì</a:t>
            </a:r>
            <a:r>
              <a:rPr lang="vi-VN" sz="2400" i="1" spc="-20" dirty="0" smtClean="0">
                <a:effectLst/>
                <a:latin typeface="Times New Roman" panose="02020603050405020304" pitchFamily="18" charset="0"/>
                <a:ea typeface="Times New Roman" panose="02020603050405020304" pitchFamily="18" charset="0"/>
              </a:rPr>
              <a:t> </a:t>
            </a:r>
            <a:r>
              <a:rPr lang="vi-VN" sz="2400" i="1" dirty="0" smtClean="0">
                <a:effectLst/>
                <a:latin typeface="Times New Roman" panose="02020603050405020304" pitchFamily="18" charset="0"/>
                <a:ea typeface="Times New Roman" panose="02020603050405020304" pitchFamily="18" charset="0"/>
              </a:rPr>
              <a:t>cả</a:t>
            </a:r>
            <a:r>
              <a:rPr lang="en-US" sz="2400" i="1" dirty="0" smtClean="0">
                <a:effectLst/>
                <a:latin typeface="Times New Roman" panose="02020603050405020304" pitchFamily="18" charset="0"/>
                <a:ea typeface="Times New Roman" panose="02020603050405020304" pitchFamily="18" charset="0"/>
              </a:rPr>
              <a:t>.</a:t>
            </a:r>
            <a:endParaRPr lang="en-US" sz="2400" dirty="0" smtClean="0">
              <a:effectLst/>
              <a:latin typeface="Times New Roman" panose="02020603050405020304" pitchFamily="18" charset="0"/>
              <a:ea typeface="Times New Roman" panose="02020603050405020304" pitchFamily="18" charset="0"/>
            </a:endParaRPr>
          </a:p>
          <a:p>
            <a:pPr marL="240665" marR="78740" algn="just">
              <a:spcAft>
                <a:spcPts val="0"/>
              </a:spcAft>
            </a:pPr>
            <a:r>
              <a:rPr lang="en-US" sz="2400" i="1" dirty="0" smtClean="0">
                <a:effectLst/>
                <a:latin typeface="Times New Roman" panose="02020603050405020304" pitchFamily="18" charset="0"/>
                <a:ea typeface="Times New Roman" panose="02020603050405020304" pitchFamily="18" charset="0"/>
              </a:rPr>
              <a:t>	</a:t>
            </a:r>
            <a:r>
              <a:rPr lang="vi-VN" sz="2400" i="1" dirty="0" smtClean="0">
                <a:effectLst/>
                <a:latin typeface="Times New Roman" panose="02020603050405020304" pitchFamily="18" charset="0"/>
                <a:ea typeface="Times New Roman" panose="02020603050405020304" pitchFamily="18" charset="0"/>
              </a:rPr>
              <a:t>Một hôm, bà ta cho hai chị em mỗi người một cái giỏ bảo ra đồng xúc tép, còn hứa "Hễ đứa nào bắt được đầy giỏ thì thưởng cho một cái yếm đỏ". Ra đồng, Tấm chăm chỉ bắt được đầy giỏ, còn Cám thì mải chơi nên chẳng bắt được gì.</a:t>
            </a:r>
            <a:endParaRPr lang="en-US" sz="2400" dirty="0" smtClean="0">
              <a:effectLst/>
              <a:latin typeface="Times New Roman" panose="02020603050405020304" pitchFamily="18" charset="0"/>
              <a:ea typeface="Times New Roman" panose="02020603050405020304" pitchFamily="18" charset="0"/>
            </a:endParaRPr>
          </a:p>
          <a:p>
            <a:pPr marL="240665" algn="just">
              <a:spcAft>
                <a:spcPts val="0"/>
              </a:spcAft>
            </a:pPr>
            <a:r>
              <a:rPr lang="en-US" sz="2400" i="1" dirty="0" smtClean="0">
                <a:effectLst/>
                <a:latin typeface="Times New Roman" panose="02020603050405020304" pitchFamily="18" charset="0"/>
                <a:ea typeface="Times New Roman" panose="02020603050405020304" pitchFamily="18" charset="0"/>
              </a:rPr>
              <a:t>	</a:t>
            </a:r>
            <a:r>
              <a:rPr lang="vi-VN" sz="2400" i="1" dirty="0" smtClean="0">
                <a:effectLst/>
                <a:latin typeface="Times New Roman" panose="02020603050405020304" pitchFamily="18" charset="0"/>
                <a:ea typeface="Times New Roman" panose="02020603050405020304" pitchFamily="18" charset="0"/>
              </a:rPr>
              <a:t>Thấy Tấm bắt được một giỏ đầy, Cám bảo chị :</a:t>
            </a:r>
            <a:endParaRPr lang="en-US" sz="2400" dirty="0" smtClean="0">
              <a:effectLst/>
              <a:latin typeface="Times New Roman" panose="02020603050405020304" pitchFamily="18" charset="0"/>
              <a:ea typeface="Times New Roman" panose="02020603050405020304" pitchFamily="18" charset="0"/>
            </a:endParaRPr>
          </a:p>
          <a:p>
            <a:pPr marL="240665" algn="just">
              <a:spcAft>
                <a:spcPts val="0"/>
              </a:spcAft>
            </a:pPr>
            <a:r>
              <a:rPr lang="en-US" sz="2400" i="1" dirty="0" smtClean="0">
                <a:effectLst/>
                <a:latin typeface="Times New Roman" panose="02020603050405020304" pitchFamily="18" charset="0"/>
                <a:ea typeface="Times New Roman" panose="02020603050405020304" pitchFamily="18" charset="0"/>
              </a:rPr>
              <a:t>	</a:t>
            </a:r>
            <a:r>
              <a:rPr lang="vi-VN" sz="2400" i="1" dirty="0" smtClean="0">
                <a:effectLst/>
                <a:latin typeface="Times New Roman" panose="02020603050405020304" pitchFamily="18" charset="0"/>
                <a:ea typeface="Times New Roman" panose="02020603050405020304" pitchFamily="18" charset="0"/>
              </a:rPr>
              <a:t>- Chị Tấm ơi, chị Tấm! Đầu chị lấm, chị hụp cho sâu, kẻo về mẹ mắng.</a:t>
            </a:r>
            <a:endParaRPr lang="en-US" sz="2400" dirty="0" smtClean="0">
              <a:effectLst/>
              <a:latin typeface="Times New Roman" panose="02020603050405020304" pitchFamily="18" charset="0"/>
              <a:ea typeface="Times New Roman" panose="02020603050405020304" pitchFamily="18" charset="0"/>
            </a:endParaRPr>
          </a:p>
          <a:p>
            <a:pPr marL="240665" marR="34925">
              <a:lnSpc>
                <a:spcPct val="120000"/>
              </a:lnSpc>
              <a:spcAft>
                <a:spcPts val="0"/>
              </a:spcAft>
            </a:pPr>
            <a:r>
              <a:rPr lang="en-US" sz="2400" i="1" dirty="0" smtClean="0">
                <a:effectLst/>
                <a:latin typeface="Times New Roman" panose="02020603050405020304" pitchFamily="18" charset="0"/>
                <a:ea typeface="Times New Roman" panose="02020603050405020304" pitchFamily="18" charset="0"/>
              </a:rPr>
              <a:t>	</a:t>
            </a:r>
            <a:r>
              <a:rPr lang="vi-VN" sz="2400" i="1" dirty="0" smtClean="0">
                <a:effectLst/>
                <a:latin typeface="Times New Roman" panose="02020603050405020304" pitchFamily="18" charset="0"/>
                <a:ea typeface="Times New Roman" panose="02020603050405020304" pitchFamily="18" charset="0"/>
              </a:rPr>
              <a:t>Tin là thật, Tấm bèn xuống ao lội ra chỗ sâu tắm rửa. Cám thừa dịp trút hết tép của Tấm</a:t>
            </a:r>
            <a:r>
              <a:rPr lang="en-US" sz="2400" i="1" dirty="0" smtClean="0">
                <a:effectLst/>
                <a:latin typeface="Times New Roman" panose="02020603050405020304" pitchFamily="18" charset="0"/>
                <a:ea typeface="Times New Roman" panose="02020603050405020304" pitchFamily="18" charset="0"/>
              </a:rPr>
              <a:t> </a:t>
            </a:r>
            <a:r>
              <a:rPr lang="vi-VN" sz="2400" i="1" dirty="0" smtClean="0">
                <a:effectLst/>
                <a:latin typeface="Times New Roman" panose="02020603050405020304" pitchFamily="18" charset="0"/>
                <a:ea typeface="Times New Roman" panose="02020603050405020304" pitchFamily="18" charset="0"/>
              </a:rPr>
              <a:t>vào giỏ của mình rồi ba chân bốn cẳng về trước. Lúc Tấm bước lên</a:t>
            </a:r>
            <a:r>
              <a:rPr lang="en-US" sz="2400" i="1" dirty="0" smtClean="0">
                <a:effectLst/>
                <a:latin typeface="Times New Roman" panose="02020603050405020304" pitchFamily="18" charset="0"/>
                <a:ea typeface="Times New Roman" panose="02020603050405020304" pitchFamily="18" charset="0"/>
              </a:rPr>
              <a:t>.</a:t>
            </a:r>
            <a:endParaRPr lang="en-US" sz="2400" dirty="0" smtClean="0">
              <a:effectLst/>
              <a:latin typeface="Times New Roman" panose="02020603050405020304" pitchFamily="18" charset="0"/>
              <a:ea typeface="Times New Roman" panose="02020603050405020304" pitchFamily="18" charset="0"/>
            </a:endParaRPr>
          </a:p>
          <a:p>
            <a:pPr algn="r"/>
            <a:r>
              <a:rPr lang="vi-VN" sz="2400" i="1" dirty="0" smtClean="0">
                <a:effectLst/>
                <a:latin typeface="Times New Roman" panose="02020603050405020304" pitchFamily="18" charset="0"/>
                <a:ea typeface="Times New Roman" panose="02020603050405020304" pitchFamily="18" charset="0"/>
              </a:rPr>
              <a:t>(</a:t>
            </a:r>
            <a:r>
              <a:rPr lang="en-US" sz="2400" i="1" dirty="0" err="1" smtClean="0">
                <a:effectLst/>
                <a:latin typeface="Times New Roman" panose="02020603050405020304" pitchFamily="18" charset="0"/>
                <a:ea typeface="Times New Roman" panose="02020603050405020304" pitchFamily="18" charset="0"/>
              </a:rPr>
              <a:t>Trích</a:t>
            </a:r>
            <a:r>
              <a:rPr lang="en-US" sz="2400" i="1" dirty="0" smtClean="0">
                <a:effectLst/>
                <a:latin typeface="Times New Roman" panose="02020603050405020304" pitchFamily="18" charset="0"/>
                <a:ea typeface="Times New Roman" panose="02020603050405020304" pitchFamily="18" charset="0"/>
              </a:rPr>
              <a:t> </a:t>
            </a:r>
            <a:r>
              <a:rPr lang="vi-VN" sz="2400" i="1" dirty="0" smtClean="0">
                <a:effectLst/>
                <a:latin typeface="Times New Roman" panose="02020603050405020304" pitchFamily="18" charset="0"/>
                <a:ea typeface="Times New Roman" panose="02020603050405020304" pitchFamily="18" charset="0"/>
              </a:rPr>
              <a:t>truyện cổ tích Tấm Cám - Cổ tích Việt Nam)</a:t>
            </a:r>
            <a:endParaRPr lang="en-US" sz="2400" dirty="0"/>
          </a:p>
        </p:txBody>
      </p:sp>
    </p:spTree>
    <p:extLst>
      <p:ext uri="{BB962C8B-B14F-4D97-AF65-F5344CB8AC3E}">
        <p14:creationId xmlns:p14="http://schemas.microsoft.com/office/powerpoint/2010/main" val="27633704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499" y="1673193"/>
            <a:ext cx="11142482" cy="3491725"/>
          </a:xfrm>
          <a:prstGeom prst="rect">
            <a:avLst/>
          </a:prstGeom>
        </p:spPr>
        <p:txBody>
          <a:bodyPr wrap="square">
            <a:spAutoFit/>
          </a:bodyPr>
          <a:lstStyle/>
          <a:p>
            <a:pPr marL="742950" lvl="1" indent="-285750" algn="just">
              <a:spcBef>
                <a:spcPts val="605"/>
              </a:spcBef>
              <a:spcAft>
                <a:spcPts val="0"/>
              </a:spcAft>
              <a:buFont typeface="+mj-lt"/>
              <a:buAutoNum type="alphaLcPeriod"/>
              <a:tabLst>
                <a:tab pos="586740" algn="l"/>
              </a:tabLst>
            </a:pPr>
            <a:r>
              <a:rPr lang="en-US" sz="2800" dirty="0" smtClean="0">
                <a:solidFill>
                  <a:srgbClr val="0B0B0B"/>
                </a:solidFill>
                <a:effectLst/>
                <a:latin typeface="Times New Roman" panose="02020603050405020304" pitchFamily="18" charset="0"/>
                <a:ea typeface="Times New Roman" panose="02020603050405020304" pitchFamily="18" charset="0"/>
              </a:rPr>
              <a:t> </a:t>
            </a:r>
            <a:r>
              <a:rPr lang="vi-VN" sz="2800" dirty="0" smtClean="0">
                <a:solidFill>
                  <a:srgbClr val="0B0B0B"/>
                </a:solidFill>
                <a:effectLst/>
                <a:latin typeface="Times New Roman" panose="02020603050405020304" pitchFamily="18" charset="0"/>
                <a:ea typeface="Times New Roman" panose="02020603050405020304" pitchFamily="18" charset="0"/>
              </a:rPr>
              <a:t>Xác định văn bản trên thuộc thể loại gì? </a:t>
            </a:r>
            <a:r>
              <a:rPr lang="vi-VN" sz="2800" b="1" dirty="0" smtClean="0">
                <a:solidFill>
                  <a:srgbClr val="0B0B0B"/>
                </a:solidFill>
                <a:effectLst/>
                <a:latin typeface="Times New Roman" panose="02020603050405020304" pitchFamily="18" charset="0"/>
                <a:ea typeface="Times New Roman" panose="02020603050405020304" pitchFamily="18" charset="0"/>
              </a:rPr>
              <a:t>(1 điểm)</a:t>
            </a:r>
            <a:endParaRPr lang="en-US" sz="2800" dirty="0" smtClean="0">
              <a:effectLst/>
              <a:latin typeface="Times New Roman" panose="02020603050405020304" pitchFamily="18" charset="0"/>
              <a:ea typeface="Times New Roman" panose="02020603050405020304" pitchFamily="18" charset="0"/>
            </a:endParaRPr>
          </a:p>
          <a:p>
            <a:pPr marL="742950" marR="80010" lvl="1" indent="-285750" algn="just">
              <a:lnSpc>
                <a:spcPct val="120000"/>
              </a:lnSpc>
              <a:spcAft>
                <a:spcPts val="0"/>
              </a:spcAft>
              <a:buFont typeface="+mj-lt"/>
              <a:buAutoNum type="alphaLcPeriod"/>
              <a:tabLst>
                <a:tab pos="596265" algn="l"/>
              </a:tabLst>
            </a:pPr>
            <a:r>
              <a:rPr lang="en-US" sz="2800" dirty="0" smtClean="0">
                <a:solidFill>
                  <a:srgbClr val="0B0B0B"/>
                </a:solidFill>
                <a:effectLst/>
                <a:latin typeface="Times New Roman" panose="02020603050405020304" pitchFamily="18" charset="0"/>
                <a:ea typeface="Times New Roman" panose="02020603050405020304" pitchFamily="18" charset="0"/>
              </a:rPr>
              <a:t> </a:t>
            </a:r>
            <a:r>
              <a:rPr lang="vi-VN" sz="2800" dirty="0" smtClean="0">
                <a:solidFill>
                  <a:srgbClr val="0B0B0B"/>
                </a:solidFill>
                <a:effectLst/>
                <a:latin typeface="Times New Roman" panose="02020603050405020304" pitchFamily="18" charset="0"/>
                <a:ea typeface="Times New Roman" panose="02020603050405020304" pitchFamily="18" charset="0"/>
              </a:rPr>
              <a:t>Hãy tìm trạng ngữ trong câu sau: </a:t>
            </a:r>
            <a:r>
              <a:rPr lang="vi-VN" sz="2800" i="1" dirty="0" smtClean="0">
                <a:solidFill>
                  <a:srgbClr val="0B0B0B"/>
                </a:solidFill>
                <a:effectLst/>
                <a:latin typeface="Times New Roman" panose="02020603050405020304" pitchFamily="18" charset="0"/>
                <a:ea typeface="Times New Roman" panose="02020603050405020304" pitchFamily="18" charset="0"/>
              </a:rPr>
              <a:t>“</a:t>
            </a:r>
            <a:r>
              <a:rPr lang="vi-VN" sz="2800" i="1" dirty="0" smtClean="0">
                <a:effectLst/>
                <a:latin typeface="Times New Roman" panose="02020603050405020304" pitchFamily="18" charset="0"/>
                <a:ea typeface="Times New Roman" panose="02020603050405020304" pitchFamily="18" charset="0"/>
              </a:rPr>
              <a:t>Một hôm, bà ta cho hai chị em mỗi người một cái giỏ bảo ra đồng xúc tép, còn hứa "Hễ đứa nào bắt được đầy giỏ thì thưởng cho một cái yếm đỏ"</a:t>
            </a:r>
            <a:r>
              <a:rPr lang="vi-VN" sz="2800" dirty="0" smtClean="0">
                <a:solidFill>
                  <a:srgbClr val="0B0B0B"/>
                </a:solidFill>
                <a:effectLst/>
                <a:latin typeface="Times New Roman" panose="02020603050405020304" pitchFamily="18" charset="0"/>
                <a:ea typeface="Times New Roman" panose="02020603050405020304" pitchFamily="18" charset="0"/>
              </a:rPr>
              <a:t>. Cho biết tác dụng của trạng ngữ em vừa tìm được. </a:t>
            </a:r>
            <a:r>
              <a:rPr lang="vi-VN" sz="2800" b="1" dirty="0" smtClean="0">
                <a:effectLst/>
                <a:latin typeface="Times New Roman" panose="02020603050405020304" pitchFamily="18" charset="0"/>
                <a:ea typeface="Times New Roman" panose="02020603050405020304" pitchFamily="18" charset="0"/>
              </a:rPr>
              <a:t>(1</a:t>
            </a:r>
            <a:r>
              <a:rPr lang="vi-VN" sz="2800" b="1" spc="-10" dirty="0" smtClean="0">
                <a:effectLst/>
                <a:latin typeface="Times New Roman" panose="02020603050405020304" pitchFamily="18" charset="0"/>
                <a:ea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rPr>
              <a:t>điểm)</a:t>
            </a:r>
            <a:endParaRPr lang="en-US" sz="2800" dirty="0" smtClean="0">
              <a:effectLst/>
              <a:latin typeface="Times New Roman" panose="02020603050405020304" pitchFamily="18" charset="0"/>
              <a:ea typeface="Times New Roman" panose="02020603050405020304" pitchFamily="18" charset="0"/>
            </a:endParaRPr>
          </a:p>
          <a:p>
            <a:pPr marL="742950" lvl="1" indent="-285750" algn="just">
              <a:spcBef>
                <a:spcPts val="295"/>
              </a:spcBef>
              <a:spcAft>
                <a:spcPts val="0"/>
              </a:spcAft>
              <a:buFont typeface="+mj-lt"/>
              <a:buAutoNum type="alphaLcPeriod"/>
              <a:tabLst>
                <a:tab pos="577850" algn="l"/>
              </a:tabLst>
            </a:pPr>
            <a:r>
              <a:rPr lang="en-US" sz="2800" dirty="0" smtClean="0">
                <a:solidFill>
                  <a:srgbClr val="0B0B0B"/>
                </a:solidFill>
                <a:effectLst/>
                <a:latin typeface="Times New Roman" panose="02020603050405020304" pitchFamily="18" charset="0"/>
                <a:ea typeface="Times New Roman" panose="02020603050405020304" pitchFamily="18" charset="0"/>
              </a:rPr>
              <a:t> </a:t>
            </a:r>
            <a:r>
              <a:rPr lang="vi-VN" sz="2800" dirty="0" smtClean="0">
                <a:solidFill>
                  <a:srgbClr val="0B0B0B"/>
                </a:solidFill>
                <a:effectLst/>
                <a:latin typeface="Times New Roman" panose="02020603050405020304" pitchFamily="18" charset="0"/>
                <a:ea typeface="Times New Roman" panose="02020603050405020304" pitchFamily="18" charset="0"/>
              </a:rPr>
              <a:t>Từ câu chuyện cổ tích trên, em rút ra bài học gì cho bản thân (viết 2 – 4 câu). </a:t>
            </a:r>
            <a:r>
              <a:rPr lang="vi-VN" sz="2800" b="1" dirty="0" smtClean="0">
                <a:effectLst/>
                <a:latin typeface="Times New Roman" panose="02020603050405020304" pitchFamily="18" charset="0"/>
                <a:ea typeface="Times New Roman" panose="02020603050405020304" pitchFamily="18" charset="0"/>
              </a:rPr>
              <a:t>(1</a:t>
            </a:r>
            <a:r>
              <a:rPr lang="vi-VN" sz="2800" b="1" spc="-100" dirty="0" smtClean="0">
                <a:effectLst/>
                <a:latin typeface="Times New Roman" panose="02020603050405020304" pitchFamily="18" charset="0"/>
                <a:ea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rPr>
              <a:t>điểm)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26399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261" y="91532"/>
            <a:ext cx="11221278" cy="6581802"/>
          </a:xfrm>
          <a:prstGeom prst="rect">
            <a:avLst/>
          </a:prstGeom>
        </p:spPr>
        <p:txBody>
          <a:bodyPr wrap="square">
            <a:spAutoFit/>
          </a:bodyPr>
          <a:lstStyle/>
          <a:p>
            <a:pPr marL="240665" algn="just">
              <a:spcAft>
                <a:spcPts val="0"/>
              </a:spcAft>
            </a:pPr>
            <a:r>
              <a:rPr lang="vi-VN" b="1" kern="0" dirty="0" smtClean="0">
                <a:effectLst/>
                <a:latin typeface="Times New Roman" panose="02020603050405020304" pitchFamily="18" charset="0"/>
                <a:ea typeface="Times New Roman" panose="02020603050405020304" pitchFamily="18" charset="0"/>
              </a:rPr>
              <a:t>Ngữ liệu 6: : </a:t>
            </a:r>
            <a:r>
              <a:rPr lang="en-US" b="1" kern="0" dirty="0" err="1" smtClean="0">
                <a:latin typeface="Times New Roman" panose="02020603050405020304" pitchFamily="18" charset="0"/>
                <a:ea typeface="Times New Roman" panose="02020603050405020304" pitchFamily="18" charset="0"/>
              </a:rPr>
              <a:t>Đọ</a:t>
            </a:r>
            <a:r>
              <a:rPr lang="vi-VN" b="1" kern="0" dirty="0" smtClean="0">
                <a:effectLst/>
                <a:latin typeface="Times New Roman" panose="02020603050405020304" pitchFamily="18" charset="0"/>
                <a:ea typeface="Times New Roman" panose="02020603050405020304" pitchFamily="18" charset="0"/>
              </a:rPr>
              <a:t>c văn b</a:t>
            </a:r>
            <a:r>
              <a:rPr lang="en-US" b="1" kern="0" dirty="0" smtClean="0">
                <a:latin typeface="Times New Roman" panose="02020603050405020304" pitchFamily="18" charset="0"/>
                <a:ea typeface="Times New Roman" panose="02020603050405020304" pitchFamily="18" charset="0"/>
              </a:rPr>
              <a:t>ả</a:t>
            </a:r>
            <a:r>
              <a:rPr lang="vi-VN" b="1" kern="0" dirty="0" smtClean="0">
                <a:effectLst/>
                <a:latin typeface="Times New Roman" panose="02020603050405020304" pitchFamily="18" charset="0"/>
                <a:ea typeface="Times New Roman" panose="02020603050405020304" pitchFamily="18" charset="0"/>
              </a:rPr>
              <a:t>n sau v</a:t>
            </a:r>
            <a:r>
              <a:rPr lang="en-US" b="1" kern="0" dirty="0" smtClean="0">
                <a:latin typeface="Times New Roman" panose="02020603050405020304" pitchFamily="18" charset="0"/>
                <a:ea typeface="Times New Roman" panose="02020603050405020304" pitchFamily="18" charset="0"/>
              </a:rPr>
              <a:t>à</a:t>
            </a:r>
            <a:r>
              <a:rPr lang="vi-VN" b="1" kern="0" dirty="0" smtClean="0">
                <a:effectLst/>
                <a:latin typeface="Times New Roman" panose="02020603050405020304" pitchFamily="18" charset="0"/>
                <a:ea typeface="Times New Roman" panose="02020603050405020304" pitchFamily="18" charset="0"/>
              </a:rPr>
              <a:t> th</a:t>
            </a:r>
            <a:r>
              <a:rPr lang="en-US" b="1" kern="0" dirty="0" smtClean="0">
                <a:latin typeface="Times New Roman" panose="02020603050405020304" pitchFamily="18" charset="0"/>
                <a:ea typeface="Times New Roman" panose="02020603050405020304" pitchFamily="18" charset="0"/>
              </a:rPr>
              <a:t>ự</a:t>
            </a:r>
            <a:r>
              <a:rPr lang="vi-VN" b="1" kern="0" dirty="0" smtClean="0">
                <a:effectLst/>
                <a:latin typeface="Times New Roman" panose="02020603050405020304" pitchFamily="18" charset="0"/>
                <a:ea typeface="Times New Roman" panose="02020603050405020304" pitchFamily="18" charset="0"/>
              </a:rPr>
              <a:t>c hiện </a:t>
            </a:r>
            <a:r>
              <a:rPr lang="en-US" b="1" kern="0" dirty="0" err="1" smtClean="0">
                <a:effectLst/>
                <a:latin typeface="Times New Roman" panose="02020603050405020304" pitchFamily="18" charset="0"/>
                <a:ea typeface="Times New Roman" panose="02020603050405020304" pitchFamily="18" charset="0"/>
              </a:rPr>
              <a:t>các</a:t>
            </a:r>
            <a:r>
              <a:rPr lang="en-US" b="1" kern="0" dirty="0" smtClean="0">
                <a:effectLst/>
                <a:latin typeface="Times New Roman" panose="02020603050405020304" pitchFamily="18" charset="0"/>
                <a:ea typeface="Times New Roman" panose="02020603050405020304" pitchFamily="18" charset="0"/>
              </a:rPr>
              <a:t> </a:t>
            </a:r>
            <a:r>
              <a:rPr lang="en-US" b="1" kern="0" dirty="0" err="1" smtClean="0">
                <a:effectLst/>
                <a:latin typeface="Times New Roman" panose="02020603050405020304" pitchFamily="18" charset="0"/>
                <a:ea typeface="Times New Roman" panose="02020603050405020304" pitchFamily="18" charset="0"/>
              </a:rPr>
              <a:t>yêu</a:t>
            </a:r>
            <a:r>
              <a:rPr lang="en-US" b="1" kern="0" dirty="0" smtClean="0">
                <a:effectLst/>
                <a:latin typeface="Times New Roman" panose="02020603050405020304" pitchFamily="18" charset="0"/>
                <a:ea typeface="Times New Roman" panose="02020603050405020304" pitchFamily="18" charset="0"/>
              </a:rPr>
              <a:t> </a:t>
            </a:r>
            <a:r>
              <a:rPr lang="en-US" b="1" kern="0" dirty="0" err="1" smtClean="0">
                <a:effectLst/>
                <a:latin typeface="Times New Roman" panose="02020603050405020304" pitchFamily="18" charset="0"/>
                <a:ea typeface="Times New Roman" panose="02020603050405020304" pitchFamily="18" charset="0"/>
              </a:rPr>
              <a:t>cầu</a:t>
            </a:r>
            <a:r>
              <a:rPr lang="en-US" b="1" kern="0" dirty="0" smtClean="0">
                <a:effectLst/>
                <a:latin typeface="Times New Roman" panose="02020603050405020304" pitchFamily="18" charset="0"/>
                <a:ea typeface="Times New Roman" panose="02020603050405020304" pitchFamily="18" charset="0"/>
              </a:rPr>
              <a:t> </a:t>
            </a:r>
            <a:r>
              <a:rPr lang="en-US" b="1" kern="0" dirty="0" err="1" smtClean="0">
                <a:effectLst/>
                <a:latin typeface="Times New Roman" panose="02020603050405020304" pitchFamily="18" charset="0"/>
                <a:ea typeface="Times New Roman" panose="02020603050405020304" pitchFamily="18" charset="0"/>
              </a:rPr>
              <a:t>bên</a:t>
            </a:r>
            <a:r>
              <a:rPr lang="en-US" b="1" kern="0" dirty="0" smtClean="0">
                <a:effectLst/>
                <a:latin typeface="Times New Roman" panose="02020603050405020304" pitchFamily="18" charset="0"/>
                <a:ea typeface="Times New Roman" panose="02020603050405020304" pitchFamily="18" charset="0"/>
              </a:rPr>
              <a:t> </a:t>
            </a:r>
            <a:r>
              <a:rPr lang="vi-VN" b="1" kern="0" dirty="0" smtClean="0">
                <a:effectLst/>
                <a:latin typeface="Times New Roman" panose="02020603050405020304" pitchFamily="18" charset="0"/>
                <a:ea typeface="Times New Roman" panose="02020603050405020304" pitchFamily="18" charset="0"/>
              </a:rPr>
              <a:t>dưới (3 điểm</a:t>
            </a:r>
            <a:r>
              <a:rPr lang="vi-VN" b="1" kern="0" dirty="0" smtClean="0">
                <a:effectLst/>
                <a:latin typeface="Times New Roman" panose="02020603050405020304" pitchFamily="18" charset="0"/>
                <a:ea typeface="Times New Roman" panose="02020603050405020304" pitchFamily="18" charset="0"/>
              </a:rPr>
              <a:t>)</a:t>
            </a:r>
            <a:endParaRPr lang="en-US" b="1" kern="0" dirty="0" smtClean="0">
              <a:effectLst/>
              <a:latin typeface="Times New Roman" panose="02020603050405020304" pitchFamily="18" charset="0"/>
              <a:ea typeface="Times New Roman" panose="02020603050405020304" pitchFamily="18" charset="0"/>
            </a:endParaRPr>
          </a:p>
          <a:p>
            <a:pPr marL="240665" marR="78740" indent="457200" algn="just">
              <a:lnSpc>
                <a:spcPct val="120000"/>
              </a:lnSpc>
              <a:spcBef>
                <a:spcPts val="605"/>
              </a:spcBef>
              <a:spcAft>
                <a:spcPts val="0"/>
              </a:spcAft>
            </a:pPr>
            <a:r>
              <a:rPr lang="vi-VN" i="1" dirty="0" smtClean="0">
                <a:effectLst/>
                <a:latin typeface="Times New Roman" panose="02020603050405020304" pitchFamily="18" charset="0"/>
                <a:ea typeface="Times New Roman" panose="02020603050405020304" pitchFamily="18" charset="0"/>
              </a:rPr>
              <a:t>“Vua Hùng Vương thứ mười tám có một nàng công chúa tên là Mị Nương. Nàng đẹp như hoa như phấn, tính tình hiền dịu nết na. Khi Mị Nương đến tuổi lấy chồng, vua Hùng muốn kén một chàng rể thật tài giỏi, nhưng mãi chưa có một ai xứng đáng với con gái của mình.</a:t>
            </a:r>
            <a:endParaRPr lang="en-US" dirty="0" smtClean="0">
              <a:effectLst/>
              <a:latin typeface="Times New Roman" panose="02020603050405020304" pitchFamily="18" charset="0"/>
              <a:ea typeface="Times New Roman" panose="02020603050405020304" pitchFamily="18" charset="0"/>
            </a:endParaRPr>
          </a:p>
          <a:p>
            <a:pPr marL="240665" marR="78740" indent="457200" algn="just">
              <a:lnSpc>
                <a:spcPct val="120000"/>
              </a:lnSpc>
              <a:spcBef>
                <a:spcPts val="325"/>
              </a:spcBef>
              <a:spcAft>
                <a:spcPts val="0"/>
              </a:spcAft>
            </a:pPr>
            <a:r>
              <a:rPr lang="vi-VN" i="1" dirty="0" smtClean="0">
                <a:effectLst/>
                <a:latin typeface="Times New Roman" panose="02020603050405020304" pitchFamily="18" charset="0"/>
                <a:ea typeface="Times New Roman" panose="02020603050405020304" pitchFamily="18" charset="0"/>
              </a:rPr>
              <a:t>Một hôm nọ, đến cầu hôn công chúa có hai vị thần, cả hai đều ngang tài, ngang sức với nhau, và đều xứng đáng để trở thành con rể của vua Hùng. Một người tên là Sơn Tinh là chúa của vùng rừng núi cao, thần có thể dời non lấp bể, dựng núi xây đồi. Còn người thứ hai tên là Thủy tinh là chúa vùng biển cả, thần có khả năng hô mưa gọi gió, dâng nước…Vua Hùng không biết chọn ai, ngẫm nghĩ một hồi lâu, vua bèn ra điều kiện: “Ngày mai ai mang lễ vật gồm có một trăm ván cơm nếp, một trăm nệp bánh chưng, voi chín ngà, gà chín cựa, ngựa chín hồng mao, mỗi thứ một đôi đến trước thì ta sẽ gả con gái</a:t>
            </a:r>
            <a:r>
              <a:rPr lang="vi-VN" i="1" spc="-25" dirty="0" smtClean="0">
                <a:effectLst/>
                <a:latin typeface="Times New Roman" panose="02020603050405020304" pitchFamily="18" charset="0"/>
                <a:ea typeface="Times New Roman" panose="02020603050405020304" pitchFamily="18" charset="0"/>
              </a:rPr>
              <a:t> </a:t>
            </a:r>
            <a:r>
              <a:rPr lang="vi-VN" i="1" dirty="0" smtClean="0">
                <a:effectLst/>
                <a:latin typeface="Times New Roman" panose="02020603050405020304" pitchFamily="18" charset="0"/>
                <a:ea typeface="Times New Roman" panose="02020603050405020304" pitchFamily="18" charset="0"/>
              </a:rPr>
              <a:t>cho”.</a:t>
            </a:r>
            <a:endParaRPr lang="en-US" dirty="0" smtClean="0">
              <a:effectLst/>
              <a:latin typeface="Times New Roman" panose="02020603050405020304" pitchFamily="18" charset="0"/>
              <a:ea typeface="Times New Roman" panose="02020603050405020304" pitchFamily="18" charset="0"/>
            </a:endParaRPr>
          </a:p>
          <a:p>
            <a:pPr marL="240665" marR="78740" indent="457200" algn="just">
              <a:lnSpc>
                <a:spcPct val="120000"/>
              </a:lnSpc>
              <a:spcBef>
                <a:spcPts val="345"/>
              </a:spcBef>
              <a:spcAft>
                <a:spcPts val="0"/>
              </a:spcAft>
            </a:pPr>
            <a:r>
              <a:rPr lang="vi-VN" i="1" dirty="0" smtClean="0">
                <a:effectLst/>
                <a:latin typeface="Times New Roman" panose="02020603050405020304" pitchFamily="18" charset="0"/>
                <a:ea typeface="Times New Roman" panose="02020603050405020304" pitchFamily="18" charset="0"/>
              </a:rPr>
              <a:t>Sáng hôm sau, Sơn Tinh đã mang lễ vật đến và cưới được Mị Nương, thần đưa nàng về núi cao. Còn Thủy Tinh đến sau, nên không cưới được công chúa, tức giận bèn hô mưa, gọi gió, tạo ra giông bão, dâng nước lên cao để nhấn chìm Sơn Tinh, cướp lại Mị Nương. Lúc đó, cả một vùng Phong Châu như chìm trong biển nước. Nhưng Sơn Tinh không hề sợ sệt, thần dùng phép dời núi, bốc đồi và đắp thành lũy để ngăn chặn dòng lũ đang dâng cao. Hai bên đánh nhau suốt ngày đêm. Vùng núi Tản Viên, Sông Đà lúc đó như trở thành một chiến trường khốc liệt, cây cối đất đá đổ vỡ khắp nơi, xác các sinh vật biển chết thả đầy sông.</a:t>
            </a:r>
            <a:endParaRPr lang="en-US" dirty="0" smtClean="0">
              <a:effectLst/>
              <a:latin typeface="Times New Roman" panose="02020603050405020304" pitchFamily="18" charset="0"/>
              <a:ea typeface="Times New Roman" panose="02020603050405020304" pitchFamily="18" charset="0"/>
            </a:endParaRPr>
          </a:p>
          <a:p>
            <a:pPr marL="240665" marR="80010" indent="457200" algn="just">
              <a:lnSpc>
                <a:spcPct val="120000"/>
              </a:lnSpc>
              <a:spcBef>
                <a:spcPts val="340"/>
              </a:spcBef>
              <a:spcAft>
                <a:spcPts val="0"/>
              </a:spcAft>
            </a:pPr>
            <a:r>
              <a:rPr lang="vi-VN" i="1" dirty="0" smtClean="0">
                <a:effectLst/>
                <a:latin typeface="Times New Roman" panose="02020603050405020304" pitchFamily="18" charset="0"/>
                <a:ea typeface="Times New Roman" panose="02020603050405020304" pitchFamily="18" charset="0"/>
              </a:rPr>
              <a:t>Cuối cùng Thủy Tinh không đánh lại được đành chịu thua. Kể từ đó, oán hận thù sâu, hằng năm, Thủy Tinh lại đánh Sơn Tinh, nhưng luôn bị đánh bại.</a:t>
            </a:r>
            <a:endParaRPr lang="en-US" dirty="0" smtClean="0">
              <a:effectLst/>
              <a:latin typeface="Times New Roman" panose="02020603050405020304" pitchFamily="18" charset="0"/>
              <a:ea typeface="Times New Roman" panose="02020603050405020304" pitchFamily="18" charset="0"/>
            </a:endParaRPr>
          </a:p>
          <a:p>
            <a:pPr algn="r"/>
            <a:r>
              <a:rPr lang="vi-VN" i="1" dirty="0" smtClean="0">
                <a:effectLst/>
                <a:latin typeface="Times New Roman" panose="02020603050405020304" pitchFamily="18" charset="0"/>
                <a:ea typeface="Times New Roman" panose="02020603050405020304" pitchFamily="18" charset="0"/>
              </a:rPr>
              <a:t>(Tóm tắt truyện truyền thuyết Sơn Tinh - Thủy Tinh)</a:t>
            </a:r>
            <a:endParaRPr lang="en-US" dirty="0"/>
          </a:p>
        </p:txBody>
      </p:sp>
    </p:spTree>
    <p:extLst>
      <p:ext uri="{BB962C8B-B14F-4D97-AF65-F5344CB8AC3E}">
        <p14:creationId xmlns:p14="http://schemas.microsoft.com/office/powerpoint/2010/main" val="8896186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438" y="2074386"/>
            <a:ext cx="10312924" cy="2974660"/>
          </a:xfrm>
          <a:prstGeom prst="rect">
            <a:avLst/>
          </a:prstGeom>
        </p:spPr>
        <p:txBody>
          <a:bodyPr wrap="square">
            <a:spAutoFit/>
          </a:bodyPr>
          <a:lstStyle/>
          <a:p>
            <a:pPr marL="342900" lvl="0" indent="-342900" algn="just">
              <a:spcBef>
                <a:spcPts val="605"/>
              </a:spcBef>
              <a:spcAft>
                <a:spcPts val="0"/>
              </a:spcAft>
              <a:buFont typeface="+mj-lt"/>
              <a:buAutoNum type="alphaLcPeriod"/>
              <a:tabLst>
                <a:tab pos="407035" algn="l"/>
              </a:tabLst>
            </a:pPr>
            <a:r>
              <a:rPr lang="vi-VN" sz="2800" dirty="0" smtClean="0">
                <a:solidFill>
                  <a:srgbClr val="0B0B0B"/>
                </a:solidFill>
                <a:effectLst/>
                <a:latin typeface="Times New Roman" panose="02020603050405020304" pitchFamily="18" charset="0"/>
                <a:ea typeface="Times New Roman" panose="02020603050405020304" pitchFamily="18" charset="0"/>
              </a:rPr>
              <a:t>Xác định văn bản trên thuộc thể loại gì? </a:t>
            </a:r>
            <a:r>
              <a:rPr lang="vi-VN" sz="2800" b="1" dirty="0" smtClean="0">
                <a:solidFill>
                  <a:srgbClr val="0B0B0B"/>
                </a:solidFill>
                <a:effectLst/>
                <a:latin typeface="Times New Roman" panose="02020603050405020304" pitchFamily="18" charset="0"/>
                <a:ea typeface="Times New Roman" panose="02020603050405020304" pitchFamily="18" charset="0"/>
              </a:rPr>
              <a:t>(1</a:t>
            </a:r>
            <a:r>
              <a:rPr lang="vi-VN" sz="2800" b="1" spc="-10" dirty="0" smtClean="0">
                <a:solidFill>
                  <a:srgbClr val="0B0B0B"/>
                </a:solidFill>
                <a:effectLst/>
                <a:latin typeface="Times New Roman" panose="02020603050405020304" pitchFamily="18" charset="0"/>
                <a:ea typeface="Times New Roman" panose="02020603050405020304" pitchFamily="18" charset="0"/>
              </a:rPr>
              <a:t> </a:t>
            </a:r>
            <a:r>
              <a:rPr lang="vi-VN" sz="2800" b="1" dirty="0" smtClean="0">
                <a:solidFill>
                  <a:srgbClr val="0B0B0B"/>
                </a:solidFill>
                <a:effectLst/>
                <a:latin typeface="Times New Roman" panose="02020603050405020304" pitchFamily="18" charset="0"/>
                <a:ea typeface="Times New Roman" panose="02020603050405020304" pitchFamily="18" charset="0"/>
              </a:rPr>
              <a:t>điểm)</a:t>
            </a:r>
            <a:endParaRPr lang="en-US" sz="2800" dirty="0" smtClean="0">
              <a:effectLst/>
              <a:latin typeface="Times New Roman" panose="02020603050405020304" pitchFamily="18" charset="0"/>
              <a:ea typeface="Times New Roman" panose="02020603050405020304" pitchFamily="18" charset="0"/>
            </a:endParaRPr>
          </a:p>
          <a:p>
            <a:pPr marL="342900" marR="78740" lvl="0" indent="-342900" algn="just">
              <a:lnSpc>
                <a:spcPct val="120000"/>
              </a:lnSpc>
              <a:spcAft>
                <a:spcPts val="0"/>
              </a:spcAft>
              <a:buFont typeface="+mj-lt"/>
              <a:buAutoNum type="alphaLcPeriod"/>
              <a:tabLst>
                <a:tab pos="414655" algn="l"/>
              </a:tabLst>
            </a:pPr>
            <a:r>
              <a:rPr lang="vi-VN" sz="2800" dirty="0" smtClean="0">
                <a:solidFill>
                  <a:srgbClr val="0B0B0B"/>
                </a:solidFill>
                <a:effectLst/>
                <a:latin typeface="Times New Roman" panose="02020603050405020304" pitchFamily="18" charset="0"/>
                <a:ea typeface="Times New Roman" panose="02020603050405020304" pitchFamily="18" charset="0"/>
              </a:rPr>
              <a:t>Hãy tìm trạng ngữ trong câu sau: “</a:t>
            </a:r>
            <a:r>
              <a:rPr lang="vi-VN" sz="2800" i="1" dirty="0" smtClean="0">
                <a:effectLst/>
                <a:latin typeface="Times New Roman" panose="02020603050405020304" pitchFamily="18" charset="0"/>
                <a:ea typeface="Times New Roman" panose="02020603050405020304" pitchFamily="18" charset="0"/>
              </a:rPr>
              <a:t>Sáng hôm sau, Sơn Tinh đã mang lễ vật đến và cưới được Mị Nương, thần đưa nàng về núi cao.” </a:t>
            </a:r>
            <a:r>
              <a:rPr lang="vi-VN" sz="2800" dirty="0" smtClean="0">
                <a:solidFill>
                  <a:srgbClr val="0B0B0B"/>
                </a:solidFill>
                <a:effectLst/>
                <a:latin typeface="Times New Roman" panose="02020603050405020304" pitchFamily="18" charset="0"/>
                <a:ea typeface="Times New Roman" panose="02020603050405020304" pitchFamily="18" charset="0"/>
              </a:rPr>
              <a:t>Cho biết tác dụng của trạng ngữ em vừa tìm được. </a:t>
            </a:r>
            <a:r>
              <a:rPr lang="vi-VN" sz="2800" b="1" dirty="0" smtClean="0">
                <a:effectLst/>
                <a:latin typeface="Times New Roman" panose="02020603050405020304" pitchFamily="18" charset="0"/>
                <a:ea typeface="Times New Roman" panose="02020603050405020304" pitchFamily="18" charset="0"/>
              </a:rPr>
              <a:t>(1 điểm)</a:t>
            </a:r>
            <a:endParaRPr lang="en-US" sz="2800" dirty="0" smtClean="0">
              <a:effectLst/>
              <a:latin typeface="Times New Roman" panose="02020603050405020304" pitchFamily="18" charset="0"/>
              <a:ea typeface="Times New Roman" panose="02020603050405020304" pitchFamily="18" charset="0"/>
            </a:endParaRPr>
          </a:p>
          <a:p>
            <a:pPr marL="342900" lvl="0" indent="-342900" algn="just">
              <a:spcBef>
                <a:spcPts val="295"/>
              </a:spcBef>
              <a:spcAft>
                <a:spcPts val="0"/>
              </a:spcAft>
              <a:buFont typeface="+mj-lt"/>
              <a:buAutoNum type="alphaLcPeriod"/>
              <a:tabLst>
                <a:tab pos="396240" algn="l"/>
              </a:tabLst>
            </a:pPr>
            <a:r>
              <a:rPr lang="vi-VN" sz="2800" dirty="0" smtClean="0">
                <a:solidFill>
                  <a:srgbClr val="0B0B0B"/>
                </a:solidFill>
                <a:effectLst/>
                <a:latin typeface="Times New Roman" panose="02020603050405020304" pitchFamily="18" charset="0"/>
                <a:ea typeface="Times New Roman" panose="02020603050405020304" pitchFamily="18" charset="0"/>
              </a:rPr>
              <a:t>Từ văn bản trên, em rút ra được bài học gì cho bản thân ? (viết 2 – 4 câu). </a:t>
            </a:r>
            <a:r>
              <a:rPr lang="vi-VN" sz="2800" b="1" dirty="0" smtClean="0">
                <a:effectLst/>
                <a:latin typeface="Times New Roman" panose="02020603050405020304" pitchFamily="18" charset="0"/>
                <a:ea typeface="Times New Roman" panose="02020603050405020304" pitchFamily="18" charset="0"/>
              </a:rPr>
              <a:t>(1</a:t>
            </a:r>
            <a:r>
              <a:rPr lang="vi-VN" sz="2800" b="1" spc="-80" dirty="0" smtClean="0">
                <a:effectLst/>
                <a:latin typeface="Times New Roman" panose="02020603050405020304" pitchFamily="18" charset="0"/>
                <a:ea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rPr>
              <a:t>điểm)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22111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248" y="763571"/>
            <a:ext cx="10515600" cy="1325563"/>
          </a:xfrm>
        </p:spPr>
        <p:txBody>
          <a:bodyPr>
            <a:normAutofit/>
          </a:bodyPr>
          <a:lstStyle/>
          <a:p>
            <a:r>
              <a:rPr lang="en-US" dirty="0" smtClean="0">
                <a:solidFill>
                  <a:srgbClr val="FF0000"/>
                </a:solidFill>
                <a:latin typeface="Times New Roman" panose="02020603050405020304" pitchFamily="18" charset="0"/>
                <a:cs typeface="Times New Roman" panose="02020603050405020304" pitchFamily="18" charset="0"/>
              </a:rPr>
              <a:t>PHẦN II. VIẾT ĐOẠN VĂN </a:t>
            </a:r>
            <a:br>
              <a:rPr lang="en-US" dirty="0" smtClean="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1367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6077" y="0"/>
            <a:ext cx="9734747" cy="954107"/>
          </a:xfrm>
          <a:prstGeom prst="rect">
            <a:avLst/>
          </a:prstGeom>
        </p:spPr>
        <p:txBody>
          <a:bodyPr wrap="square">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TRÌNH BÀY SUY NGHĨ, CẢM NHẬN CỦA EM VỀ CHỦ ĐỀ: LÒNG NHÂN ÁI</a:t>
            </a:r>
            <a:endParaRPr lang="en-US" sz="2800" dirty="0"/>
          </a:p>
        </p:txBody>
      </p:sp>
      <p:sp>
        <p:nvSpPr>
          <p:cNvPr id="3" name="Rectangle 2"/>
          <p:cNvSpPr/>
          <p:nvPr/>
        </p:nvSpPr>
        <p:spPr>
          <a:xfrm>
            <a:off x="235670" y="2116021"/>
            <a:ext cx="11689237" cy="3785652"/>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truyền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Việt</a:t>
            </a:r>
            <a:r>
              <a:rPr lang="en-US" sz="2400" dirty="0" smtClean="0">
                <a:latin typeface="Times New Roman" panose="02020603050405020304" pitchFamily="18" charset="0"/>
                <a:cs typeface="Times New Roman" panose="02020603050405020304" pitchFamily="18" charset="0"/>
              </a:rPr>
              <a:t> Nam ta </a:t>
            </a:r>
            <a:r>
              <a:rPr lang="en-US" sz="2400" dirty="0" err="1" smtClean="0">
                <a:latin typeface="Times New Roman" panose="02020603050405020304" pitchFamily="18" charset="0"/>
                <a:cs typeface="Times New Roman" panose="02020603050405020304" pitchFamily="18" charset="0"/>
              </a:rPr>
              <a:t>bao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đời</a:t>
            </a:r>
            <a:r>
              <a:rPr lang="en-US" sz="2400" dirty="0" smtClean="0">
                <a:latin typeface="Times New Roman" panose="02020603050405020304" pitchFamily="18" charset="0"/>
                <a:cs typeface="Times New Roman" panose="02020603050405020304" pitchFamily="18" charset="0"/>
              </a:rPr>
              <a:t> nay.</a:t>
            </a:r>
          </a:p>
          <a:p>
            <a:pPr algn="just"/>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Lòng </a:t>
            </a:r>
            <a:r>
              <a:rPr lang="vi-VN" sz="2400" dirty="0">
                <a:latin typeface="Times New Roman" panose="02020603050405020304" pitchFamily="18" charset="0"/>
                <a:cs typeface="Times New Roman" panose="02020603050405020304" pitchFamily="18" charset="0"/>
              </a:rPr>
              <a:t>nhân </a:t>
            </a:r>
            <a:r>
              <a:rPr lang="vi-VN" sz="2400" dirty="0" smtClean="0">
                <a:latin typeface="Times New Roman" panose="02020603050405020304" pitchFamily="18" charset="0"/>
                <a:cs typeface="Times New Roman" panose="02020603050405020304" pitchFamily="18" charset="0"/>
              </a:rPr>
              <a:t>ái </a:t>
            </a:r>
            <a:r>
              <a:rPr lang="vi-VN" sz="2400" dirty="0">
                <a:latin typeface="Times New Roman" panose="02020603050405020304" pitchFamily="18" charset="0"/>
                <a:cs typeface="Times New Roman" panose="02020603050405020304" pitchFamily="18" charset="0"/>
              </a:rPr>
              <a:t>thực ra không phải thứ tình cảm gì đó xa xỉ mà đó chính là những tình cảm được xuất phát từ trái tim một cách chân thành </a:t>
            </a:r>
            <a:r>
              <a:rPr lang="vi-VN" sz="2400" dirty="0" smtClean="0">
                <a:latin typeface="Times New Roman" panose="02020603050405020304" pitchFamily="18" charset="0"/>
                <a:cs typeface="Times New Roman" panose="02020603050405020304" pitchFamily="18" charset="0"/>
              </a:rPr>
              <a:t>nhất</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Biểu </a:t>
            </a:r>
            <a:r>
              <a:rPr lang="vi-VN" sz="2400" dirty="0">
                <a:latin typeface="Times New Roman" panose="02020603050405020304" pitchFamily="18" charset="0"/>
                <a:cs typeface="Times New Roman" panose="02020603050405020304" pitchFamily="18" charset="0"/>
              </a:rPr>
              <a:t>hiện của lòng nhân ái: Không cần phải là những việc làm to tát, những điều xa xỉ mà lòng nhân ái hiện diện xung quanh cuộc sống thường ngày của chúng </a:t>
            </a:r>
            <a:r>
              <a:rPr lang="vi-VN" sz="2400" dirty="0" smtClean="0">
                <a:latin typeface="Times New Roman" panose="02020603050405020304" pitchFamily="18" charset="0"/>
                <a:cs typeface="Times New Roman" panose="02020603050405020304" pitchFamily="18" charset="0"/>
              </a:rPr>
              <a:t>ta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Ủng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miền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lụt</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hỗ</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mùa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dịch</a:t>
            </a:r>
            <a:r>
              <a:rPr lang="en-US" sz="2400" dirty="0" smtClean="0">
                <a:latin typeface="Times New Roman" panose="02020603050405020304" pitchFamily="18" charset="0"/>
                <a:cs typeface="Times New Roman" panose="02020603050405020304" pitchFamily="18" charset="0"/>
              </a:rPr>
              <a:t> Covid-19; </a:t>
            </a:r>
            <a:r>
              <a:rPr lang="en-US" sz="2400" dirty="0" err="1" smtClean="0">
                <a:latin typeface="Times New Roman" panose="02020603050405020304" pitchFamily="18" charset="0"/>
                <a:cs typeface="Times New Roman" panose="02020603050405020304" pitchFamily="18" charset="0"/>
              </a:rPr>
              <a:t>tham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nuôi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Nếu </a:t>
            </a:r>
            <a:r>
              <a:rPr lang="vi-VN" sz="2400" dirty="0">
                <a:latin typeface="Times New Roman" panose="02020603050405020304" pitchFamily="18" charset="0"/>
                <a:cs typeface="Times New Roman" panose="02020603050405020304" pitchFamily="18" charset="0"/>
              </a:rPr>
              <a:t>không có lòng nhân </a:t>
            </a:r>
            <a:r>
              <a:rPr lang="vi-VN" sz="2400" dirty="0" smtClean="0">
                <a:latin typeface="Times New Roman" panose="02020603050405020304" pitchFamily="18" charset="0"/>
                <a:cs typeface="Times New Roman" panose="02020603050405020304" pitchFamily="18" charset="0"/>
              </a:rPr>
              <a:t>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thì</a:t>
            </a:r>
            <a:r>
              <a:rPr lang="en-US" sz="2400" dirty="0" smtClean="0">
                <a:latin typeface="Times New Roman" panose="02020603050405020304" pitchFamily="18" charset="0"/>
                <a:cs typeface="Times New Roman" panose="02020603050405020304" pitchFamily="18" charset="0"/>
              </a:rPr>
              <a:t> ta </a:t>
            </a:r>
            <a:r>
              <a:rPr lang="vi-VN" sz="2400" dirty="0" smtClean="0">
                <a:latin typeface="Times New Roman" panose="02020603050405020304" pitchFamily="18" charset="0"/>
                <a:cs typeface="Times New Roman" panose="02020603050405020304" pitchFamily="18" charset="0"/>
              </a:rPr>
              <a:t>chỉ </a:t>
            </a:r>
            <a:r>
              <a:rPr lang="vi-VN" sz="2400" dirty="0">
                <a:latin typeface="Times New Roman" panose="02020603050405020304" pitchFamily="18" charset="0"/>
                <a:cs typeface="Times New Roman" panose="02020603050405020304" pitchFamily="18" charset="0"/>
              </a:rPr>
              <a:t>là người nhỏ nhen, ích kỷ và vô </a:t>
            </a:r>
            <a:r>
              <a:rPr lang="vi-VN" sz="2400" dirty="0" smtClean="0">
                <a:latin typeface="Times New Roman" panose="02020603050405020304" pitchFamily="18" charset="0"/>
                <a:cs typeface="Times New Roman" panose="02020603050405020304" pitchFamily="18" charset="0"/>
              </a:rPr>
              <a:t>tâ</a:t>
            </a:r>
            <a:r>
              <a:rPr lang="en-US" sz="2400" dirty="0" smtClean="0">
                <a:latin typeface="Times New Roman" panose="02020603050405020304" pitchFamily="18" charset="0"/>
                <a:cs typeface="Times New Roman" panose="02020603050405020304" pitchFamily="18" charset="0"/>
              </a:rPr>
              <a:t>m…</a:t>
            </a:r>
          </a:p>
          <a:p>
            <a:pPr algn="just"/>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Vì </a:t>
            </a:r>
            <a:r>
              <a:rPr lang="vi-VN" sz="2400" dirty="0">
                <a:latin typeface="Times New Roman" panose="02020603050405020304" pitchFamily="18" charset="0"/>
                <a:cs typeface="Times New Roman" panose="02020603050405020304" pitchFamily="18" charset="0"/>
              </a:rPr>
              <a:t>vậy, dù là một hành động nhỏ thôi, chúng ta hãy cùng trao đi lòng nhân ái của </a:t>
            </a:r>
            <a:r>
              <a:rPr lang="vi-VN" sz="2400" dirty="0"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Oval 3"/>
          <p:cNvSpPr/>
          <p:nvPr/>
        </p:nvSpPr>
        <p:spPr>
          <a:xfrm>
            <a:off x="4524864" y="1028521"/>
            <a:ext cx="3346515" cy="101308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GỢI Ý VIẾT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0952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517" y="-44717"/>
            <a:ext cx="9913856" cy="954107"/>
          </a:xfrm>
          <a:prstGeom prst="rect">
            <a:avLst/>
          </a:prstGeom>
        </p:spPr>
        <p:txBody>
          <a:bodyPr wrap="square">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TRÌNH BÀY SUY NGHĨ, CẢM NHẬN CỦA EM VỀ CHỦ ĐỀ: TINH THẦN ĐOÀN KẾT</a:t>
            </a:r>
            <a:endParaRPr lang="en-US" sz="2800" dirty="0"/>
          </a:p>
        </p:txBody>
      </p:sp>
      <p:sp>
        <p:nvSpPr>
          <p:cNvPr id="3" name="Oval 2"/>
          <p:cNvSpPr/>
          <p:nvPr/>
        </p:nvSpPr>
        <p:spPr>
          <a:xfrm>
            <a:off x="4524862" y="764570"/>
            <a:ext cx="3346515" cy="101308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GỢI Ý VIẾT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439917" y="1687354"/>
            <a:ext cx="11133055" cy="5170646"/>
          </a:xfrm>
          <a:prstGeom prst="rect">
            <a:avLst/>
          </a:prstGeom>
        </p:spPr>
        <p:txBody>
          <a:bodyPr wrap="square">
            <a:spAutoFit/>
          </a:bodyPr>
          <a:lstStyle/>
          <a:p>
            <a:pPr algn="just"/>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95000"/>
                    <a:lumOff val="5000"/>
                  </a:schemeClr>
                </a:solidFill>
                <a:latin typeface="Times New Roman" panose="02020603050405020304" pitchFamily="18" charset="0"/>
                <a:cs typeface="Times New Roman" panose="02020603050405020304" pitchFamily="18" charset="0"/>
              </a:rPr>
              <a:t>Ô</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ng</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cha ta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có</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câu</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Một</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cây</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làm</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chẳng</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nên</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non/ Ba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cây</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chụm</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lại</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nên</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hòn</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núi</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cao</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để</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dạy</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bảo</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con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cháu</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về</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tinh</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thần</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đoàn</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200" b="0"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kết</a:t>
            </a:r>
            <a:r>
              <a:rPr lang="en-US" sz="2200" b="0"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a:t>
            </a:r>
          </a:p>
          <a:p>
            <a:pPr algn="just"/>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Đoàn </a:t>
            </a:r>
            <a:r>
              <a:rPr lang="vi-VN" sz="2200" dirty="0">
                <a:latin typeface="Times New Roman" panose="02020603050405020304" pitchFamily="18" charset="0"/>
                <a:cs typeface="Times New Roman" panose="02020603050405020304" pitchFamily="18" charset="0"/>
              </a:rPr>
              <a:t>kết là tập hợp của nhiều lực lượng khác nhau tạo thành một khối vững chãi, từ đó thực hiện mục tiêu, nhiệm vụ riêng để đi đến thành </a:t>
            </a:r>
            <a:r>
              <a:rPr lang="vi-VN" sz="2200" dirty="0" smtClean="0">
                <a:latin typeface="Times New Roman" panose="02020603050405020304" pitchFamily="18" charset="0"/>
                <a:cs typeface="Times New Roman" panose="02020603050405020304" pitchFamily="18" charset="0"/>
              </a:rPr>
              <a:t>công.</a:t>
            </a:r>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Biểu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đoàn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kết</a:t>
            </a:r>
            <a:r>
              <a:rPr lang="en-US" sz="2200" dirty="0" smtClean="0">
                <a:latin typeface="Times New Roman" panose="02020603050405020304" pitchFamily="18" charset="0"/>
                <a:cs typeface="Times New Roman" panose="02020603050405020304" pitchFamily="18" charset="0"/>
              </a:rPr>
              <a:t>:</a:t>
            </a:r>
          </a:p>
          <a:p>
            <a:pPr marL="461963" algn="just"/>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Đất nước và người dân cùng đồng lòng đồng sức đánh đuổi giặc ngoại xâm, giữ vững biên cương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bờ</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cõi</a:t>
            </a:r>
            <a:r>
              <a:rPr lang="en-US" sz="2200" dirty="0" smtClean="0">
                <a:latin typeface="Times New Roman" panose="02020603050405020304" pitchFamily="18" charset="0"/>
                <a:cs typeface="Times New Roman" panose="02020603050405020304" pitchFamily="18" charset="0"/>
              </a:rPr>
              <a:t>.</a:t>
            </a:r>
          </a:p>
          <a:p>
            <a:pPr marL="461963" algn="just"/>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Khi có thiên tai, dịch bệnh, lũ lụt người dân trong cả nước ủng hộ, quyên góp sức người sức của khôi phục cuộc sống người dân trong cả nước</a:t>
            </a:r>
            <a:r>
              <a:rPr lang="en-US" sz="2200" dirty="0" smtClean="0">
                <a:latin typeface="Times New Roman" panose="02020603050405020304" pitchFamily="18" charset="0"/>
                <a:cs typeface="Times New Roman" panose="02020603050405020304" pitchFamily="18" charset="0"/>
              </a:rPr>
              <a:t>.</a:t>
            </a:r>
          </a:p>
          <a:p>
            <a:pPr algn="just"/>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Phê</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hẹp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khỏi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hội</a:t>
            </a:r>
            <a:r>
              <a:rPr lang="en-US" sz="2200" dirty="0" smtClean="0">
                <a:latin typeface="Times New Roman" panose="02020603050405020304" pitchFamily="18" charset="0"/>
                <a:cs typeface="Times New Roman" panose="02020603050405020304" pitchFamily="18" charset="0"/>
              </a:rPr>
              <a:t>.</a:t>
            </a:r>
          </a:p>
          <a:p>
            <a:pPr algn="just"/>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Đoàn </a:t>
            </a:r>
            <a:r>
              <a:rPr lang="vi-VN" sz="2200" dirty="0">
                <a:latin typeface="Times New Roman" panose="02020603050405020304" pitchFamily="18" charset="0"/>
                <a:cs typeface="Times New Roman" panose="02020603050405020304" pitchFamily="18" charset="0"/>
              </a:rPr>
              <a:t>kết là giá trị tinh thần quý báu mà cha ông ta đã để lại cho thế hệ sau, mỗi chúng ta phải biết kế thừa và phát huy tinh thần đoàn kết sẽ giúp chúng ta vượt qua mọi khó khăn, chông gai và đi đến thành công</a:t>
            </a:r>
            <a:r>
              <a:rPr lang="vi-VN"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hệ</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bản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thân</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15664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39" y="612742"/>
            <a:ext cx="10515600" cy="292231"/>
          </a:xfrm>
        </p:spPr>
        <p:txBody>
          <a:bodyPr>
            <a:normAutofit fontScale="90000"/>
          </a:bodyPr>
          <a:lstStyle/>
          <a:p>
            <a:r>
              <a:rPr lang="en-US" dirty="0" smtClean="0">
                <a:solidFill>
                  <a:srgbClr val="FF0000"/>
                </a:solidFill>
                <a:latin typeface="Times New Roman" panose="02020603050405020304" pitchFamily="18" charset="0"/>
                <a:cs typeface="Times New Roman" panose="02020603050405020304" pitchFamily="18" charset="0"/>
              </a:rPr>
              <a:t>PHẦN III. VIẾT BÀI TẬP LÀM VĂN</a:t>
            </a:r>
            <a:br>
              <a:rPr lang="en-US" dirty="0" smtClean="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83675" y="1484424"/>
            <a:ext cx="11152696" cy="954107"/>
          </a:xfrm>
          <a:prstGeom prst="rect">
            <a:avLst/>
          </a:prstGeom>
        </p:spPr>
        <p:txBody>
          <a:bodyPr wrap="square">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Đề</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một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câu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chuyện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cổ</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tích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em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được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học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trong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chương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trình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Ngữ</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văn</a:t>
            </a:r>
            <a:r>
              <a:rPr lang="en-US" sz="2800" dirty="0" smtClean="0">
                <a:solidFill>
                  <a:srgbClr val="FF0000"/>
                </a:solidFill>
                <a:latin typeface="Times New Roman" panose="02020603050405020304" pitchFamily="18" charset="0"/>
                <a:cs typeface="Times New Roman" panose="02020603050405020304" pitchFamily="18" charset="0"/>
              </a:rPr>
              <a:t> 6 </a:t>
            </a:r>
            <a:r>
              <a:rPr lang="en-US" sz="2800" dirty="0" err="1" smtClean="0">
                <a:solidFill>
                  <a:srgbClr val="FF0000"/>
                </a:solidFill>
                <a:latin typeface="Times New Roman" panose="02020603050405020304" pitchFamily="18" charset="0"/>
                <a:cs typeface="Times New Roman" panose="02020603050405020304" pitchFamily="18" charset="0"/>
              </a:rPr>
              <a:t>bằng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lời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mình</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endParaRPr>
          </a:p>
        </p:txBody>
      </p:sp>
      <p:sp>
        <p:nvSpPr>
          <p:cNvPr id="5" name="Rectangle 4"/>
          <p:cNvSpPr/>
          <p:nvPr/>
        </p:nvSpPr>
        <p:spPr>
          <a:xfrm>
            <a:off x="985221" y="3660572"/>
            <a:ext cx="9925517" cy="2677656"/>
          </a:xfrm>
          <a:prstGeom prst="rect">
            <a:avLst/>
          </a:prstGeom>
        </p:spPr>
        <p:txBody>
          <a:bodyPr wrap="square">
            <a:spAutoFit/>
          </a:bodyPr>
          <a:lstStyle/>
          <a:p>
            <a:pPr marL="400050" indent="-400050" algn="just">
              <a:buAutoNum type="romanUcPeriod"/>
            </a:pPr>
            <a:r>
              <a:rPr lang="en-US" sz="2800" dirty="0" err="1" smtClean="0">
                <a:solidFill>
                  <a:srgbClr val="FF0000"/>
                </a:solidFill>
              </a:rPr>
              <a:t>Mở</a:t>
            </a:r>
            <a:r>
              <a:rPr lang="en-US" sz="2800" dirty="0" smtClean="0">
                <a:solidFill>
                  <a:srgbClr val="FF0000"/>
                </a:solidFill>
              </a:rPr>
              <a:t> </a:t>
            </a:r>
            <a:r>
              <a:rPr lang="en-US" sz="2800" dirty="0" err="1" smtClean="0">
                <a:solidFill>
                  <a:srgbClr val="FF0000"/>
                </a:solidFill>
              </a:rPr>
              <a:t>bài</a:t>
            </a:r>
            <a:r>
              <a:rPr lang="en-US" sz="2800" dirty="0" smtClean="0">
                <a:solidFill>
                  <a:srgbClr val="FF0000"/>
                </a:solidFill>
              </a:rPr>
              <a:t>: </a:t>
            </a:r>
            <a:r>
              <a:rPr lang="en-US" sz="2800" dirty="0" err="1" smtClean="0"/>
              <a:t>Giới</a:t>
            </a:r>
            <a:r>
              <a:rPr lang="en-US" sz="2800" dirty="0" smtClean="0"/>
              <a:t> </a:t>
            </a:r>
            <a:r>
              <a:rPr lang="en-US" sz="2800" dirty="0" err="1" smtClean="0"/>
              <a:t>thiệu</a:t>
            </a:r>
            <a:r>
              <a:rPr lang="en-US" sz="2800" dirty="0" smtClean="0"/>
              <a:t> </a:t>
            </a:r>
            <a:r>
              <a:rPr lang="en-US" sz="2800" dirty="0" err="1" smtClean="0"/>
              <a:t>câu</a:t>
            </a:r>
            <a:r>
              <a:rPr lang="en-US" sz="2800" dirty="0" smtClean="0"/>
              <a:t> </a:t>
            </a:r>
            <a:r>
              <a:rPr lang="en-US" sz="2800" dirty="0" err="1" smtClean="0"/>
              <a:t>chuyện</a:t>
            </a:r>
            <a:r>
              <a:rPr lang="en-US" sz="2800" dirty="0" smtClean="0"/>
              <a:t> </a:t>
            </a:r>
            <a:r>
              <a:rPr lang="en-US" sz="2800" dirty="0" err="1" smtClean="0"/>
              <a:t>em</a:t>
            </a:r>
            <a:r>
              <a:rPr lang="en-US" sz="2800" dirty="0" smtClean="0"/>
              <a:t> </a:t>
            </a:r>
            <a:r>
              <a:rPr lang="en-US" sz="2800" dirty="0" err="1" smtClean="0"/>
              <a:t>sắp</a:t>
            </a:r>
            <a:r>
              <a:rPr lang="en-US" sz="2800" dirty="0" smtClean="0"/>
              <a:t> </a:t>
            </a:r>
            <a:r>
              <a:rPr lang="en-US" sz="2800" dirty="0" err="1" smtClean="0"/>
              <a:t>kể</a:t>
            </a:r>
            <a:r>
              <a:rPr lang="en-US" sz="2800" dirty="0" smtClean="0"/>
              <a:t>. </a:t>
            </a:r>
            <a:r>
              <a:rPr lang="en-US" sz="2800" dirty="0" err="1" smtClean="0"/>
              <a:t>Vì</a:t>
            </a:r>
            <a:r>
              <a:rPr lang="en-US" sz="2800" dirty="0" smtClean="0"/>
              <a:t> </a:t>
            </a:r>
            <a:r>
              <a:rPr lang="en-US" sz="2800" dirty="0" err="1" smtClean="0"/>
              <a:t>sao</a:t>
            </a:r>
            <a:r>
              <a:rPr lang="en-US" sz="2800" dirty="0" smtClean="0"/>
              <a:t> </a:t>
            </a:r>
            <a:r>
              <a:rPr lang="en-US" sz="2800" dirty="0" err="1" smtClean="0"/>
              <a:t>em</a:t>
            </a:r>
            <a:r>
              <a:rPr lang="en-US" sz="2800" dirty="0" smtClean="0"/>
              <a:t> </a:t>
            </a:r>
            <a:r>
              <a:rPr lang="en-US" sz="2800" dirty="0" err="1" smtClean="0"/>
              <a:t>lựa</a:t>
            </a:r>
            <a:r>
              <a:rPr lang="en-US" sz="2800" dirty="0" smtClean="0"/>
              <a:t> </a:t>
            </a:r>
            <a:r>
              <a:rPr lang="en-US" sz="2800" dirty="0" err="1" smtClean="0"/>
              <a:t>chọn</a:t>
            </a:r>
            <a:r>
              <a:rPr lang="en-US" sz="2800" dirty="0" smtClean="0"/>
              <a:t> </a:t>
            </a:r>
            <a:r>
              <a:rPr lang="en-US" sz="2800" dirty="0" err="1" smtClean="0"/>
              <a:t>câu</a:t>
            </a:r>
            <a:r>
              <a:rPr lang="en-US" sz="2800" dirty="0" smtClean="0"/>
              <a:t> </a:t>
            </a:r>
            <a:r>
              <a:rPr lang="en-US" sz="2800" dirty="0" err="1" smtClean="0"/>
              <a:t>chuyện</a:t>
            </a:r>
            <a:r>
              <a:rPr lang="en-US" sz="2800" dirty="0" smtClean="0"/>
              <a:t> </a:t>
            </a:r>
            <a:r>
              <a:rPr lang="en-US" sz="2800" dirty="0" err="1" smtClean="0"/>
              <a:t>đó</a:t>
            </a:r>
            <a:r>
              <a:rPr lang="en-US" sz="2800" dirty="0" smtClean="0"/>
              <a:t>?</a:t>
            </a:r>
          </a:p>
          <a:p>
            <a:pPr marL="400050" indent="-400050" algn="just">
              <a:buAutoNum type="romanUcPeriod"/>
            </a:pPr>
            <a:r>
              <a:rPr lang="en-US" sz="2800" dirty="0" err="1" smtClean="0">
                <a:solidFill>
                  <a:srgbClr val="FF0000"/>
                </a:solidFill>
              </a:rPr>
              <a:t>Thân</a:t>
            </a:r>
            <a:r>
              <a:rPr lang="en-US" sz="2800" dirty="0" smtClean="0">
                <a:solidFill>
                  <a:srgbClr val="FF0000"/>
                </a:solidFill>
              </a:rPr>
              <a:t> </a:t>
            </a:r>
            <a:r>
              <a:rPr lang="en-US" sz="2800" dirty="0" err="1" smtClean="0">
                <a:solidFill>
                  <a:srgbClr val="FF0000"/>
                </a:solidFill>
              </a:rPr>
              <a:t>bài</a:t>
            </a:r>
            <a:r>
              <a:rPr lang="en-US" sz="2800" dirty="0" smtClean="0">
                <a:solidFill>
                  <a:srgbClr val="FF0000"/>
                </a:solidFill>
              </a:rPr>
              <a:t>: </a:t>
            </a:r>
            <a:r>
              <a:rPr lang="en-US" sz="2800" dirty="0" err="1" smtClean="0"/>
              <a:t>Kể</a:t>
            </a:r>
            <a:r>
              <a:rPr lang="en-US" sz="2800" dirty="0" smtClean="0"/>
              <a:t> </a:t>
            </a:r>
            <a:r>
              <a:rPr lang="en-US" sz="2800" dirty="0" err="1" smtClean="0"/>
              <a:t>diễn</a:t>
            </a:r>
            <a:r>
              <a:rPr lang="en-US" sz="2800" dirty="0" smtClean="0"/>
              <a:t> </a:t>
            </a:r>
            <a:r>
              <a:rPr lang="en-US" sz="2800" dirty="0" err="1" smtClean="0"/>
              <a:t>biến</a:t>
            </a:r>
            <a:r>
              <a:rPr lang="en-US" sz="2800" dirty="0" smtClean="0"/>
              <a:t> </a:t>
            </a:r>
            <a:r>
              <a:rPr lang="en-US" sz="2800" dirty="0" err="1" smtClean="0"/>
              <a:t>câu</a:t>
            </a:r>
            <a:r>
              <a:rPr lang="en-US" sz="2800" dirty="0" smtClean="0"/>
              <a:t> </a:t>
            </a:r>
            <a:r>
              <a:rPr lang="en-US" sz="2800" dirty="0" err="1" smtClean="0"/>
              <a:t>chuyện</a:t>
            </a:r>
            <a:r>
              <a:rPr lang="en-US" sz="2800" dirty="0" smtClean="0"/>
              <a:t> </a:t>
            </a:r>
            <a:r>
              <a:rPr lang="en-US" sz="2800" dirty="0" err="1" smtClean="0"/>
              <a:t>theo</a:t>
            </a:r>
            <a:r>
              <a:rPr lang="en-US" sz="2800" dirty="0" smtClean="0"/>
              <a:t> </a:t>
            </a:r>
            <a:r>
              <a:rPr lang="en-US" sz="2800" dirty="0" err="1" smtClean="0"/>
              <a:t>trình</a:t>
            </a:r>
            <a:r>
              <a:rPr lang="en-US" sz="2800" dirty="0" smtClean="0"/>
              <a:t> </a:t>
            </a:r>
            <a:r>
              <a:rPr lang="en-US" sz="2800" dirty="0" err="1" smtClean="0"/>
              <a:t>tự</a:t>
            </a:r>
            <a:r>
              <a:rPr lang="en-US" sz="2800" dirty="0" smtClean="0"/>
              <a:t> </a:t>
            </a:r>
            <a:r>
              <a:rPr lang="en-US" sz="2800" dirty="0" err="1" smtClean="0"/>
              <a:t>thời</a:t>
            </a:r>
            <a:r>
              <a:rPr lang="en-US" sz="2800" dirty="0" smtClean="0"/>
              <a:t> </a:t>
            </a:r>
            <a:r>
              <a:rPr lang="en-US" sz="2800" dirty="0" err="1" smtClean="0"/>
              <a:t>gian</a:t>
            </a:r>
            <a:r>
              <a:rPr lang="en-US" sz="2800" dirty="0" smtClean="0"/>
              <a:t> (</a:t>
            </a:r>
            <a:r>
              <a:rPr lang="en-US" sz="2800" dirty="0" err="1" smtClean="0"/>
              <a:t>Có</a:t>
            </a:r>
            <a:r>
              <a:rPr lang="en-US" sz="2800" dirty="0" smtClean="0"/>
              <a:t> </a:t>
            </a:r>
            <a:r>
              <a:rPr lang="en-US" sz="2800" dirty="0" err="1" smtClean="0"/>
              <a:t>thể</a:t>
            </a:r>
            <a:r>
              <a:rPr lang="en-US" sz="2800" dirty="0" smtClean="0"/>
              <a:t> </a:t>
            </a:r>
            <a:r>
              <a:rPr lang="en-US" sz="2800" dirty="0" err="1" smtClean="0"/>
              <a:t>kết</a:t>
            </a:r>
            <a:r>
              <a:rPr lang="en-US" sz="2800" dirty="0" smtClean="0"/>
              <a:t> </a:t>
            </a:r>
            <a:r>
              <a:rPr lang="en-US" sz="2800" dirty="0" err="1" smtClean="0"/>
              <a:t>hợp</a:t>
            </a:r>
            <a:r>
              <a:rPr lang="en-US" sz="2800" dirty="0" smtClean="0"/>
              <a:t> </a:t>
            </a:r>
            <a:r>
              <a:rPr lang="en-US" sz="2800" dirty="0" err="1" smtClean="0"/>
              <a:t>yếu</a:t>
            </a:r>
            <a:r>
              <a:rPr lang="en-US" sz="2800" dirty="0" smtClean="0"/>
              <a:t> </a:t>
            </a:r>
            <a:r>
              <a:rPr lang="en-US" sz="2800" dirty="0" err="1" smtClean="0"/>
              <a:t>tố</a:t>
            </a:r>
            <a:r>
              <a:rPr lang="en-US" sz="2800" dirty="0" smtClean="0"/>
              <a:t> </a:t>
            </a:r>
            <a:r>
              <a:rPr lang="en-US" sz="2800" dirty="0" err="1" smtClean="0"/>
              <a:t>miêu</a:t>
            </a:r>
            <a:r>
              <a:rPr lang="en-US" sz="2800" dirty="0" smtClean="0"/>
              <a:t> </a:t>
            </a:r>
            <a:r>
              <a:rPr lang="en-US" sz="2800" dirty="0" err="1" smtClean="0"/>
              <a:t>tả</a:t>
            </a:r>
            <a:r>
              <a:rPr lang="en-US" sz="2800" dirty="0" smtClean="0"/>
              <a:t>).</a:t>
            </a:r>
          </a:p>
          <a:p>
            <a:pPr marL="400050" indent="-400050" algn="just">
              <a:buAutoNum type="romanUcPeriod"/>
            </a:pPr>
            <a:r>
              <a:rPr lang="en-US" sz="2800" dirty="0" err="1" smtClean="0">
                <a:solidFill>
                  <a:srgbClr val="FF0000"/>
                </a:solidFill>
              </a:rPr>
              <a:t>Kết</a:t>
            </a:r>
            <a:r>
              <a:rPr lang="en-US" sz="2800" dirty="0" smtClean="0">
                <a:solidFill>
                  <a:srgbClr val="FF0000"/>
                </a:solidFill>
              </a:rPr>
              <a:t> </a:t>
            </a:r>
            <a:r>
              <a:rPr lang="en-US" sz="2800" dirty="0" err="1" smtClean="0">
                <a:solidFill>
                  <a:srgbClr val="FF0000"/>
                </a:solidFill>
              </a:rPr>
              <a:t>bài</a:t>
            </a:r>
            <a:r>
              <a:rPr lang="en-US" sz="2800" dirty="0" smtClean="0">
                <a:solidFill>
                  <a:srgbClr val="FF0000"/>
                </a:solidFill>
              </a:rPr>
              <a:t>: </a:t>
            </a:r>
            <a:r>
              <a:rPr lang="en-US" sz="2800" dirty="0" err="1" smtClean="0"/>
              <a:t>Nêu</a:t>
            </a:r>
            <a:r>
              <a:rPr lang="en-US" sz="2800" dirty="0" smtClean="0"/>
              <a:t> </a:t>
            </a:r>
            <a:r>
              <a:rPr lang="en-US" sz="2800" dirty="0" err="1" smtClean="0"/>
              <a:t>suy</a:t>
            </a:r>
            <a:r>
              <a:rPr lang="en-US" sz="2800" dirty="0" smtClean="0"/>
              <a:t> </a:t>
            </a:r>
            <a:r>
              <a:rPr lang="en-US" sz="2800" dirty="0" err="1" smtClean="0"/>
              <a:t>nghĩ</a:t>
            </a:r>
            <a:r>
              <a:rPr lang="en-US" sz="2800" dirty="0" smtClean="0"/>
              <a:t>, </a:t>
            </a:r>
            <a:r>
              <a:rPr lang="en-US" sz="2800" dirty="0" err="1" smtClean="0"/>
              <a:t>cảm</a:t>
            </a:r>
            <a:r>
              <a:rPr lang="en-US" sz="2800" dirty="0" smtClean="0"/>
              <a:t> </a:t>
            </a:r>
            <a:r>
              <a:rPr lang="en-US" sz="2800" dirty="0" err="1" smtClean="0"/>
              <a:t>nhận</a:t>
            </a:r>
            <a:r>
              <a:rPr lang="en-US" sz="2800" dirty="0" smtClean="0"/>
              <a:t>, </a:t>
            </a:r>
            <a:r>
              <a:rPr lang="en-US" sz="2800" dirty="0" err="1" smtClean="0"/>
              <a:t>bài</a:t>
            </a:r>
            <a:r>
              <a:rPr lang="en-US" sz="2800" dirty="0" smtClean="0"/>
              <a:t> </a:t>
            </a:r>
            <a:r>
              <a:rPr lang="en-US" sz="2800" dirty="0" err="1" smtClean="0"/>
              <a:t>học</a:t>
            </a:r>
            <a:r>
              <a:rPr lang="en-US" sz="2800" dirty="0" smtClean="0"/>
              <a:t> ý </a:t>
            </a:r>
            <a:r>
              <a:rPr lang="en-US" sz="2800" dirty="0" err="1" smtClean="0"/>
              <a:t>nghĩa</a:t>
            </a:r>
            <a:r>
              <a:rPr lang="en-US" sz="2800" dirty="0" smtClean="0"/>
              <a:t> </a:t>
            </a:r>
            <a:r>
              <a:rPr lang="en-US" sz="2800" dirty="0" err="1" smtClean="0"/>
              <a:t>rút</a:t>
            </a:r>
            <a:r>
              <a:rPr lang="en-US" sz="2800" dirty="0" smtClean="0"/>
              <a:t> </a:t>
            </a:r>
            <a:r>
              <a:rPr lang="en-US" sz="2800" dirty="0" err="1" smtClean="0"/>
              <a:t>ra</a:t>
            </a:r>
            <a:r>
              <a:rPr lang="en-US" sz="2800" dirty="0" smtClean="0"/>
              <a:t> </a:t>
            </a:r>
            <a:r>
              <a:rPr lang="en-US" sz="2800" dirty="0" err="1" smtClean="0"/>
              <a:t>từ</a:t>
            </a:r>
            <a:r>
              <a:rPr lang="en-US" sz="2800" dirty="0" smtClean="0"/>
              <a:t> qua </a:t>
            </a:r>
            <a:r>
              <a:rPr lang="en-US" sz="2800" dirty="0" err="1" smtClean="0"/>
              <a:t>câu</a:t>
            </a:r>
            <a:r>
              <a:rPr lang="en-US" sz="2800" dirty="0" smtClean="0"/>
              <a:t> </a:t>
            </a:r>
            <a:r>
              <a:rPr lang="en-US" sz="2800" dirty="0" err="1" smtClean="0"/>
              <a:t>chuyện</a:t>
            </a:r>
            <a:r>
              <a:rPr lang="en-US" sz="2800" dirty="0" smtClean="0"/>
              <a:t>. </a:t>
            </a:r>
            <a:r>
              <a:rPr lang="en-US" sz="2800" dirty="0" err="1" smtClean="0"/>
              <a:t>Liên</a:t>
            </a:r>
            <a:r>
              <a:rPr lang="en-US" sz="2800" dirty="0" smtClean="0"/>
              <a:t> </a:t>
            </a:r>
            <a:r>
              <a:rPr lang="en-US" sz="2800" dirty="0" err="1" smtClean="0"/>
              <a:t>hệ</a:t>
            </a:r>
            <a:r>
              <a:rPr lang="en-US" sz="2800" dirty="0" smtClean="0"/>
              <a:t> </a:t>
            </a:r>
            <a:r>
              <a:rPr lang="en-US" sz="2800" dirty="0" err="1" smtClean="0"/>
              <a:t>bản</a:t>
            </a:r>
            <a:r>
              <a:rPr lang="en-US" sz="2800" dirty="0" smtClean="0"/>
              <a:t> </a:t>
            </a:r>
            <a:r>
              <a:rPr lang="en-US" sz="2800" dirty="0" err="1" smtClean="0"/>
              <a:t>thân</a:t>
            </a:r>
            <a:r>
              <a:rPr lang="en-US" sz="2800" dirty="0"/>
              <a:t>.</a:t>
            </a:r>
            <a:r>
              <a:rPr lang="en-US" sz="2800" dirty="0" smtClean="0"/>
              <a:t> </a:t>
            </a:r>
            <a:endParaRPr lang="en-US" sz="2800" dirty="0"/>
          </a:p>
        </p:txBody>
      </p:sp>
      <p:sp>
        <p:nvSpPr>
          <p:cNvPr id="6" name="Oval 5"/>
          <p:cNvSpPr/>
          <p:nvPr/>
        </p:nvSpPr>
        <p:spPr>
          <a:xfrm>
            <a:off x="4114406" y="2543009"/>
            <a:ext cx="3346515" cy="101308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GỢI Ý VIẾT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5354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551" y="2800334"/>
            <a:ext cx="10391480" cy="238760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TRẢ BÀI KIỂM TRA GIỮA KỲ</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MÔN: </a:t>
            </a:r>
            <a:r>
              <a:rPr lang="vi-VN" b="1" dirty="0" smtClean="0"/>
              <a:t>NGỮ </a:t>
            </a:r>
            <a:r>
              <a:rPr lang="vi-VN" b="1" dirty="0"/>
              <a:t>VĂN </a:t>
            </a:r>
            <a:r>
              <a:rPr lang="vi-VN" b="1" dirty="0" smtClean="0"/>
              <a:t>6</a:t>
            </a:r>
            <a:r>
              <a:rPr lang="en-US" dirty="0"/>
              <a:t/>
            </a:r>
            <a:br>
              <a:rPr lang="en-US" dirty="0"/>
            </a:br>
            <a:endParaRPr lang="en-US" dirty="0"/>
          </a:p>
        </p:txBody>
      </p:sp>
    </p:spTree>
    <p:extLst>
      <p:ext uri="{BB962C8B-B14F-4D97-AF65-F5344CB8AC3E}">
        <p14:creationId xmlns:p14="http://schemas.microsoft.com/office/powerpoint/2010/main" val="321834641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649" y="810298"/>
            <a:ext cx="4519314" cy="548099"/>
          </a:xfrm>
          <a:prstGeom prst="rect">
            <a:avLst/>
          </a:prstGeom>
        </p:spPr>
        <p:txBody>
          <a:bodyPr wrap="none">
            <a:spAutoFit/>
          </a:bodyPr>
          <a:lstStyle/>
          <a:p>
            <a:pPr>
              <a:lnSpc>
                <a:spcPct val="115000"/>
              </a:lnSpc>
              <a:spcAft>
                <a:spcPts val="100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306" y="2099299"/>
            <a:ext cx="5147035" cy="3201456"/>
          </a:xfrm>
          <a:prstGeom prst="rect">
            <a:avLst/>
          </a:prstGeom>
          <a:ln>
            <a:noFill/>
          </a:ln>
          <a:effectLst>
            <a:softEdge rad="112500"/>
          </a:effectLst>
        </p:spPr>
      </p:pic>
    </p:spTree>
    <p:extLst>
      <p:ext uri="{BB962C8B-B14F-4D97-AF65-F5344CB8AC3E}">
        <p14:creationId xmlns:p14="http://schemas.microsoft.com/office/powerpoint/2010/main" val="7598503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658" y="1243095"/>
            <a:ext cx="11500701" cy="5339923"/>
          </a:xfrm>
          <a:prstGeom prst="rect">
            <a:avLst/>
          </a:prstGeom>
        </p:spPr>
        <p:txBody>
          <a:bodyPr wrap="square">
            <a:spAutoFit/>
          </a:bodyPr>
          <a:lstStyle/>
          <a:p>
            <a:pPr marL="240665" algn="just">
              <a:spcBef>
                <a:spcPts val="440"/>
              </a:spcBef>
              <a:spcAft>
                <a:spcPts val="0"/>
              </a:spcAft>
            </a:pPr>
            <a:r>
              <a:rPr lang="vi-VN" sz="2400" b="1" kern="0" dirty="0" smtClean="0">
                <a:effectLst/>
                <a:latin typeface="Times New Roman" panose="02020603050405020304" pitchFamily="18" charset="0"/>
                <a:ea typeface="Times New Roman" panose="02020603050405020304" pitchFamily="18" charset="0"/>
              </a:rPr>
              <a:t>Ngữ liệu 1: </a:t>
            </a:r>
            <a:r>
              <a:rPr lang="en-US" sz="2400" b="1" kern="0" dirty="0" err="1" smtClean="0">
                <a:latin typeface="Times New Roman" panose="02020603050405020304" pitchFamily="18" charset="0"/>
                <a:ea typeface="Times New Roman" panose="02020603050405020304" pitchFamily="18" charset="0"/>
              </a:rPr>
              <a:t>Đọ</a:t>
            </a:r>
            <a:r>
              <a:rPr lang="vi-VN" sz="2400" b="1" kern="0" dirty="0" smtClean="0">
                <a:effectLst/>
                <a:latin typeface="Times New Roman" panose="02020603050405020304" pitchFamily="18" charset="0"/>
                <a:ea typeface="Times New Roman" panose="02020603050405020304" pitchFamily="18" charset="0"/>
              </a:rPr>
              <a:t>c văn b</a:t>
            </a:r>
            <a:r>
              <a:rPr lang="en-US" sz="2400" b="1" kern="0" dirty="0">
                <a:latin typeface="Times New Roman" panose="02020603050405020304" pitchFamily="18" charset="0"/>
                <a:ea typeface="Times New Roman" panose="02020603050405020304" pitchFamily="18" charset="0"/>
              </a:rPr>
              <a:t>ả</a:t>
            </a:r>
            <a:r>
              <a:rPr lang="vi-VN" sz="2400" b="1" kern="0" dirty="0" smtClean="0">
                <a:effectLst/>
                <a:latin typeface="Times New Roman" panose="02020603050405020304" pitchFamily="18" charset="0"/>
                <a:ea typeface="Times New Roman" panose="02020603050405020304" pitchFamily="18" charset="0"/>
              </a:rPr>
              <a:t>n sau v</a:t>
            </a:r>
            <a:r>
              <a:rPr lang="en-US" sz="2400" b="1" kern="0" dirty="0">
                <a:latin typeface="Times New Roman" panose="02020603050405020304" pitchFamily="18" charset="0"/>
                <a:ea typeface="Times New Roman" panose="02020603050405020304" pitchFamily="18" charset="0"/>
              </a:rPr>
              <a:t>à</a:t>
            </a:r>
            <a:r>
              <a:rPr lang="vi-VN" sz="2400" b="1" kern="0" dirty="0" smtClean="0">
                <a:effectLst/>
                <a:latin typeface="Times New Roman" panose="02020603050405020304" pitchFamily="18" charset="0"/>
                <a:ea typeface="Times New Roman" panose="02020603050405020304" pitchFamily="18" charset="0"/>
              </a:rPr>
              <a:t> th</a:t>
            </a:r>
            <a:r>
              <a:rPr lang="en-US" sz="2400" b="1" kern="0" dirty="0" smtClean="0">
                <a:latin typeface="Times New Roman" panose="02020603050405020304" pitchFamily="18" charset="0"/>
                <a:ea typeface="Times New Roman" panose="02020603050405020304" pitchFamily="18" charset="0"/>
              </a:rPr>
              <a:t>ự</a:t>
            </a:r>
            <a:r>
              <a:rPr lang="vi-VN" sz="2400" b="1" kern="0" dirty="0" smtClean="0">
                <a:effectLst/>
                <a:latin typeface="Times New Roman" panose="02020603050405020304" pitchFamily="18" charset="0"/>
                <a:ea typeface="Times New Roman" panose="02020603050405020304" pitchFamily="18" charset="0"/>
              </a:rPr>
              <a:t>c hiện </a:t>
            </a:r>
            <a:r>
              <a:rPr lang="en-US" sz="2400" b="1" kern="0" dirty="0" err="1" smtClean="0">
                <a:effectLst/>
                <a:latin typeface="Times New Roman" panose="02020603050405020304" pitchFamily="18" charset="0"/>
                <a:ea typeface="Times New Roman" panose="02020603050405020304" pitchFamily="18" charset="0"/>
              </a:rPr>
              <a:t>các</a:t>
            </a:r>
            <a:r>
              <a:rPr lang="en-US" sz="2400" b="1" kern="0" dirty="0" smtClean="0">
                <a:effectLst/>
                <a:latin typeface="Times New Roman" panose="02020603050405020304" pitchFamily="18" charset="0"/>
                <a:ea typeface="Times New Roman" panose="02020603050405020304" pitchFamily="18" charset="0"/>
              </a:rPr>
              <a:t> </a:t>
            </a:r>
            <a:r>
              <a:rPr lang="en-US" sz="2400" b="1" kern="0" dirty="0" err="1" smtClean="0">
                <a:effectLst/>
                <a:latin typeface="Times New Roman" panose="02020603050405020304" pitchFamily="18" charset="0"/>
                <a:ea typeface="Times New Roman" panose="02020603050405020304" pitchFamily="18" charset="0"/>
              </a:rPr>
              <a:t>yêu</a:t>
            </a:r>
            <a:r>
              <a:rPr lang="en-US" sz="2400" b="1" kern="0" dirty="0" smtClean="0">
                <a:effectLst/>
                <a:latin typeface="Times New Roman" panose="02020603050405020304" pitchFamily="18" charset="0"/>
                <a:ea typeface="Times New Roman" panose="02020603050405020304" pitchFamily="18" charset="0"/>
              </a:rPr>
              <a:t> </a:t>
            </a:r>
            <a:r>
              <a:rPr lang="en-US" sz="2400" b="1" kern="0" dirty="0" err="1" smtClean="0">
                <a:effectLst/>
                <a:latin typeface="Times New Roman" panose="02020603050405020304" pitchFamily="18" charset="0"/>
                <a:ea typeface="Times New Roman" panose="02020603050405020304" pitchFamily="18" charset="0"/>
              </a:rPr>
              <a:t>cầu</a:t>
            </a:r>
            <a:r>
              <a:rPr lang="en-US" sz="2400" b="1" kern="0" dirty="0" smtClean="0">
                <a:effectLst/>
                <a:latin typeface="Times New Roman" panose="02020603050405020304" pitchFamily="18" charset="0"/>
                <a:ea typeface="Times New Roman" panose="02020603050405020304" pitchFamily="18" charset="0"/>
              </a:rPr>
              <a:t> </a:t>
            </a:r>
            <a:r>
              <a:rPr lang="en-US" sz="2400" b="1" kern="0" dirty="0" err="1" smtClean="0">
                <a:effectLst/>
                <a:latin typeface="Times New Roman" panose="02020603050405020304" pitchFamily="18" charset="0"/>
                <a:ea typeface="Times New Roman" panose="02020603050405020304" pitchFamily="18" charset="0"/>
              </a:rPr>
              <a:t>bên</a:t>
            </a:r>
            <a:r>
              <a:rPr lang="en-US" sz="2400" b="1" kern="0" dirty="0" smtClean="0">
                <a:effectLst/>
                <a:latin typeface="Times New Roman" panose="02020603050405020304" pitchFamily="18" charset="0"/>
                <a:ea typeface="Times New Roman" panose="02020603050405020304" pitchFamily="18" charset="0"/>
              </a:rPr>
              <a:t> </a:t>
            </a:r>
            <a:r>
              <a:rPr lang="vi-VN" sz="2400" b="1" kern="0" dirty="0" smtClean="0">
                <a:effectLst/>
                <a:latin typeface="Times New Roman" panose="02020603050405020304" pitchFamily="18" charset="0"/>
                <a:ea typeface="Times New Roman" panose="02020603050405020304" pitchFamily="18" charset="0"/>
              </a:rPr>
              <a:t>dưới (3 điểm)</a:t>
            </a:r>
            <a:endParaRPr lang="en-US" sz="2400" b="1" kern="0" dirty="0" smtClean="0">
              <a:effectLst/>
              <a:latin typeface="Times New Roman" panose="02020603050405020304" pitchFamily="18" charset="0"/>
              <a:ea typeface="Times New Roman" panose="02020603050405020304" pitchFamily="18" charset="0"/>
            </a:endParaRPr>
          </a:p>
          <a:p>
            <a:pPr marL="240665" marR="78740" indent="180975" algn="just">
              <a:lnSpc>
                <a:spcPct val="120000"/>
              </a:lnSpc>
              <a:spcBef>
                <a:spcPts val="605"/>
              </a:spcBef>
              <a:spcAft>
                <a:spcPts val="0"/>
              </a:spcAft>
            </a:pPr>
            <a:r>
              <a:rPr lang="vi-VN" sz="2400" i="1" dirty="0" smtClean="0">
                <a:solidFill>
                  <a:srgbClr val="0B0B0B"/>
                </a:solidFill>
                <a:effectLst/>
                <a:latin typeface="Times New Roman" panose="02020603050405020304" pitchFamily="18" charset="0"/>
                <a:ea typeface="Times New Roman" panose="02020603050405020304" pitchFamily="18" charset="0"/>
              </a:rPr>
              <a:t>“Thương đôi vợ chồng già hiền hậu nhưng mãi không có con, Ngọc Hoàng đã sai thái tử xuống đầu thai làm con. Cậu bé được đặt tên là Thạch Sanh. Cha mẹ mất sớm, Thạch Sanh sống một mình trong căn lều cũ nát của cha mẹ, sống bằng nghề đốn củi. Trong một lần đi bán rượu, Lí Thông đã gặp Thạch Sanh, kết nghĩa huynh đệ với chàng. Tuy nhiên Lí Thông chỉ muốn lợi dụng Thạch Sanh để kiếm lời cho mẹ con mình. Không dừng lại ở đó, Lí Thông còn lợi dụng để diệt chằn tinh, đại bàng cứu công chúa, sau đó cướp công. Bị hồn chằn tinh và hồn đại bàng vu oan, Thạch Sanh bị vào ngục. Nhờ cứu con vua Thủy Tề trước đó, Thạch Sanh có cây đàn đem ra gảy, được giải oan, Lí thông bị trừng trị. Thạch Sanh đẩy lùi được cuộc tấn công của quân chư hầu, cưới công chúa và được nối ngôi</a:t>
            </a:r>
            <a:r>
              <a:rPr lang="vi-VN" sz="2400" i="1" spc="-50" dirty="0" smtClean="0">
                <a:solidFill>
                  <a:srgbClr val="0B0B0B"/>
                </a:solidFill>
                <a:effectLst/>
                <a:latin typeface="Times New Roman" panose="02020603050405020304" pitchFamily="18" charset="0"/>
                <a:ea typeface="Times New Roman" panose="02020603050405020304" pitchFamily="18" charset="0"/>
              </a:rPr>
              <a:t> </a:t>
            </a:r>
            <a:r>
              <a:rPr lang="vi-VN" sz="2400" i="1" dirty="0" smtClean="0">
                <a:solidFill>
                  <a:srgbClr val="0B0B0B"/>
                </a:solidFill>
                <a:effectLst/>
                <a:latin typeface="Times New Roman" panose="02020603050405020304" pitchFamily="18" charset="0"/>
                <a:ea typeface="Times New Roman" panose="02020603050405020304" pitchFamily="18" charset="0"/>
              </a:rPr>
              <a:t>vua”</a:t>
            </a:r>
            <a:endParaRPr lang="en-US" sz="2400" dirty="0" smtClean="0">
              <a:effectLst/>
              <a:latin typeface="Times New Roman" panose="02020603050405020304" pitchFamily="18" charset="0"/>
              <a:ea typeface="Times New Roman" panose="02020603050405020304" pitchFamily="18" charset="0"/>
            </a:endParaRPr>
          </a:p>
          <a:p>
            <a:pPr algn="r"/>
            <a:r>
              <a:rPr lang="vi-VN" sz="2400" i="1" dirty="0" smtClean="0">
                <a:solidFill>
                  <a:srgbClr val="0B0B0B"/>
                </a:solidFill>
                <a:effectLst/>
                <a:latin typeface="Times New Roman" panose="02020603050405020304" pitchFamily="18" charset="0"/>
                <a:ea typeface="Times New Roman" panose="02020603050405020304" pitchFamily="18" charset="0"/>
              </a:rPr>
              <a:t>(Tóm tắt truyện cổ tích Thạch Sanh ,Lí Thông</a:t>
            </a:r>
            <a:r>
              <a:rPr lang="vi-VN" sz="2400" b="1" dirty="0" smtClean="0">
                <a:solidFill>
                  <a:srgbClr val="0B0B0B"/>
                </a:solidFill>
                <a:effectLst/>
                <a:latin typeface="Times New Roman" panose="02020603050405020304" pitchFamily="18" charset="0"/>
                <a:ea typeface="Times New Roman" panose="02020603050405020304" pitchFamily="18" charset="0"/>
              </a:rPr>
              <a:t>)</a:t>
            </a:r>
            <a:endParaRPr lang="en-US" sz="2400" dirty="0"/>
          </a:p>
        </p:txBody>
      </p:sp>
      <p:sp>
        <p:nvSpPr>
          <p:cNvPr id="6" name="Title 1"/>
          <p:cNvSpPr>
            <a:spLocks noGrp="1"/>
          </p:cNvSpPr>
          <p:nvPr>
            <p:ph type="title"/>
          </p:nvPr>
        </p:nvSpPr>
        <p:spPr>
          <a:xfrm>
            <a:off x="498834" y="0"/>
            <a:ext cx="10515600" cy="1325563"/>
          </a:xfrm>
        </p:spPr>
        <p:txBody>
          <a:bodyPr/>
          <a:lstStyle/>
          <a:p>
            <a:r>
              <a:rPr lang="en-US" dirty="0" smtClean="0">
                <a:solidFill>
                  <a:srgbClr val="FF0000"/>
                </a:solidFill>
                <a:latin typeface="Times New Roman" panose="02020603050405020304" pitchFamily="18" charset="0"/>
                <a:cs typeface="Times New Roman" panose="02020603050405020304" pitchFamily="18" charset="0"/>
              </a:rPr>
              <a:t>PHẦN I. ĐỌC – HIỂU</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3502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4706" y="840500"/>
            <a:ext cx="4307589" cy="523220"/>
          </a:xfrm>
          <a:prstGeom prst="rect">
            <a:avLst/>
          </a:prstGeom>
        </p:spPr>
        <p:txBody>
          <a:bodyPr wrap="none">
            <a:spAutoFit/>
          </a:bodyPr>
          <a:lstStyle/>
          <a:p>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Nhắc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8500" y="1789143"/>
            <a:ext cx="5175598" cy="3863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77599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3304" y="868781"/>
            <a:ext cx="5065810" cy="523220"/>
          </a:xfrm>
          <a:prstGeom prst="rect">
            <a:avLst/>
          </a:prstGeom>
        </p:spPr>
        <p:txBody>
          <a:bodyPr wrap="none">
            <a:spAutoFit/>
          </a:bodyPr>
          <a:lstStyle/>
          <a:p>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429" y="1791836"/>
            <a:ext cx="3041559" cy="15892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283" y="4176811"/>
            <a:ext cx="3322205" cy="17358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8559" y="2138739"/>
            <a:ext cx="5241210" cy="365137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6445759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6425" y="840500"/>
            <a:ext cx="10009471" cy="523220"/>
          </a:xfrm>
          <a:prstGeom prst="rect">
            <a:avLst/>
          </a:prstGeom>
        </p:spPr>
        <p:txBody>
          <a:bodyPr wrap="none">
            <a:spAutoFit/>
          </a:bodyPr>
          <a:lstStyle/>
          <a:p>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4: </a:t>
            </a:r>
            <a:r>
              <a:rPr lang="vi-VN" sz="2800" dirty="0" smtClean="0">
                <a:latin typeface="Times New Roman" panose="02020603050405020304" pitchFamily="18" charset="0"/>
                <a:cs typeface="Times New Roman" panose="02020603050405020304" pitchFamily="18" charset="0"/>
              </a:rPr>
              <a:t>Nhận xét ưu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vi-VN" sz="2800" dirty="0" smtClean="0">
                <a:latin typeface="Times New Roman" panose="02020603050405020304" pitchFamily="18" charset="0"/>
                <a:cs typeface="Times New Roman" panose="02020603050405020304" pitchFamily="18" charset="0"/>
              </a:rPr>
              <a:t> bài làm học sinh</a:t>
            </a:r>
            <a:endParaRPr lang="en-US"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2757" y="2043887"/>
            <a:ext cx="3901440" cy="3901440"/>
          </a:xfrm>
          <a:prstGeom prst="rect">
            <a:avLst/>
          </a:prstGeom>
        </p:spPr>
      </p:pic>
      <p:sp>
        <p:nvSpPr>
          <p:cNvPr id="3" name="Oval 2"/>
          <p:cNvSpPr/>
          <p:nvPr/>
        </p:nvSpPr>
        <p:spPr>
          <a:xfrm>
            <a:off x="486109" y="3146195"/>
            <a:ext cx="3535051" cy="16968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ƯU ĐIỂM</a:t>
            </a:r>
            <a:endParaRPr lang="en-US" sz="2800" dirty="0">
              <a:latin typeface="Times New Roman" panose="02020603050405020304" pitchFamily="18" charset="0"/>
              <a:cs typeface="Times New Roman" panose="02020603050405020304" pitchFamily="18" charset="0"/>
            </a:endParaRPr>
          </a:p>
        </p:txBody>
      </p:sp>
      <p:sp>
        <p:nvSpPr>
          <p:cNvPr id="5" name="Oval 4"/>
          <p:cNvSpPr/>
          <p:nvPr/>
        </p:nvSpPr>
        <p:spPr>
          <a:xfrm>
            <a:off x="8105794" y="3096705"/>
            <a:ext cx="3535051" cy="169682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HẠN CHẾ</a:t>
            </a:r>
          </a:p>
        </p:txBody>
      </p:sp>
    </p:spTree>
    <p:extLst>
      <p:ext uri="{BB962C8B-B14F-4D97-AF65-F5344CB8AC3E}">
        <p14:creationId xmlns:p14="http://schemas.microsoft.com/office/powerpoint/2010/main" val="318219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4706" y="840500"/>
            <a:ext cx="6779420" cy="523220"/>
          </a:xfrm>
          <a:prstGeom prst="rect">
            <a:avLst/>
          </a:prstGeom>
        </p:spPr>
        <p:txBody>
          <a:bodyPr wrap="none">
            <a:spAutoFit/>
          </a:bodyPr>
          <a:lstStyle/>
          <a:p>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5: </a:t>
            </a:r>
            <a:r>
              <a:rPr lang="vi-VN" sz="2800" dirty="0" smtClean="0">
                <a:latin typeface="Times New Roman" panose="02020603050405020304" pitchFamily="18" charset="0"/>
                <a:cs typeface="Times New Roman" panose="02020603050405020304" pitchFamily="18" charset="0"/>
              </a:rPr>
              <a:t>Đọc những bài làm tốt trước lớp</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702" y="2173008"/>
            <a:ext cx="6168181" cy="34547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375657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4706" y="840500"/>
            <a:ext cx="3443571" cy="587853"/>
          </a:xfrm>
          <a:prstGeom prst="rect">
            <a:avLst/>
          </a:prstGeom>
        </p:spPr>
        <p:txBody>
          <a:bodyPr wrap="none">
            <a:spAutoFit/>
          </a:bodyPr>
          <a:lstStyle/>
          <a:p>
            <a:pPr>
              <a:lnSpc>
                <a:spcPct val="115000"/>
              </a:lnSpc>
              <a:spcAft>
                <a:spcPts val="100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6: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Củng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cố</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976" y="1960775"/>
            <a:ext cx="3546564" cy="38298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166122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118" y="2027277"/>
            <a:ext cx="10190377" cy="3013133"/>
          </a:xfrm>
          <a:prstGeom prst="rect">
            <a:avLst/>
          </a:prstGeom>
        </p:spPr>
        <p:txBody>
          <a:bodyPr wrap="square">
            <a:spAutoFit/>
          </a:bodyPr>
          <a:lstStyle/>
          <a:p>
            <a:pPr marL="342900" lvl="0" indent="-342900" algn="just">
              <a:spcBef>
                <a:spcPts val="605"/>
              </a:spcBef>
              <a:spcAft>
                <a:spcPts val="0"/>
              </a:spcAft>
              <a:buFont typeface="+mj-lt"/>
              <a:buAutoNum type="alphaLcPeriod"/>
              <a:tabLst>
                <a:tab pos="586740" algn="l"/>
              </a:tabLst>
            </a:pPr>
            <a:r>
              <a:rPr lang="vi-VN" sz="2800" dirty="0" smtClean="0">
                <a:solidFill>
                  <a:srgbClr val="0B0B0B"/>
                </a:solidFill>
                <a:effectLst/>
                <a:latin typeface="Times New Roman" panose="02020603050405020304" pitchFamily="18" charset="0"/>
                <a:ea typeface="Times New Roman" panose="02020603050405020304" pitchFamily="18" charset="0"/>
              </a:rPr>
              <a:t>Xác định văn bản trên thuộc thể loại gì? </a:t>
            </a:r>
            <a:r>
              <a:rPr lang="vi-VN" sz="2800" b="1" dirty="0" smtClean="0">
                <a:solidFill>
                  <a:srgbClr val="0B0B0B"/>
                </a:solidFill>
                <a:effectLst/>
                <a:latin typeface="Times New Roman" panose="02020603050405020304" pitchFamily="18" charset="0"/>
                <a:ea typeface="Times New Roman" panose="02020603050405020304" pitchFamily="18" charset="0"/>
              </a:rPr>
              <a:t>(1 điểm)</a:t>
            </a:r>
            <a:endParaRPr lang="en-US" sz="2800" dirty="0" smtClean="0">
              <a:effectLst/>
              <a:latin typeface="Times New Roman" panose="02020603050405020304" pitchFamily="18" charset="0"/>
              <a:ea typeface="Times New Roman" panose="02020603050405020304" pitchFamily="18" charset="0"/>
            </a:endParaRPr>
          </a:p>
          <a:p>
            <a:pPr marL="342900" marR="78740" lvl="0" indent="-342900" algn="just">
              <a:lnSpc>
                <a:spcPct val="120000"/>
              </a:lnSpc>
              <a:spcBef>
                <a:spcPts val="605"/>
              </a:spcBef>
              <a:spcAft>
                <a:spcPts val="0"/>
              </a:spcAft>
              <a:buFont typeface="+mj-lt"/>
              <a:buAutoNum type="alphaLcPeriod"/>
              <a:tabLst>
                <a:tab pos="596265" algn="l"/>
              </a:tabLst>
            </a:pPr>
            <a:r>
              <a:rPr lang="vi-VN" sz="2800" dirty="0" smtClean="0">
                <a:solidFill>
                  <a:srgbClr val="0B0B0B"/>
                </a:solidFill>
                <a:effectLst/>
                <a:latin typeface="Times New Roman" panose="02020603050405020304" pitchFamily="18" charset="0"/>
                <a:ea typeface="Times New Roman" panose="02020603050405020304" pitchFamily="18" charset="0"/>
              </a:rPr>
              <a:t>Hãy tìm từ láy trong câu sau: </a:t>
            </a:r>
            <a:r>
              <a:rPr lang="vi-VN" sz="2800" i="1" dirty="0" smtClean="0">
                <a:solidFill>
                  <a:srgbClr val="0B0B0B"/>
                </a:solidFill>
                <a:effectLst/>
                <a:latin typeface="Times New Roman" panose="02020603050405020304" pitchFamily="18" charset="0"/>
                <a:ea typeface="Times New Roman" panose="02020603050405020304" pitchFamily="18" charset="0"/>
              </a:rPr>
              <a:t>“Thương đôi vợ chồng già hiền hậu nhưng mãi không có con, Ngọc Hoàng đã sai thái tử xuống đầu thai làm con”</a:t>
            </a:r>
            <a:r>
              <a:rPr lang="vi-VN" sz="2800" dirty="0" smtClean="0">
                <a:solidFill>
                  <a:srgbClr val="0B0B0B"/>
                </a:solidFill>
                <a:effectLst/>
                <a:latin typeface="Times New Roman" panose="02020603050405020304" pitchFamily="18" charset="0"/>
                <a:ea typeface="Times New Roman" panose="02020603050405020304" pitchFamily="18" charset="0"/>
              </a:rPr>
              <a:t>. Đặt câu với từ láy em vừa tìm được.</a:t>
            </a:r>
            <a:r>
              <a:rPr lang="vi-VN" sz="2800" dirty="0" smtClean="0">
                <a:effectLst/>
                <a:latin typeface="Times New Roman" panose="02020603050405020304" pitchFamily="18" charset="0"/>
                <a:ea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rPr>
              <a:t>(1</a:t>
            </a:r>
            <a:r>
              <a:rPr lang="vi-VN" sz="2800" b="1" spc="-10" dirty="0" smtClean="0">
                <a:effectLst/>
                <a:latin typeface="Times New Roman" panose="02020603050405020304" pitchFamily="18" charset="0"/>
                <a:ea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rPr>
              <a:t>điểm)</a:t>
            </a:r>
            <a:endParaRPr lang="en-US" sz="28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577850" algn="l"/>
              </a:tabLst>
            </a:pPr>
            <a:r>
              <a:rPr lang="vi-VN" sz="2800" dirty="0" smtClean="0">
                <a:solidFill>
                  <a:srgbClr val="0B0B0B"/>
                </a:solidFill>
                <a:effectLst/>
                <a:latin typeface="Times New Roman" panose="02020603050405020304" pitchFamily="18" charset="0"/>
                <a:ea typeface="Times New Roman" panose="02020603050405020304" pitchFamily="18" charset="0"/>
              </a:rPr>
              <a:t>Từ văn bản trên, em rút ra bài học gì cho bản thân (viết 2 – 4 câu). </a:t>
            </a:r>
            <a:r>
              <a:rPr lang="vi-VN" sz="2800" b="1" dirty="0" smtClean="0">
                <a:effectLst/>
                <a:latin typeface="Times New Roman" panose="02020603050405020304" pitchFamily="18" charset="0"/>
                <a:ea typeface="Times New Roman" panose="02020603050405020304" pitchFamily="18" charset="0"/>
              </a:rPr>
              <a:t>(1</a:t>
            </a:r>
            <a:r>
              <a:rPr lang="vi-VN" sz="2800" b="1" spc="-90" dirty="0" smtClean="0">
                <a:effectLst/>
                <a:latin typeface="Times New Roman" panose="02020603050405020304" pitchFamily="18" charset="0"/>
                <a:ea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rPr>
              <a:t>điểm)</a:t>
            </a:r>
            <a:endParaRPr lang="en-US" sz="28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32373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119" y="287763"/>
            <a:ext cx="10341204" cy="6341736"/>
          </a:xfrm>
          <a:prstGeom prst="rect">
            <a:avLst/>
          </a:prstGeom>
        </p:spPr>
        <p:txBody>
          <a:bodyPr wrap="square">
            <a:spAutoFit/>
          </a:bodyPr>
          <a:lstStyle/>
          <a:p>
            <a:pPr marL="240665" algn="just">
              <a:spcAft>
                <a:spcPts val="0"/>
              </a:spcAft>
            </a:pPr>
            <a:r>
              <a:rPr lang="vi-VN" sz="2400" b="1" kern="0" dirty="0" smtClean="0">
                <a:effectLst/>
                <a:latin typeface="Times New Roman" panose="02020603050405020304" pitchFamily="18" charset="0"/>
                <a:ea typeface="Times New Roman" panose="02020603050405020304" pitchFamily="18" charset="0"/>
              </a:rPr>
              <a:t>Ngữ liệu 2: </a:t>
            </a:r>
            <a:r>
              <a:rPr lang="en-US" sz="2400" b="1" kern="0" dirty="0" err="1" smtClean="0">
                <a:latin typeface="Times New Roman" panose="02020603050405020304" pitchFamily="18" charset="0"/>
                <a:ea typeface="Times New Roman" panose="02020603050405020304" pitchFamily="18" charset="0"/>
              </a:rPr>
              <a:t>Đọ</a:t>
            </a:r>
            <a:r>
              <a:rPr lang="vi-VN" sz="2400" b="1" kern="0" dirty="0" smtClean="0">
                <a:effectLst/>
                <a:latin typeface="Times New Roman" panose="02020603050405020304" pitchFamily="18" charset="0"/>
                <a:ea typeface="Times New Roman" panose="02020603050405020304" pitchFamily="18" charset="0"/>
              </a:rPr>
              <a:t>c văn b</a:t>
            </a:r>
            <a:r>
              <a:rPr lang="en-US" sz="2400" b="1" kern="0" dirty="0" smtClean="0">
                <a:latin typeface="Times New Roman" panose="02020603050405020304" pitchFamily="18" charset="0"/>
                <a:ea typeface="Times New Roman" panose="02020603050405020304" pitchFamily="18" charset="0"/>
              </a:rPr>
              <a:t>ả</a:t>
            </a:r>
            <a:r>
              <a:rPr lang="vi-VN" sz="2400" b="1" kern="0" dirty="0" smtClean="0">
                <a:effectLst/>
                <a:latin typeface="Times New Roman" panose="02020603050405020304" pitchFamily="18" charset="0"/>
                <a:ea typeface="Times New Roman" panose="02020603050405020304" pitchFamily="18" charset="0"/>
              </a:rPr>
              <a:t>n sau v</a:t>
            </a:r>
            <a:r>
              <a:rPr lang="en-US" sz="2400" b="1" kern="0" dirty="0" smtClean="0">
                <a:latin typeface="Times New Roman" panose="02020603050405020304" pitchFamily="18" charset="0"/>
                <a:ea typeface="Times New Roman" panose="02020603050405020304" pitchFamily="18" charset="0"/>
              </a:rPr>
              <a:t>à</a:t>
            </a:r>
            <a:r>
              <a:rPr lang="vi-VN" sz="2400" b="1" kern="0" dirty="0" smtClean="0">
                <a:effectLst/>
                <a:latin typeface="Times New Roman" panose="02020603050405020304" pitchFamily="18" charset="0"/>
                <a:ea typeface="Times New Roman" panose="02020603050405020304" pitchFamily="18" charset="0"/>
              </a:rPr>
              <a:t> th</a:t>
            </a:r>
            <a:r>
              <a:rPr lang="en-US" sz="2400" b="1" kern="0" dirty="0" smtClean="0">
                <a:latin typeface="Times New Roman" panose="02020603050405020304" pitchFamily="18" charset="0"/>
                <a:ea typeface="Times New Roman" panose="02020603050405020304" pitchFamily="18" charset="0"/>
              </a:rPr>
              <a:t>ự</a:t>
            </a:r>
            <a:r>
              <a:rPr lang="vi-VN" sz="2400" b="1" kern="0" dirty="0" smtClean="0">
                <a:effectLst/>
                <a:latin typeface="Times New Roman" panose="02020603050405020304" pitchFamily="18" charset="0"/>
                <a:ea typeface="Times New Roman" panose="02020603050405020304" pitchFamily="18" charset="0"/>
              </a:rPr>
              <a:t>c hiện </a:t>
            </a:r>
            <a:r>
              <a:rPr lang="en-US" sz="2400" b="1" kern="0" dirty="0" err="1" smtClean="0">
                <a:effectLst/>
                <a:latin typeface="Times New Roman" panose="02020603050405020304" pitchFamily="18" charset="0"/>
                <a:ea typeface="Times New Roman" panose="02020603050405020304" pitchFamily="18" charset="0"/>
              </a:rPr>
              <a:t>các</a:t>
            </a:r>
            <a:r>
              <a:rPr lang="en-US" sz="2400" b="1" kern="0" dirty="0" smtClean="0">
                <a:effectLst/>
                <a:latin typeface="Times New Roman" panose="02020603050405020304" pitchFamily="18" charset="0"/>
                <a:ea typeface="Times New Roman" panose="02020603050405020304" pitchFamily="18" charset="0"/>
              </a:rPr>
              <a:t> </a:t>
            </a:r>
            <a:r>
              <a:rPr lang="en-US" sz="2400" b="1" kern="0" dirty="0" err="1" smtClean="0">
                <a:effectLst/>
                <a:latin typeface="Times New Roman" panose="02020603050405020304" pitchFamily="18" charset="0"/>
                <a:ea typeface="Times New Roman" panose="02020603050405020304" pitchFamily="18" charset="0"/>
              </a:rPr>
              <a:t>yêu</a:t>
            </a:r>
            <a:r>
              <a:rPr lang="en-US" sz="2400" b="1" kern="0" dirty="0" smtClean="0">
                <a:effectLst/>
                <a:latin typeface="Times New Roman" panose="02020603050405020304" pitchFamily="18" charset="0"/>
                <a:ea typeface="Times New Roman" panose="02020603050405020304" pitchFamily="18" charset="0"/>
              </a:rPr>
              <a:t> </a:t>
            </a:r>
            <a:r>
              <a:rPr lang="en-US" sz="2400" b="1" kern="0" dirty="0" err="1" smtClean="0">
                <a:effectLst/>
                <a:latin typeface="Times New Roman" panose="02020603050405020304" pitchFamily="18" charset="0"/>
                <a:ea typeface="Times New Roman" panose="02020603050405020304" pitchFamily="18" charset="0"/>
              </a:rPr>
              <a:t>cầu</a:t>
            </a:r>
            <a:r>
              <a:rPr lang="en-US" sz="2400" b="1" kern="0" dirty="0" smtClean="0">
                <a:effectLst/>
                <a:latin typeface="Times New Roman" panose="02020603050405020304" pitchFamily="18" charset="0"/>
                <a:ea typeface="Times New Roman" panose="02020603050405020304" pitchFamily="18" charset="0"/>
              </a:rPr>
              <a:t> </a:t>
            </a:r>
            <a:r>
              <a:rPr lang="en-US" sz="2400" b="1" kern="0" dirty="0" err="1" smtClean="0">
                <a:effectLst/>
                <a:latin typeface="Times New Roman" panose="02020603050405020304" pitchFamily="18" charset="0"/>
                <a:ea typeface="Times New Roman" panose="02020603050405020304" pitchFamily="18" charset="0"/>
              </a:rPr>
              <a:t>bên</a:t>
            </a:r>
            <a:r>
              <a:rPr lang="en-US" sz="2400" b="1" kern="0" dirty="0" smtClean="0">
                <a:effectLst/>
                <a:latin typeface="Times New Roman" panose="02020603050405020304" pitchFamily="18" charset="0"/>
                <a:ea typeface="Times New Roman" panose="02020603050405020304" pitchFamily="18" charset="0"/>
              </a:rPr>
              <a:t> </a:t>
            </a:r>
            <a:r>
              <a:rPr lang="vi-VN" sz="2400" b="1" kern="0" dirty="0" smtClean="0">
                <a:effectLst/>
                <a:latin typeface="Times New Roman" panose="02020603050405020304" pitchFamily="18" charset="0"/>
                <a:ea typeface="Times New Roman" panose="02020603050405020304" pitchFamily="18" charset="0"/>
              </a:rPr>
              <a:t>dưới (3 điểm)</a:t>
            </a:r>
            <a:endParaRPr lang="en-US" sz="2400" b="1" kern="0" dirty="0" smtClean="0">
              <a:effectLst/>
              <a:latin typeface="Times New Roman" panose="02020603050405020304" pitchFamily="18" charset="0"/>
              <a:ea typeface="Times New Roman" panose="02020603050405020304" pitchFamily="18" charset="0"/>
            </a:endParaRPr>
          </a:p>
          <a:p>
            <a:pPr marL="240665" marR="78740" indent="457200" algn="just">
              <a:lnSpc>
                <a:spcPct val="120000"/>
              </a:lnSpc>
              <a:spcBef>
                <a:spcPts val="610"/>
              </a:spcBef>
              <a:spcAft>
                <a:spcPts val="0"/>
              </a:spcAft>
            </a:pPr>
            <a:r>
              <a:rPr lang="vi-VN" sz="2400" i="1" dirty="0" smtClean="0">
                <a:effectLst/>
                <a:latin typeface="Times New Roman" panose="02020603050405020304" pitchFamily="18" charset="0"/>
                <a:ea typeface="Times New Roman" panose="02020603050405020304" pitchFamily="18" charset="0"/>
              </a:rPr>
              <a:t>“Ngày xưa, ở Lạc Việt có một vị thần nòi rồng gọi là Lạc Long Quân. Long Quân sống ở dưới nước, thỉnh thoảng lên cạn trừ bọn yêu quái và dạy dân trồng trọt. Ở vùng núi cao, bấy giờ có nàng Âu Cơ xinh đẹp tuyệt trần, nghe tiếng miền đất Lạc thần đã tìm đến thăm. Âu Cơ, Lạc Long Quân gặp nhau và trở thành vợ chồng.</a:t>
            </a:r>
            <a:endParaRPr lang="en-US" sz="2400" dirty="0">
              <a:latin typeface="Times New Roman" panose="02020603050405020304" pitchFamily="18" charset="0"/>
              <a:ea typeface="Times New Roman" panose="02020603050405020304" pitchFamily="18" charset="0"/>
            </a:endParaRPr>
          </a:p>
          <a:p>
            <a:pPr marL="240665" marR="78740" indent="457200" algn="just">
              <a:lnSpc>
                <a:spcPct val="120000"/>
              </a:lnSpc>
              <a:spcBef>
                <a:spcPts val="610"/>
              </a:spcBef>
              <a:spcAft>
                <a:spcPts val="0"/>
              </a:spcAft>
            </a:pPr>
            <a:r>
              <a:rPr lang="vi-VN" sz="2400" i="1" dirty="0" smtClean="0">
                <a:effectLst/>
                <a:latin typeface="Times New Roman" panose="02020603050405020304" pitchFamily="18" charset="0"/>
                <a:ea typeface="Times New Roman" panose="02020603050405020304" pitchFamily="18" charset="0"/>
              </a:rPr>
              <a:t>Âu Cơ có mang, sinh ra cái bọc trăm trứng nở ra 100 người con khôi ngô khỏe mạnh. Vì không quen sống ở cạn nên Lạc Long Quân đem 50 con xuống biển – Âu Cơ đem 50 con lên núi, dặn nhau không bao giờ quên lời hẹn. Người con trưởng theo Âu Cơ lên làm vua, lấy hiệu Hùng Vương, đặt tên nước là Văn Lang, mười mấy đời truyền nối không thay</a:t>
            </a:r>
            <a:r>
              <a:rPr lang="vi-VN" sz="2400" i="1" spc="-40" dirty="0" smtClean="0">
                <a:effectLst/>
                <a:latin typeface="Times New Roman" panose="02020603050405020304" pitchFamily="18" charset="0"/>
                <a:ea typeface="Times New Roman" panose="02020603050405020304" pitchFamily="18" charset="0"/>
              </a:rPr>
              <a:t> </a:t>
            </a:r>
            <a:r>
              <a:rPr lang="vi-VN" sz="2400" i="1" dirty="0" smtClean="0">
                <a:effectLst/>
                <a:latin typeface="Times New Roman" panose="02020603050405020304" pitchFamily="18" charset="0"/>
                <a:ea typeface="Times New Roman" panose="02020603050405020304" pitchFamily="18" charset="0"/>
              </a:rPr>
              <a:t>đổi.</a:t>
            </a:r>
            <a:endParaRPr lang="en-US" sz="2400" dirty="0">
              <a:latin typeface="Times New Roman" panose="02020603050405020304" pitchFamily="18" charset="0"/>
              <a:ea typeface="Times New Roman" panose="02020603050405020304" pitchFamily="18" charset="0"/>
            </a:endParaRPr>
          </a:p>
          <a:p>
            <a:pPr marL="240665" marR="78740" indent="457200" algn="just">
              <a:lnSpc>
                <a:spcPct val="120000"/>
              </a:lnSpc>
              <a:spcBef>
                <a:spcPts val="295"/>
              </a:spcBef>
              <a:spcAft>
                <a:spcPts val="0"/>
              </a:spcAft>
            </a:pPr>
            <a:r>
              <a:rPr lang="vi-VN" sz="2400" i="1" dirty="0" smtClean="0">
                <a:effectLst/>
                <a:latin typeface="Times New Roman" panose="02020603050405020304" pitchFamily="18" charset="0"/>
                <a:ea typeface="Times New Roman" panose="02020603050405020304" pitchFamily="18" charset="0"/>
              </a:rPr>
              <a:t>Bởi sự tích này mà người Việt Nam khi nhắc đến nguồn gốc của mình thường xưng là con Rồng cháu Tiên.”</a:t>
            </a:r>
            <a:endParaRPr lang="en-US" sz="2400" dirty="0" smtClean="0">
              <a:effectLst/>
              <a:latin typeface="Times New Roman" panose="02020603050405020304" pitchFamily="18" charset="0"/>
              <a:ea typeface="Times New Roman" panose="02020603050405020304" pitchFamily="18" charset="0"/>
            </a:endParaRPr>
          </a:p>
          <a:p>
            <a:pPr algn="r"/>
            <a:r>
              <a:rPr lang="vi-VN" sz="2400" i="1" dirty="0" smtClean="0">
                <a:solidFill>
                  <a:srgbClr val="0B0B0B"/>
                </a:solidFill>
                <a:effectLst/>
                <a:latin typeface="Times New Roman" panose="02020603050405020304" pitchFamily="18" charset="0"/>
                <a:ea typeface="Times New Roman" panose="02020603050405020304" pitchFamily="18" charset="0"/>
              </a:rPr>
              <a:t>(Tóm tắt truyền thuyết con Rồng cháu Tiên</a:t>
            </a:r>
            <a:r>
              <a:rPr lang="vi-VN" sz="2400" b="1" dirty="0" smtClean="0">
                <a:solidFill>
                  <a:srgbClr val="0B0B0B"/>
                </a:solidFill>
                <a:effectLst/>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14600917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91" y="1701844"/>
            <a:ext cx="11594970" cy="2936188"/>
          </a:xfrm>
          <a:prstGeom prst="rect">
            <a:avLst/>
          </a:prstGeom>
        </p:spPr>
        <p:txBody>
          <a:bodyPr wrap="square">
            <a:spAutoFit/>
          </a:bodyPr>
          <a:lstStyle/>
          <a:p>
            <a:pPr marL="342900" lvl="0" indent="-342900" algn="just">
              <a:spcBef>
                <a:spcPts val="605"/>
              </a:spcBef>
              <a:spcAft>
                <a:spcPts val="0"/>
              </a:spcAft>
              <a:buFont typeface="+mj-lt"/>
              <a:buAutoNum type="alphaLcPeriod"/>
              <a:tabLst>
                <a:tab pos="586740" algn="l"/>
              </a:tabLst>
            </a:pPr>
            <a:r>
              <a:rPr lang="vi-VN" sz="2800" dirty="0" smtClean="0">
                <a:solidFill>
                  <a:srgbClr val="0B0B0B"/>
                </a:solidFill>
                <a:effectLst/>
                <a:latin typeface="Times New Roman" panose="02020603050405020304" pitchFamily="18" charset="0"/>
                <a:ea typeface="Times New Roman" panose="02020603050405020304" pitchFamily="18" charset="0"/>
              </a:rPr>
              <a:t>Xác định văn bản trên thuộc thể loại gì? </a:t>
            </a:r>
            <a:r>
              <a:rPr lang="vi-VN" sz="2800" b="1" dirty="0" smtClean="0">
                <a:solidFill>
                  <a:srgbClr val="0B0B0B"/>
                </a:solidFill>
                <a:effectLst/>
                <a:latin typeface="Times New Roman" panose="02020603050405020304" pitchFamily="18" charset="0"/>
                <a:ea typeface="Times New Roman" panose="02020603050405020304" pitchFamily="18" charset="0"/>
              </a:rPr>
              <a:t>(1 điểm)</a:t>
            </a:r>
            <a:endParaRPr lang="en-US" sz="2800" dirty="0" smtClean="0">
              <a:effectLst/>
              <a:latin typeface="Times New Roman" panose="02020603050405020304" pitchFamily="18" charset="0"/>
              <a:ea typeface="Times New Roman" panose="02020603050405020304" pitchFamily="18" charset="0"/>
            </a:endParaRPr>
          </a:p>
          <a:p>
            <a:pPr marL="342900" marR="80010" lvl="0" indent="-342900" algn="just">
              <a:lnSpc>
                <a:spcPct val="120000"/>
              </a:lnSpc>
              <a:spcAft>
                <a:spcPts val="0"/>
              </a:spcAft>
              <a:buFont typeface="+mj-lt"/>
              <a:buAutoNum type="alphaLcPeriod"/>
              <a:tabLst>
                <a:tab pos="596265" algn="l"/>
              </a:tabLst>
            </a:pPr>
            <a:r>
              <a:rPr lang="vi-VN" sz="2800" dirty="0" smtClean="0">
                <a:solidFill>
                  <a:srgbClr val="0B0B0B"/>
                </a:solidFill>
                <a:effectLst/>
                <a:latin typeface="Times New Roman" panose="02020603050405020304" pitchFamily="18" charset="0"/>
                <a:ea typeface="Times New Roman" panose="02020603050405020304" pitchFamily="18" charset="0"/>
              </a:rPr>
              <a:t>Hãy tìm trạng ngữ trong câu sau: </a:t>
            </a:r>
            <a:r>
              <a:rPr lang="vi-VN" sz="2800" i="1" dirty="0" smtClean="0">
                <a:solidFill>
                  <a:srgbClr val="0B0B0B"/>
                </a:solidFill>
                <a:effectLst/>
                <a:latin typeface="Times New Roman" panose="02020603050405020304" pitchFamily="18" charset="0"/>
                <a:ea typeface="Times New Roman" panose="02020603050405020304" pitchFamily="18" charset="0"/>
              </a:rPr>
              <a:t>“</a:t>
            </a:r>
            <a:r>
              <a:rPr lang="vi-VN" sz="2800" i="1" dirty="0" smtClean="0">
                <a:effectLst/>
                <a:latin typeface="Times New Roman" panose="02020603050405020304" pitchFamily="18" charset="0"/>
                <a:ea typeface="Times New Roman" panose="02020603050405020304" pitchFamily="18" charset="0"/>
              </a:rPr>
              <a:t>Ngày xưa, ở Lạc Việt có một vị thần nòi rồng gọi là Lạc Long Quân</a:t>
            </a:r>
            <a:r>
              <a:rPr lang="vi-VN" sz="2800" i="1" dirty="0" smtClean="0">
                <a:solidFill>
                  <a:srgbClr val="0B0B0B"/>
                </a:solidFill>
                <a:effectLst/>
                <a:latin typeface="Times New Roman" panose="02020603050405020304" pitchFamily="18" charset="0"/>
                <a:ea typeface="Times New Roman" panose="02020603050405020304" pitchFamily="18" charset="0"/>
              </a:rPr>
              <a:t>”</a:t>
            </a:r>
            <a:r>
              <a:rPr lang="vi-VN" sz="2800" dirty="0" smtClean="0">
                <a:solidFill>
                  <a:srgbClr val="0B0B0B"/>
                </a:solidFill>
                <a:effectLst/>
                <a:latin typeface="Times New Roman" panose="02020603050405020304" pitchFamily="18" charset="0"/>
                <a:ea typeface="Times New Roman" panose="02020603050405020304" pitchFamily="18" charset="0"/>
              </a:rPr>
              <a:t>. Cho biết tác dụng của trạng ngữ em vừa tìm được. </a:t>
            </a:r>
            <a:r>
              <a:rPr lang="vi-VN" sz="2800" b="1" dirty="0" smtClean="0">
                <a:effectLst/>
                <a:latin typeface="Times New Roman" panose="02020603050405020304" pitchFamily="18" charset="0"/>
                <a:ea typeface="Times New Roman" panose="02020603050405020304" pitchFamily="18" charset="0"/>
              </a:rPr>
              <a:t>(1</a:t>
            </a:r>
            <a:r>
              <a:rPr lang="vi-VN" sz="2800" b="1" spc="-50" dirty="0" smtClean="0">
                <a:effectLst/>
                <a:latin typeface="Times New Roman" panose="02020603050405020304" pitchFamily="18" charset="0"/>
                <a:ea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rPr>
              <a:t>điểm)</a:t>
            </a:r>
            <a:endParaRPr lang="en-US" sz="28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577850" algn="l"/>
              </a:tabLst>
            </a:pPr>
            <a:r>
              <a:rPr lang="vi-VN" sz="2800" dirty="0" smtClean="0">
                <a:solidFill>
                  <a:srgbClr val="0B0B0B"/>
                </a:solidFill>
                <a:effectLst/>
                <a:latin typeface="Times New Roman" panose="02020603050405020304" pitchFamily="18" charset="0"/>
                <a:ea typeface="Times New Roman" panose="02020603050405020304" pitchFamily="18" charset="0"/>
              </a:rPr>
              <a:t>Từ văn bản trên, em cần làm gì để thể hiện lòng yêu tổ quốc (viết 2 – 4 câu). </a:t>
            </a:r>
            <a:r>
              <a:rPr lang="vi-VN" sz="2800" b="1" dirty="0" smtClean="0">
                <a:effectLst/>
                <a:latin typeface="Times New Roman" panose="02020603050405020304" pitchFamily="18" charset="0"/>
                <a:ea typeface="Times New Roman" panose="02020603050405020304" pitchFamily="18" charset="0"/>
              </a:rPr>
              <a:t>(1</a:t>
            </a:r>
            <a:r>
              <a:rPr lang="vi-VN" sz="2800" b="1" spc="-85" dirty="0" smtClean="0">
                <a:effectLst/>
                <a:latin typeface="Times New Roman" panose="02020603050405020304" pitchFamily="18" charset="0"/>
                <a:ea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rPr>
              <a:t>điểm)</a:t>
            </a:r>
            <a:endParaRPr lang="en-US" sz="28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13500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780" y="250897"/>
            <a:ext cx="11057641" cy="6526595"/>
          </a:xfrm>
          <a:prstGeom prst="rect">
            <a:avLst/>
          </a:prstGeom>
        </p:spPr>
        <p:txBody>
          <a:bodyPr wrap="square">
            <a:spAutoFit/>
          </a:bodyPr>
          <a:lstStyle/>
          <a:p>
            <a:pPr marL="240665" algn="just">
              <a:spcBef>
                <a:spcPts val="5"/>
              </a:spcBef>
              <a:spcAft>
                <a:spcPts val="0"/>
              </a:spcAft>
            </a:pPr>
            <a:r>
              <a:rPr lang="vi-VN" b="1" kern="0" dirty="0" smtClean="0">
                <a:effectLst/>
                <a:latin typeface="Times New Roman" panose="02020603050405020304" pitchFamily="18" charset="0"/>
                <a:ea typeface="Times New Roman" panose="02020603050405020304" pitchFamily="18" charset="0"/>
              </a:rPr>
              <a:t>Ngữ liệu 3: </a:t>
            </a:r>
            <a:r>
              <a:rPr lang="en-US" b="1" kern="0" dirty="0" err="1" smtClean="0">
                <a:latin typeface="Times New Roman" panose="02020603050405020304" pitchFamily="18" charset="0"/>
                <a:ea typeface="Times New Roman" panose="02020603050405020304" pitchFamily="18" charset="0"/>
              </a:rPr>
              <a:t>Đọ</a:t>
            </a:r>
            <a:r>
              <a:rPr lang="vi-VN" b="1" kern="0" dirty="0" smtClean="0">
                <a:effectLst/>
                <a:latin typeface="Times New Roman" panose="02020603050405020304" pitchFamily="18" charset="0"/>
                <a:ea typeface="Times New Roman" panose="02020603050405020304" pitchFamily="18" charset="0"/>
              </a:rPr>
              <a:t>c văn b</a:t>
            </a:r>
            <a:r>
              <a:rPr lang="en-US" b="1" kern="0" dirty="0" smtClean="0">
                <a:latin typeface="Times New Roman" panose="02020603050405020304" pitchFamily="18" charset="0"/>
                <a:ea typeface="Times New Roman" panose="02020603050405020304" pitchFamily="18" charset="0"/>
              </a:rPr>
              <a:t>ả</a:t>
            </a:r>
            <a:r>
              <a:rPr lang="vi-VN" b="1" kern="0" dirty="0" smtClean="0">
                <a:effectLst/>
                <a:latin typeface="Times New Roman" panose="02020603050405020304" pitchFamily="18" charset="0"/>
                <a:ea typeface="Times New Roman" panose="02020603050405020304" pitchFamily="18" charset="0"/>
              </a:rPr>
              <a:t>n sau v</a:t>
            </a:r>
            <a:r>
              <a:rPr lang="en-US" b="1" kern="0" dirty="0" smtClean="0">
                <a:latin typeface="Times New Roman" panose="02020603050405020304" pitchFamily="18" charset="0"/>
                <a:ea typeface="Times New Roman" panose="02020603050405020304" pitchFamily="18" charset="0"/>
              </a:rPr>
              <a:t>à</a:t>
            </a:r>
            <a:r>
              <a:rPr lang="vi-VN" b="1" kern="0" dirty="0" smtClean="0">
                <a:effectLst/>
                <a:latin typeface="Times New Roman" panose="02020603050405020304" pitchFamily="18" charset="0"/>
                <a:ea typeface="Times New Roman" panose="02020603050405020304" pitchFamily="18" charset="0"/>
              </a:rPr>
              <a:t> th</a:t>
            </a:r>
            <a:r>
              <a:rPr lang="en-US" b="1" kern="0" dirty="0" smtClean="0">
                <a:latin typeface="Times New Roman" panose="02020603050405020304" pitchFamily="18" charset="0"/>
                <a:ea typeface="Times New Roman" panose="02020603050405020304" pitchFamily="18" charset="0"/>
              </a:rPr>
              <a:t>ự</a:t>
            </a:r>
            <a:r>
              <a:rPr lang="vi-VN" b="1" kern="0" dirty="0" smtClean="0">
                <a:effectLst/>
                <a:latin typeface="Times New Roman" panose="02020603050405020304" pitchFamily="18" charset="0"/>
                <a:ea typeface="Times New Roman" panose="02020603050405020304" pitchFamily="18" charset="0"/>
              </a:rPr>
              <a:t>c hiện </a:t>
            </a:r>
            <a:r>
              <a:rPr lang="en-US" b="1" kern="0" dirty="0" err="1" smtClean="0">
                <a:effectLst/>
                <a:latin typeface="Times New Roman" panose="02020603050405020304" pitchFamily="18" charset="0"/>
                <a:ea typeface="Times New Roman" panose="02020603050405020304" pitchFamily="18" charset="0"/>
              </a:rPr>
              <a:t>các</a:t>
            </a:r>
            <a:r>
              <a:rPr lang="en-US" b="1" kern="0" dirty="0" smtClean="0">
                <a:effectLst/>
                <a:latin typeface="Times New Roman" panose="02020603050405020304" pitchFamily="18" charset="0"/>
                <a:ea typeface="Times New Roman" panose="02020603050405020304" pitchFamily="18" charset="0"/>
              </a:rPr>
              <a:t> </a:t>
            </a:r>
            <a:r>
              <a:rPr lang="en-US" b="1" kern="0" dirty="0" err="1" smtClean="0">
                <a:effectLst/>
                <a:latin typeface="Times New Roman" panose="02020603050405020304" pitchFamily="18" charset="0"/>
                <a:ea typeface="Times New Roman" panose="02020603050405020304" pitchFamily="18" charset="0"/>
              </a:rPr>
              <a:t>yêu</a:t>
            </a:r>
            <a:r>
              <a:rPr lang="en-US" b="1" kern="0" dirty="0" smtClean="0">
                <a:effectLst/>
                <a:latin typeface="Times New Roman" panose="02020603050405020304" pitchFamily="18" charset="0"/>
                <a:ea typeface="Times New Roman" panose="02020603050405020304" pitchFamily="18" charset="0"/>
              </a:rPr>
              <a:t> </a:t>
            </a:r>
            <a:r>
              <a:rPr lang="en-US" b="1" kern="0" dirty="0" err="1" smtClean="0">
                <a:effectLst/>
                <a:latin typeface="Times New Roman" panose="02020603050405020304" pitchFamily="18" charset="0"/>
                <a:ea typeface="Times New Roman" panose="02020603050405020304" pitchFamily="18" charset="0"/>
              </a:rPr>
              <a:t>cầu</a:t>
            </a:r>
            <a:r>
              <a:rPr lang="en-US" b="1" kern="0" dirty="0" smtClean="0">
                <a:effectLst/>
                <a:latin typeface="Times New Roman" panose="02020603050405020304" pitchFamily="18" charset="0"/>
                <a:ea typeface="Times New Roman" panose="02020603050405020304" pitchFamily="18" charset="0"/>
              </a:rPr>
              <a:t> </a:t>
            </a:r>
            <a:r>
              <a:rPr lang="en-US" b="1" kern="0" dirty="0" err="1" smtClean="0">
                <a:effectLst/>
                <a:latin typeface="Times New Roman" panose="02020603050405020304" pitchFamily="18" charset="0"/>
                <a:ea typeface="Times New Roman" panose="02020603050405020304" pitchFamily="18" charset="0"/>
              </a:rPr>
              <a:t>bên</a:t>
            </a:r>
            <a:r>
              <a:rPr lang="en-US" b="1" kern="0" dirty="0" smtClean="0">
                <a:effectLst/>
                <a:latin typeface="Times New Roman" panose="02020603050405020304" pitchFamily="18" charset="0"/>
                <a:ea typeface="Times New Roman" panose="02020603050405020304" pitchFamily="18" charset="0"/>
              </a:rPr>
              <a:t> </a:t>
            </a:r>
            <a:r>
              <a:rPr lang="vi-VN" b="1" kern="0" dirty="0" smtClean="0">
                <a:effectLst/>
                <a:latin typeface="Times New Roman" panose="02020603050405020304" pitchFamily="18" charset="0"/>
                <a:ea typeface="Times New Roman" panose="02020603050405020304" pitchFamily="18" charset="0"/>
              </a:rPr>
              <a:t>dưới (3 điểm)</a:t>
            </a:r>
            <a:endParaRPr lang="en-US" b="1" kern="0" dirty="0" smtClean="0">
              <a:effectLst/>
              <a:latin typeface="Times New Roman" panose="02020603050405020304" pitchFamily="18" charset="0"/>
              <a:ea typeface="Times New Roman" panose="02020603050405020304" pitchFamily="18" charset="0"/>
            </a:endParaRPr>
          </a:p>
          <a:p>
            <a:pPr marL="240665" marR="78740" indent="457200" algn="just">
              <a:lnSpc>
                <a:spcPct val="150000"/>
              </a:lnSpc>
              <a:spcBef>
                <a:spcPts val="290"/>
              </a:spcBef>
              <a:spcAft>
                <a:spcPts val="0"/>
              </a:spcAft>
            </a:pPr>
            <a:r>
              <a:rPr lang="vi-VN" i="1" dirty="0" smtClean="0">
                <a:effectLst/>
                <a:latin typeface="Times New Roman" panose="02020603050405020304" pitchFamily="18" charset="0"/>
                <a:ea typeface="Times New Roman" panose="02020603050405020304" pitchFamily="18" charset="0"/>
              </a:rPr>
              <a:t>“Ngày xưa có một chàng trai hiền lành, khỏe mạnh đi cày thuê cho vợ chồng ông phú hộ. Hai người này có hứa: "Con chịu khó làm lụng giúp ta, ba năm nữa ta sẽ gả con gái ta cho".</a:t>
            </a:r>
            <a:r>
              <a:rPr lang="en-US" dirty="0">
                <a:latin typeface="Times New Roman" panose="02020603050405020304" pitchFamily="18" charset="0"/>
                <a:ea typeface="Times New Roman" panose="02020603050405020304" pitchFamily="18" charset="0"/>
              </a:rPr>
              <a:t> </a:t>
            </a:r>
            <a:r>
              <a:rPr lang="vi-VN" i="1" dirty="0" smtClean="0">
                <a:effectLst/>
                <a:latin typeface="Times New Roman" panose="02020603050405020304" pitchFamily="18" charset="0"/>
                <a:ea typeface="Times New Roman" panose="02020603050405020304" pitchFamily="18" charset="0"/>
              </a:rPr>
              <a:t>Tin vào lời hứa, anh ra sức làm việc không ngại khó nhọc. Nhưng ba năm sau, khi mà nhà ông đã có mọi thứ của cải, ông bèn trở mặt, ông đưa ra một điều kiện là phải tìm được một cây tre trăm đốt để làm nhà cưới vợ thì ông mới gả con gái cho. Vì muốn có cơ hội để cưới con gái của chủ, anh bèn lên rừng quyết tâm tìm được một cây tre trăm đốt. Tìm mãi không thấy, anh thất vọng ngồi khóc. Bỗng Bụt hiện lên và bảo anh đi tìm, chặt cho đủ 100 đốt tre rời rồi giúp anh bằng hai câu thần chú: "khắc nhập, khắc nhập!" để gắn kết 100 đốt tre rời thành một cây tre trăm đốt và "khắc xuất, khắc xuất!" để tách các đốt tre ra.</a:t>
            </a:r>
            <a:endParaRPr lang="en-US" dirty="0" smtClean="0">
              <a:effectLst/>
              <a:latin typeface="Times New Roman" panose="02020603050405020304" pitchFamily="18" charset="0"/>
              <a:ea typeface="Times New Roman" panose="02020603050405020304" pitchFamily="18" charset="0"/>
            </a:endParaRPr>
          </a:p>
          <a:p>
            <a:pPr marL="240665" marR="78740" algn="just">
              <a:lnSpc>
                <a:spcPct val="150000"/>
              </a:lnSpc>
              <a:spcBef>
                <a:spcPts val="890"/>
              </a:spcBef>
              <a:spcAft>
                <a:spcPts val="0"/>
              </a:spcAft>
            </a:pPr>
            <a:r>
              <a:rPr lang="en-US" i="1" dirty="0" smtClean="0">
                <a:effectLst/>
                <a:latin typeface="Times New Roman" panose="02020603050405020304" pitchFamily="18" charset="0"/>
                <a:ea typeface="Times New Roman" panose="02020603050405020304" pitchFamily="18" charset="0"/>
              </a:rPr>
              <a:t>	</a:t>
            </a:r>
            <a:r>
              <a:rPr lang="vi-VN" i="1" dirty="0" smtClean="0">
                <a:effectLst/>
                <a:latin typeface="Times New Roman" panose="02020603050405020304" pitchFamily="18" charset="0"/>
                <a:ea typeface="Times New Roman" panose="02020603050405020304" pitchFamily="18" charset="0"/>
              </a:rPr>
              <a:t>Nhờ là các khúc tre rời nên anh cũng dễ dàng gánh về làng được. Về nhà, anh cho cha vợ tương lai của mình xem cây tre trăm đốt. Không tin vào điều mắt mình nhìn thấy, ông nhà</a:t>
            </a:r>
            <a:r>
              <a:rPr lang="en-US" dirty="0">
                <a:latin typeface="Times New Roman" panose="02020603050405020304" pitchFamily="18" charset="0"/>
                <a:ea typeface="Times New Roman" panose="02020603050405020304" pitchFamily="18" charset="0"/>
              </a:rPr>
              <a:t> </a:t>
            </a:r>
            <a:r>
              <a:rPr lang="vi-VN" i="1" dirty="0" smtClean="0">
                <a:effectLst/>
                <a:latin typeface="Times New Roman" panose="02020603050405020304" pitchFamily="18" charset="0"/>
                <a:ea typeface="Times New Roman" panose="02020603050405020304" pitchFamily="18" charset="0"/>
              </a:rPr>
              <a:t>giàu sờ tay vào cây đếm từng khúc tre. Phép màu của Bụt đã hút ông dính luôn vào cây tre. Khi ông đồng ý giữ lời hứa, anh mới sực nhớ ra câu "khắc xuất" để giải thoát cho cha vợ của mình. Sợ hãi, ông phú hộ phải giữ lời hứa, gả con gái cho anh nông dân. Cuối cùng, anh và con gái ông phú hộ sống với nhau hạnh phúc mãi mãi”.</a:t>
            </a:r>
            <a:endParaRPr lang="en-US" i="1" dirty="0" smtClean="0">
              <a:effectLst/>
              <a:latin typeface="Times New Roman" panose="02020603050405020304" pitchFamily="18" charset="0"/>
              <a:ea typeface="Times New Roman" panose="02020603050405020304" pitchFamily="18" charset="0"/>
            </a:endParaRPr>
          </a:p>
          <a:p>
            <a:pPr marL="240665" marR="78740" algn="r">
              <a:lnSpc>
                <a:spcPct val="150000"/>
              </a:lnSpc>
              <a:spcBef>
                <a:spcPts val="890"/>
              </a:spcBef>
              <a:spcAft>
                <a:spcPts val="0"/>
              </a:spcAft>
            </a:pPr>
            <a:r>
              <a:rPr lang="en-US" i="1" dirty="0" smtClean="0">
                <a:latin typeface="Times New Roman" panose="02020603050405020304" pitchFamily="18" charset="0"/>
              </a:rPr>
              <a:t>(</a:t>
            </a:r>
            <a:r>
              <a:rPr lang="en-US" i="1" dirty="0" err="1" smtClean="0">
                <a:latin typeface="Times New Roman" panose="02020603050405020304" pitchFamily="18" charset="0"/>
              </a:rPr>
              <a:t>Tóm</a:t>
            </a:r>
            <a:r>
              <a:rPr lang="en-US" i="1" dirty="0" smtClean="0">
                <a:latin typeface="Times New Roman" panose="02020603050405020304" pitchFamily="18" charset="0"/>
              </a:rPr>
              <a:t> </a:t>
            </a:r>
            <a:r>
              <a:rPr lang="en-US" i="1" dirty="0" err="1" smtClean="0">
                <a:latin typeface="Times New Roman" panose="02020603050405020304" pitchFamily="18" charset="0"/>
              </a:rPr>
              <a:t>tắt</a:t>
            </a:r>
            <a:r>
              <a:rPr lang="en-US" i="1" dirty="0" smtClean="0">
                <a:latin typeface="Times New Roman" panose="02020603050405020304" pitchFamily="18" charset="0"/>
              </a:rPr>
              <a:t> </a:t>
            </a:r>
            <a:r>
              <a:rPr lang="en-US" i="1" dirty="0" err="1" smtClean="0">
                <a:latin typeface="Times New Roman" panose="02020603050405020304" pitchFamily="18" charset="0"/>
              </a:rPr>
              <a:t>truyện</a:t>
            </a:r>
            <a:r>
              <a:rPr lang="en-US" i="1" dirty="0" smtClean="0">
                <a:latin typeface="Times New Roman" panose="02020603050405020304" pitchFamily="18" charset="0"/>
              </a:rPr>
              <a:t> </a:t>
            </a:r>
            <a:r>
              <a:rPr lang="en-US" i="1" dirty="0" err="1" smtClean="0">
                <a:latin typeface="Times New Roman" panose="02020603050405020304" pitchFamily="18" charset="0"/>
              </a:rPr>
              <a:t>cổ</a:t>
            </a:r>
            <a:r>
              <a:rPr lang="en-US" i="1" dirty="0" smtClean="0">
                <a:latin typeface="Times New Roman" panose="02020603050405020304" pitchFamily="18" charset="0"/>
              </a:rPr>
              <a:t> </a:t>
            </a:r>
            <a:r>
              <a:rPr lang="en-US" i="1" dirty="0" err="1" smtClean="0">
                <a:latin typeface="Times New Roman" panose="02020603050405020304" pitchFamily="18" charset="0"/>
              </a:rPr>
              <a:t>tích</a:t>
            </a:r>
            <a:r>
              <a:rPr lang="en-US" i="1" dirty="0" smtClean="0">
                <a:latin typeface="Times New Roman" panose="02020603050405020304" pitchFamily="18" charset="0"/>
              </a:rPr>
              <a:t> </a:t>
            </a:r>
            <a:r>
              <a:rPr lang="en-US" i="1" dirty="0" err="1" smtClean="0">
                <a:latin typeface="Times New Roman" panose="02020603050405020304" pitchFamily="18" charset="0"/>
              </a:rPr>
              <a:t>Cây</a:t>
            </a:r>
            <a:r>
              <a:rPr lang="en-US" i="1" dirty="0" smtClean="0">
                <a:latin typeface="Times New Roman" panose="02020603050405020304" pitchFamily="18" charset="0"/>
              </a:rPr>
              <a:t> </a:t>
            </a:r>
            <a:r>
              <a:rPr lang="en-US" i="1" dirty="0" err="1" smtClean="0">
                <a:latin typeface="Times New Roman" panose="02020603050405020304" pitchFamily="18" charset="0"/>
              </a:rPr>
              <a:t>tre</a:t>
            </a:r>
            <a:r>
              <a:rPr lang="en-US" i="1" dirty="0" smtClean="0">
                <a:latin typeface="Times New Roman" panose="02020603050405020304" pitchFamily="18" charset="0"/>
              </a:rPr>
              <a:t> </a:t>
            </a:r>
            <a:r>
              <a:rPr lang="en-US" i="1" dirty="0" err="1" smtClean="0">
                <a:latin typeface="Times New Roman" panose="02020603050405020304" pitchFamily="18" charset="0"/>
              </a:rPr>
              <a:t>trăm</a:t>
            </a:r>
            <a:r>
              <a:rPr lang="en-US" i="1" dirty="0" smtClean="0">
                <a:latin typeface="Times New Roman" panose="02020603050405020304" pitchFamily="18" charset="0"/>
              </a:rPr>
              <a:t> </a:t>
            </a:r>
            <a:r>
              <a:rPr lang="en-US" i="1" dirty="0" err="1" smtClean="0">
                <a:latin typeface="Times New Roman" panose="02020603050405020304" pitchFamily="18" charset="0"/>
              </a:rPr>
              <a:t>đốt</a:t>
            </a:r>
            <a:r>
              <a:rPr lang="en-US" i="1" dirty="0" smtClean="0">
                <a:latin typeface="Times New Roman" panose="02020603050405020304" pitchFamily="18" charset="0"/>
              </a:rPr>
              <a:t>)</a:t>
            </a:r>
            <a:endParaRPr lang="en-US" dirty="0"/>
          </a:p>
        </p:txBody>
      </p:sp>
    </p:spTree>
    <p:extLst>
      <p:ext uri="{BB962C8B-B14F-4D97-AF65-F5344CB8AC3E}">
        <p14:creationId xmlns:p14="http://schemas.microsoft.com/office/powerpoint/2010/main" val="25441355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205" y="1836064"/>
            <a:ext cx="10105534" cy="2936188"/>
          </a:xfrm>
          <a:prstGeom prst="rect">
            <a:avLst/>
          </a:prstGeom>
        </p:spPr>
        <p:txBody>
          <a:bodyPr wrap="square">
            <a:spAutoFit/>
          </a:bodyPr>
          <a:lstStyle/>
          <a:p>
            <a:pPr marL="342900" lvl="0" indent="-342900" algn="just">
              <a:spcBef>
                <a:spcPts val="1205"/>
              </a:spcBef>
              <a:spcAft>
                <a:spcPts val="0"/>
              </a:spcAft>
              <a:buFont typeface="+mj-lt"/>
              <a:buAutoNum type="alphaLcPeriod"/>
              <a:tabLst>
                <a:tab pos="586740" algn="l"/>
              </a:tabLst>
            </a:pPr>
            <a:r>
              <a:rPr lang="vi-VN" sz="2800" dirty="0" smtClean="0">
                <a:solidFill>
                  <a:srgbClr val="0B0B0B"/>
                </a:solidFill>
                <a:effectLst/>
                <a:latin typeface="Times New Roman" panose="02020603050405020304" pitchFamily="18" charset="0"/>
                <a:ea typeface="Times New Roman" panose="02020603050405020304" pitchFamily="18" charset="0"/>
              </a:rPr>
              <a:t>Xác định văn bản trên thuộc thể loại gì? </a:t>
            </a:r>
            <a:r>
              <a:rPr lang="vi-VN" sz="2800" b="1" dirty="0" smtClean="0">
                <a:solidFill>
                  <a:srgbClr val="0B0B0B"/>
                </a:solidFill>
                <a:effectLst/>
                <a:latin typeface="Times New Roman" panose="02020603050405020304" pitchFamily="18" charset="0"/>
                <a:ea typeface="Times New Roman" panose="02020603050405020304" pitchFamily="18" charset="0"/>
              </a:rPr>
              <a:t>(1 điểm)</a:t>
            </a:r>
            <a:r>
              <a:rPr lang="vi-VN" sz="2800" dirty="0" smtClean="0">
                <a:effectLst/>
                <a:latin typeface="Times New Roman" panose="02020603050405020304" pitchFamily="18" charset="0"/>
                <a:ea typeface="Times New Roman" panose="02020603050405020304" pitchFamily="18" charset="0"/>
              </a:rPr>
              <a:t> </a:t>
            </a:r>
            <a:endParaRPr lang="en-US" sz="2800" dirty="0" smtClean="0">
              <a:effectLst/>
              <a:latin typeface="Times New Roman" panose="02020603050405020304" pitchFamily="18" charset="0"/>
              <a:ea typeface="Times New Roman" panose="02020603050405020304" pitchFamily="18" charset="0"/>
            </a:endParaRPr>
          </a:p>
          <a:p>
            <a:pPr marL="342900" marR="78740" lvl="0" indent="-342900" algn="just">
              <a:lnSpc>
                <a:spcPct val="120000"/>
              </a:lnSpc>
              <a:spcAft>
                <a:spcPts val="0"/>
              </a:spcAft>
              <a:buFont typeface="+mj-lt"/>
              <a:buAutoNum type="alphaLcPeriod"/>
              <a:tabLst>
                <a:tab pos="596265" algn="l"/>
              </a:tabLst>
            </a:pPr>
            <a:r>
              <a:rPr lang="vi-VN" sz="2800" dirty="0" smtClean="0">
                <a:effectLst/>
                <a:latin typeface="Times New Roman" panose="02020603050405020304" pitchFamily="18" charset="0"/>
                <a:ea typeface="Times New Roman" panose="02020603050405020304" pitchFamily="18" charset="0"/>
              </a:rPr>
              <a:t>Hãy tìm từ láy trong câu sau: “</a:t>
            </a:r>
            <a:r>
              <a:rPr lang="vi-VN" sz="2800" i="1" dirty="0" smtClean="0">
                <a:effectLst/>
                <a:latin typeface="Times New Roman" panose="02020603050405020304" pitchFamily="18" charset="0"/>
                <a:ea typeface="Times New Roman" panose="02020603050405020304" pitchFamily="18" charset="0"/>
              </a:rPr>
              <a:t>Nhờ là các khúc tre rời nên anh cũng dễ dàng gánh về làng được.”, </a:t>
            </a:r>
            <a:r>
              <a:rPr lang="vi-VN" sz="2800" dirty="0" smtClean="0">
                <a:effectLst/>
                <a:latin typeface="Times New Roman" panose="02020603050405020304" pitchFamily="18" charset="0"/>
                <a:ea typeface="Times New Roman" panose="02020603050405020304" pitchFamily="18" charset="0"/>
              </a:rPr>
              <a:t>và đặt câu với từ láy em vừa tìm được? </a:t>
            </a:r>
            <a:r>
              <a:rPr lang="vi-VN" sz="2800" b="1" dirty="0" smtClean="0">
                <a:effectLst/>
                <a:latin typeface="Times New Roman" panose="02020603050405020304" pitchFamily="18" charset="0"/>
                <a:ea typeface="Times New Roman" panose="02020603050405020304" pitchFamily="18" charset="0"/>
              </a:rPr>
              <a:t>(1</a:t>
            </a:r>
            <a:r>
              <a:rPr lang="vi-VN" sz="2800" b="1" spc="-15" dirty="0" smtClean="0">
                <a:effectLst/>
                <a:latin typeface="Times New Roman" panose="02020603050405020304" pitchFamily="18" charset="0"/>
                <a:ea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rPr>
              <a:t>điểm)</a:t>
            </a:r>
            <a:endParaRPr lang="en-US" sz="28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577850" algn="l"/>
              </a:tabLst>
            </a:pPr>
            <a:r>
              <a:rPr lang="vi-VN" sz="2800" dirty="0" smtClean="0">
                <a:solidFill>
                  <a:srgbClr val="0B0B0B"/>
                </a:solidFill>
                <a:effectLst/>
                <a:latin typeface="Times New Roman" panose="02020603050405020304" pitchFamily="18" charset="0"/>
                <a:ea typeface="Times New Roman" panose="02020603050405020304" pitchFamily="18" charset="0"/>
              </a:rPr>
              <a:t>Từ câu chuyện cổ tích trên, em rút ra bài học gì cho bản thân (viết 2 – 4 câu). </a:t>
            </a:r>
            <a:r>
              <a:rPr lang="vi-VN" sz="2800" b="1" dirty="0" smtClean="0">
                <a:effectLst/>
                <a:latin typeface="Times New Roman" panose="02020603050405020304" pitchFamily="18" charset="0"/>
                <a:ea typeface="Times New Roman" panose="02020603050405020304" pitchFamily="18" charset="0"/>
              </a:rPr>
              <a:t>(1</a:t>
            </a:r>
            <a:r>
              <a:rPr lang="vi-VN" sz="2800" b="1" spc="-110" dirty="0" smtClean="0">
                <a:effectLst/>
                <a:latin typeface="Times New Roman" panose="02020603050405020304" pitchFamily="18" charset="0"/>
                <a:ea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rPr>
              <a:t>điểm)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00156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682" y="103768"/>
            <a:ext cx="11774077" cy="6611041"/>
          </a:xfrm>
          <a:prstGeom prst="rect">
            <a:avLst/>
          </a:prstGeom>
        </p:spPr>
        <p:txBody>
          <a:bodyPr wrap="square">
            <a:spAutoFit/>
          </a:bodyPr>
          <a:lstStyle/>
          <a:p>
            <a:pPr marL="240665" algn="just">
              <a:spcBef>
                <a:spcPts val="5"/>
              </a:spcBef>
              <a:spcAft>
                <a:spcPts val="0"/>
              </a:spcAft>
            </a:pPr>
            <a:r>
              <a:rPr lang="vi-VN" sz="2200" b="1" kern="0" dirty="0" smtClean="0">
                <a:effectLst/>
                <a:latin typeface="Times New Roman" panose="02020603050405020304" pitchFamily="18" charset="0"/>
                <a:ea typeface="Times New Roman" panose="02020603050405020304" pitchFamily="18" charset="0"/>
              </a:rPr>
              <a:t>Ngữ liệu 4: </a:t>
            </a:r>
            <a:r>
              <a:rPr lang="en-US" sz="2400" b="1" kern="0" dirty="0" err="1" smtClean="0">
                <a:latin typeface="Times New Roman" panose="02020603050405020304" pitchFamily="18" charset="0"/>
                <a:ea typeface="Times New Roman" panose="02020603050405020304" pitchFamily="18" charset="0"/>
              </a:rPr>
              <a:t>Đọ</a:t>
            </a:r>
            <a:r>
              <a:rPr lang="vi-VN" sz="2400" b="1" kern="0" dirty="0" smtClean="0">
                <a:effectLst/>
                <a:latin typeface="Times New Roman" panose="02020603050405020304" pitchFamily="18" charset="0"/>
                <a:ea typeface="Times New Roman" panose="02020603050405020304" pitchFamily="18" charset="0"/>
              </a:rPr>
              <a:t>c văn b</a:t>
            </a:r>
            <a:r>
              <a:rPr lang="en-US" sz="2400" b="1" kern="0" dirty="0" smtClean="0">
                <a:latin typeface="Times New Roman" panose="02020603050405020304" pitchFamily="18" charset="0"/>
                <a:ea typeface="Times New Roman" panose="02020603050405020304" pitchFamily="18" charset="0"/>
              </a:rPr>
              <a:t>ả</a:t>
            </a:r>
            <a:r>
              <a:rPr lang="vi-VN" sz="2400" b="1" kern="0" dirty="0" smtClean="0">
                <a:effectLst/>
                <a:latin typeface="Times New Roman" panose="02020603050405020304" pitchFamily="18" charset="0"/>
                <a:ea typeface="Times New Roman" panose="02020603050405020304" pitchFamily="18" charset="0"/>
              </a:rPr>
              <a:t>n sau v</a:t>
            </a:r>
            <a:r>
              <a:rPr lang="en-US" sz="2400" b="1" kern="0" dirty="0" smtClean="0">
                <a:latin typeface="Times New Roman" panose="02020603050405020304" pitchFamily="18" charset="0"/>
                <a:ea typeface="Times New Roman" panose="02020603050405020304" pitchFamily="18" charset="0"/>
              </a:rPr>
              <a:t>à</a:t>
            </a:r>
            <a:r>
              <a:rPr lang="vi-VN" sz="2400" b="1" kern="0" dirty="0" smtClean="0">
                <a:effectLst/>
                <a:latin typeface="Times New Roman" panose="02020603050405020304" pitchFamily="18" charset="0"/>
                <a:ea typeface="Times New Roman" panose="02020603050405020304" pitchFamily="18" charset="0"/>
              </a:rPr>
              <a:t> th</a:t>
            </a:r>
            <a:r>
              <a:rPr lang="en-US" sz="2400" b="1" kern="0" dirty="0" smtClean="0">
                <a:latin typeface="Times New Roman" panose="02020603050405020304" pitchFamily="18" charset="0"/>
                <a:ea typeface="Times New Roman" panose="02020603050405020304" pitchFamily="18" charset="0"/>
              </a:rPr>
              <a:t>ự</a:t>
            </a:r>
            <a:r>
              <a:rPr lang="vi-VN" sz="2400" b="1" kern="0" dirty="0" smtClean="0">
                <a:effectLst/>
                <a:latin typeface="Times New Roman" panose="02020603050405020304" pitchFamily="18" charset="0"/>
                <a:ea typeface="Times New Roman" panose="02020603050405020304" pitchFamily="18" charset="0"/>
              </a:rPr>
              <a:t>c hiện </a:t>
            </a:r>
            <a:r>
              <a:rPr lang="en-US" sz="2400" b="1" kern="0" dirty="0" err="1" smtClean="0">
                <a:effectLst/>
                <a:latin typeface="Times New Roman" panose="02020603050405020304" pitchFamily="18" charset="0"/>
                <a:ea typeface="Times New Roman" panose="02020603050405020304" pitchFamily="18" charset="0"/>
              </a:rPr>
              <a:t>các</a:t>
            </a:r>
            <a:r>
              <a:rPr lang="en-US" sz="2400" b="1" kern="0" dirty="0" smtClean="0">
                <a:effectLst/>
                <a:latin typeface="Times New Roman" panose="02020603050405020304" pitchFamily="18" charset="0"/>
                <a:ea typeface="Times New Roman" panose="02020603050405020304" pitchFamily="18" charset="0"/>
              </a:rPr>
              <a:t> </a:t>
            </a:r>
            <a:r>
              <a:rPr lang="en-US" sz="2400" b="1" kern="0" dirty="0" err="1" smtClean="0">
                <a:effectLst/>
                <a:latin typeface="Times New Roman" panose="02020603050405020304" pitchFamily="18" charset="0"/>
                <a:ea typeface="Times New Roman" panose="02020603050405020304" pitchFamily="18" charset="0"/>
              </a:rPr>
              <a:t>yêu</a:t>
            </a:r>
            <a:r>
              <a:rPr lang="en-US" sz="2400" b="1" kern="0" dirty="0" smtClean="0">
                <a:effectLst/>
                <a:latin typeface="Times New Roman" panose="02020603050405020304" pitchFamily="18" charset="0"/>
                <a:ea typeface="Times New Roman" panose="02020603050405020304" pitchFamily="18" charset="0"/>
              </a:rPr>
              <a:t> </a:t>
            </a:r>
            <a:r>
              <a:rPr lang="en-US" sz="2400" b="1" kern="0" dirty="0" err="1" smtClean="0">
                <a:effectLst/>
                <a:latin typeface="Times New Roman" panose="02020603050405020304" pitchFamily="18" charset="0"/>
                <a:ea typeface="Times New Roman" panose="02020603050405020304" pitchFamily="18" charset="0"/>
              </a:rPr>
              <a:t>cầu</a:t>
            </a:r>
            <a:r>
              <a:rPr lang="en-US" sz="2400" b="1" kern="0" dirty="0" smtClean="0">
                <a:effectLst/>
                <a:latin typeface="Times New Roman" panose="02020603050405020304" pitchFamily="18" charset="0"/>
                <a:ea typeface="Times New Roman" panose="02020603050405020304" pitchFamily="18" charset="0"/>
              </a:rPr>
              <a:t> </a:t>
            </a:r>
            <a:r>
              <a:rPr lang="en-US" sz="2400" b="1" kern="0" dirty="0" err="1" smtClean="0">
                <a:effectLst/>
                <a:latin typeface="Times New Roman" panose="02020603050405020304" pitchFamily="18" charset="0"/>
                <a:ea typeface="Times New Roman" panose="02020603050405020304" pitchFamily="18" charset="0"/>
              </a:rPr>
              <a:t>bên</a:t>
            </a:r>
            <a:r>
              <a:rPr lang="en-US" sz="2400" b="1" kern="0" dirty="0" smtClean="0">
                <a:effectLst/>
                <a:latin typeface="Times New Roman" panose="02020603050405020304" pitchFamily="18" charset="0"/>
                <a:ea typeface="Times New Roman" panose="02020603050405020304" pitchFamily="18" charset="0"/>
              </a:rPr>
              <a:t> </a:t>
            </a:r>
            <a:r>
              <a:rPr lang="vi-VN" sz="2400" b="1" kern="0" dirty="0" smtClean="0">
                <a:effectLst/>
                <a:latin typeface="Times New Roman" panose="02020603050405020304" pitchFamily="18" charset="0"/>
                <a:ea typeface="Times New Roman" panose="02020603050405020304" pitchFamily="18" charset="0"/>
              </a:rPr>
              <a:t>dưới (3 điểm)</a:t>
            </a:r>
            <a:endParaRPr lang="en-US" sz="2400" b="1" kern="0" dirty="0" smtClean="0">
              <a:effectLst/>
              <a:latin typeface="Times New Roman" panose="02020603050405020304" pitchFamily="18" charset="0"/>
              <a:ea typeface="Times New Roman" panose="02020603050405020304" pitchFamily="18" charset="0"/>
            </a:endParaRPr>
          </a:p>
          <a:p>
            <a:pPr marL="240665" marR="78740" indent="457200" algn="just">
              <a:lnSpc>
                <a:spcPct val="120000"/>
              </a:lnSpc>
              <a:spcBef>
                <a:spcPts val="605"/>
              </a:spcBef>
              <a:spcAft>
                <a:spcPts val="0"/>
              </a:spcAft>
            </a:pPr>
            <a:r>
              <a:rPr lang="vi-VN" sz="2200" i="1" dirty="0" smtClean="0">
                <a:effectLst/>
                <a:latin typeface="Times New Roman" panose="02020603050405020304" pitchFamily="18" charset="0"/>
                <a:ea typeface="Times New Roman" panose="02020603050405020304" pitchFamily="18" charset="0"/>
              </a:rPr>
              <a:t>An Dương Vương là vua nước Âu Lạc, khởi công xây thành, nhiều lần thất bại .Bỗng có một cụ già tới và báo với Vua sẽ có sứ Thanh Giang tới giúp. Hôm sau, Vua ra đợi ở Cửa Đông, bỗng thấy một con Rùa Vàng tự xưng là sứ Thanh Giang tới giúp nhà Vua xây thành. Nhờ rùa vàng giúp đỡ, An Dương Vương đã xây được thành và chế nỏ giữ nước.</a:t>
            </a:r>
            <a:endParaRPr lang="en-US" sz="2200" dirty="0" smtClean="0">
              <a:effectLst/>
              <a:latin typeface="Times New Roman" panose="02020603050405020304" pitchFamily="18" charset="0"/>
              <a:ea typeface="Times New Roman" panose="02020603050405020304" pitchFamily="18" charset="0"/>
            </a:endParaRPr>
          </a:p>
          <a:p>
            <a:pPr marL="240665" marR="78740" indent="497840" algn="just">
              <a:lnSpc>
                <a:spcPct val="120000"/>
              </a:lnSpc>
              <a:spcBef>
                <a:spcPts val="325"/>
              </a:spcBef>
              <a:spcAft>
                <a:spcPts val="0"/>
              </a:spcAft>
            </a:pPr>
            <a:r>
              <a:rPr lang="vi-VN" sz="2200" i="1" dirty="0" smtClean="0">
                <a:effectLst/>
                <a:latin typeface="Times New Roman" panose="02020603050405020304" pitchFamily="18" charset="0"/>
                <a:ea typeface="Times New Roman" panose="02020603050405020304" pitchFamily="18" charset="0"/>
              </a:rPr>
              <a:t>Triệu Đà nhiều lần tấn công nhưng thất bại, đã đùng mưu kế: cầu hôn Mị Châu - con gái An Dương Vương cho con trai là Trọng Thủy. Trọng Thủy ở rể, thực hiện âm mưu tráo nỏ thần. Triệu Đà cất binh sang xâm lược, cậy có nỏ thần, An Dương Vương chủ quan dẫn đến mất nước. Cuối cùng nhà vua cùng Mị Châu lên ngựa chạy về phía biển đông, cầu cứu rùa vàng. An Dương Vương nghe theo lời rùa vàng, rút gươm chém Mị Châu, cầm sừng tê giác theo rùa vàng rẽ nước xuống biển.</a:t>
            </a:r>
            <a:endParaRPr lang="en-US" sz="2200" dirty="0" smtClean="0">
              <a:effectLst/>
              <a:latin typeface="Times New Roman" panose="02020603050405020304" pitchFamily="18" charset="0"/>
              <a:ea typeface="Times New Roman" panose="02020603050405020304" pitchFamily="18" charset="0"/>
            </a:endParaRPr>
          </a:p>
          <a:p>
            <a:pPr marL="240665" marR="78740" indent="457200" algn="just">
              <a:lnSpc>
                <a:spcPct val="120000"/>
              </a:lnSpc>
              <a:spcBef>
                <a:spcPts val="335"/>
              </a:spcBef>
              <a:spcAft>
                <a:spcPts val="0"/>
              </a:spcAft>
            </a:pPr>
            <a:r>
              <a:rPr lang="vi-VN" sz="2200" i="1" dirty="0" smtClean="0">
                <a:effectLst/>
                <a:latin typeface="Times New Roman" panose="02020603050405020304" pitchFamily="18" charset="0"/>
                <a:ea typeface="Times New Roman" panose="02020603050405020304" pitchFamily="18" charset="0"/>
              </a:rPr>
              <a:t>Mị Châu chết, máu nàng chảy xuống biển, trai sò ăn phải đều biến thành hạt châu. Xác nàng được Trọng Thuỷ đem về mai táng ở Loa Thành, Trọng Thuỷ thương nhớ Mị Châu, sau đó cũng lao đầu xuống giếng mà chết. Người đời sau mò được ngọc ở biển Đông đem về giếng ấy mà rửa thì ngọc càng thêm sáng</a:t>
            </a:r>
            <a:endParaRPr lang="en-US" sz="2200" dirty="0" smtClean="0">
              <a:effectLst/>
              <a:latin typeface="Times New Roman" panose="02020603050405020304" pitchFamily="18" charset="0"/>
              <a:ea typeface="Times New Roman" panose="02020603050405020304" pitchFamily="18" charset="0"/>
            </a:endParaRPr>
          </a:p>
          <a:p>
            <a:pPr algn="r"/>
            <a:r>
              <a:rPr lang="vi-VN" sz="2200" i="1" dirty="0" smtClean="0">
                <a:effectLst/>
                <a:latin typeface="Times New Roman" panose="02020603050405020304" pitchFamily="18" charset="0"/>
                <a:ea typeface="Times New Roman" panose="02020603050405020304" pitchFamily="18" charset="0"/>
              </a:rPr>
              <a:t>(Tóm tắt truyền thuyết An Dương Vương, Mị Châu - Trọng Thủy)</a:t>
            </a:r>
            <a:endParaRPr lang="en-US" sz="2200" dirty="0"/>
          </a:p>
        </p:txBody>
      </p:sp>
    </p:spTree>
    <p:extLst>
      <p:ext uri="{BB962C8B-B14F-4D97-AF65-F5344CB8AC3E}">
        <p14:creationId xmlns:p14="http://schemas.microsoft.com/office/powerpoint/2010/main" val="261872842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193" y="1908550"/>
            <a:ext cx="11161337" cy="2936188"/>
          </a:xfrm>
          <a:prstGeom prst="rect">
            <a:avLst/>
          </a:prstGeom>
        </p:spPr>
        <p:txBody>
          <a:bodyPr wrap="square">
            <a:spAutoFit/>
          </a:bodyPr>
          <a:lstStyle/>
          <a:p>
            <a:pPr marL="342900" lvl="0" indent="-342900" algn="just">
              <a:spcBef>
                <a:spcPts val="295"/>
              </a:spcBef>
              <a:spcAft>
                <a:spcPts val="0"/>
              </a:spcAft>
              <a:buFont typeface="+mj-lt"/>
              <a:buAutoNum type="alphaLcPeriod"/>
              <a:tabLst>
                <a:tab pos="407035" algn="l"/>
              </a:tabLst>
            </a:pPr>
            <a:r>
              <a:rPr lang="vi-VN" sz="2800" dirty="0" smtClean="0">
                <a:solidFill>
                  <a:srgbClr val="0B0B0B"/>
                </a:solidFill>
                <a:effectLst/>
                <a:latin typeface="Times New Roman" panose="02020603050405020304" pitchFamily="18" charset="0"/>
                <a:ea typeface="Times New Roman" panose="02020603050405020304" pitchFamily="18" charset="0"/>
              </a:rPr>
              <a:t>Xác định văn bản trên thuộc thể loại gì? </a:t>
            </a:r>
            <a:r>
              <a:rPr lang="vi-VN" sz="2800" b="1" dirty="0" smtClean="0">
                <a:solidFill>
                  <a:srgbClr val="0B0B0B"/>
                </a:solidFill>
                <a:effectLst/>
                <a:latin typeface="Times New Roman" panose="02020603050405020304" pitchFamily="18" charset="0"/>
                <a:ea typeface="Times New Roman" panose="02020603050405020304" pitchFamily="18" charset="0"/>
              </a:rPr>
              <a:t>(1</a:t>
            </a:r>
            <a:r>
              <a:rPr lang="vi-VN" sz="2800" b="1" spc="-10" dirty="0" smtClean="0">
                <a:solidFill>
                  <a:srgbClr val="0B0B0B"/>
                </a:solidFill>
                <a:effectLst/>
                <a:latin typeface="Times New Roman" panose="02020603050405020304" pitchFamily="18" charset="0"/>
                <a:ea typeface="Times New Roman" panose="02020603050405020304" pitchFamily="18" charset="0"/>
              </a:rPr>
              <a:t> </a:t>
            </a:r>
            <a:r>
              <a:rPr lang="vi-VN" sz="2800" b="1" dirty="0" smtClean="0">
                <a:solidFill>
                  <a:srgbClr val="0B0B0B"/>
                </a:solidFill>
                <a:effectLst/>
                <a:latin typeface="Times New Roman" panose="02020603050405020304" pitchFamily="18" charset="0"/>
                <a:ea typeface="Times New Roman" panose="02020603050405020304" pitchFamily="18" charset="0"/>
              </a:rPr>
              <a:t>điểm)</a:t>
            </a:r>
            <a:endParaRPr lang="en-US" sz="2800" dirty="0" smtClean="0">
              <a:effectLst/>
              <a:latin typeface="Times New Roman" panose="02020603050405020304" pitchFamily="18" charset="0"/>
              <a:ea typeface="Times New Roman" panose="02020603050405020304" pitchFamily="18" charset="0"/>
            </a:endParaRPr>
          </a:p>
          <a:p>
            <a:pPr marL="342900" marR="78740" lvl="0" indent="-342900" algn="just">
              <a:lnSpc>
                <a:spcPct val="120000"/>
              </a:lnSpc>
              <a:spcBef>
                <a:spcPts val="5"/>
              </a:spcBef>
              <a:spcAft>
                <a:spcPts val="0"/>
              </a:spcAft>
              <a:buFont typeface="+mj-lt"/>
              <a:buAutoNum type="alphaLcPeriod"/>
              <a:tabLst>
                <a:tab pos="414655" algn="l"/>
              </a:tabLst>
            </a:pPr>
            <a:r>
              <a:rPr lang="vi-VN" sz="2800" dirty="0" smtClean="0">
                <a:solidFill>
                  <a:srgbClr val="0B0B0B"/>
                </a:solidFill>
                <a:effectLst/>
                <a:latin typeface="Times New Roman" panose="02020603050405020304" pitchFamily="18" charset="0"/>
                <a:ea typeface="Times New Roman" panose="02020603050405020304" pitchFamily="18" charset="0"/>
              </a:rPr>
              <a:t>Hãy tìm trạng ngữ trong câu sau: </a:t>
            </a:r>
            <a:r>
              <a:rPr lang="vi-VN" sz="2800" i="1" dirty="0" smtClean="0">
                <a:solidFill>
                  <a:srgbClr val="0B0B0B"/>
                </a:solidFill>
                <a:effectLst/>
                <a:latin typeface="Times New Roman" panose="02020603050405020304" pitchFamily="18" charset="0"/>
                <a:ea typeface="Times New Roman" panose="02020603050405020304" pitchFamily="18" charset="0"/>
              </a:rPr>
              <a:t>“</a:t>
            </a:r>
            <a:r>
              <a:rPr lang="vi-VN" sz="2800" i="1" dirty="0" smtClean="0">
                <a:effectLst/>
                <a:latin typeface="Times New Roman" panose="02020603050405020304" pitchFamily="18" charset="0"/>
                <a:ea typeface="Times New Roman" panose="02020603050405020304" pitchFamily="18" charset="0"/>
              </a:rPr>
              <a:t>Hôm sau, Vua ra đợi ở Cửa Đông, bỗng thấy một con Rùa Vàng tự xưng là sứ Thanh Giang tới giúp nhà Vua xây thành” </a:t>
            </a:r>
            <a:r>
              <a:rPr lang="vi-VN" sz="2800" dirty="0" smtClean="0">
                <a:solidFill>
                  <a:srgbClr val="0B0B0B"/>
                </a:solidFill>
                <a:effectLst/>
                <a:latin typeface="Times New Roman" panose="02020603050405020304" pitchFamily="18" charset="0"/>
                <a:ea typeface="Times New Roman" panose="02020603050405020304" pitchFamily="18" charset="0"/>
              </a:rPr>
              <a:t>Cho biết tác dụng của  trạng ngữ em vừa tìm được. </a:t>
            </a:r>
            <a:r>
              <a:rPr lang="vi-VN" sz="2800" b="1" dirty="0" smtClean="0">
                <a:effectLst/>
                <a:latin typeface="Times New Roman" panose="02020603050405020304" pitchFamily="18" charset="0"/>
                <a:ea typeface="Times New Roman" panose="02020603050405020304" pitchFamily="18" charset="0"/>
              </a:rPr>
              <a:t>(1</a:t>
            </a:r>
            <a:r>
              <a:rPr lang="vi-VN" sz="2800" b="1" spc="15" dirty="0" smtClean="0">
                <a:effectLst/>
                <a:latin typeface="Times New Roman" panose="02020603050405020304" pitchFamily="18" charset="0"/>
                <a:ea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rPr>
              <a:t>điểm</a:t>
            </a:r>
            <a:r>
              <a:rPr lang="en-US" sz="2800" b="1" dirty="0" smtClean="0">
                <a:effectLst/>
                <a:latin typeface="Times New Roman" panose="02020603050405020304" pitchFamily="18" charset="0"/>
                <a:ea typeface="Times New Roman" panose="02020603050405020304" pitchFamily="18" charset="0"/>
              </a:rPr>
              <a:t>)</a:t>
            </a:r>
            <a:r>
              <a:rPr lang="vi-VN" sz="2800" dirty="0" smtClean="0">
                <a:effectLst/>
                <a:latin typeface="Times New Roman" panose="02020603050405020304" pitchFamily="18" charset="0"/>
                <a:ea typeface="Times New Roman" panose="02020603050405020304" pitchFamily="18" charset="0"/>
              </a:rPr>
              <a:t> </a:t>
            </a:r>
            <a:endParaRPr lang="en-US" sz="28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396240" algn="l"/>
              </a:tabLst>
            </a:pPr>
            <a:r>
              <a:rPr lang="vi-VN" sz="2800" dirty="0" smtClean="0">
                <a:solidFill>
                  <a:srgbClr val="0B0B0B"/>
                </a:solidFill>
                <a:effectLst/>
                <a:latin typeface="Times New Roman" panose="02020603050405020304" pitchFamily="18" charset="0"/>
                <a:ea typeface="Times New Roman" panose="02020603050405020304" pitchFamily="18" charset="0"/>
              </a:rPr>
              <a:t>Từ văn bản trên, em cần làm gì để thể hiện lòng yêu tổ quốc (viết 2 – 4 câu). </a:t>
            </a:r>
            <a:r>
              <a:rPr lang="vi-VN" sz="2800" b="1" dirty="0" smtClean="0">
                <a:effectLst/>
                <a:latin typeface="Times New Roman" panose="02020603050405020304" pitchFamily="18" charset="0"/>
                <a:ea typeface="Times New Roman" panose="02020603050405020304" pitchFamily="18" charset="0"/>
              </a:rPr>
              <a:t>(1</a:t>
            </a:r>
            <a:r>
              <a:rPr lang="vi-VN" sz="2800" b="1" spc="-70" dirty="0" smtClean="0">
                <a:effectLst/>
                <a:latin typeface="Times New Roman" panose="02020603050405020304" pitchFamily="18" charset="0"/>
                <a:ea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rPr>
              <a:t>điểm)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07254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2580</Words>
  <Application>Microsoft Office PowerPoint</Application>
  <PresentationFormat>Widescreen</PresentationFormat>
  <Paragraphs>84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ÔN TẬP KIỂM TRA GIỮA KỲ  MÔN: NGỮ VĂN 6 </vt:lpstr>
      <vt:lpstr>PHẦN I. ĐỌC – HIỂU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II. VIẾT ĐOẠN VĂN  </vt:lpstr>
      <vt:lpstr>PowerPoint Presentation</vt:lpstr>
      <vt:lpstr>PowerPoint Presentation</vt:lpstr>
      <vt:lpstr>PHẦN III. VIẾT BÀI TẬP LÀM VĂN </vt:lpstr>
      <vt:lpstr>TRẢ BÀI KIỂM TRA GIỮA KỲ  MÔN: NGỮ VĂN 6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GIỮA KỲ MÔN: NGỮ VĂN 6 </dc:title>
  <dc:creator>Admin</dc:creator>
  <cp:lastModifiedBy>Admin</cp:lastModifiedBy>
  <cp:revision>27</cp:revision>
  <dcterms:created xsi:type="dcterms:W3CDTF">2022-11-23T15:11:22Z</dcterms:created>
  <dcterms:modified xsi:type="dcterms:W3CDTF">2022-11-23T16:13:52Z</dcterms:modified>
</cp:coreProperties>
</file>