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24"/>
  </p:notesMasterIdLst>
  <p:sldIdLst>
    <p:sldId id="470" r:id="rId2"/>
    <p:sldId id="497" r:id="rId3"/>
    <p:sldId id="508" r:id="rId4"/>
    <p:sldId id="560" r:id="rId5"/>
    <p:sldId id="561" r:id="rId6"/>
    <p:sldId id="562" r:id="rId7"/>
    <p:sldId id="553" r:id="rId8"/>
    <p:sldId id="563" r:id="rId9"/>
    <p:sldId id="564" r:id="rId10"/>
    <p:sldId id="565" r:id="rId11"/>
    <p:sldId id="566" r:id="rId12"/>
    <p:sldId id="567" r:id="rId13"/>
    <p:sldId id="568" r:id="rId14"/>
    <p:sldId id="569" r:id="rId15"/>
    <p:sldId id="570" r:id="rId16"/>
    <p:sldId id="571" r:id="rId17"/>
    <p:sldId id="572" r:id="rId18"/>
    <p:sldId id="573" r:id="rId19"/>
    <p:sldId id="574" r:id="rId20"/>
    <p:sldId id="575" r:id="rId21"/>
    <p:sldId id="576" r:id="rId22"/>
    <p:sldId id="577" r:id="rId23"/>
  </p:sldIdLst>
  <p:sldSz cx="12190413" cy="6859588"/>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10D2"/>
    <a:srgbClr val="DAFEBA"/>
    <a:srgbClr val="E7F2EE"/>
    <a:srgbClr val="FFFF99"/>
    <a:srgbClr val="B6A3FB"/>
    <a:srgbClr val="951379"/>
    <a:srgbClr val="339933"/>
    <a:srgbClr val="33909B"/>
    <a:srgbClr val="9900CC"/>
    <a:srgbClr val="8BF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75" autoAdjust="0"/>
    <p:restoredTop sz="95755" autoAdjust="0"/>
  </p:normalViewPr>
  <p:slideViewPr>
    <p:cSldViewPr snapToGrid="0" showGuides="1">
      <p:cViewPr varScale="1">
        <p:scale>
          <a:sx n="81" d="100"/>
          <a:sy n="81" d="100"/>
        </p:scale>
        <p:origin x="48"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2022/11/27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t>18</a:t>
            </a:fld>
            <a:endParaRPr lang="zh-CN" altLang="en-US"/>
          </a:p>
        </p:txBody>
      </p:sp>
    </p:spTree>
    <p:extLst>
      <p:ext uri="{BB962C8B-B14F-4D97-AF65-F5344CB8AC3E}">
        <p14:creationId xmlns:p14="http://schemas.microsoft.com/office/powerpoint/2010/main" val="3563500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300724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32340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58269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78140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290972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83753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0CB0DA-B5D0-44F8-90B7-7677CB06AF52}" type="slidenum">
              <a:rPr lang="zh-CN" altLang="en-US" smtClean="0"/>
              <a:t>8</a:t>
            </a:fld>
            <a:endParaRPr lang="zh-CN" altLang="en-US"/>
          </a:p>
        </p:txBody>
      </p:sp>
    </p:spTree>
    <p:extLst>
      <p:ext uri="{BB962C8B-B14F-4D97-AF65-F5344CB8AC3E}">
        <p14:creationId xmlns:p14="http://schemas.microsoft.com/office/powerpoint/2010/main" val="282414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9F00E3-84AE-4C74-9370-0C5407C9671E}" type="slidenum">
              <a:rPr lang="zh-CN" altLang="en-US" smtClean="0"/>
              <a:t>12</a:t>
            </a:fld>
            <a:endParaRPr lang="zh-CN" altLang="en-US"/>
          </a:p>
        </p:txBody>
      </p:sp>
    </p:spTree>
    <p:extLst>
      <p:ext uri="{BB962C8B-B14F-4D97-AF65-F5344CB8AC3E}">
        <p14:creationId xmlns:p14="http://schemas.microsoft.com/office/powerpoint/2010/main" val="1603818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2_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0413" cy="6859588"/>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700" y="1268023"/>
            <a:ext cx="9575015" cy="4308948"/>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612" y="1411942"/>
            <a:ext cx="9295190" cy="4035704"/>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212" y="1268024"/>
            <a:ext cx="1919990" cy="731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49497" y="1268024"/>
            <a:ext cx="1691420" cy="645444"/>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504" y="2091747"/>
            <a:ext cx="9067406" cy="2591400"/>
          </a:xfrm>
          <a:prstGeom prst="rect">
            <a:avLst/>
          </a:prstGeom>
        </p:spPr>
        <p:txBody>
          <a:bodyPr tIns="45720" bIns="45720" anchor="ctr">
            <a:noAutofit/>
          </a:bodyPr>
          <a:lstStyle>
            <a:lvl1pPr algn="ctr">
              <a:lnSpc>
                <a:spcPct val="83000"/>
              </a:lnSpc>
              <a:defRPr lang="en-US" sz="7199"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1897" y="4683147"/>
            <a:ext cx="9069667" cy="457307"/>
          </a:xfrm>
          <a:prstGeom prst="rect">
            <a:avLst/>
          </a:prstGeom>
        </p:spPr>
        <p:txBody>
          <a:bodyPr>
            <a:normAutofit/>
          </a:bodyPr>
          <a:lstStyle>
            <a:lvl1pPr marL="0" indent="0" algn="ctr">
              <a:spcBef>
                <a:spcPts val="0"/>
              </a:spcBef>
              <a:buNone/>
              <a:defRPr sz="1600" spc="80" baseline="0">
                <a:solidFill>
                  <a:schemeClr val="tx1"/>
                </a:solidFill>
              </a:defRPr>
            </a:lvl1pPr>
            <a:lvl2pPr marL="457154" indent="0" algn="ctr">
              <a:buNone/>
              <a:defRPr sz="1600"/>
            </a:lvl2pPr>
            <a:lvl3pPr marL="914309" indent="0" algn="ctr">
              <a:buNone/>
              <a:defRPr sz="16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068" y="1341566"/>
            <a:ext cx="1554278" cy="527335"/>
          </a:xfrm>
          <a:prstGeom prst="rect">
            <a:avLst/>
          </a:prstGeom>
        </p:spPr>
        <p:txBody>
          <a:bodyPr/>
          <a:lstStyle>
            <a:lvl1pPr algn="ctr">
              <a:defRPr sz="1300" spc="0" baseline="0">
                <a:solidFill>
                  <a:schemeClr val="tx1"/>
                </a:solidFill>
                <a:latin typeface="+mn-lt"/>
              </a:defRPr>
            </a:lvl1pPr>
          </a:lstStyle>
          <a:p>
            <a:fld id="{DDA51639-B2D6-4652-B8C3-1B4C224A7BAF}" type="datetimeFigureOut">
              <a:rPr lang="en-US" dirty="0"/>
              <a:t>11/27/2022</a:t>
            </a:fld>
            <a:endParaRPr lang="en-US" dirty="0"/>
          </a:p>
        </p:txBody>
      </p:sp>
      <p:sp>
        <p:nvSpPr>
          <p:cNvPr id="21" name="Footer Placeholder 20"/>
          <p:cNvSpPr>
            <a:spLocks noGrp="1"/>
          </p:cNvSpPr>
          <p:nvPr>
            <p:ph type="ftr" sz="quarter" idx="11"/>
          </p:nvPr>
        </p:nvSpPr>
        <p:spPr>
          <a:xfrm>
            <a:off x="1453707" y="5212267"/>
            <a:ext cx="5904731" cy="228653"/>
          </a:xfrm>
          <a:prstGeom prst="rect">
            <a:avLst/>
          </a:prstGeo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5799" y="5213287"/>
            <a:ext cx="2111606" cy="228653"/>
          </a:xfrm>
          <a:prstGeom prst="rect">
            <a:avLst/>
          </a:prstGeo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667087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16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tags" Target="../tags/tag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tags" Target="../tags/tag3.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3196" y="3782819"/>
            <a:ext cx="2464112" cy="3236926"/>
          </a:xfrm>
          <a:prstGeom prst="rect">
            <a:avLst/>
          </a:prstGeom>
        </p:spPr>
      </p:pic>
      <p:pic>
        <p:nvPicPr>
          <p:cNvPr id="14"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2288478" y="-510020"/>
            <a:ext cx="7613455" cy="6228761"/>
            <a:chOff x="2342519" y="-485609"/>
            <a:chExt cx="7613455" cy="6228761"/>
          </a:xfrm>
        </p:grpSpPr>
        <p:sp>
          <p:nvSpPr>
            <p:cNvPr id="30" name="18"/>
            <p:cNvSpPr>
              <a:spLocks noChangeArrowheads="1"/>
            </p:cNvSpPr>
            <p:nvPr>
              <p:custDataLst>
                <p:tags r:id="rId4"/>
              </p:custDataLst>
            </p:nvPr>
          </p:nvSpPr>
          <p:spPr bwMode="auto">
            <a:xfrm>
              <a:off x="2342519" y="1588168"/>
              <a:ext cx="7613455" cy="415498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vi-VN" altLang="zh-CN" sz="9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Kể lại </a:t>
              </a:r>
            </a:p>
            <a:p>
              <a:pPr algn="ctr" fontAlgn="base">
                <a:spcBef>
                  <a:spcPct val="0"/>
                </a:spcBef>
                <a:spcAft>
                  <a:spcPct val="0"/>
                </a:spcAft>
              </a:pPr>
              <a:r>
                <a:rPr lang="vi-VN" altLang="zh-CN" sz="9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một truyện </a:t>
              </a:r>
            </a:p>
            <a:p>
              <a:pPr algn="ctr" fontAlgn="base">
                <a:spcBef>
                  <a:spcPct val="0"/>
                </a:spcBef>
                <a:spcAft>
                  <a:spcPct val="0"/>
                </a:spcAft>
              </a:pPr>
              <a:r>
                <a:rPr lang="vi-VN" altLang="zh-CN" sz="9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cổ tích</a:t>
              </a:r>
              <a:endParaRPr lang="en-US" altLang="zh-CN" sz="9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713922">
              <a:off x="6886352" y="-485609"/>
              <a:ext cx="1504759" cy="2149654"/>
            </a:xfrm>
            <a:prstGeom prst="rect">
              <a:avLst/>
            </a:prstGeom>
          </p:spPr>
        </p:pic>
      </p:grpSp>
      <p:grpSp>
        <p:nvGrpSpPr>
          <p:cNvPr id="13" name="组合 2">
            <a:extLst>
              <a:ext uri="{FF2B5EF4-FFF2-40B4-BE49-F238E27FC236}">
                <a16:creationId xmlns:a16="http://schemas.microsoft.com/office/drawing/2014/main" xmlns="" id="{DCD2FD26-E9BF-5A40-96D7-38FC45E23A49}"/>
              </a:ext>
            </a:extLst>
          </p:cNvPr>
          <p:cNvGrpSpPr/>
          <p:nvPr/>
        </p:nvGrpSpPr>
        <p:grpSpPr>
          <a:xfrm>
            <a:off x="4108271" y="737614"/>
            <a:ext cx="2851954" cy="715217"/>
            <a:chOff x="3106057" y="402383"/>
            <a:chExt cx="7307657" cy="715217"/>
          </a:xfrm>
          <a:solidFill>
            <a:srgbClr val="33909B"/>
          </a:solidFill>
        </p:grpSpPr>
        <p:sp>
          <p:nvSpPr>
            <p:cNvPr id="15" name="矩形: 圆角 1">
              <a:extLst>
                <a:ext uri="{FF2B5EF4-FFF2-40B4-BE49-F238E27FC236}">
                  <a16:creationId xmlns:a16="http://schemas.microsoft.com/office/drawing/2014/main" xmlns="" id="{BED197DA-CEE9-E44D-A2EF-BEC8DADA13A9}"/>
                </a:ext>
              </a:extLst>
            </p:cNvPr>
            <p:cNvSpPr/>
            <p:nvPr/>
          </p:nvSpPr>
          <p:spPr>
            <a:xfrm>
              <a:off x="3106057" y="402383"/>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16" name="Copyright Notice">
              <a:extLst>
                <a:ext uri="{FF2B5EF4-FFF2-40B4-BE49-F238E27FC236}">
                  <a16:creationId xmlns:a16="http://schemas.microsoft.com/office/drawing/2014/main" xmlns="" id="{E10CEAEB-F7A8-2A47-9DD0-A3123A756AF4}"/>
                </a:ext>
              </a:extLst>
            </p:cNvPr>
            <p:cNvSpPr>
              <a:spLocks/>
            </p:cNvSpPr>
            <p:nvPr/>
          </p:nvSpPr>
          <p:spPr bwMode="auto">
            <a:xfrm>
              <a:off x="3683109" y="487607"/>
              <a:ext cx="6730605" cy="527098"/>
            </a:xfrm>
            <a:prstGeom prst="rect">
              <a:avLst/>
            </a:prstGeom>
            <a:grpFill/>
            <a:ln w="6350" cap="flat" cmpd="sng" algn="ctr">
              <a:noFill/>
              <a:prstDash val="solid"/>
            </a:ln>
            <a:effectLst/>
            <a:extLs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000" b="1" cap="small"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Nói</a:t>
              </a:r>
              <a:r>
                <a:rPr lang="en-US" sz="3000" b="1" cap="small"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 </a:t>
              </a:r>
              <a:r>
                <a:rPr lang="en-US" sz="3000" b="1" cap="small"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Nghe</a:t>
              </a:r>
              <a:endParaRPr lang="en-US" sz="30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14:presetBounceEnd="46667">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14:bounceEnd="46667">
                                          <p:cBhvr additive="base">
                                            <p:cTn id="14"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14:presetBounceEnd="46667">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14:bounceEnd="46667">
                                          <p:cBhvr additive="base">
                                            <p:cTn id="18"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9" dur="75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46667">
                                      <p:stCondLst>
                                        <p:cond delay="250"/>
                                      </p:stCondLst>
                                      <p:childTnLst>
                                        <p:set>
                                          <p:cBhvr>
                                            <p:cTn id="21" dur="1" fill="hold">
                                              <p:stCondLst>
                                                <p:cond delay="0"/>
                                              </p:stCondLst>
                                            </p:cTn>
                                            <p:tgtEl>
                                              <p:spTgt spid="12"/>
                                            </p:tgtEl>
                                            <p:attrNameLst>
                                              <p:attrName>style.visibility</p:attrName>
                                            </p:attrNameLst>
                                          </p:cBhvr>
                                          <p:to>
                                            <p:strVal val="visible"/>
                                          </p:to>
                                        </p:set>
                                        <p:anim calcmode="lin" valueType="num" p14:bounceEnd="46667">
                                          <p:cBhvr additive="base">
                                            <p:cTn id="22" dur="750" fill="hold"/>
                                            <p:tgtEl>
                                              <p:spTgt spid="12"/>
                                            </p:tgtEl>
                                            <p:attrNameLst>
                                              <p:attrName>ppt_x</p:attrName>
                                            </p:attrNameLst>
                                          </p:cBhvr>
                                          <p:tavLst>
                                            <p:tav tm="0">
                                              <p:val>
                                                <p:strVal val="#ppt_x"/>
                                              </p:val>
                                            </p:tav>
                                            <p:tav tm="100000">
                                              <p:val>
                                                <p:strVal val="#ppt_x"/>
                                              </p:val>
                                            </p:tav>
                                          </p:tavLst>
                                        </p:anim>
                                        <p:anim calcmode="lin" valueType="num" p14:bounceEnd="46667">
                                          <p:cBhvr additive="base">
                                            <p:cTn id="23" dur="75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1" fill="hold" nodeType="afterEffect" p14:presetBounceEnd="46667">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14:bounceEnd="46667">
                                          <p:cBhvr additive="base">
                                            <p:cTn id="27"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8" dur="750" fill="hold"/>
                                            <p:tgtEl>
                                              <p:spTgt spid="32"/>
                                            </p:tgtEl>
                                            <p:attrNameLst>
                                              <p:attrName>ppt_y</p:attrName>
                                            </p:attrNameLst>
                                          </p:cBhvr>
                                          <p:tavLst>
                                            <p:tav tm="0">
                                              <p:val>
                                                <p:strVal val="0-#ppt_h/2"/>
                                              </p:val>
                                            </p:tav>
                                            <p:tav tm="100000">
                                              <p:val>
                                                <p:strVal val="#ppt_y"/>
                                              </p:val>
                                            </p:tav>
                                          </p:tavLst>
                                        </p:anim>
                                      </p:childTnLst>
                                    </p:cTn>
                                  </p:par>
                                </p:childTnLst>
                              </p:cTn>
                            </p:par>
                            <p:par>
                              <p:cTn id="29" fill="hold">
                                <p:stCondLst>
                                  <p:cond delay="2250"/>
                                </p:stCondLst>
                                <p:childTnLst>
                                  <p:par>
                                    <p:cTn id="30" presetID="2" presetClass="entr" presetSubtype="1" fill="hold" nodeType="afterEffect" p14:presetBounceEnd="50000">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14:bounceEnd="50000">
                                          <p:cBhvr additive="base">
                                            <p:cTn id="32" dur="8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33" dur="8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4"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5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750" fill="hold"/>
                                            <p:tgtEl>
                                              <p:spTgt spid="12"/>
                                            </p:tgtEl>
                                            <p:attrNameLst>
                                              <p:attrName>ppt_x</p:attrName>
                                            </p:attrNameLst>
                                          </p:cBhvr>
                                          <p:tavLst>
                                            <p:tav tm="0">
                                              <p:val>
                                                <p:strVal val="#ppt_x"/>
                                              </p:val>
                                            </p:tav>
                                            <p:tav tm="100000">
                                              <p:val>
                                                <p:strVal val="#ppt_x"/>
                                              </p:val>
                                            </p:tav>
                                          </p:tavLst>
                                        </p:anim>
                                        <p:anim calcmode="lin" valueType="num">
                                          <p:cBhvr additive="base">
                                            <p:cTn id="23" dur="75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1"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ppt_x"/>
                                              </p:val>
                                            </p:tav>
                                            <p:tav tm="100000">
                                              <p:val>
                                                <p:strVal val="#ppt_x"/>
                                              </p:val>
                                            </p:tav>
                                          </p:tavLst>
                                        </p:anim>
                                        <p:anim calcmode="lin" valueType="num">
                                          <p:cBhvr additive="base">
                                            <p:cTn id="28" dur="750" fill="hold"/>
                                            <p:tgtEl>
                                              <p:spTgt spid="32"/>
                                            </p:tgtEl>
                                            <p:attrNameLst>
                                              <p:attrName>ppt_y</p:attrName>
                                            </p:attrNameLst>
                                          </p:cBhvr>
                                          <p:tavLst>
                                            <p:tav tm="0">
                                              <p:val>
                                                <p:strVal val="0-#ppt_h/2"/>
                                              </p:val>
                                            </p:tav>
                                            <p:tav tm="100000">
                                              <p:val>
                                                <p:strVal val="#ppt_y"/>
                                              </p:val>
                                            </p:tav>
                                          </p:tavLst>
                                        </p:anim>
                                      </p:childTnLst>
                                    </p:cTn>
                                  </p:par>
                                </p:childTnLst>
                              </p:cTn>
                            </p:par>
                            <p:par>
                              <p:cTn id="29" fill="hold">
                                <p:stCondLst>
                                  <p:cond delay="2250"/>
                                </p:stCondLst>
                                <p:childTnLst>
                                  <p:par>
                                    <p:cTn id="30" presetID="2" presetClass="entr" presetSubtype="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800" fill="hold"/>
                                            <p:tgtEl>
                                              <p:spTgt spid="13"/>
                                            </p:tgtEl>
                                            <p:attrNameLst>
                                              <p:attrName>ppt_x</p:attrName>
                                            </p:attrNameLst>
                                          </p:cBhvr>
                                          <p:tavLst>
                                            <p:tav tm="0">
                                              <p:val>
                                                <p:strVal val="#ppt_x"/>
                                              </p:val>
                                            </p:tav>
                                            <p:tav tm="100000">
                                              <p:val>
                                                <p:strVal val="#ppt_x"/>
                                              </p:val>
                                            </p:tav>
                                          </p:tavLst>
                                        </p:anim>
                                        <p:anim calcmode="lin" valueType="num">
                                          <p:cBhvr additive="base">
                                            <p:cTn id="33" dur="8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4"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661" y="244555"/>
            <a:ext cx="10057090" cy="861024"/>
          </a:xfrm>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Tóm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tắt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bằng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sơ</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đồ</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31772" y="1266048"/>
            <a:ext cx="3077650" cy="502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latin typeface="Times New Roman" panose="02020603050405020304" pitchFamily="18" charset="0"/>
                <a:cs typeface="Times New Roman" panose="02020603050405020304" pitchFamily="18" charset="0"/>
              </a:rPr>
              <a:t>Sọ </a:t>
            </a:r>
            <a:r>
              <a:rPr lang="vi-VN" sz="2400" dirty="0">
                <a:solidFill>
                  <a:schemeClr val="bg1"/>
                </a:solidFill>
                <a:latin typeface="Times New Roman" panose="02020603050405020304" pitchFamily="18" charset="0"/>
                <a:cs typeface="Times New Roman" panose="02020603050405020304" pitchFamily="18" charset="0"/>
              </a:rPr>
              <a:t>Dừa ra đời kì</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968193" y="1928728"/>
            <a:ext cx="4964160" cy="46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cs typeface="Times New Roman" panose="02020603050405020304" pitchFamily="18" charset="0"/>
              </a:rPr>
              <a:t>Sọ</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Dừa</a:t>
            </a:r>
            <a:r>
              <a:rPr lang="vi-VN"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chăn bò giỏi, biết thổi sáo</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68541" y="2570839"/>
            <a:ext cx="10779286" cy="437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latin typeface="Times New Roman" panose="02020603050405020304" pitchFamily="18" charset="0"/>
                <a:cs typeface="Times New Roman" panose="02020603050405020304" pitchFamily="18" charset="0"/>
              </a:rPr>
              <a:t>Sọ Dừa cầu hôn con gái phú </a:t>
            </a:r>
            <a:r>
              <a:rPr lang="vi-VN" sz="2400" dirty="0">
                <a:solidFill>
                  <a:schemeClr val="bg1"/>
                </a:solidFill>
                <a:latin typeface="Times New Roman" panose="02020603050405020304" pitchFamily="18" charset="0"/>
                <a:cs typeface="Times New Roman" panose="02020603050405020304" pitchFamily="18" charset="0"/>
              </a:rPr>
              <a:t>ông</a:t>
            </a:r>
            <a:r>
              <a:rPr lang="en-US" sz="2400" dirty="0">
                <a:solidFill>
                  <a:schemeClr val="bg1"/>
                </a:solidFill>
                <a:latin typeface="Times New Roman" panose="02020603050405020304" pitchFamily="18" charset="0"/>
                <a:cs typeface="Times New Roman" panose="02020603050405020304" pitchFamily="18" charset="0"/>
              </a:rPr>
              <a:t> c</a:t>
            </a:r>
            <a:r>
              <a:rPr lang="vi-VN" sz="2400" dirty="0">
                <a:solidFill>
                  <a:schemeClr val="bg1"/>
                </a:solidFill>
                <a:latin typeface="Times New Roman" panose="02020603050405020304" pitchFamily="18" charset="0"/>
                <a:cs typeface="Times New Roman" panose="02020603050405020304" pitchFamily="18" charset="0"/>
              </a:rPr>
              <a:t>h</a:t>
            </a:r>
            <a:r>
              <a:rPr lang="en-US" sz="2400" dirty="0">
                <a:solidFill>
                  <a:schemeClr val="bg1"/>
                </a:solidFill>
                <a:latin typeface="Times New Roman" panose="02020603050405020304" pitchFamily="18" charset="0"/>
                <a:cs typeface="Times New Roman" panose="02020603050405020304" pitchFamily="18" charset="0"/>
              </a:rPr>
              <a:t>ỉ</a:t>
            </a:r>
            <a:r>
              <a:rPr lang="vi-VN"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có cô Út đồng ý vì nhận ra vẻ đẹp </a:t>
            </a:r>
            <a:r>
              <a:rPr lang="vi-VN" sz="2400" dirty="0">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chàng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83299" y="3195680"/>
            <a:ext cx="11164528" cy="618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latin typeface="Times New Roman" panose="02020603050405020304" pitchFamily="18" charset="0"/>
                <a:cs typeface="Times New Roman" panose="02020603050405020304" pitchFamily="18" charset="0"/>
              </a:rPr>
              <a:t>Sọ Dừa </a:t>
            </a:r>
            <a:r>
              <a:rPr lang="en-US" sz="2400" dirty="0" err="1">
                <a:solidFill>
                  <a:schemeClr val="bg1"/>
                </a:solidFill>
                <a:latin typeface="Times New Roman" panose="02020603050405020304" pitchFamily="18" charset="0"/>
                <a:cs typeface="Times New Roman" panose="02020603050405020304" pitchFamily="18" charset="0"/>
              </a:rPr>
              <a:t>chăm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chỉ</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đèn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sách</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 lên</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kinh </a:t>
            </a:r>
            <a:r>
              <a:rPr lang="vi-VN" sz="2400" dirty="0">
                <a:solidFill>
                  <a:schemeClr val="bg1"/>
                </a:solidFill>
                <a:latin typeface="Times New Roman" panose="02020603050405020304" pitchFamily="18" charset="0"/>
                <a:cs typeface="Times New Roman" panose="02020603050405020304" pitchFamily="18" charset="0"/>
              </a:rPr>
              <a:t>dự </a:t>
            </a:r>
            <a:r>
              <a:rPr lang="vi-VN" sz="2400" dirty="0">
                <a:solidFill>
                  <a:schemeClr val="bg1"/>
                </a:solidFill>
                <a:latin typeface="Times New Roman" panose="02020603050405020304" pitchFamily="18" charset="0"/>
                <a:cs typeface="Times New Roman" panose="02020603050405020304" pitchFamily="18" charset="0"/>
              </a:rPr>
              <a:t>thi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đỗ</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vua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sứ</a:t>
            </a:r>
            <a:r>
              <a:rPr lang="en-US" sz="2400"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3299" y="4059614"/>
            <a:ext cx="11602353" cy="618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Trước khi đi, chàng đưa cho vợ một hòn đá lửa, một con dao và hai quả </a:t>
            </a:r>
            <a:r>
              <a:rPr lang="vi-VN" sz="2400" dirty="0">
                <a:latin typeface="Times New Roman" panose="02020603050405020304" pitchFamily="18" charset="0"/>
                <a:cs typeface="Times New Roman" panose="02020603050405020304" pitchFamily="18" charset="0"/>
              </a:rPr>
              <a:t>trứng </a:t>
            </a:r>
            <a:r>
              <a:rPr lang="vi-VN" sz="2400" dirty="0">
                <a:latin typeface="Times New Roman" panose="02020603050405020304" pitchFamily="18" charset="0"/>
                <a:cs typeface="Times New Roman" panose="02020603050405020304" pitchFamily="18" charset="0"/>
              </a:rPr>
              <a:t>để  phòng </a:t>
            </a:r>
            <a:r>
              <a:rPr lang="vi-VN" sz="2400" dirty="0">
                <a:latin typeface="Times New Roman" panose="02020603050405020304" pitchFamily="18" charset="0"/>
                <a:cs typeface="Times New Roman" panose="02020603050405020304" pitchFamily="18" charset="0"/>
              </a:rPr>
              <a:t>t</a:t>
            </a:r>
            <a:r>
              <a:rPr lang="en-US" sz="2400" dirty="0" err="1">
                <a:latin typeface="Times New Roman" panose="02020603050405020304" pitchFamily="18" charset="0"/>
                <a:cs typeface="Times New Roman" panose="02020603050405020304" pitchFamily="18" charset="0"/>
              </a:rPr>
              <a:t>hân</a:t>
            </a:r>
            <a:r>
              <a:rPr lang="en-US" sz="2400" dirty="0">
                <a:latin typeface="Times New Roman" panose="02020603050405020304" pitchFamily="18" charset="0"/>
                <a:cs typeface="Times New Roman" panose="02020603050405020304" pitchFamily="18" charset="0"/>
              </a:rPr>
              <a:t>.</a:t>
            </a:r>
            <a:endParaRPr lang="en-US" sz="2400" dirty="0"/>
          </a:p>
        </p:txBody>
      </p:sp>
      <p:sp>
        <p:nvSpPr>
          <p:cNvPr id="9" name="Rectangle 8"/>
          <p:cNvSpPr/>
          <p:nvPr/>
        </p:nvSpPr>
        <p:spPr>
          <a:xfrm>
            <a:off x="283299" y="4966859"/>
            <a:ext cx="11602352" cy="618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Nhờ thế mà vợ chàng đã thoát nạn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endParaRPr lang="en-US" sz="2400" dirty="0"/>
          </a:p>
        </p:txBody>
      </p:sp>
      <p:sp>
        <p:nvSpPr>
          <p:cNvPr id="10" name="Rectangle 9"/>
          <p:cNvSpPr/>
          <p:nvPr/>
        </p:nvSpPr>
        <p:spPr>
          <a:xfrm>
            <a:off x="283299" y="5841421"/>
            <a:ext cx="11602352" cy="618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vi-VN" sz="2400" dirty="0">
                <a:latin typeface="Times New Roman" panose="02020603050405020304" pitchFamily="18" charset="0"/>
                <a:cs typeface="Times New Roman" panose="02020603050405020304" pitchFamily="18" charset="0"/>
              </a:rPr>
              <a:t> hai vợ chồng có cuộc sống hạnh phúc.</a:t>
            </a:r>
            <a:endParaRPr lang="en-US" sz="2400" dirty="0"/>
          </a:p>
        </p:txBody>
      </p:sp>
      <p:cxnSp>
        <p:nvCxnSpPr>
          <p:cNvPr id="11" name="Straight Arrow Connector 10"/>
          <p:cNvCxnSpPr>
            <a:stCxn id="4" idx="2"/>
          </p:cNvCxnSpPr>
          <p:nvPr/>
        </p:nvCxnSpPr>
        <p:spPr>
          <a:xfrm flipH="1">
            <a:off x="4970597" y="1768258"/>
            <a:ext cx="1" cy="1785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94206" y="2424158"/>
            <a:ext cx="1" cy="1821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24253" y="3012513"/>
            <a:ext cx="1" cy="2341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024253" y="3813786"/>
            <a:ext cx="0" cy="3010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24254" y="4682613"/>
            <a:ext cx="1" cy="284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043570" y="5584965"/>
            <a:ext cx="1" cy="2891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5830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A0D70C8A-A50E-4B41-86A2-E2F8558124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65" y="238954"/>
            <a:ext cx="11721082" cy="6381681"/>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xmlns="" id="{3E25BDA2-3F4D-4B38-90E7-989465ECDD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241"/>
            <a:ext cx="12190413" cy="6857107"/>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xmlns="" id="{F65EEA05-AD42-442F-B6C6-CB9FC28942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241"/>
            <a:ext cx="12190413" cy="6857107"/>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xmlns="" id="{BC96869A-A70D-42F7-876F-605CB1718F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2026" y="612116"/>
            <a:ext cx="10926361" cy="563535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xmlns="" id="{6CD407CC-EF5C-486F-9A14-7F681F986D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6948" y="778380"/>
            <a:ext cx="10596516" cy="5302829"/>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xmlns="" id="{5D3C5C2F-82BB-AF45-A2CC-E1DE52B3B251}"/>
              </a:ext>
            </a:extLst>
          </p:cNvPr>
          <p:cNvSpPr txBox="1"/>
          <p:nvPr/>
        </p:nvSpPr>
        <p:spPr>
          <a:xfrm>
            <a:off x="9076173" y="1421762"/>
            <a:ext cx="1920850" cy="1080306"/>
          </a:xfrm>
          <a:prstGeom prst="rect">
            <a:avLst/>
          </a:prstGeom>
        </p:spPr>
        <p:txBody>
          <a:bodyPr vert="horz" lIns="91428" tIns="45714" rIns="91428" bIns="45714" rtlCol="0" anchor="ctr">
            <a:normAutofit/>
          </a:bodyPr>
          <a:lstStyle/>
          <a:p>
            <a:pPr algn="ctr" defTabSz="914309">
              <a:lnSpc>
                <a:spcPct val="90000"/>
              </a:lnSpc>
              <a:spcBef>
                <a:spcPct val="0"/>
              </a:spcBef>
              <a:spcAft>
                <a:spcPts val="600"/>
              </a:spcAft>
            </a:pPr>
            <a:r>
              <a:rPr lang="en-US" sz="3000" b="1" dirty="0">
                <a:solidFill>
                  <a:schemeClr val="tx1">
                    <a:lumMod val="85000"/>
                    <a:lumOff val="15000"/>
                  </a:schemeClr>
                </a:solidFill>
                <a:latin typeface="+mj-lt"/>
              </a:rPr>
              <a:t>SỌ DỪA</a:t>
            </a:r>
          </a:p>
        </p:txBody>
      </p:sp>
      <p:graphicFrame>
        <p:nvGraphicFramePr>
          <p:cNvPr id="10" name="Table 9">
            <a:extLst>
              <a:ext uri="{FF2B5EF4-FFF2-40B4-BE49-F238E27FC236}">
                <a16:creationId xmlns:a16="http://schemas.microsoft.com/office/drawing/2014/main" xmlns="" id="{D0E991B2-E599-BE45-8C9A-9A42DE6F1352}"/>
              </a:ext>
            </a:extLst>
          </p:cNvPr>
          <p:cNvGraphicFramePr>
            <a:graphicFrameLocks noGrp="1"/>
          </p:cNvGraphicFramePr>
          <p:nvPr>
            <p:extLst/>
          </p:nvPr>
        </p:nvGraphicFramePr>
        <p:xfrm>
          <a:off x="957138" y="915522"/>
          <a:ext cx="8119035" cy="5028545"/>
        </p:xfrm>
        <a:graphic>
          <a:graphicData uri="http://schemas.openxmlformats.org/drawingml/2006/table">
            <a:tbl>
              <a:tblPr firstRow="1" bandRow="1">
                <a:tableStyleId>{5C22544A-7EE6-4342-B048-85BDC9FD1C3A}</a:tableStyleId>
              </a:tblPr>
              <a:tblGrid>
                <a:gridCol w="8119035">
                  <a:extLst>
                    <a:ext uri="{9D8B030D-6E8A-4147-A177-3AD203B41FA5}">
                      <a16:colId xmlns:a16="http://schemas.microsoft.com/office/drawing/2014/main" xmlns="" val="4014443875"/>
                    </a:ext>
                  </a:extLst>
                </a:gridCol>
              </a:tblGrid>
              <a:tr h="548984">
                <a:tc>
                  <a:txBody>
                    <a:bodyPr/>
                    <a:lstStyle/>
                    <a:p>
                      <a:pPr algn="ctr"/>
                      <a:r>
                        <a:rPr lang="en-US" sz="2800" b="0" dirty="0" err="1">
                          <a:latin typeface="Times New Roman" panose="02020603050405020304" pitchFamily="18" charset="0"/>
                          <a:cs typeface="Times New Roman" panose="02020603050405020304" pitchFamily="18" charset="0"/>
                        </a:rPr>
                        <a:t>Tóm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tắt</a:t>
                      </a:r>
                      <a:r>
                        <a:rPr lang="en-US" sz="2800" b="0" dirty="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truyện</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bằng</a:t>
                      </a:r>
                      <a:r>
                        <a:rPr lang="en-US" sz="2800" b="0" baseline="0" dirty="0" smtClean="0">
                          <a:latin typeface="Times New Roman" panose="02020603050405020304" pitchFamily="18" charset="0"/>
                          <a:cs typeface="Times New Roman" panose="02020603050405020304" pitchFamily="18" charset="0"/>
                        </a:rPr>
                        <a:t> </a:t>
                      </a:r>
                      <a:r>
                        <a:rPr lang="en-US" sz="2800" b="0" baseline="0" dirty="0" err="1" smtClean="0">
                          <a:latin typeface="Times New Roman" panose="02020603050405020304" pitchFamily="18" charset="0"/>
                          <a:cs typeface="Times New Roman" panose="02020603050405020304" pitchFamily="18" charset="0"/>
                        </a:rPr>
                        <a:t>đoạn</a:t>
                      </a:r>
                      <a:r>
                        <a:rPr lang="en-US" sz="2800" b="0" baseline="0" dirty="0" smtClean="0">
                          <a:latin typeface="Times New Roman" panose="02020603050405020304" pitchFamily="18" charset="0"/>
                          <a:cs typeface="Times New Roman" panose="02020603050405020304" pitchFamily="18" charset="0"/>
                        </a:rPr>
                        <a:t> </a:t>
                      </a:r>
                      <a:r>
                        <a:rPr lang="en-US" sz="2800" b="0" baseline="0" dirty="0" err="1" smtClean="0">
                          <a:latin typeface="Times New Roman" panose="02020603050405020304" pitchFamily="18" charset="0"/>
                          <a:cs typeface="Times New Roman" panose="02020603050405020304" pitchFamily="18" charset="0"/>
                        </a:rPr>
                        <a:t>văn</a:t>
                      </a:r>
                      <a:r>
                        <a:rPr lang="en-US" sz="2800" b="0" baseline="0" dirty="0" smtClean="0">
                          <a:latin typeface="Times New Roman" panose="02020603050405020304" pitchFamily="18" charset="0"/>
                          <a:cs typeface="Times New Roman" panose="02020603050405020304" pitchFamily="18" charset="0"/>
                        </a:rPr>
                        <a:t> </a:t>
                      </a:r>
                      <a:r>
                        <a:rPr lang="en-US" sz="2800" b="0" baseline="0" dirty="0" err="1" smtClean="0">
                          <a:latin typeface="Times New Roman" panose="02020603050405020304" pitchFamily="18" charset="0"/>
                          <a:cs typeface="Times New Roman" panose="02020603050405020304" pitchFamily="18" charset="0"/>
                        </a:rPr>
                        <a:t>ngắn</a:t>
                      </a:r>
                      <a:r>
                        <a:rPr lang="en-US" sz="2800" b="0" baseline="0" dirty="0" smtClean="0">
                          <a:latin typeface="Times New Roman" panose="02020603050405020304" pitchFamily="18" charset="0"/>
                          <a:cs typeface="Times New Roman" panose="02020603050405020304" pitchFamily="18" charset="0"/>
                        </a:rPr>
                        <a:t>.</a:t>
                      </a:r>
                      <a:endParaRPr lang="en-US" sz="2800" b="0" dirty="0">
                        <a:latin typeface="Times New Roman" panose="02020603050405020304" pitchFamily="18" charset="0"/>
                        <a:cs typeface="Times New Roman" panose="02020603050405020304" pitchFamily="18" charset="0"/>
                      </a:endParaRPr>
                    </a:p>
                  </a:txBody>
                  <a:tcPr marL="58342" marR="58342" marT="29171" marB="29171"/>
                </a:tc>
                <a:extLst>
                  <a:ext uri="{0D108BD9-81ED-4DB2-BD59-A6C34878D82A}">
                    <a16:rowId xmlns:a16="http://schemas.microsoft.com/office/drawing/2014/main" xmlns="" val="3747533763"/>
                  </a:ext>
                </a:extLst>
              </a:tr>
              <a:tr h="4479562">
                <a:tc>
                  <a:txBody>
                    <a:bodyPr/>
                    <a:lstStyle/>
                    <a:p>
                      <a:pPr algn="just"/>
                      <a:r>
                        <a:rPr lang="en-US" sz="1800" b="1" dirty="0" smtClean="0">
                          <a:solidFill>
                            <a:srgbClr val="FF0000"/>
                          </a:solidFill>
                          <a:latin typeface="Times New Roman" panose="02020603050405020304" pitchFamily="18" charset="0"/>
                          <a:cs typeface="Times New Roman" panose="02020603050405020304" pitchFamily="18" charset="0"/>
                        </a:rPr>
                        <a:t>1</a:t>
                      </a:r>
                      <a:r>
                        <a:rPr lang="en-US" sz="1800" b="1" dirty="0" smtClean="0">
                          <a:latin typeface="Times New Roman" panose="02020603050405020304" pitchFamily="18" charset="0"/>
                          <a:cs typeface="Times New Roman" panose="02020603050405020304" pitchFamily="18" charset="0"/>
                        </a:rPr>
                        <a:t>.</a:t>
                      </a:r>
                      <a:r>
                        <a:rPr lang="vi-VN" sz="1800" b="1" dirty="0" smtClean="0">
                          <a:latin typeface="Times New Roman" panose="02020603050405020304" pitchFamily="18" charset="0"/>
                          <a:cs typeface="Times New Roman" panose="02020603050405020304" pitchFamily="18" charset="0"/>
                        </a:rPr>
                        <a:t>Ngày </a:t>
                      </a:r>
                      <a:r>
                        <a:rPr lang="vi-VN" sz="1800" b="1" dirty="0">
                          <a:latin typeface="Times New Roman" panose="02020603050405020304" pitchFamily="18" charset="0"/>
                          <a:cs typeface="Times New Roman" panose="02020603050405020304" pitchFamily="18" charset="0"/>
                        </a:rPr>
                        <a:t>xưa, có đôi vợ chồng già hiếm muộn, </a:t>
                      </a:r>
                      <a:r>
                        <a:rPr lang="en-US" sz="1800" b="1" dirty="0" err="1" smtClean="0">
                          <a:latin typeface="Times New Roman" panose="02020603050405020304" pitchFamily="18" charset="0"/>
                          <a:cs typeface="Times New Roman" panose="02020603050405020304" pitchFamily="18" charset="0"/>
                        </a:rPr>
                        <a:t>một</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hôm</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bà</a:t>
                      </a:r>
                      <a:r>
                        <a:rPr lang="en-US" sz="1800" b="1" baseline="0"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vợ </a:t>
                      </a:r>
                      <a:r>
                        <a:rPr lang="vi-VN" sz="1800" b="1" dirty="0">
                          <a:latin typeface="Times New Roman" panose="02020603050405020304" pitchFamily="18" charset="0"/>
                          <a:cs typeface="Times New Roman" panose="02020603050405020304" pitchFamily="18" charset="0"/>
                        </a:rPr>
                        <a:t>vào rừng hái củi, uống nước trong cái sọ dừa, về nhà có mang, sau sinh ra một đứa bé kì dị, tròn như một quả dừa. </a:t>
                      </a:r>
                      <a:r>
                        <a:rPr lang="en-US" sz="1800" b="1" dirty="0" smtClean="0">
                          <a:solidFill>
                            <a:srgbClr val="FF0000"/>
                          </a:solidFill>
                          <a:latin typeface="Times New Roman" panose="02020603050405020304" pitchFamily="18" charset="0"/>
                          <a:cs typeface="Times New Roman" panose="02020603050405020304" pitchFamily="18" charset="0"/>
                        </a:rPr>
                        <a:t>2</a:t>
                      </a:r>
                      <a:r>
                        <a:rPr lang="en-US" sz="1800" b="1" dirty="0" smtClean="0">
                          <a:latin typeface="Times New Roman" panose="02020603050405020304" pitchFamily="18" charset="0"/>
                          <a:cs typeface="Times New Roman" panose="02020603050405020304" pitchFamily="18" charset="0"/>
                        </a:rPr>
                        <a:t>.</a:t>
                      </a:r>
                      <a:r>
                        <a:rPr lang="vi-VN" sz="1800" b="1" dirty="0" smtClean="0">
                          <a:latin typeface="Times New Roman" panose="02020603050405020304" pitchFamily="18" charset="0"/>
                          <a:cs typeface="Times New Roman" panose="02020603050405020304" pitchFamily="18" charset="0"/>
                        </a:rPr>
                        <a:t>Thấy </a:t>
                      </a:r>
                      <a:r>
                        <a:rPr lang="vi-VN" sz="1800" b="1" dirty="0">
                          <a:latin typeface="Times New Roman" panose="02020603050405020304" pitchFamily="18" charset="0"/>
                          <a:cs typeface="Times New Roman" panose="02020603050405020304" pitchFamily="18" charset="0"/>
                        </a:rPr>
                        <a:t>đứa bé biết nói, bà giữ lại nuôi và đặt luôn tên là Sọ </a:t>
                      </a:r>
                      <a:r>
                        <a:rPr lang="vi-VN" sz="1800" b="1" dirty="0" smtClean="0">
                          <a:latin typeface="Times New Roman" panose="02020603050405020304" pitchFamily="18" charset="0"/>
                          <a:cs typeface="Times New Roman" panose="02020603050405020304" pitchFamily="18" charset="0"/>
                        </a:rPr>
                        <a:t>Dừa.</a:t>
                      </a:r>
                      <a:r>
                        <a:rPr lang="en-US" sz="1800" b="1" dirty="0" smtClean="0">
                          <a:latin typeface="Times New Roman" panose="02020603050405020304" pitchFamily="18" charset="0"/>
                          <a:cs typeface="Times New Roman" panose="02020603050405020304" pitchFamily="18" charset="0"/>
                        </a:rPr>
                        <a:t> </a:t>
                      </a:r>
                      <a:r>
                        <a:rPr lang="en-US" sz="1800" b="1" dirty="0" smtClean="0">
                          <a:solidFill>
                            <a:srgbClr val="FF0000"/>
                          </a:solidFill>
                          <a:latin typeface="Times New Roman" panose="02020603050405020304" pitchFamily="18" charset="0"/>
                          <a:cs typeface="Times New Roman" panose="02020603050405020304" pitchFamily="18" charset="0"/>
                        </a:rPr>
                        <a:t>3</a:t>
                      </a:r>
                      <a:r>
                        <a:rPr lang="vi-VN" sz="1800" b="1" dirty="0">
                          <a:latin typeface="Times New Roman" panose="02020603050405020304" pitchFamily="18" charset="0"/>
                          <a:cs typeface="Times New Roman" panose="02020603050405020304" pitchFamily="18" charset="0"/>
                        </a:rPr>
                        <a:t> Thương mẹ vất vả, Sọ Dừa nhận chăn đàn bò nhà phú </a:t>
                      </a:r>
                      <a:r>
                        <a:rPr lang="vi-VN" sz="1800" b="1" dirty="0" smtClean="0">
                          <a:latin typeface="Times New Roman" panose="02020603050405020304" pitchFamily="18" charset="0"/>
                          <a:cs typeface="Times New Roman" panose="02020603050405020304" pitchFamily="18" charset="0"/>
                        </a:rPr>
                        <a:t>ông</a:t>
                      </a:r>
                      <a:r>
                        <a:rPr lang="en-US" sz="1800" b="1" dirty="0" smtClean="0">
                          <a:latin typeface="Times New Roman" panose="02020603050405020304" pitchFamily="18" charset="0"/>
                          <a:cs typeface="Times New Roman" panose="02020603050405020304" pitchFamily="18" charset="0"/>
                        </a:rPr>
                        <a:t>,</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cậu</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chăn</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bò</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giỏi</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nên</a:t>
                      </a:r>
                      <a:r>
                        <a:rPr lang="en-US" sz="1800" b="1" baseline="0"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cô </a:t>
                      </a:r>
                      <a:r>
                        <a:rPr lang="vi-VN" sz="1800" b="1" dirty="0">
                          <a:latin typeface="Times New Roman" panose="02020603050405020304" pitchFamily="18" charset="0"/>
                          <a:cs typeface="Times New Roman" panose="02020603050405020304" pitchFamily="18" charset="0"/>
                        </a:rPr>
                        <a:t>út đối đãi với cậu tử tế và đem lòng thương </a:t>
                      </a:r>
                      <a:r>
                        <a:rPr lang="vi-VN" sz="1800" b="1" dirty="0" smtClean="0">
                          <a:latin typeface="Times New Roman" panose="02020603050405020304" pitchFamily="18" charset="0"/>
                          <a:cs typeface="Times New Roman" panose="02020603050405020304" pitchFamily="18" charset="0"/>
                        </a:rPr>
                        <a:t>yêu</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sau</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đó</a:t>
                      </a:r>
                      <a:r>
                        <a:rPr lang="en-US" sz="1800" b="1"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Sọ </a:t>
                      </a:r>
                      <a:r>
                        <a:rPr lang="vi-VN" sz="1800" b="1" dirty="0">
                          <a:latin typeface="Times New Roman" panose="02020603050405020304" pitchFamily="18" charset="0"/>
                          <a:cs typeface="Times New Roman" panose="02020603050405020304" pitchFamily="18" charset="0"/>
                        </a:rPr>
                        <a:t>Dừa nhờ mẹ đến nhà phú ông hỏi </a:t>
                      </a:r>
                      <a:r>
                        <a:rPr lang="vi-VN" sz="1800" b="1" dirty="0" smtClean="0">
                          <a:latin typeface="Times New Roman" panose="02020603050405020304" pitchFamily="18" charset="0"/>
                          <a:cs typeface="Times New Roman" panose="02020603050405020304" pitchFamily="18" charset="0"/>
                        </a:rPr>
                        <a:t>vợ</a:t>
                      </a:r>
                      <a:r>
                        <a:rPr lang="en-US" sz="1800" b="1" dirty="0" smtClean="0">
                          <a:latin typeface="Times New Roman" panose="02020603050405020304" pitchFamily="18" charset="0"/>
                          <a:cs typeface="Times New Roman" panose="02020603050405020304" pitchFamily="18" charset="0"/>
                        </a:rPr>
                        <a:t>,</a:t>
                      </a:r>
                      <a:r>
                        <a:rPr lang="en-US" sz="1800" b="1" baseline="0" dirty="0" smtClean="0">
                          <a:latin typeface="Times New Roman" panose="02020603050405020304" pitchFamily="18" charset="0"/>
                          <a:cs typeface="Times New Roman" panose="02020603050405020304" pitchFamily="18" charset="0"/>
                        </a:rPr>
                        <a:t> p</a:t>
                      </a:r>
                      <a:r>
                        <a:rPr lang="vi-VN" sz="1800" b="1" dirty="0" smtClean="0">
                          <a:latin typeface="Times New Roman" panose="02020603050405020304" pitchFamily="18" charset="0"/>
                          <a:cs typeface="Times New Roman" panose="02020603050405020304" pitchFamily="18" charset="0"/>
                        </a:rPr>
                        <a:t>hú </a:t>
                      </a:r>
                      <a:r>
                        <a:rPr lang="vi-VN" sz="1800" b="1" dirty="0">
                          <a:latin typeface="Times New Roman" panose="02020603050405020304" pitchFamily="18" charset="0"/>
                          <a:cs typeface="Times New Roman" panose="02020603050405020304" pitchFamily="18" charset="0"/>
                        </a:rPr>
                        <a:t>ông thách cưới thật to nhưng thấy Sọ Dừa mang đủ đồ thách cưới đến, đành phải gả cô út cho chàng. </a:t>
                      </a:r>
                      <a:r>
                        <a:rPr lang="en-US" sz="1800" b="1" dirty="0" smtClean="0">
                          <a:solidFill>
                            <a:srgbClr val="FF0000"/>
                          </a:solidFill>
                          <a:latin typeface="Times New Roman" panose="02020603050405020304" pitchFamily="18" charset="0"/>
                          <a:cs typeface="Times New Roman" panose="02020603050405020304" pitchFamily="18" charset="0"/>
                        </a:rPr>
                        <a:t>4</a:t>
                      </a:r>
                      <a:r>
                        <a:rPr lang="en-US" sz="1800" b="1"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Nhờ </a:t>
                      </a:r>
                      <a:r>
                        <a:rPr lang="vi-VN" sz="1800" b="1" dirty="0">
                          <a:latin typeface="Times New Roman" panose="02020603050405020304" pitchFamily="18" charset="0"/>
                          <a:cs typeface="Times New Roman" panose="02020603050405020304" pitchFamily="18" charset="0"/>
                        </a:rPr>
                        <a:t>chăm chỉ đèn sách, </a:t>
                      </a:r>
                      <a:r>
                        <a:rPr lang="vi-VN" sz="1800" b="1" dirty="0" smtClean="0">
                          <a:latin typeface="Times New Roman" panose="02020603050405020304" pitchFamily="18" charset="0"/>
                          <a:cs typeface="Times New Roman" panose="02020603050405020304" pitchFamily="18" charset="0"/>
                        </a:rPr>
                        <a:t>Sọ </a:t>
                      </a:r>
                      <a:r>
                        <a:rPr lang="vi-VN" sz="1800" b="1" dirty="0">
                          <a:latin typeface="Times New Roman" panose="02020603050405020304" pitchFamily="18" charset="0"/>
                          <a:cs typeface="Times New Roman" panose="02020603050405020304" pitchFamily="18" charset="0"/>
                        </a:rPr>
                        <a:t>Dừa thi đỗ trạng nguyên và được nhà vua cử </a:t>
                      </a:r>
                      <a:r>
                        <a:rPr lang="vi-VN" sz="1800" b="1" dirty="0" smtClean="0">
                          <a:latin typeface="Times New Roman" panose="02020603050405020304" pitchFamily="18" charset="0"/>
                          <a:cs typeface="Times New Roman" panose="02020603050405020304" pitchFamily="18" charset="0"/>
                        </a:rPr>
                        <a:t>đi </a:t>
                      </a:r>
                      <a:r>
                        <a:rPr lang="vi-VN" sz="1800" b="1" dirty="0">
                          <a:latin typeface="Times New Roman" panose="02020603050405020304" pitchFamily="18" charset="0"/>
                          <a:cs typeface="Times New Roman" panose="02020603050405020304" pitchFamily="18" charset="0"/>
                        </a:rPr>
                        <a:t>sứ nước ngoài. </a:t>
                      </a:r>
                      <a:r>
                        <a:rPr lang="en-US" sz="1800" b="1" dirty="0" smtClean="0">
                          <a:solidFill>
                            <a:srgbClr val="FF0000"/>
                          </a:solidFill>
                          <a:latin typeface="Times New Roman" panose="02020603050405020304" pitchFamily="18" charset="0"/>
                          <a:cs typeface="Times New Roman" panose="02020603050405020304" pitchFamily="18" charset="0"/>
                        </a:rPr>
                        <a:t>5</a:t>
                      </a:r>
                      <a:r>
                        <a:rPr lang="en-US" sz="1800" b="1"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Trước </a:t>
                      </a:r>
                      <a:r>
                        <a:rPr lang="vi-VN" sz="1800" b="1" dirty="0">
                          <a:latin typeface="Times New Roman" panose="02020603050405020304" pitchFamily="18" charset="0"/>
                          <a:cs typeface="Times New Roman" panose="02020603050405020304" pitchFamily="18" charset="0"/>
                        </a:rPr>
                        <a:t>khi đi, chàng đưa cho vợ một hòn đá lửa, một con dao và hai quả trứng gà để </a:t>
                      </a:r>
                      <a:r>
                        <a:rPr lang="vi-VN" sz="1800" b="1" dirty="0" smtClean="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phòng tai </a:t>
                      </a:r>
                      <a:r>
                        <a:rPr lang="vi-VN" sz="1800" b="1" dirty="0" smtClean="0">
                          <a:latin typeface="Times New Roman" panose="02020603050405020304" pitchFamily="18" charset="0"/>
                          <a:cs typeface="Times New Roman" panose="02020603050405020304" pitchFamily="18" charset="0"/>
                        </a:rPr>
                        <a:t>hoạ</a:t>
                      </a:r>
                      <a:r>
                        <a:rPr lang="en-US" sz="1800" b="1" dirty="0" smtClean="0">
                          <a:latin typeface="Times New Roman" panose="02020603050405020304" pitchFamily="18" charset="0"/>
                          <a:cs typeface="Times New Roman" panose="02020603050405020304" pitchFamily="18" charset="0"/>
                        </a:rPr>
                        <a:t>. </a:t>
                      </a:r>
                      <a:r>
                        <a:rPr lang="en-US" sz="1800" b="1" dirty="0" smtClean="0">
                          <a:solidFill>
                            <a:srgbClr val="FF0000"/>
                          </a:solidFill>
                          <a:latin typeface="Times New Roman" panose="02020603050405020304" pitchFamily="18" charset="0"/>
                          <a:cs typeface="Times New Roman" panose="02020603050405020304" pitchFamily="18" charset="0"/>
                        </a:rPr>
                        <a:t>6</a:t>
                      </a:r>
                      <a:r>
                        <a:rPr lang="en-US" sz="1800" b="1"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Nhờ thế mà vợ chàng đã thoát </a:t>
                      </a:r>
                      <a:r>
                        <a:rPr lang="vi-VN" sz="1800" b="1" dirty="0" smtClean="0">
                          <a:latin typeface="Times New Roman" panose="02020603050405020304" pitchFamily="18" charset="0"/>
                          <a:cs typeface="Times New Roman" panose="02020603050405020304" pitchFamily="18" charset="0"/>
                        </a:rPr>
                        <a:t>nạn</a:t>
                      </a:r>
                      <a:r>
                        <a:rPr lang="en-US" sz="1800" b="1" dirty="0" smtClean="0">
                          <a:latin typeface="Times New Roman" panose="02020603050405020304" pitchFamily="18" charset="0"/>
                          <a:cs typeface="Times New Roman" panose="02020603050405020304" pitchFamily="18" charset="0"/>
                        </a:rPr>
                        <a:t> do </a:t>
                      </a:r>
                      <a:r>
                        <a:rPr lang="en-US" sz="1800" b="1" dirty="0" err="1" smtClean="0">
                          <a:latin typeface="Times New Roman" panose="02020603050405020304" pitchFamily="18" charset="0"/>
                          <a:cs typeface="Times New Roman" panose="02020603050405020304" pitchFamily="18" charset="0"/>
                        </a:rPr>
                        <a:t>hai</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cô</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chị</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hãm</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hại</a:t>
                      </a:r>
                      <a:r>
                        <a:rPr lang="en-US" sz="1800" b="1" baseline="0" dirty="0" smtClean="0">
                          <a:latin typeface="Times New Roman" panose="02020603050405020304" pitchFamily="18" charset="0"/>
                          <a:cs typeface="Times New Roman" panose="02020603050405020304" pitchFamily="18" charset="0"/>
                        </a:rPr>
                        <a:t>. </a:t>
                      </a:r>
                      <a:r>
                        <a:rPr lang="en-US" sz="1800" b="1" baseline="0" dirty="0" smtClean="0">
                          <a:solidFill>
                            <a:srgbClr val="FF0000"/>
                          </a:solidFill>
                          <a:latin typeface="Times New Roman" panose="02020603050405020304" pitchFamily="18" charset="0"/>
                          <a:cs typeface="Times New Roman" panose="02020603050405020304" pitchFamily="18" charset="0"/>
                        </a:rPr>
                        <a:t>7</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Sọ</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Dừa</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hết</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sức</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vui</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mừng</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khi</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gặp</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vợ</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trên</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đảo</a:t>
                      </a:r>
                      <a:r>
                        <a:rPr lang="en-US" sz="1800" b="1" baseline="0" dirty="0" smtClean="0">
                          <a:latin typeface="Times New Roman" panose="02020603050405020304" pitchFamily="18" charset="0"/>
                          <a:cs typeface="Times New Roman" panose="02020603050405020304" pitchFamily="18" charset="0"/>
                        </a:rPr>
                        <a:t>. </a:t>
                      </a:r>
                      <a:r>
                        <a:rPr lang="en-US" sz="1800" b="1" baseline="0" dirty="0" smtClean="0">
                          <a:solidFill>
                            <a:srgbClr val="FF0000"/>
                          </a:solidFill>
                          <a:latin typeface="Times New Roman" panose="02020603050405020304" pitchFamily="18" charset="0"/>
                          <a:cs typeface="Times New Roman" panose="02020603050405020304" pitchFamily="18" charset="0"/>
                        </a:rPr>
                        <a:t>8</a:t>
                      </a:r>
                      <a:r>
                        <a:rPr lang="en-US" sz="1800" b="1" baseline="0" dirty="0" smtClean="0">
                          <a:latin typeface="Times New Roman" panose="02020603050405020304" pitchFamily="18" charset="0"/>
                          <a:cs typeface="Times New Roman" panose="02020603050405020304" pitchFamily="18" charset="0"/>
                        </a:rPr>
                        <a:t> Hai </a:t>
                      </a:r>
                      <a:r>
                        <a:rPr lang="en-US" sz="1800" b="1" baseline="0" dirty="0" err="1" smtClean="0">
                          <a:latin typeface="Times New Roman" panose="02020603050405020304" pitchFamily="18" charset="0"/>
                          <a:cs typeface="Times New Roman" panose="02020603050405020304" pitchFamily="18" charset="0"/>
                        </a:rPr>
                        <a:t>cô</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chị</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xấu</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hổ</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bỏ</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đi</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biệt</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xứ</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từ</a:t>
                      </a:r>
                      <a:r>
                        <a:rPr lang="en-US" sz="1800" b="1" baseline="0" dirty="0" smtClean="0">
                          <a:latin typeface="Times New Roman" panose="02020603050405020304" pitchFamily="18" charset="0"/>
                          <a:cs typeface="Times New Roman" panose="02020603050405020304" pitchFamily="18" charset="0"/>
                        </a:rPr>
                        <a:t>, </a:t>
                      </a:r>
                      <a:r>
                        <a:rPr lang="en-US" sz="1800" b="1" baseline="0" dirty="0" err="1" smtClean="0">
                          <a:latin typeface="Times New Roman" panose="02020603050405020304" pitchFamily="18" charset="0"/>
                          <a:cs typeface="Times New Roman" panose="02020603050405020304" pitchFamily="18" charset="0"/>
                        </a:rPr>
                        <a:t>đó</a:t>
                      </a:r>
                      <a:r>
                        <a:rPr lang="vi-VN" sz="1800" b="1" dirty="0" smtClean="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hai vợ chồng có cuộc sống hạnh phúc.</a:t>
                      </a:r>
                      <a:endParaRPr lang="en-US" sz="1800" b="1" dirty="0">
                        <a:latin typeface="Times New Roman" panose="02020603050405020304" pitchFamily="18" charset="0"/>
                        <a:cs typeface="Times New Roman" panose="02020603050405020304" pitchFamily="18" charset="0"/>
                      </a:endParaRPr>
                    </a:p>
                  </a:txBody>
                  <a:tcPr marL="58342" marR="58342" marT="29171" marB="29171"/>
                </a:tc>
                <a:extLst>
                  <a:ext uri="{0D108BD9-81ED-4DB2-BD59-A6C34878D82A}">
                    <a16:rowId xmlns:a16="http://schemas.microsoft.com/office/drawing/2014/main" xmlns="" val="3093960484"/>
                  </a:ext>
                </a:extLst>
              </a:tr>
            </a:tbl>
          </a:graphicData>
        </a:graphic>
      </p:graphicFrame>
    </p:spTree>
    <p:extLst>
      <p:ext uri="{BB962C8B-B14F-4D97-AF65-F5344CB8AC3E}">
        <p14:creationId xmlns:p14="http://schemas.microsoft.com/office/powerpoint/2010/main" val="3001482763"/>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880" y="2735290"/>
            <a:ext cx="4470246" cy="1472457"/>
            <a:chOff x="0" y="2734405"/>
            <a:chExt cx="4472208" cy="1472650"/>
          </a:xfrm>
        </p:grpSpPr>
        <p:grpSp>
          <p:nvGrpSpPr>
            <p:cNvPr id="4" name="Group 14"/>
            <p:cNvGrpSpPr/>
            <p:nvPr/>
          </p:nvGrpSpPr>
          <p:grpSpPr>
            <a:xfrm>
              <a:off x="0" y="2734405"/>
              <a:ext cx="4472208" cy="1472650"/>
              <a:chOff x="0" y="2903219"/>
              <a:chExt cx="4472208" cy="1472650"/>
            </a:xfrm>
          </p:grpSpPr>
          <p:sp>
            <p:nvSpPr>
              <p:cNvPr id="13" name="Rectangle 12"/>
              <p:cNvSpPr/>
              <p:nvPr/>
            </p:nvSpPr>
            <p:spPr>
              <a:xfrm>
                <a:off x="0" y="2903219"/>
                <a:ext cx="3713871" cy="1472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微软雅黑" pitchFamily="34" charset="-122"/>
                  <a:ea typeface="微软雅黑" pitchFamily="34" charset="-122"/>
                </a:endParaRPr>
              </a:p>
            </p:txBody>
          </p:sp>
          <p:sp>
            <p:nvSpPr>
              <p:cNvPr id="14" name="Oval 13"/>
              <p:cNvSpPr/>
              <p:nvPr/>
            </p:nvSpPr>
            <p:spPr>
              <a:xfrm>
                <a:off x="2999558" y="2903219"/>
                <a:ext cx="1472650" cy="14726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微软雅黑" pitchFamily="34" charset="-122"/>
                  <a:ea typeface="微软雅黑" pitchFamily="34" charset="-122"/>
                </a:endParaRPr>
              </a:p>
            </p:txBody>
          </p:sp>
        </p:grpSp>
        <p:sp>
          <p:nvSpPr>
            <p:cNvPr id="16" name="Oval 15"/>
            <p:cNvSpPr/>
            <p:nvPr/>
          </p:nvSpPr>
          <p:spPr>
            <a:xfrm>
              <a:off x="3127350" y="2862197"/>
              <a:ext cx="1217066" cy="121706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微软雅黑" pitchFamily="34" charset="-122"/>
                <a:ea typeface="微软雅黑" pitchFamily="34" charset="-122"/>
              </a:endParaRPr>
            </a:p>
          </p:txBody>
        </p:sp>
        <p:sp>
          <p:nvSpPr>
            <p:cNvPr id="22" name="AutoShape 117"/>
            <p:cNvSpPr>
              <a:spLocks/>
            </p:cNvSpPr>
            <p:nvPr/>
          </p:nvSpPr>
          <p:spPr bwMode="auto">
            <a:xfrm>
              <a:off x="3456664" y="3238832"/>
              <a:ext cx="561856" cy="463795"/>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5389" tIns="25389" rIns="25389" bIns="25389" anchor="ctr"/>
            <a:lstStyle/>
            <a:p>
              <a:pPr algn="ctr" defTabSz="228503" fontAlgn="base" hangingPunct="0">
                <a:spcBef>
                  <a:spcPct val="0"/>
                </a:spcBef>
                <a:spcAft>
                  <a:spcPct val="0"/>
                </a:spcAft>
              </a:pPr>
              <a:endParaRPr lang="en-US" sz="1200" dirty="0">
                <a:solidFill>
                  <a:srgbClr val="FFFFFF"/>
                </a:solidFill>
                <a:effectLst>
                  <a:outerShdw blurRad="38100" dist="38100" dir="2700000" algn="tl">
                    <a:srgbClr val="000000"/>
                  </a:outerShdw>
                </a:effectLst>
                <a:latin typeface="微软雅黑" pitchFamily="34" charset="-122"/>
                <a:ea typeface="微软雅黑" pitchFamily="34" charset="-122"/>
                <a:sym typeface="Gill Sans" charset="0"/>
              </a:endParaRPr>
            </a:p>
          </p:txBody>
        </p:sp>
      </p:grpSp>
      <p:grpSp>
        <p:nvGrpSpPr>
          <p:cNvPr id="15" name="Group 29"/>
          <p:cNvGrpSpPr/>
          <p:nvPr/>
        </p:nvGrpSpPr>
        <p:grpSpPr>
          <a:xfrm>
            <a:off x="-944232" y="-586307"/>
            <a:ext cx="12382815" cy="7236996"/>
            <a:chOff x="-171471" y="612511"/>
            <a:chExt cx="10823911" cy="5479705"/>
          </a:xfrm>
        </p:grpSpPr>
        <p:grpSp>
          <p:nvGrpSpPr>
            <p:cNvPr id="17" name="Group 4"/>
            <p:cNvGrpSpPr/>
            <p:nvPr/>
          </p:nvGrpSpPr>
          <p:grpSpPr>
            <a:xfrm>
              <a:off x="-171471" y="612511"/>
              <a:ext cx="10823911" cy="5479705"/>
              <a:chOff x="-4321403" y="-375292"/>
              <a:chExt cx="14406624" cy="7293488"/>
            </a:xfrm>
          </p:grpSpPr>
          <p:sp>
            <p:nvSpPr>
              <p:cNvPr id="6" name="Block Arc 5"/>
              <p:cNvSpPr/>
              <p:nvPr/>
            </p:nvSpPr>
            <p:spPr>
              <a:xfrm>
                <a:off x="-4321403" y="-375292"/>
                <a:ext cx="7293488" cy="7293488"/>
              </a:xfrm>
              <a:prstGeom prst="blockArc">
                <a:avLst>
                  <a:gd name="adj1" fmla="val 18900000"/>
                  <a:gd name="adj2" fmla="val 3617657"/>
                  <a:gd name="adj3" fmla="val 0"/>
                </a:avLst>
              </a:prstGeom>
              <a:ln>
                <a:solidFill>
                  <a:schemeClr val="accent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2784110" y="961009"/>
                <a:ext cx="7301111" cy="170541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6448" tIns="189570" rIns="189570" bIns="189570" numCol="1" spcCol="1270" anchor="ctr" anchorCtr="0">
                <a:noAutofit/>
              </a:bodyPr>
              <a:lstStyle/>
              <a:p>
                <a:pPr defTabSz="2488142">
                  <a:lnSpc>
                    <a:spcPct val="90000"/>
                  </a:lnSpc>
                  <a:spcBef>
                    <a:spcPct val="0"/>
                  </a:spcBef>
                  <a:spcAft>
                    <a:spcPct val="35000"/>
                  </a:spcAft>
                </a:pPr>
                <a:endParaRPr lang="en-GB" sz="1200" dirty="0">
                  <a:latin typeface="微软雅黑" pitchFamily="34" charset="-122"/>
                  <a:ea typeface="微软雅黑" pitchFamily="34" charset="-122"/>
                </a:endParaRPr>
              </a:p>
            </p:txBody>
          </p:sp>
          <p:sp>
            <p:nvSpPr>
              <p:cNvPr id="8" name="Oval 7"/>
              <p:cNvSpPr/>
              <p:nvPr/>
            </p:nvSpPr>
            <p:spPr>
              <a:xfrm>
                <a:off x="1796313" y="1126066"/>
                <a:ext cx="1665131" cy="1354665"/>
              </a:xfrm>
              <a:prstGeom prst="ellipse">
                <a:avLst/>
              </a:prstGeom>
              <a:ln>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3178046" y="2889020"/>
                <a:ext cx="6907175" cy="170541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6448" tIns="189570" rIns="189570" bIns="189570" numCol="1" spcCol="1270" anchor="ctr" anchorCtr="0">
                <a:noAutofit/>
              </a:bodyPr>
              <a:lstStyle/>
              <a:p>
                <a:pPr defTabSz="2488142">
                  <a:lnSpc>
                    <a:spcPct val="90000"/>
                  </a:lnSpc>
                  <a:spcBef>
                    <a:spcPct val="0"/>
                  </a:spcBef>
                  <a:spcAft>
                    <a:spcPct val="35000"/>
                  </a:spcAft>
                </a:pPr>
                <a:endParaRPr lang="en-GB" sz="1200" dirty="0">
                  <a:latin typeface="微软雅黑" pitchFamily="34" charset="-122"/>
                  <a:ea typeface="微软雅黑" pitchFamily="34" charset="-122"/>
                </a:endParaRPr>
              </a:p>
            </p:txBody>
          </p:sp>
          <p:sp>
            <p:nvSpPr>
              <p:cNvPr id="10" name="Oval 9"/>
              <p:cNvSpPr/>
              <p:nvPr/>
            </p:nvSpPr>
            <p:spPr>
              <a:xfrm>
                <a:off x="2190248" y="3131396"/>
                <a:ext cx="1665131" cy="1354665"/>
              </a:xfrm>
              <a:prstGeom prst="ellipse">
                <a:avLst/>
              </a:prstGeom>
              <a:ln>
                <a:solidFill>
                  <a:schemeClr val="accent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784110" y="4836808"/>
                <a:ext cx="7301111" cy="1705411"/>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6448" tIns="189570" rIns="189570" bIns="189570" numCol="1" spcCol="1270" anchor="ctr" anchorCtr="0">
                <a:noAutofit/>
              </a:bodyPr>
              <a:lstStyle/>
              <a:p>
                <a:pPr defTabSz="2488142">
                  <a:lnSpc>
                    <a:spcPct val="90000"/>
                  </a:lnSpc>
                  <a:spcBef>
                    <a:spcPct val="0"/>
                  </a:spcBef>
                  <a:spcAft>
                    <a:spcPct val="35000"/>
                  </a:spcAft>
                </a:pPr>
                <a:endParaRPr lang="en-GB" sz="1200" dirty="0">
                  <a:latin typeface="微软雅黑" pitchFamily="34" charset="-122"/>
                  <a:ea typeface="微软雅黑" pitchFamily="34" charset="-122"/>
                </a:endParaRPr>
              </a:p>
            </p:txBody>
          </p:sp>
          <p:sp>
            <p:nvSpPr>
              <p:cNvPr id="12" name="Oval 11"/>
              <p:cNvSpPr/>
              <p:nvPr/>
            </p:nvSpPr>
            <p:spPr>
              <a:xfrm>
                <a:off x="1535182" y="4968315"/>
                <a:ext cx="1665131" cy="1354665"/>
              </a:xfrm>
              <a:prstGeom prst="ellipse">
                <a:avLst/>
              </a:prstGeom>
              <a:ln>
                <a:solidFill>
                  <a:schemeClr val="accent4"/>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9" name="TextBox 18"/>
            <p:cNvSpPr txBox="1"/>
            <p:nvPr/>
          </p:nvSpPr>
          <p:spPr>
            <a:xfrm>
              <a:off x="4743070" y="2075666"/>
              <a:ext cx="598513" cy="458111"/>
            </a:xfrm>
            <a:prstGeom prst="rect">
              <a:avLst/>
            </a:prstGeom>
            <a:noFill/>
          </p:spPr>
          <p:txBody>
            <a:bodyPr wrap="none" rtlCol="0">
              <a:spAutoFit/>
            </a:bodyPr>
            <a:lstStyle/>
            <a:p>
              <a:r>
                <a:rPr lang="en-US" sz="3332" dirty="0">
                  <a:solidFill>
                    <a:schemeClr val="tx1">
                      <a:lumMod val="75000"/>
                      <a:lumOff val="25000"/>
                    </a:schemeClr>
                  </a:solidFill>
                  <a:latin typeface="微软雅黑" pitchFamily="34" charset="-122"/>
                  <a:ea typeface="微软雅黑" pitchFamily="34" charset="-122"/>
                </a:rPr>
                <a:t>01</a:t>
              </a:r>
              <a:endParaRPr lang="en-GB" sz="3332" dirty="0">
                <a:solidFill>
                  <a:schemeClr val="tx1">
                    <a:lumMod val="75000"/>
                    <a:lumOff val="25000"/>
                  </a:schemeClr>
                </a:solidFill>
                <a:latin typeface="微软雅黑" pitchFamily="34" charset="-122"/>
                <a:ea typeface="微软雅黑" pitchFamily="34" charset="-122"/>
              </a:endParaRPr>
            </a:p>
          </p:txBody>
        </p:sp>
        <p:sp>
          <p:nvSpPr>
            <p:cNvPr id="20" name="TextBox 19"/>
            <p:cNvSpPr txBox="1"/>
            <p:nvPr/>
          </p:nvSpPr>
          <p:spPr>
            <a:xfrm>
              <a:off x="5052711" y="3586477"/>
              <a:ext cx="598513" cy="458111"/>
            </a:xfrm>
            <a:prstGeom prst="rect">
              <a:avLst/>
            </a:prstGeom>
            <a:noFill/>
          </p:spPr>
          <p:txBody>
            <a:bodyPr wrap="none" rtlCol="0">
              <a:spAutoFit/>
            </a:bodyPr>
            <a:lstStyle/>
            <a:p>
              <a:r>
                <a:rPr lang="en-US" sz="3332" dirty="0">
                  <a:solidFill>
                    <a:schemeClr val="tx1">
                      <a:lumMod val="75000"/>
                      <a:lumOff val="25000"/>
                    </a:schemeClr>
                  </a:solidFill>
                  <a:latin typeface="微软雅黑" pitchFamily="34" charset="-122"/>
                  <a:ea typeface="微软雅黑" pitchFamily="34" charset="-122"/>
                </a:rPr>
                <a:t>02</a:t>
              </a:r>
              <a:endParaRPr lang="en-GB" sz="3332" dirty="0">
                <a:solidFill>
                  <a:schemeClr val="tx1">
                    <a:lumMod val="75000"/>
                    <a:lumOff val="25000"/>
                  </a:schemeClr>
                </a:solidFill>
                <a:latin typeface="微软雅黑" pitchFamily="34" charset="-122"/>
                <a:ea typeface="微软雅黑" pitchFamily="34" charset="-122"/>
              </a:endParaRPr>
            </a:p>
          </p:txBody>
        </p:sp>
        <p:sp>
          <p:nvSpPr>
            <p:cNvPr id="21" name="TextBox 20"/>
            <p:cNvSpPr txBox="1"/>
            <p:nvPr/>
          </p:nvSpPr>
          <p:spPr>
            <a:xfrm>
              <a:off x="4560551" y="4962401"/>
              <a:ext cx="598513" cy="458111"/>
            </a:xfrm>
            <a:prstGeom prst="rect">
              <a:avLst/>
            </a:prstGeom>
            <a:noFill/>
          </p:spPr>
          <p:txBody>
            <a:bodyPr wrap="none" rtlCol="0">
              <a:spAutoFit/>
            </a:bodyPr>
            <a:lstStyle/>
            <a:p>
              <a:r>
                <a:rPr lang="en-US" sz="3332" dirty="0">
                  <a:solidFill>
                    <a:schemeClr val="tx1">
                      <a:lumMod val="75000"/>
                      <a:lumOff val="25000"/>
                    </a:schemeClr>
                  </a:solidFill>
                  <a:latin typeface="微软雅黑" pitchFamily="34" charset="-122"/>
                  <a:ea typeface="微软雅黑" pitchFamily="34" charset="-122"/>
                </a:rPr>
                <a:t>03</a:t>
              </a:r>
              <a:endParaRPr lang="en-GB" sz="3332" dirty="0">
                <a:solidFill>
                  <a:schemeClr val="tx1">
                    <a:lumMod val="75000"/>
                    <a:lumOff val="25000"/>
                  </a:schemeClr>
                </a:solidFill>
                <a:latin typeface="微软雅黑" pitchFamily="34" charset="-122"/>
                <a:ea typeface="微软雅黑" pitchFamily="34" charset="-122"/>
              </a:endParaRPr>
            </a:p>
          </p:txBody>
        </p:sp>
      </p:grpSp>
      <p:sp>
        <p:nvSpPr>
          <p:cNvPr id="30" name="TextBox 29">
            <a:extLst>
              <a:ext uri="{FF2B5EF4-FFF2-40B4-BE49-F238E27FC236}">
                <a16:creationId xmlns:a16="http://schemas.microsoft.com/office/drawing/2014/main" xmlns="" id="{527C878C-C39E-4945-A2B7-224542FD325C}"/>
              </a:ext>
            </a:extLst>
          </p:cNvPr>
          <p:cNvSpPr txBox="1"/>
          <p:nvPr/>
        </p:nvSpPr>
        <p:spPr>
          <a:xfrm>
            <a:off x="275278" y="2863067"/>
            <a:ext cx="2691698" cy="1240819"/>
          </a:xfrm>
          <a:prstGeom prst="rect">
            <a:avLst/>
          </a:prstGeom>
          <a:noFill/>
        </p:spPr>
        <p:txBody>
          <a:bodyPr wrap="square" rtlCol="0">
            <a:spAutoFit/>
          </a:bodyPr>
          <a:lstStyle/>
          <a:p>
            <a:pPr algn="ctr"/>
            <a:r>
              <a:rPr lang="x-none" sz="3732" b="1" dirty="0">
                <a:solidFill>
                  <a:schemeClr val="bg1"/>
                </a:solidFill>
                <a:latin typeface="Times New Roman" panose="02020603050405020304" pitchFamily="18" charset="0"/>
                <a:cs typeface="Times New Roman" panose="02020603050405020304" pitchFamily="18" charset="0"/>
              </a:rPr>
              <a:t>Về hình thức nói</a:t>
            </a:r>
          </a:p>
        </p:txBody>
      </p:sp>
      <p:sp>
        <p:nvSpPr>
          <p:cNvPr id="31" name="TextBox 30">
            <a:extLst>
              <a:ext uri="{FF2B5EF4-FFF2-40B4-BE49-F238E27FC236}">
                <a16:creationId xmlns:a16="http://schemas.microsoft.com/office/drawing/2014/main" xmlns="" id="{58A20CF9-2868-184F-88BD-F4CD11F231F4}"/>
              </a:ext>
            </a:extLst>
          </p:cNvPr>
          <p:cNvSpPr txBox="1"/>
          <p:nvPr/>
        </p:nvSpPr>
        <p:spPr>
          <a:xfrm>
            <a:off x="5405373" y="750462"/>
            <a:ext cx="5936872" cy="1692166"/>
          </a:xfrm>
          <a:prstGeom prst="rect">
            <a:avLst/>
          </a:prstGeom>
          <a:noFill/>
        </p:spPr>
        <p:txBody>
          <a:bodyPr wrap="square" rtlCol="0">
            <a:spAutoFit/>
          </a:bodyPr>
          <a:lstStyle/>
          <a:p>
            <a:pPr algn="ctr"/>
            <a:r>
              <a:rPr lang="x-none" sz="3466" i="1" dirty="0">
                <a:solidFill>
                  <a:schemeClr val="bg1"/>
                </a:solidFill>
                <a:latin typeface="Times New Roman" panose="02020603050405020304" pitchFamily="18" charset="0"/>
                <a:cs typeface="Times New Roman" panose="02020603050405020304" pitchFamily="18" charset="0"/>
              </a:rPr>
              <a:t>Xác định đề tài, người nghe, mục đích, không gian, thời gian, nội dung.</a:t>
            </a:r>
          </a:p>
        </p:txBody>
      </p:sp>
      <p:sp>
        <p:nvSpPr>
          <p:cNvPr id="32" name="TextBox 31">
            <a:extLst>
              <a:ext uri="{FF2B5EF4-FFF2-40B4-BE49-F238E27FC236}">
                <a16:creationId xmlns:a16="http://schemas.microsoft.com/office/drawing/2014/main" xmlns="" id="{BDCBD7CD-FD96-B847-95BD-9C0276333334}"/>
              </a:ext>
            </a:extLst>
          </p:cNvPr>
          <p:cNvSpPr txBox="1"/>
          <p:nvPr/>
        </p:nvSpPr>
        <p:spPr>
          <a:xfrm>
            <a:off x="6144092" y="2637424"/>
            <a:ext cx="4839587" cy="1692166"/>
          </a:xfrm>
          <a:prstGeom prst="rect">
            <a:avLst/>
          </a:prstGeom>
          <a:noFill/>
        </p:spPr>
        <p:txBody>
          <a:bodyPr wrap="square" rtlCol="0">
            <a:spAutoFit/>
          </a:bodyPr>
          <a:lstStyle/>
          <a:p>
            <a:pPr algn="ctr"/>
            <a:r>
              <a:rPr lang="x-none" sz="3466" i="1" dirty="0">
                <a:solidFill>
                  <a:schemeClr val="bg1"/>
                </a:solidFill>
                <a:latin typeface="Times New Roman" panose="02020603050405020304" pitchFamily="18" charset="0"/>
                <a:cs typeface="Times New Roman" panose="02020603050405020304" pitchFamily="18" charset="0"/>
              </a:rPr>
              <a:t>Tìm ý tưởng, sử dụng thêm kênh hình để bài nói sinh động</a:t>
            </a:r>
          </a:p>
        </p:txBody>
      </p:sp>
      <p:sp>
        <p:nvSpPr>
          <p:cNvPr id="33" name="TextBox 32">
            <a:extLst>
              <a:ext uri="{FF2B5EF4-FFF2-40B4-BE49-F238E27FC236}">
                <a16:creationId xmlns:a16="http://schemas.microsoft.com/office/drawing/2014/main" xmlns="" id="{B67B1BB2-6673-F14D-A753-074B2FC89AAA}"/>
              </a:ext>
            </a:extLst>
          </p:cNvPr>
          <p:cNvSpPr txBox="1"/>
          <p:nvPr/>
        </p:nvSpPr>
        <p:spPr>
          <a:xfrm>
            <a:off x="5595030" y="4600716"/>
            <a:ext cx="5727665" cy="1692166"/>
          </a:xfrm>
          <a:prstGeom prst="rect">
            <a:avLst/>
          </a:prstGeom>
          <a:noFill/>
        </p:spPr>
        <p:txBody>
          <a:bodyPr wrap="square" rtlCol="0">
            <a:spAutoFit/>
          </a:bodyPr>
          <a:lstStyle/>
          <a:p>
            <a:pPr algn="ctr"/>
            <a:r>
              <a:rPr lang="x-none" sz="3466" i="1" dirty="0">
                <a:solidFill>
                  <a:schemeClr val="bg1"/>
                </a:solidFill>
                <a:latin typeface="Times New Roman" panose="02020603050405020304" pitchFamily="18" charset="0"/>
                <a:cs typeface="Times New Roman" panose="02020603050405020304" pitchFamily="18" charset="0"/>
              </a:rPr>
              <a:t>Chú ý giọng điệu, kết hợp cử chỉ, nét mặt, điệu bổ, lựa chọn từ ngữ phù hợp</a:t>
            </a:r>
          </a:p>
        </p:txBody>
      </p:sp>
    </p:spTree>
    <p:extLst>
      <p:ext uri="{BB962C8B-B14F-4D97-AF65-F5344CB8AC3E}">
        <p14:creationId xmlns:p14="http://schemas.microsoft.com/office/powerpoint/2010/main" val="1021604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xmlns="" id="{39026F13-499B-4EC7-B5BA-99A52E90C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3131" y="458381"/>
            <a:ext cx="11280140" cy="5942829"/>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2" name="Picture 1">
            <a:extLst>
              <a:ext uri="{FF2B5EF4-FFF2-40B4-BE49-F238E27FC236}">
                <a16:creationId xmlns:a16="http://schemas.microsoft.com/office/drawing/2014/main" xmlns="" id="{DB9876D1-C54C-F94A-ABAE-69891CC91898}"/>
              </a:ext>
            </a:extLst>
          </p:cNvPr>
          <p:cNvPicPr>
            <a:picLocks noChangeAspect="1"/>
          </p:cNvPicPr>
          <p:nvPr/>
        </p:nvPicPr>
        <p:blipFill rotWithShape="1">
          <a:blip r:embed="rId2"/>
          <a:srcRect r="22633" b="-1"/>
          <a:stretch/>
        </p:blipFill>
        <p:spPr>
          <a:xfrm>
            <a:off x="616657" y="622952"/>
            <a:ext cx="4375931" cy="5613685"/>
          </a:xfrm>
          <a:prstGeom prst="rect">
            <a:avLst/>
          </a:prstGeom>
        </p:spPr>
      </p:pic>
      <p:sp>
        <p:nvSpPr>
          <p:cNvPr id="26" name="Rectangle 14">
            <a:extLst>
              <a:ext uri="{FF2B5EF4-FFF2-40B4-BE49-F238E27FC236}">
                <a16:creationId xmlns:a16="http://schemas.microsoft.com/office/drawing/2014/main" xmlns="" id="{6D4A3EB8-C534-4357-BED1-BD13786224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6657" y="622952"/>
            <a:ext cx="10953086" cy="5613685"/>
          </a:xfrm>
          <a:prstGeom prst="rect">
            <a:avLst/>
          </a:prstGeom>
          <a:no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xmlns="" id="{5D3C5C2F-82BB-AF45-A2CC-E1DE52B3B251}"/>
              </a:ext>
            </a:extLst>
          </p:cNvPr>
          <p:cNvSpPr txBox="1"/>
          <p:nvPr/>
        </p:nvSpPr>
        <p:spPr>
          <a:xfrm>
            <a:off x="5352552" y="2095450"/>
            <a:ext cx="5715594" cy="3042310"/>
          </a:xfrm>
          <a:prstGeom prst="rect">
            <a:avLst/>
          </a:prstGeom>
        </p:spPr>
        <p:txBody>
          <a:bodyPr vert="horz" lIns="91428" tIns="45714" rIns="91428" bIns="45714" rtlCol="0" anchor="ctr">
            <a:normAutofit/>
          </a:bodyPr>
          <a:lstStyle/>
          <a:p>
            <a:pPr algn="ctr" defTabSz="914309">
              <a:lnSpc>
                <a:spcPct val="83000"/>
              </a:lnSpc>
              <a:spcBef>
                <a:spcPct val="0"/>
              </a:spcBef>
              <a:spcAft>
                <a:spcPts val="600"/>
              </a:spcAft>
            </a:pPr>
            <a:r>
              <a:rPr lang="en-US" sz="5999" cap="all" spc="-100" dirty="0">
                <a:solidFill>
                  <a:schemeClr val="tx1">
                    <a:lumMod val="85000"/>
                    <a:lumOff val="15000"/>
                  </a:schemeClr>
                </a:solidFill>
                <a:latin typeface="+mj-lt"/>
              </a:rPr>
              <a:t>4. </a:t>
            </a:r>
            <a:r>
              <a:rPr lang="en-US" sz="5999" cap="all" spc="-100" dirty="0" err="1">
                <a:solidFill>
                  <a:schemeClr val="tx1">
                    <a:lumMod val="85000"/>
                    <a:lumOff val="15000"/>
                  </a:schemeClr>
                </a:solidFill>
                <a:latin typeface="+mj-lt"/>
              </a:rPr>
              <a:t>Viết</a:t>
            </a:r>
            <a:r>
              <a:rPr lang="en-US" sz="5999" cap="all" spc="-100" dirty="0">
                <a:solidFill>
                  <a:schemeClr val="tx1">
                    <a:lumMod val="85000"/>
                    <a:lumOff val="15000"/>
                  </a:schemeClr>
                </a:solidFill>
                <a:latin typeface="+mj-lt"/>
              </a:rPr>
              <a:t> </a:t>
            </a:r>
            <a:r>
              <a:rPr lang="en-US" sz="5999" cap="all" spc="-100" dirty="0" err="1">
                <a:solidFill>
                  <a:schemeClr val="tx1">
                    <a:lumMod val="85000"/>
                    <a:lumOff val="15000"/>
                  </a:schemeClr>
                </a:solidFill>
                <a:latin typeface="+mj-lt"/>
              </a:rPr>
              <a:t>ngắn</a:t>
            </a:r>
            <a:endParaRPr lang="en-US" sz="5999" cap="all" spc="-100" dirty="0">
              <a:solidFill>
                <a:schemeClr val="tx1">
                  <a:lumMod val="85000"/>
                  <a:lumOff val="15000"/>
                </a:schemeClr>
              </a:solidFill>
              <a:latin typeface="+mj-lt"/>
            </a:endParaRPr>
          </a:p>
        </p:txBody>
      </p:sp>
      <p:sp>
        <p:nvSpPr>
          <p:cNvPr id="27" name="Rectangle 16">
            <a:extLst>
              <a:ext uri="{FF2B5EF4-FFF2-40B4-BE49-F238E27FC236}">
                <a16:creationId xmlns:a16="http://schemas.microsoft.com/office/drawing/2014/main" xmlns="" id="{3FA13F65-6422-4EBC-B70B-E95950B286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50354" y="448006"/>
            <a:ext cx="1919990" cy="7314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8">
            <a:extLst>
              <a:ext uri="{FF2B5EF4-FFF2-40B4-BE49-F238E27FC236}">
                <a16:creationId xmlns:a16="http://schemas.microsoft.com/office/drawing/2014/main" xmlns="" id="{74EC5015-DFE8-4264-BCD5-E4D5A3EEFA3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364639" y="448005"/>
            <a:ext cx="0" cy="639997"/>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0">
            <a:extLst>
              <a:ext uri="{FF2B5EF4-FFF2-40B4-BE49-F238E27FC236}">
                <a16:creationId xmlns:a16="http://schemas.microsoft.com/office/drawing/2014/main" xmlns="" id="{E6A8CE91-4412-4504-94E5-903CCFE92F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6058" y="448005"/>
            <a:ext cx="0" cy="639997"/>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2">
            <a:extLst>
              <a:ext uri="{FF2B5EF4-FFF2-40B4-BE49-F238E27FC236}">
                <a16:creationId xmlns:a16="http://schemas.microsoft.com/office/drawing/2014/main" xmlns="" id="{DC3B8F69-5432-41A9-80AA-ECBDFA57E7D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364639" y="1093216"/>
            <a:ext cx="169142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4867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A0D70C8A-A50E-4B41-86A2-E2F8558124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65" y="238954"/>
            <a:ext cx="11721082" cy="6381681"/>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xmlns="" id="{3E25BDA2-3F4D-4B38-90E7-989465ECDD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241"/>
            <a:ext cx="12190413" cy="6857107"/>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xmlns="" id="{F65EEA05-AD42-442F-B6C6-CB9FC28942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241"/>
            <a:ext cx="12190413" cy="6857107"/>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xmlns="" id="{BC96869A-A70D-42F7-876F-605CB1718F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2026" y="612116"/>
            <a:ext cx="10926361" cy="563535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xmlns="" id="{6CD407CC-EF5C-486F-9A14-7F681F986D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6948" y="778380"/>
            <a:ext cx="10596516" cy="5302829"/>
          </a:xfrm>
          <a:prstGeom prst="rect">
            <a:avLst/>
          </a:prstGeom>
          <a:solidFill>
            <a:schemeClr val="bg1"/>
          </a:solidFill>
          <a:ln w="6350" cap="sq" cmpd="sng" algn="ctr">
            <a:solidFill>
              <a:schemeClr val="tx1">
                <a:lumMod val="75000"/>
                <a:lumOff val="25000"/>
              </a:schemeClr>
            </a:solidFill>
            <a:prstDash val="solid"/>
            <a:miter lim="800000"/>
          </a:ln>
          <a:effectLst/>
        </p:spPr>
      </p:sp>
      <p:cxnSp>
        <p:nvCxnSpPr>
          <p:cNvPr id="23" name="Straight Connector 22">
            <a:extLst>
              <a:ext uri="{FF2B5EF4-FFF2-40B4-BE49-F238E27FC236}">
                <a16:creationId xmlns:a16="http://schemas.microsoft.com/office/drawing/2014/main" xmlns="" id="{0DD76B5F-5BAA-48C6-9065-9AEF15D30B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04793" y="2058373"/>
            <a:ext cx="0" cy="274284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0E9A5934-A924-B540-B675-FEB69D8911B6}"/>
              </a:ext>
            </a:extLst>
          </p:cNvPr>
          <p:cNvSpPr/>
          <p:nvPr/>
        </p:nvSpPr>
        <p:spPr>
          <a:xfrm>
            <a:off x="928843" y="1181324"/>
            <a:ext cx="6178442" cy="3692838"/>
          </a:xfrm>
          <a:prstGeom prst="rect">
            <a:avLst/>
          </a:prstGeom>
        </p:spPr>
        <p:txBody>
          <a:bodyPr wrap="square">
            <a:spAutoFit/>
          </a:bodyPr>
          <a:lstStyle/>
          <a:p>
            <a:pPr algn="just"/>
            <a:r>
              <a:rPr lang="vi-VN" dirty="0"/>
              <a:t>	</a:t>
            </a:r>
            <a:r>
              <a:rPr lang="vi-VN" b="1" dirty="0">
                <a:latin typeface="Times New Roman" panose="02020603050405020304" pitchFamily="18" charset="0"/>
                <a:cs typeface="Times New Roman" panose="02020603050405020304" pitchFamily="18" charset="0"/>
              </a:rPr>
              <a:t> Truyện cổ tích mang những giá trị văn hoá dân gian được truyền đời qua nhiều thế hệ. Mỗi câu chuyện là những bài học đạo lí, là cách ứng xử của con người trong cuộc sống. Có thể nói nhiều bài học từ truyện cổ tích đi vào lòng người nhẹ nhàng, ngọt ngào mà sâu sắc, thấm thía. Truyện dạy ta biết sống thật thà, lương thiện, nhân nghĩa, thủy chung sẽ được hạnh phúc. Truyện cũng cảnh tình những ai sống </a:t>
            </a:r>
            <a:r>
              <a:rPr lang="en-US" b="1" dirty="0" err="1">
                <a:latin typeface="Times New Roman" panose="02020603050405020304" pitchFamily="18" charset="0"/>
                <a:cs typeface="Times New Roman" panose="02020603050405020304" pitchFamily="18" charset="0"/>
              </a:rPr>
              <a:t>ích</a:t>
            </a:r>
            <a:r>
              <a:rPr lang="vi-VN"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kỷ, tham lam, bất nhân, bất nghĩa sẽ phải chịu hậu quả khó lường. Mỗi chúng ta hãy đọc truyện để cảm nhận được những “ giấc mơ đẹp” của nhân dân từ ngàn xưa đến ngày nay. Hãy kể cùng đọc, cùng nghe cùng kể để truyện cổ như </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Thạch Sanh”, “ Cây khế”, “ Tấm cám</a:t>
            </a:r>
            <a:r>
              <a:rPr lang="vi-VN"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tỏa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đẹp</a:t>
            </a:r>
            <a:r>
              <a:rPr lang="en-US"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8CD6F96-8B6B-F043-BC92-3F01F2BE3F4D}"/>
              </a:ext>
            </a:extLst>
          </p:cNvPr>
          <p:cNvPicPr>
            <a:picLocks noChangeAspect="1"/>
          </p:cNvPicPr>
          <p:nvPr/>
        </p:nvPicPr>
        <p:blipFill>
          <a:blip r:embed="rId3"/>
          <a:stretch>
            <a:fillRect/>
          </a:stretch>
        </p:blipFill>
        <p:spPr>
          <a:xfrm>
            <a:off x="7369716" y="1328381"/>
            <a:ext cx="3895343" cy="3895343"/>
          </a:xfrm>
          <a:prstGeom prst="rect">
            <a:avLst/>
          </a:prstGeom>
        </p:spPr>
      </p:pic>
    </p:spTree>
    <p:extLst>
      <p:ext uri="{BB962C8B-B14F-4D97-AF65-F5344CB8AC3E}">
        <p14:creationId xmlns:p14="http://schemas.microsoft.com/office/powerpoint/2010/main" val="3854885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314112"/>
            <a:ext cx="12190413" cy="5544236"/>
          </a:xfrm>
          <a:prstGeom prst="rect">
            <a:avLst/>
          </a:prstGeom>
        </p:spPr>
      </p:pic>
      <p:sp>
        <p:nvSpPr>
          <p:cNvPr id="21" name="TextBox 20"/>
          <p:cNvSpPr txBox="1"/>
          <p:nvPr/>
        </p:nvSpPr>
        <p:spPr>
          <a:xfrm>
            <a:off x="1796668" y="152123"/>
            <a:ext cx="6219461" cy="584699"/>
          </a:xfrm>
          <a:prstGeom prst="rect">
            <a:avLst/>
          </a:prstGeom>
          <a:noFill/>
        </p:spPr>
        <p:txBody>
          <a:bodyPr wrap="square" rtlCol="0">
            <a:spAutoFit/>
          </a:bodyPr>
          <a:lstStyle/>
          <a:p>
            <a:r>
              <a:rPr lang="en-US" sz="3200" b="1">
                <a:solidFill>
                  <a:srgbClr val="0000CC"/>
                </a:solidFill>
                <a:latin typeface="Times New Roman" panose="02020603050405020304" pitchFamily="18" charset="0"/>
                <a:cs typeface="Times New Roman" panose="02020603050405020304" pitchFamily="18" charset="0"/>
              </a:rPr>
              <a:t>TRI THỨC ĐỌC HIỂU VÀ ĐỌC</a:t>
            </a:r>
            <a:endParaRPr lang="en-US" sz="3200" b="1">
              <a:solidFill>
                <a:srgbClr val="0000CC"/>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80544" y="152123"/>
            <a:ext cx="1416124" cy="584699"/>
          </a:xfrm>
          <a:prstGeom prst="rect">
            <a:avLst/>
          </a:prstGeom>
          <a:noFill/>
        </p:spPr>
        <p:txBody>
          <a:bodyPr wrap="square" rtlCol="0">
            <a:spAutoFit/>
          </a:bodyPr>
          <a:lstStyle/>
          <a:p>
            <a:r>
              <a:rPr lang="en-US" sz="3200" b="1">
                <a:solidFill>
                  <a:srgbClr val="0000CC"/>
                </a:solidFill>
                <a:latin typeface="Times New Roman" panose="02020603050405020304" pitchFamily="18" charset="0"/>
                <a:cs typeface="Times New Roman" panose="02020603050405020304" pitchFamily="18" charset="0"/>
              </a:rPr>
              <a:t>Bài 3:</a:t>
            </a:r>
            <a:endParaRPr lang="en-US" sz="3200" b="1">
              <a:solidFill>
                <a:srgbClr val="0000CC"/>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3191939" y="991615"/>
            <a:ext cx="9244396" cy="1200173"/>
          </a:xfrm>
          <a:prstGeom prst="rect">
            <a:avLst/>
          </a:prstGeom>
          <a:noFill/>
        </p:spPr>
        <p:txBody>
          <a:bodyPr wrap="square" rtlCol="0">
            <a:spAutoFit/>
          </a:bodyPr>
          <a:lstStyle/>
          <a:p>
            <a:pPr algn="ctr"/>
            <a:r>
              <a:rPr lang="en-US" sz="3600" b="1" i="1">
                <a:solidFill>
                  <a:srgbClr val="FF0000"/>
                </a:solidFill>
                <a:latin typeface="Times New Roman" panose="02020603050405020304" pitchFamily="18" charset="0"/>
                <a:cs typeface="Times New Roman" panose="02020603050405020304" pitchFamily="18" charset="0"/>
              </a:rPr>
              <a:t>NHỮNG CÂU HÁT DÂN GIAN </a:t>
            </a:r>
          </a:p>
          <a:p>
            <a:pPr algn="ctr"/>
            <a:r>
              <a:rPr lang="en-US" sz="3600" b="1" i="1">
                <a:solidFill>
                  <a:srgbClr val="FF0000"/>
                </a:solidFill>
                <a:latin typeface="Times New Roman" panose="02020603050405020304" pitchFamily="18" charset="0"/>
                <a:cs typeface="Times New Roman" panose="02020603050405020304" pitchFamily="18" charset="0"/>
              </a:rPr>
              <a:t>VỀ VẺ ĐẸP QUÊ HƯƠNG</a:t>
            </a:r>
          </a:p>
        </p:txBody>
      </p:sp>
    </p:spTree>
    <p:extLst>
      <p:ext uri="{BB962C8B-B14F-4D97-AF65-F5344CB8AC3E}">
        <p14:creationId xmlns:p14="http://schemas.microsoft.com/office/powerpoint/2010/main" val="244877222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073B5037-0D3D-D843-B23F-302CF4228198}"/>
              </a:ext>
            </a:extLst>
          </p:cNvPr>
          <p:cNvSpPr/>
          <p:nvPr/>
        </p:nvSpPr>
        <p:spPr>
          <a:xfrm>
            <a:off x="3280162" y="91044"/>
            <a:ext cx="7417218" cy="2281179"/>
          </a:xfrm>
          <a:prstGeom prst="roundRect">
            <a:avLst/>
          </a:prstGeom>
        </p:spPr>
        <p:style>
          <a:lnRef idx="3">
            <a:schemeClr val="lt1"/>
          </a:lnRef>
          <a:fillRef idx="1">
            <a:schemeClr val="accent2"/>
          </a:fillRef>
          <a:effectRef idx="1">
            <a:schemeClr val="accent2"/>
          </a:effectRef>
          <a:fontRef idx="minor">
            <a:schemeClr val="lt1"/>
          </a:fontRef>
        </p:style>
        <p:txBody>
          <a:bodyPr wrap="square" lIns="91428" tIns="45714" rIns="91428" bIns="45714" rtlCol="0" anchor="ctr">
            <a:spAutoFit/>
          </a:bodyPr>
          <a:lstStyle/>
          <a:p>
            <a:pPr algn="just"/>
            <a:r>
              <a:rPr lang="x-none" sz="3200" b="1" dirty="0">
                <a:ln w="0">
                  <a:noFill/>
                </a:ln>
                <a:solidFill>
                  <a:schemeClr val="bg1"/>
                </a:solidFill>
                <a:latin typeface="Times New Roman" panose="02020603050405020304" pitchFamily="18" charset="0"/>
                <a:cs typeface="Times New Roman" panose="02020603050405020304" pitchFamily="18" charset="0"/>
              </a:rPr>
              <a:t>Khái niệm</a:t>
            </a:r>
            <a:r>
              <a:rPr lang="en-US" sz="3200" b="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Lục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a:t>
            </a:r>
            <a:endParaRPr lang="x-none" sz="3200"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xmlns="" id="{40A3D868-7D12-274F-A7C1-88641A76FFC1}"/>
              </a:ext>
            </a:extLst>
          </p:cNvPr>
          <p:cNvSpPr/>
          <p:nvPr/>
        </p:nvSpPr>
        <p:spPr>
          <a:xfrm>
            <a:off x="2208759" y="2406692"/>
            <a:ext cx="9560026" cy="1736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28" tIns="45714" rIns="91428" bIns="45714" rtlCol="0" anchor="ctr">
            <a:spAutoFit/>
          </a:bodyPr>
          <a:lstStyle/>
          <a:p>
            <a:pPr algn="just"/>
            <a:r>
              <a:rPr lang="en-US" sz="3200" b="1" i="1" dirty="0" err="1">
                <a:latin typeface="Times New Roman" panose="02020603050405020304" pitchFamily="18" charset="0"/>
                <a:cs typeface="Times New Roman" panose="02020603050405020304" pitchFamily="18" charset="0"/>
              </a:rPr>
              <a:t>Cách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gieo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x-none" sz="3200" dirty="0">
                <a:latin typeface="Times New Roman" panose="02020603050405020304" pitchFamily="18" charset="0"/>
                <a:cs typeface="Times New Roman" panose="02020603050405020304" pitchFamily="18" charset="0"/>
              </a:rPr>
              <a:t> </a:t>
            </a:r>
          </a:p>
        </p:txBody>
      </p:sp>
      <p:sp>
        <p:nvSpPr>
          <p:cNvPr id="13" name="Rounded Rectangle 12">
            <a:extLst>
              <a:ext uri="{FF2B5EF4-FFF2-40B4-BE49-F238E27FC236}">
                <a16:creationId xmlns:a16="http://schemas.microsoft.com/office/drawing/2014/main" xmlns="" id="{9C1FF825-4836-1846-A89D-5263E8EDCC4F}"/>
              </a:ext>
            </a:extLst>
          </p:cNvPr>
          <p:cNvSpPr/>
          <p:nvPr/>
        </p:nvSpPr>
        <p:spPr>
          <a:xfrm>
            <a:off x="3280162" y="4223364"/>
            <a:ext cx="7417218" cy="1191661"/>
          </a:xfrm>
          <a:prstGeom prst="roundRect">
            <a:avLst/>
          </a:prstGeom>
        </p:spPr>
        <p:style>
          <a:lnRef idx="3">
            <a:schemeClr val="lt1"/>
          </a:lnRef>
          <a:fillRef idx="1">
            <a:schemeClr val="accent6"/>
          </a:fillRef>
          <a:effectRef idx="1">
            <a:schemeClr val="accent6"/>
          </a:effectRef>
          <a:fontRef idx="minor">
            <a:schemeClr val="lt1"/>
          </a:fontRef>
        </p:style>
        <p:txBody>
          <a:bodyPr wrap="square" lIns="91428" tIns="45714" rIns="91428" bIns="45714" rtlCol="0" anchor="ctr">
            <a:spAutoFit/>
          </a:bodyPr>
          <a:lstStyle/>
          <a:p>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ngắt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chẵn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2/2/2, 2/4/2</a:t>
            </a:r>
            <a:r>
              <a:rPr lang="en-US"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4/4</a:t>
            </a:r>
            <a:endParaRPr lang="x-none" sz="3200" dirty="0">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xmlns="" id="{6A469673-A32B-254F-8DF7-12D5FAEDAA90}"/>
              </a:ext>
            </a:extLst>
          </p:cNvPr>
          <p:cNvSpPr/>
          <p:nvPr/>
        </p:nvSpPr>
        <p:spPr>
          <a:xfrm>
            <a:off x="2208759" y="5506589"/>
            <a:ext cx="9560026" cy="1191661"/>
          </a:xfrm>
          <a:prstGeom prst="roundRect">
            <a:avLst/>
          </a:prstGeom>
          <a:solidFill>
            <a:schemeClr val="tx2">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lIns="91428" tIns="45714" rIns="91428" bIns="45714" rtlCol="0" anchor="ctr">
            <a:spAutoFit/>
          </a:bodyPr>
          <a:lstStyle/>
          <a:p>
            <a:r>
              <a:rPr lang="en-US" sz="3200" b="1" i="1" dirty="0" err="1">
                <a:solidFill>
                  <a:schemeClr val="bg1"/>
                </a:solidFill>
                <a:latin typeface="Times New Roman" panose="02020603050405020304" pitchFamily="18" charset="0"/>
                <a:cs typeface="Times New Roman" panose="02020603050405020304" pitchFamily="18" charset="0"/>
              </a:rPr>
              <a:t>Về</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thanh</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điệu</a:t>
            </a:r>
            <a:r>
              <a:rPr lang="en-US" sz="3200" b="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hợp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điệu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giữa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tiếng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cặp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lục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bát</a:t>
            </a:r>
            <a:r>
              <a:rPr lang="en-US" sz="3200" dirty="0">
                <a:solidFill>
                  <a:schemeClr val="bg1"/>
                </a:solidFill>
                <a:latin typeface="Times New Roman" panose="02020603050405020304" pitchFamily="18" charset="0"/>
                <a:cs typeface="Times New Roman" panose="02020603050405020304" pitchFamily="18" charset="0"/>
              </a:rPr>
              <a:t>.</a:t>
            </a:r>
            <a:endParaRPr lang="x-none" sz="3200" dirty="0">
              <a:solidFill>
                <a:schemeClr val="bg1"/>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688275" y="1214023"/>
            <a:ext cx="2591886" cy="1484863"/>
          </a:xfrm>
          <a:prstGeom prst="straightConnector1">
            <a:avLst/>
          </a:prstGeom>
          <a:ln w="76200">
            <a:solidFill>
              <a:srgbClr val="FF7C8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a:endCxn id="14" idx="1"/>
          </p:cNvCxnSpPr>
          <p:nvPr/>
        </p:nvCxnSpPr>
        <p:spPr>
          <a:xfrm>
            <a:off x="688276" y="4349838"/>
            <a:ext cx="1520483" cy="1752582"/>
          </a:xfrm>
          <a:prstGeom prst="straightConnector1">
            <a:avLst/>
          </a:prstGeom>
          <a:ln w="76200">
            <a:solidFill>
              <a:srgbClr val="FF7C80"/>
            </a:solidFill>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a:endCxn id="8" idx="1"/>
          </p:cNvCxnSpPr>
          <p:nvPr/>
        </p:nvCxnSpPr>
        <p:spPr>
          <a:xfrm>
            <a:off x="1512371" y="3274902"/>
            <a:ext cx="696387" cy="0"/>
          </a:xfrm>
          <a:prstGeom prst="straightConnector1">
            <a:avLst/>
          </a:prstGeom>
          <a:ln w="76200">
            <a:solidFill>
              <a:srgbClr val="FF7C80"/>
            </a:solidFill>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a:off x="1512371" y="4070673"/>
            <a:ext cx="1767791" cy="721020"/>
          </a:xfrm>
          <a:prstGeom prst="straightConnector1">
            <a:avLst/>
          </a:prstGeom>
          <a:ln w="76200">
            <a:solidFill>
              <a:srgbClr val="FF7C80"/>
            </a:solidFill>
            <a:tailEnd type="triangle"/>
          </a:ln>
        </p:spPr>
        <p:style>
          <a:lnRef idx="3">
            <a:schemeClr val="accent2"/>
          </a:lnRef>
          <a:fillRef idx="0">
            <a:schemeClr val="accent2"/>
          </a:fillRef>
          <a:effectRef idx="2">
            <a:schemeClr val="accent2"/>
          </a:effectRef>
          <a:fontRef idx="minor">
            <a:schemeClr val="tx1"/>
          </a:fontRef>
        </p:style>
      </p:cxnSp>
      <p:sp>
        <p:nvSpPr>
          <p:cNvPr id="38" name="圆角矩形 21">
            <a:extLst>
              <a:ext uri="{FF2B5EF4-FFF2-40B4-BE49-F238E27FC236}">
                <a16:creationId xmlns:a16="http://schemas.microsoft.com/office/drawing/2014/main" xmlns="" id="{95ECF242-9581-D645-B770-A3A01C85C3D8}"/>
              </a:ext>
            </a:extLst>
          </p:cNvPr>
          <p:cNvSpPr/>
          <p:nvPr/>
        </p:nvSpPr>
        <p:spPr>
          <a:xfrm>
            <a:off x="41088" y="2573505"/>
            <a:ext cx="1631968" cy="1857678"/>
          </a:xfrm>
          <a:prstGeom prst="roundRect">
            <a:avLst/>
          </a:prstGeom>
          <a:solidFill>
            <a:srgbClr val="FF7C80"/>
          </a:solidFill>
          <a:ln/>
        </p:spPr>
        <p:style>
          <a:lnRef idx="3">
            <a:schemeClr val="lt1"/>
          </a:lnRef>
          <a:fillRef idx="1">
            <a:schemeClr val="dk1"/>
          </a:fillRef>
          <a:effectRef idx="1">
            <a:schemeClr val="dk1"/>
          </a:effectRef>
          <a:fontRef idx="minor">
            <a:schemeClr val="lt1"/>
          </a:fontRef>
        </p:style>
        <p:txBody>
          <a:bodyPr lIns="91428" tIns="45714" rIns="91428" bIns="45714" anchor="ctr"/>
          <a:lstStyle/>
          <a:p>
            <a:pPr algn="ctr">
              <a:defRPr/>
            </a:pPr>
            <a:r>
              <a:rPr lang="en-US" altLang="zh-CN" sz="4800" b="1" dirty="0">
                <a:latin typeface="Times New Roman" panose="02020603050405020304" pitchFamily="18" charset="0"/>
                <a:ea typeface="Arial Unicode MS" panose="020B0604020202020204" pitchFamily="34" charset="-122"/>
                <a:cs typeface="Times New Roman" panose="02020603050405020304" pitchFamily="18" charset="0"/>
              </a:rPr>
              <a:t>LỤC BÁT</a:t>
            </a:r>
            <a:endParaRPr lang="zh-CN" altLang="en-US" sz="4800" b="1" dirty="0">
              <a:latin typeface="Times New Roman" panose="02020603050405020304" pitchFamily="18" charset="0"/>
              <a:ea typeface="Arial Unicode MS" panose="020B0604020202020204" pitchFamily="34" charset="-122"/>
              <a:cs typeface="Times New Roman" panose="02020603050405020304" pitchFamily="18" charset="0"/>
            </a:endParaRPr>
          </a:p>
        </p:txBody>
      </p:sp>
    </p:spTree>
    <p:extLst>
      <p:ext uri="{BB962C8B-B14F-4D97-AF65-F5344CB8AC3E}">
        <p14:creationId xmlns:p14="http://schemas.microsoft.com/office/powerpoint/2010/main" val="3581975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xmlns="" id="{E3796E76-EF3F-DC49-99B5-473123F292E7}"/>
              </a:ext>
            </a:extLst>
          </p:cNvPr>
          <p:cNvSpPr/>
          <p:nvPr/>
        </p:nvSpPr>
        <p:spPr>
          <a:xfrm>
            <a:off x="5986864" y="1240"/>
            <a:ext cx="4463915" cy="669529"/>
          </a:xfrm>
          <a:prstGeom prst="roundRect">
            <a:avLst/>
          </a:prstGeom>
        </p:spPr>
        <p:style>
          <a:lnRef idx="1">
            <a:schemeClr val="accent4"/>
          </a:lnRef>
          <a:fillRef idx="3">
            <a:schemeClr val="accent4"/>
          </a:fillRef>
          <a:effectRef idx="2">
            <a:schemeClr val="accent4"/>
          </a:effectRef>
          <a:fontRef idx="minor">
            <a:schemeClr val="lt1"/>
          </a:fontRef>
        </p:style>
        <p:txBody>
          <a:bodyPr wrap="square" lIns="91428" tIns="45714" rIns="91428" bIns="45714" rtlCol="0" anchor="ctr">
            <a:spAutoFit/>
          </a:bodyPr>
          <a:lstStyle/>
          <a:p>
            <a:pPr algn="ctr"/>
            <a:r>
              <a:rPr lang="x-none" sz="3333" b="1" dirty="0">
                <a:ln w="0">
                  <a:noFill/>
                </a:ln>
                <a:solidFill>
                  <a:schemeClr val="tx1"/>
                </a:solidFill>
                <a:latin typeface="Times New Roman" panose="02020603050405020304" pitchFamily="18" charset="0"/>
                <a:cs typeface="Times New Roman" panose="02020603050405020304" pitchFamily="18" charset="0"/>
              </a:rPr>
              <a:t>LỤC BÁT BIẾN THỂ</a:t>
            </a:r>
          </a:p>
        </p:txBody>
      </p:sp>
      <p:grpSp>
        <p:nvGrpSpPr>
          <p:cNvPr id="31" name="Group 30"/>
          <p:cNvGrpSpPr/>
          <p:nvPr/>
        </p:nvGrpSpPr>
        <p:grpSpPr>
          <a:xfrm>
            <a:off x="-500645" y="525007"/>
            <a:ext cx="8716475" cy="6333339"/>
            <a:chOff x="-685288" y="-133576"/>
            <a:chExt cx="12877288" cy="6991576"/>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15556" b="100000" l="0" r="100000"/>
                      </a14:imgEffect>
                    </a14:imgLayer>
                  </a14:imgProps>
                </a:ext>
              </a:extLst>
            </a:blip>
            <a:stretch>
              <a:fillRect/>
            </a:stretch>
          </p:blipFill>
          <p:spPr>
            <a:xfrm>
              <a:off x="0" y="1096256"/>
              <a:ext cx="12192000" cy="5761744"/>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3">
                      <a14:imgEffect>
                        <a14:backgroundRemoval t="0" b="15833" l="22488" r="32702"/>
                      </a14:imgEffect>
                    </a14:imgLayer>
                  </a14:imgProps>
                </a:ext>
              </a:extLst>
            </a:blip>
            <a:srcRect l="21662" r="63574" b="76181"/>
            <a:stretch/>
          </p:blipFill>
          <p:spPr>
            <a:xfrm rot="18953213">
              <a:off x="-685288" y="-133576"/>
              <a:ext cx="2724128" cy="2076814"/>
            </a:xfrm>
            <a:prstGeom prst="rect">
              <a:avLst/>
            </a:prstGeom>
          </p:spPr>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3">
                      <a14:imgEffect>
                        <a14:backgroundRemoval t="22639" b="29028" l="31137" r="38056"/>
                      </a14:imgEffect>
                    </a14:imgLayer>
                  </a14:imgProps>
                </a:ext>
              </a:extLst>
            </a:blip>
            <a:srcRect l="28848" t="8914" r="62025" b="68118"/>
            <a:stretch/>
          </p:blipFill>
          <p:spPr>
            <a:xfrm rot="20325109">
              <a:off x="1328146" y="243151"/>
              <a:ext cx="1112858" cy="1323354"/>
            </a:xfrm>
            <a:prstGeom prst="rect">
              <a:avLst/>
            </a:prstGeom>
          </p:spPr>
        </p:pic>
        <p:sp>
          <p:nvSpPr>
            <p:cNvPr id="17" name="Freeform 16"/>
            <p:cNvSpPr/>
            <p:nvPr/>
          </p:nvSpPr>
          <p:spPr>
            <a:xfrm>
              <a:off x="990600" y="835158"/>
              <a:ext cx="5676900" cy="3393942"/>
            </a:xfrm>
            <a:custGeom>
              <a:avLst/>
              <a:gdLst>
                <a:gd name="connsiteX0" fmla="*/ 0 w 720088"/>
                <a:gd name="connsiteY0" fmla="*/ 0 h 1620570"/>
                <a:gd name="connsiteX1" fmla="*/ 271604 w 720088"/>
                <a:gd name="connsiteY1" fmla="*/ 235390 h 1620570"/>
                <a:gd name="connsiteX2" fmla="*/ 597529 w 720088"/>
                <a:gd name="connsiteY2" fmla="*/ 615635 h 1620570"/>
                <a:gd name="connsiteX3" fmla="*/ 706170 w 720088"/>
                <a:gd name="connsiteY3" fmla="*/ 1222218 h 1620570"/>
                <a:gd name="connsiteX4" fmla="*/ 715224 w 720088"/>
                <a:gd name="connsiteY4" fmla="*/ 1620570 h 162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8" h="1620570">
                  <a:moveTo>
                    <a:pt x="0" y="0"/>
                  </a:moveTo>
                  <a:cubicBezTo>
                    <a:pt x="86008" y="66392"/>
                    <a:pt x="172016" y="132784"/>
                    <a:pt x="271604" y="235390"/>
                  </a:cubicBezTo>
                  <a:cubicBezTo>
                    <a:pt x="371192" y="337996"/>
                    <a:pt x="525101" y="451164"/>
                    <a:pt x="597529" y="615635"/>
                  </a:cubicBezTo>
                  <a:cubicBezTo>
                    <a:pt x="669957" y="780106"/>
                    <a:pt x="686554" y="1054729"/>
                    <a:pt x="706170" y="1222218"/>
                  </a:cubicBezTo>
                  <a:cubicBezTo>
                    <a:pt x="725786" y="1389707"/>
                    <a:pt x="720505" y="1505138"/>
                    <a:pt x="715224" y="1620570"/>
                  </a:cubicBezTo>
                </a:path>
              </a:pathLst>
            </a:cu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357186" y="561360"/>
              <a:ext cx="4001784" cy="3477281"/>
            </a:xfrm>
            <a:custGeom>
              <a:avLst/>
              <a:gdLst>
                <a:gd name="connsiteX0" fmla="*/ 0 w 1611517"/>
                <a:gd name="connsiteY0" fmla="*/ 0 h 1285592"/>
                <a:gd name="connsiteX1" fmla="*/ 896293 w 1611517"/>
                <a:gd name="connsiteY1" fmla="*/ 362138 h 1285592"/>
                <a:gd name="connsiteX2" fmla="*/ 1448555 w 1611517"/>
                <a:gd name="connsiteY2" fmla="*/ 832919 h 1285592"/>
                <a:gd name="connsiteX3" fmla="*/ 1611517 w 1611517"/>
                <a:gd name="connsiteY3" fmla="*/ 1285592 h 1285592"/>
              </a:gdLst>
              <a:ahLst/>
              <a:cxnLst>
                <a:cxn ang="0">
                  <a:pos x="connsiteX0" y="connsiteY0"/>
                </a:cxn>
                <a:cxn ang="0">
                  <a:pos x="connsiteX1" y="connsiteY1"/>
                </a:cxn>
                <a:cxn ang="0">
                  <a:pos x="connsiteX2" y="connsiteY2"/>
                </a:cxn>
                <a:cxn ang="0">
                  <a:pos x="connsiteX3" y="connsiteY3"/>
                </a:cxn>
              </a:cxnLst>
              <a:rect l="l" t="t" r="r" b="b"/>
              <a:pathLst>
                <a:path w="1611517" h="1285592">
                  <a:moveTo>
                    <a:pt x="0" y="0"/>
                  </a:moveTo>
                  <a:cubicBezTo>
                    <a:pt x="327433" y="111659"/>
                    <a:pt x="654867" y="223318"/>
                    <a:pt x="896293" y="362138"/>
                  </a:cubicBezTo>
                  <a:cubicBezTo>
                    <a:pt x="1137719" y="500958"/>
                    <a:pt x="1329351" y="679010"/>
                    <a:pt x="1448555" y="832919"/>
                  </a:cubicBezTo>
                  <a:cubicBezTo>
                    <a:pt x="1567759" y="986828"/>
                    <a:pt x="1589638" y="1136210"/>
                    <a:pt x="1611517" y="1285592"/>
                  </a:cubicBezTo>
                </a:path>
              </a:pathLst>
            </a:cu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6">
              <a:extLst>
                <a:ext uri="{BEBA8EAE-BF5A-486C-A8C5-ECC9F3942E4B}">
                  <a14:imgProps xmlns:a14="http://schemas.microsoft.com/office/drawing/2010/main">
                    <a14:imgLayer r:embed="rId3">
                      <a14:imgEffect>
                        <a14:backgroundRemoval t="9306" b="26806" l="38138" r="57496"/>
                      </a14:imgEffect>
                    </a14:imgLayer>
                  </a14:imgProps>
                </a:ext>
              </a:extLst>
            </a:blip>
            <a:srcRect l="36939" t="10534" r="45279" b="71233"/>
            <a:stretch/>
          </p:blipFill>
          <p:spPr>
            <a:xfrm>
              <a:off x="2214610" y="163981"/>
              <a:ext cx="2440634" cy="1182625"/>
            </a:xfrm>
            <a:prstGeom prst="rect">
              <a:avLst/>
            </a:prstGeom>
          </p:spPr>
        </p:pic>
      </p:grpSp>
      <p:sp>
        <p:nvSpPr>
          <p:cNvPr id="32" name="TextBox 31">
            <a:extLst>
              <a:ext uri="{FF2B5EF4-FFF2-40B4-BE49-F238E27FC236}">
                <a16:creationId xmlns:a16="http://schemas.microsoft.com/office/drawing/2014/main" xmlns="" id="{AF5E8605-E3FD-D84E-B92F-E7B1FA2859F4}"/>
              </a:ext>
            </a:extLst>
          </p:cNvPr>
          <p:cNvSpPr txBox="1"/>
          <p:nvPr/>
        </p:nvSpPr>
        <p:spPr>
          <a:xfrm>
            <a:off x="4819022" y="597882"/>
            <a:ext cx="7371390" cy="2308023"/>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lnSpc>
                <a:spcPct val="150000"/>
              </a:lnSpc>
            </a:pPr>
            <a:r>
              <a:rPr lang="vi-VN" sz="3200">
                <a:solidFill>
                  <a:srgbClr val="0000CC"/>
                </a:solidFill>
                <a:latin typeface="Times New Roman" panose="02020603050405020304" pitchFamily="18" charset="0"/>
                <a:cs typeface="Times New Roman" panose="02020603050405020304" pitchFamily="18" charset="0"/>
              </a:rPr>
              <a:t>Là thể thơ lục bát được biến đổi về số tiếng, cách gieo vần, cách ngắt nhịp, cách phối hợp bằng trắc trong các dòng thơ.</a:t>
            </a:r>
            <a:r>
              <a:rPr lang="en-US" sz="3200">
                <a:solidFill>
                  <a:srgbClr val="0000CC"/>
                </a:solidFill>
                <a:latin typeface="Times New Roman" panose="02020603050405020304" pitchFamily="18" charset="0"/>
                <a:cs typeface="Times New Roman" panose="02020603050405020304" pitchFamily="18" charset="0"/>
              </a:rPr>
              <a:t> </a:t>
            </a:r>
            <a:endParaRPr lang="x-none" sz="3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0544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81685" y="1356062"/>
            <a:ext cx="3908728" cy="5502286"/>
          </a:xfrm>
          <a:prstGeom prst="rect">
            <a:avLst/>
          </a:prstGeom>
        </p:spPr>
      </p:pic>
      <p:sp>
        <p:nvSpPr>
          <p:cNvPr id="5" name="TextBox 4"/>
          <p:cNvSpPr txBox="1"/>
          <p:nvPr/>
        </p:nvSpPr>
        <p:spPr>
          <a:xfrm>
            <a:off x="589120" y="205223"/>
            <a:ext cx="1410241" cy="5539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3000" b="1" i="1" u="sng">
                <a:ln/>
                <a:solidFill>
                  <a:schemeClr val="accent4"/>
                </a:solidFill>
                <a:latin typeface="Times New Roman" panose="02020603050405020304" pitchFamily="18" charset="0"/>
                <a:cs typeface="Times New Roman" panose="02020603050405020304" pitchFamily="18" charset="0"/>
              </a:rPr>
              <a:t>Bài 3:</a:t>
            </a:r>
            <a:endParaRPr lang="en-US" sz="3000" b="1" i="1" u="sng">
              <a:ln/>
              <a:solidFill>
                <a:schemeClr val="accent4"/>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999361" y="810438"/>
            <a:ext cx="6710899" cy="1200173"/>
          </a:xfrm>
          <a:prstGeom prst="rect">
            <a:avLst/>
          </a:prstGeom>
          <a:noFill/>
        </p:spPr>
        <p:txBody>
          <a:bodyPr wrap="none" lIns="91428" tIns="45714" rIns="91428" bIns="45714">
            <a:spAutoFit/>
          </a:bodyPr>
          <a:lstStyle/>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NHỮNG CÂU HÁT DÂN GIAN </a:t>
            </a:r>
          </a:p>
          <a:p>
            <a:pPr algn="ctr"/>
            <a:r>
              <a:rPr lang="en-US" sz="3600" b="1">
                <a:ln w="6600">
                  <a:solidFill>
                    <a:schemeClr val="accent2"/>
                  </a:solidFill>
                  <a:prstDash val="solid"/>
                </a:ln>
                <a:solidFill>
                  <a:srgbClr val="00B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 VẺ ĐẸP QUÊ HƯƠNG</a:t>
            </a:r>
            <a:endParaRPr lang="en-US" sz="3600" b="1">
              <a:ln w="6600">
                <a:solidFill>
                  <a:schemeClr val="accent2"/>
                </a:solidFill>
                <a:prstDash val="solid"/>
              </a:ln>
              <a:solidFill>
                <a:srgbClr val="00B050"/>
              </a:solidFill>
              <a:effectLst>
                <a:outerShdw dist="38100" dir="2700000" algn="tl" rotWithShape="0">
                  <a:schemeClr val="accent2"/>
                </a:outerShdw>
              </a:effectLst>
            </a:endParaRPr>
          </a:p>
        </p:txBody>
      </p:sp>
      <p:sp>
        <p:nvSpPr>
          <p:cNvPr id="2" name="Rectangle 1"/>
          <p:cNvSpPr/>
          <p:nvPr/>
        </p:nvSpPr>
        <p:spPr>
          <a:xfrm>
            <a:off x="2219638" y="215017"/>
            <a:ext cx="5719667" cy="553926"/>
          </a:xfrm>
          <a:prstGeom prst="rect">
            <a:avLst/>
          </a:prstGeom>
          <a:noFill/>
        </p:spPr>
        <p:txBody>
          <a:bodyPr wrap="none" lIns="91428" tIns="45714" rIns="91428" bIns="45714">
            <a:spAutoFit/>
            <a:scene3d>
              <a:camera prst="orthographicFront"/>
              <a:lightRig rig="soft" dir="t">
                <a:rot lat="0" lon="0" rev="15600000"/>
              </a:lightRig>
            </a:scene3d>
            <a:sp3d extrusionH="57150" prstMaterial="softEdge">
              <a:bevelT w="25400" h="38100"/>
            </a:sp3d>
          </a:bodyPr>
          <a:lstStyle/>
          <a:p>
            <a:pPr algn="ctr"/>
            <a:r>
              <a:rPr lang="en-US" sz="3000" b="1">
                <a:ln/>
                <a:solidFill>
                  <a:srgbClr val="0000CC"/>
                </a:solidFill>
                <a:latin typeface="Times New Roman" panose="02020603050405020304" pitchFamily="18" charset="0"/>
                <a:cs typeface="Times New Roman" panose="02020603050405020304" pitchFamily="18" charset="0"/>
              </a:rPr>
              <a:t>TRI THỨC ĐỌC HIỂU VÀ ĐỌC</a:t>
            </a:r>
            <a:endParaRPr lang="en-US" sz="3000" b="1">
              <a:ln/>
              <a:solidFill>
                <a:srgbClr val="0000CC"/>
              </a:solidFill>
            </a:endParaRPr>
          </a:p>
        </p:txBody>
      </p:sp>
      <p:sp>
        <p:nvSpPr>
          <p:cNvPr id="16" name="TextBox 15">
            <a:extLst>
              <a:ext uri="{FF2B5EF4-FFF2-40B4-BE49-F238E27FC236}">
                <a16:creationId xmlns:a16="http://schemas.microsoft.com/office/drawing/2014/main" xmlns="" id="{57CF75F4-07F8-C947-AE4F-4D191EF5BF62}"/>
              </a:ext>
            </a:extLst>
          </p:cNvPr>
          <p:cNvSpPr txBox="1"/>
          <p:nvPr/>
        </p:nvSpPr>
        <p:spPr>
          <a:xfrm>
            <a:off x="245009" y="2574330"/>
            <a:ext cx="7079870" cy="1077078"/>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III/ NHỮNG TRẢI NGHIỆM CÙNG VĂN BẢN</a:t>
            </a:r>
          </a:p>
        </p:txBody>
      </p:sp>
      <p:sp>
        <p:nvSpPr>
          <p:cNvPr id="11" name="TextBox 10">
            <a:extLst>
              <a:ext uri="{FF2B5EF4-FFF2-40B4-BE49-F238E27FC236}">
                <a16:creationId xmlns:a16="http://schemas.microsoft.com/office/drawing/2014/main" xmlns="" id="{43987E8A-AF0E-5F40-AFDD-82DF4214BC1A}"/>
              </a:ext>
            </a:extLst>
          </p:cNvPr>
          <p:cNvSpPr txBox="1"/>
          <p:nvPr/>
        </p:nvSpPr>
        <p:spPr>
          <a:xfrm>
            <a:off x="496846" y="3961847"/>
            <a:ext cx="6828033" cy="646247"/>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Văn bản 1:</a:t>
            </a:r>
            <a:r>
              <a:rPr lang="en-US" sz="3200">
                <a:solidFill>
                  <a:srgbClr val="0000CC"/>
                </a:solidFill>
                <a:latin typeface="Times New Roman" panose="02020603050405020304" pitchFamily="18" charset="0"/>
                <a:cs typeface="Times New Roman" panose="02020603050405020304" pitchFamily="18" charset="0"/>
              </a:rPr>
              <a:t>	</a:t>
            </a:r>
            <a:endParaRPr lang="x-none" sz="3200"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6420" y="4647915"/>
            <a:ext cx="8197011" cy="584699"/>
          </a:xfrm>
          <a:prstGeom prst="rect">
            <a:avLst/>
          </a:prstGeom>
          <a:noFill/>
        </p:spPr>
        <p:txBody>
          <a:bodyPr wrap="none" lIns="91428" tIns="45714" rIns="91428" bIns="45714">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a:ln/>
                <a:solidFill>
                  <a:srgbClr val="FF0000"/>
                </a:solidFill>
                <a:latin typeface="Times New Roman" panose="02020603050405020304" pitchFamily="18" charset="0"/>
                <a:cs typeface="Times New Roman" panose="02020603050405020304" pitchFamily="18" charset="0"/>
              </a:rPr>
              <a:t>Những câu hát dân gian về vẻ đẹp quê hương</a:t>
            </a:r>
            <a:endParaRPr lang="en-US" sz="3200" b="1">
              <a:ln/>
              <a:solidFill>
                <a:srgbClr val="FF0000"/>
              </a:solidFill>
            </a:endParaRPr>
          </a:p>
        </p:txBody>
      </p:sp>
      <p:sp>
        <p:nvSpPr>
          <p:cNvPr id="13" name="TextBox 12">
            <a:extLst>
              <a:ext uri="{FF2B5EF4-FFF2-40B4-BE49-F238E27FC236}">
                <a16:creationId xmlns:a16="http://schemas.microsoft.com/office/drawing/2014/main" xmlns="" id="{43987E8A-AF0E-5F40-AFDD-82DF4214BC1A}"/>
              </a:ext>
            </a:extLst>
          </p:cNvPr>
          <p:cNvSpPr txBox="1"/>
          <p:nvPr/>
        </p:nvSpPr>
        <p:spPr>
          <a:xfrm>
            <a:off x="2677892" y="5260752"/>
            <a:ext cx="3785861" cy="52315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SGK trang 64, 65</a:t>
            </a:r>
            <a:endParaRPr lang="x-none" sz="28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396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6E10723E-8789-B047-8A0D-655B93DCE9E5}"/>
              </a:ext>
            </a:extLst>
          </p:cNvPr>
          <p:cNvSpPr/>
          <p:nvPr/>
        </p:nvSpPr>
        <p:spPr>
          <a:xfrm>
            <a:off x="-1" y="-26138"/>
            <a:ext cx="12190413" cy="783091"/>
          </a:xfrm>
          <a:prstGeom prst="roundRect">
            <a:avLst/>
          </a:prstGeom>
        </p:spPr>
        <p:style>
          <a:lnRef idx="0">
            <a:schemeClr val="accent2"/>
          </a:lnRef>
          <a:fillRef idx="3">
            <a:schemeClr val="accent2"/>
          </a:fillRef>
          <a:effectRef idx="3">
            <a:schemeClr val="accent2"/>
          </a:effectRef>
          <a:fontRef idx="minor">
            <a:schemeClr val="lt1"/>
          </a:fontRef>
        </p:style>
        <p:txBody>
          <a:bodyPr wrap="square" lIns="91428" tIns="45714" rIns="91428" bIns="45714" rtlCol="0" anchor="ctr">
            <a:spAutoFit/>
          </a:bodyPr>
          <a:lstStyle/>
          <a:p>
            <a:pPr algn="ctr"/>
            <a:r>
              <a:rPr lang="x-none" sz="4000" b="1" dirty="0">
                <a:ln w="0">
                  <a:noFill/>
                </a:ln>
                <a:solidFill>
                  <a:schemeClr val="bg1"/>
                </a:solidFill>
                <a:latin typeface="Times New Roman" panose="02020603050405020304" pitchFamily="18" charset="0"/>
                <a:cs typeface="Times New Roman" panose="02020603050405020304" pitchFamily="18" charset="0"/>
              </a:rPr>
              <a:t>5. VẺ ĐẸP CỦA QUÊ HƯƠNG</a:t>
            </a:r>
          </a:p>
        </p:txBody>
      </p:sp>
      <p:sp>
        <p:nvSpPr>
          <p:cNvPr id="3" name="AutoShape 2" descr="Mênh mông Đồng Tháp Mười | Mytour.vn">
            <a:extLst>
              <a:ext uri="{FF2B5EF4-FFF2-40B4-BE49-F238E27FC236}">
                <a16:creationId xmlns:a16="http://schemas.microsoft.com/office/drawing/2014/main" xmlns="" id="{48684C2F-2A47-2B4B-8094-863132E69A41}"/>
              </a:ext>
            </a:extLst>
          </p:cNvPr>
          <p:cNvSpPr>
            <a:spLocks noChangeAspect="1" noChangeArrowheads="1"/>
          </p:cNvSpPr>
          <p:nvPr/>
        </p:nvSpPr>
        <p:spPr bwMode="auto">
          <a:xfrm>
            <a:off x="5892033" y="3226621"/>
            <a:ext cx="406347" cy="4063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4" tIns="60952" rIns="121904" bIns="60952" numCol="1" anchor="t" anchorCtr="0" compatLnSpc="1">
            <a:prstTxWarp prst="textNoShape">
              <a:avLst/>
            </a:prstTxWarp>
          </a:bodyPr>
          <a:lstStyle/>
          <a:p>
            <a:endParaRPr lang="x-none" sz="2400"/>
          </a:p>
        </p:txBody>
      </p:sp>
      <p:sp>
        <p:nvSpPr>
          <p:cNvPr id="4" name="AutoShape 4" descr="Mênh mông Đồng Tháp Mười | Mytour.vn">
            <a:extLst>
              <a:ext uri="{FF2B5EF4-FFF2-40B4-BE49-F238E27FC236}">
                <a16:creationId xmlns:a16="http://schemas.microsoft.com/office/drawing/2014/main" xmlns="" id="{DA5549BA-7163-734A-9BE3-3C5BCA6792A4}"/>
              </a:ext>
            </a:extLst>
          </p:cNvPr>
          <p:cNvSpPr>
            <a:spLocks noChangeAspect="1" noChangeArrowheads="1"/>
          </p:cNvSpPr>
          <p:nvPr/>
        </p:nvSpPr>
        <p:spPr bwMode="auto">
          <a:xfrm>
            <a:off x="6095206" y="3429794"/>
            <a:ext cx="406347" cy="4063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4" tIns="60952" rIns="121904" bIns="60952" numCol="1" anchor="t" anchorCtr="0" compatLnSpc="1">
            <a:prstTxWarp prst="textNoShape">
              <a:avLst/>
            </a:prstTxWarp>
          </a:bodyPr>
          <a:lstStyle/>
          <a:p>
            <a:endParaRPr lang="x-none" sz="2400"/>
          </a:p>
        </p:txBody>
      </p:sp>
      <p:grpSp>
        <p:nvGrpSpPr>
          <p:cNvPr id="2" name="Group 1"/>
          <p:cNvGrpSpPr/>
          <p:nvPr/>
        </p:nvGrpSpPr>
        <p:grpSpPr>
          <a:xfrm>
            <a:off x="719310" y="988710"/>
            <a:ext cx="9983809" cy="1229642"/>
            <a:chOff x="719403" y="987598"/>
            <a:chExt cx="9985109" cy="1229802"/>
          </a:xfrm>
        </p:grpSpPr>
        <p:grpSp>
          <p:nvGrpSpPr>
            <p:cNvPr id="8" name="Group 7">
              <a:extLst>
                <a:ext uri="{FF2B5EF4-FFF2-40B4-BE49-F238E27FC236}">
                  <a16:creationId xmlns:a16="http://schemas.microsoft.com/office/drawing/2014/main" xmlns="" id="{373E6126-F184-7D45-99FE-9750AB0B3BDB}"/>
                </a:ext>
              </a:extLst>
            </p:cNvPr>
            <p:cNvGrpSpPr/>
            <p:nvPr/>
          </p:nvGrpSpPr>
          <p:grpSpPr>
            <a:xfrm>
              <a:off x="719403" y="987598"/>
              <a:ext cx="1350224" cy="1229802"/>
              <a:chOff x="863576" y="1837836"/>
              <a:chExt cx="679049" cy="618487"/>
            </a:xfrm>
          </p:grpSpPr>
          <p:sp>
            <p:nvSpPr>
              <p:cNvPr id="11" name="Freeform 10">
                <a:extLst>
                  <a:ext uri="{FF2B5EF4-FFF2-40B4-BE49-F238E27FC236}">
                    <a16:creationId xmlns:a16="http://schemas.microsoft.com/office/drawing/2014/main" xmlns="" id="{DE30EC4E-681B-514A-AB2F-50808F43CD40}"/>
                  </a:ext>
                </a:extLst>
              </p:cNvPr>
              <p:cNvSpPr/>
              <p:nvPr/>
            </p:nvSpPr>
            <p:spPr>
              <a:xfrm rot="5400000">
                <a:off x="893857" y="1807555"/>
                <a:ext cx="618487" cy="679049"/>
              </a:xfrm>
              <a:custGeom>
                <a:avLst/>
                <a:gdLst>
                  <a:gd name="connsiteX0" fmla="*/ 0 w 2193166"/>
                  <a:gd name="connsiteY0" fmla="*/ 1311341 h 2407922"/>
                  <a:gd name="connsiteX1" fmla="*/ 875583 w 2193166"/>
                  <a:gd name="connsiteY1" fmla="*/ 237038 h 2407922"/>
                  <a:gd name="connsiteX2" fmla="*/ 910475 w 2193166"/>
                  <a:gd name="connsiteY2" fmla="*/ 231713 h 2407922"/>
                  <a:gd name="connsiteX3" fmla="*/ 1096582 w 2193166"/>
                  <a:gd name="connsiteY3" fmla="*/ 0 h 2407922"/>
                  <a:gd name="connsiteX4" fmla="*/ 1282688 w 2193166"/>
                  <a:gd name="connsiteY4" fmla="*/ 231713 h 2407922"/>
                  <a:gd name="connsiteX5" fmla="*/ 1317582 w 2193166"/>
                  <a:gd name="connsiteY5" fmla="*/ 237038 h 2407922"/>
                  <a:gd name="connsiteX6" fmla="*/ 2193166 w 2193166"/>
                  <a:gd name="connsiteY6" fmla="*/ 1311341 h 2407922"/>
                  <a:gd name="connsiteX7" fmla="*/ 1096583 w 2193166"/>
                  <a:gd name="connsiteY7" fmla="*/ 2407922 h 2407922"/>
                  <a:gd name="connsiteX8" fmla="*/ 0 w 2193166"/>
                  <a:gd name="connsiteY8" fmla="*/ 1311341 h 240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166" h="2407922">
                    <a:moveTo>
                      <a:pt x="0" y="1311341"/>
                    </a:moveTo>
                    <a:cubicBezTo>
                      <a:pt x="0" y="781419"/>
                      <a:pt x="375888" y="339290"/>
                      <a:pt x="875583" y="237038"/>
                    </a:cubicBezTo>
                    <a:lnTo>
                      <a:pt x="910475" y="231713"/>
                    </a:lnTo>
                    <a:lnTo>
                      <a:pt x="1096582" y="0"/>
                    </a:lnTo>
                    <a:lnTo>
                      <a:pt x="1282688" y="231713"/>
                    </a:lnTo>
                    <a:lnTo>
                      <a:pt x="1317582" y="237038"/>
                    </a:lnTo>
                    <a:cubicBezTo>
                      <a:pt x="1817277" y="339290"/>
                      <a:pt x="2193166" y="781419"/>
                      <a:pt x="2193166" y="1311341"/>
                    </a:cubicBezTo>
                    <a:cubicBezTo>
                      <a:pt x="2193166" y="1916966"/>
                      <a:pt x="1702209" y="2407922"/>
                      <a:pt x="1096583" y="2407922"/>
                    </a:cubicBezTo>
                    <a:cubicBezTo>
                      <a:pt x="490957" y="2407922"/>
                      <a:pt x="0" y="1916966"/>
                      <a:pt x="0" y="1311341"/>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DE7232BF-8305-D847-9DD2-3389E22BF8A4}"/>
                  </a:ext>
                </a:extLst>
              </p:cNvPr>
              <p:cNvSpPr/>
              <p:nvPr/>
            </p:nvSpPr>
            <p:spPr>
              <a:xfrm>
                <a:off x="863577" y="1904731"/>
                <a:ext cx="607786" cy="472097"/>
              </a:xfrm>
              <a:prstGeom prst="rect">
                <a:avLst/>
              </a:prstGeom>
              <a:noFill/>
            </p:spPr>
            <p:txBody>
              <a:bodyPr wrap="square" lIns="91428" tIns="45714" rIns="91428" bIns="45714">
                <a:spAutoFit/>
              </a:bodyPr>
              <a:lstStyle/>
              <a:p>
                <a:pPr algn="ctr"/>
                <a:r>
                  <a:rPr lang="en-US" sz="5499" dirty="0">
                    <a:ln w="0">
                      <a:noFill/>
                    </a:ln>
                    <a:solidFill>
                      <a:schemeClr val="bg1"/>
                    </a:solidFill>
                    <a:latin typeface="FontAwesome" pitchFamily="2" charset="0"/>
                  </a:rPr>
                  <a:t></a:t>
                </a:r>
              </a:p>
            </p:txBody>
          </p:sp>
        </p:grpSp>
        <p:sp>
          <p:nvSpPr>
            <p:cNvPr id="16" name="TextBox 15">
              <a:extLst>
                <a:ext uri="{FF2B5EF4-FFF2-40B4-BE49-F238E27FC236}">
                  <a16:creationId xmlns:a16="http://schemas.microsoft.com/office/drawing/2014/main" xmlns="" id="{40822BB2-AC34-054D-82C6-B91CE0659C06}"/>
                </a:ext>
              </a:extLst>
            </p:cNvPr>
            <p:cNvSpPr txBox="1"/>
            <p:nvPr/>
          </p:nvSpPr>
          <p:spPr>
            <a:xfrm>
              <a:off x="2351584" y="1185275"/>
              <a:ext cx="8352928" cy="666786"/>
            </a:xfrm>
            <a:prstGeom prst="rect">
              <a:avLst/>
            </a:prstGeom>
            <a:noFill/>
          </p:spPr>
          <p:txBody>
            <a:bodyPr wrap="square" rtlCol="0">
              <a:spAutoFit/>
            </a:bodyPr>
            <a:lstStyle/>
            <a:p>
              <a:r>
                <a:rPr lang="x-none" sz="3733" b="1" dirty="0">
                  <a:latin typeface="Times New Roman" panose="02020603050405020304" pitchFamily="18" charset="0"/>
                  <a:cs typeface="Times New Roman" panose="02020603050405020304" pitchFamily="18" charset="0"/>
                </a:rPr>
                <a:t>Vẻ đẹp thiên nhiên, </a:t>
              </a:r>
              <a:r>
                <a:rPr lang="x-none" sz="3733" b="1">
                  <a:latin typeface="Times New Roman" panose="02020603050405020304" pitchFamily="18" charset="0"/>
                  <a:cs typeface="Times New Roman" panose="02020603050405020304" pitchFamily="18" charset="0"/>
                </a:rPr>
                <a:t>cảnh </a:t>
              </a:r>
              <a:r>
                <a:rPr lang="x-none" sz="3733" b="1">
                  <a:latin typeface="Times New Roman" panose="02020603050405020304" pitchFamily="18" charset="0"/>
                  <a:cs typeface="Times New Roman" panose="02020603050405020304" pitchFamily="18" charset="0"/>
                </a:rPr>
                <a:t>vật</a:t>
              </a:r>
              <a:r>
                <a:rPr lang="en-US" sz="3733" b="1">
                  <a:latin typeface="Times New Roman" panose="02020603050405020304" pitchFamily="18" charset="0"/>
                  <a:cs typeface="Times New Roman" panose="02020603050405020304" pitchFamily="18" charset="0"/>
                </a:rPr>
                <a:t>.</a:t>
              </a:r>
              <a:endParaRPr lang="x-none" sz="3733" b="1"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713088" y="2793805"/>
            <a:ext cx="9990030" cy="1286052"/>
            <a:chOff x="713181" y="2792928"/>
            <a:chExt cx="9991331" cy="1286219"/>
          </a:xfrm>
        </p:grpSpPr>
        <p:grpSp>
          <p:nvGrpSpPr>
            <p:cNvPr id="13" name="Group 12">
              <a:extLst>
                <a:ext uri="{FF2B5EF4-FFF2-40B4-BE49-F238E27FC236}">
                  <a16:creationId xmlns:a16="http://schemas.microsoft.com/office/drawing/2014/main" xmlns="" id="{B1BD7296-6EDD-AC45-AB6C-82B4E32CA250}"/>
                </a:ext>
              </a:extLst>
            </p:cNvPr>
            <p:cNvGrpSpPr/>
            <p:nvPr/>
          </p:nvGrpSpPr>
          <p:grpSpPr>
            <a:xfrm>
              <a:off x="713181" y="2849345"/>
              <a:ext cx="1350224" cy="1229802"/>
              <a:chOff x="863576" y="1837836"/>
              <a:chExt cx="679049" cy="618487"/>
            </a:xfrm>
          </p:grpSpPr>
          <p:sp>
            <p:nvSpPr>
              <p:cNvPr id="14" name="Freeform 13">
                <a:extLst>
                  <a:ext uri="{FF2B5EF4-FFF2-40B4-BE49-F238E27FC236}">
                    <a16:creationId xmlns:a16="http://schemas.microsoft.com/office/drawing/2014/main" xmlns="" id="{38B5F25B-C95C-F842-B03B-49053FD757E9}"/>
                  </a:ext>
                </a:extLst>
              </p:cNvPr>
              <p:cNvSpPr/>
              <p:nvPr/>
            </p:nvSpPr>
            <p:spPr>
              <a:xfrm rot="5400000">
                <a:off x="893857" y="1807555"/>
                <a:ext cx="618487" cy="679049"/>
              </a:xfrm>
              <a:custGeom>
                <a:avLst/>
                <a:gdLst>
                  <a:gd name="connsiteX0" fmla="*/ 0 w 2193166"/>
                  <a:gd name="connsiteY0" fmla="*/ 1311341 h 2407922"/>
                  <a:gd name="connsiteX1" fmla="*/ 875583 w 2193166"/>
                  <a:gd name="connsiteY1" fmla="*/ 237038 h 2407922"/>
                  <a:gd name="connsiteX2" fmla="*/ 910475 w 2193166"/>
                  <a:gd name="connsiteY2" fmla="*/ 231713 h 2407922"/>
                  <a:gd name="connsiteX3" fmla="*/ 1096582 w 2193166"/>
                  <a:gd name="connsiteY3" fmla="*/ 0 h 2407922"/>
                  <a:gd name="connsiteX4" fmla="*/ 1282688 w 2193166"/>
                  <a:gd name="connsiteY4" fmla="*/ 231713 h 2407922"/>
                  <a:gd name="connsiteX5" fmla="*/ 1317582 w 2193166"/>
                  <a:gd name="connsiteY5" fmla="*/ 237038 h 2407922"/>
                  <a:gd name="connsiteX6" fmla="*/ 2193166 w 2193166"/>
                  <a:gd name="connsiteY6" fmla="*/ 1311341 h 2407922"/>
                  <a:gd name="connsiteX7" fmla="*/ 1096583 w 2193166"/>
                  <a:gd name="connsiteY7" fmla="*/ 2407922 h 2407922"/>
                  <a:gd name="connsiteX8" fmla="*/ 0 w 2193166"/>
                  <a:gd name="connsiteY8" fmla="*/ 1311341 h 240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166" h="2407922">
                    <a:moveTo>
                      <a:pt x="0" y="1311341"/>
                    </a:moveTo>
                    <a:cubicBezTo>
                      <a:pt x="0" y="781419"/>
                      <a:pt x="375888" y="339290"/>
                      <a:pt x="875583" y="237038"/>
                    </a:cubicBezTo>
                    <a:lnTo>
                      <a:pt x="910475" y="231713"/>
                    </a:lnTo>
                    <a:lnTo>
                      <a:pt x="1096582" y="0"/>
                    </a:lnTo>
                    <a:lnTo>
                      <a:pt x="1282688" y="231713"/>
                    </a:lnTo>
                    <a:lnTo>
                      <a:pt x="1317582" y="237038"/>
                    </a:lnTo>
                    <a:cubicBezTo>
                      <a:pt x="1817277" y="339290"/>
                      <a:pt x="2193166" y="781419"/>
                      <a:pt x="2193166" y="1311341"/>
                    </a:cubicBezTo>
                    <a:cubicBezTo>
                      <a:pt x="2193166" y="1916966"/>
                      <a:pt x="1702209" y="2407922"/>
                      <a:pt x="1096583" y="2407922"/>
                    </a:cubicBezTo>
                    <a:cubicBezTo>
                      <a:pt x="490957" y="2407922"/>
                      <a:pt x="0" y="1916966"/>
                      <a:pt x="0" y="1311341"/>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975CACA-874F-7A41-8739-6897187DC651}"/>
                  </a:ext>
                </a:extLst>
              </p:cNvPr>
              <p:cNvSpPr/>
              <p:nvPr/>
            </p:nvSpPr>
            <p:spPr>
              <a:xfrm>
                <a:off x="863577" y="1904731"/>
                <a:ext cx="607786" cy="472097"/>
              </a:xfrm>
              <a:prstGeom prst="rect">
                <a:avLst/>
              </a:prstGeom>
              <a:noFill/>
            </p:spPr>
            <p:txBody>
              <a:bodyPr wrap="square" lIns="91428" tIns="45714" rIns="91428" bIns="45714">
                <a:spAutoFit/>
              </a:bodyPr>
              <a:lstStyle/>
              <a:p>
                <a:pPr algn="ctr"/>
                <a:r>
                  <a:rPr lang="en-US" sz="5499" dirty="0">
                    <a:ln w="0">
                      <a:noFill/>
                    </a:ln>
                    <a:solidFill>
                      <a:schemeClr val="bg1"/>
                    </a:solidFill>
                    <a:latin typeface="FontAwesome" pitchFamily="2" charset="0"/>
                  </a:rPr>
                  <a:t></a:t>
                </a:r>
              </a:p>
            </p:txBody>
          </p:sp>
        </p:grpSp>
        <p:sp>
          <p:nvSpPr>
            <p:cNvPr id="17" name="TextBox 16">
              <a:extLst>
                <a:ext uri="{FF2B5EF4-FFF2-40B4-BE49-F238E27FC236}">
                  <a16:creationId xmlns:a16="http://schemas.microsoft.com/office/drawing/2014/main" xmlns="" id="{129BA4CB-5D18-A347-B046-A4096A6A126D}"/>
                </a:ext>
              </a:extLst>
            </p:cNvPr>
            <p:cNvSpPr txBox="1"/>
            <p:nvPr/>
          </p:nvSpPr>
          <p:spPr>
            <a:xfrm>
              <a:off x="2351584" y="2792928"/>
              <a:ext cx="8352928" cy="1241237"/>
            </a:xfrm>
            <a:prstGeom prst="rect">
              <a:avLst/>
            </a:prstGeom>
            <a:noFill/>
          </p:spPr>
          <p:txBody>
            <a:bodyPr wrap="square" rtlCol="0">
              <a:spAutoFit/>
            </a:bodyPr>
            <a:lstStyle/>
            <a:p>
              <a:r>
                <a:rPr lang="x-none" sz="3733" b="1" dirty="0">
                  <a:latin typeface="Times New Roman" panose="02020603050405020304" pitchFamily="18" charset="0"/>
                  <a:cs typeface="Times New Roman" panose="02020603050405020304" pitchFamily="18" charset="0"/>
                </a:rPr>
                <a:t>Vẻ đẹp con người, truyền thống yêu nước, đấu tranh chống giặc </a:t>
              </a:r>
              <a:r>
                <a:rPr lang="x-none" sz="3733" b="1">
                  <a:latin typeface="Times New Roman" panose="02020603050405020304" pitchFamily="18" charset="0"/>
                  <a:cs typeface="Times New Roman" panose="02020603050405020304" pitchFamily="18" charset="0"/>
                </a:rPr>
                <a:t>ngoại </a:t>
              </a:r>
              <a:r>
                <a:rPr lang="x-none" sz="3733" b="1">
                  <a:latin typeface="Times New Roman" panose="02020603050405020304" pitchFamily="18" charset="0"/>
                  <a:cs typeface="Times New Roman" panose="02020603050405020304" pitchFamily="18" charset="0"/>
                </a:rPr>
                <a:t>xâm</a:t>
              </a:r>
              <a:r>
                <a:rPr lang="en-US" sz="3733" b="1">
                  <a:latin typeface="Times New Roman" panose="02020603050405020304" pitchFamily="18" charset="0"/>
                  <a:cs typeface="Times New Roman" panose="02020603050405020304" pitchFamily="18" charset="0"/>
                </a:rPr>
                <a:t>.</a:t>
              </a:r>
              <a:endParaRPr lang="x-none" sz="3733" b="1" dirty="0">
                <a:latin typeface="Times New Roman" panose="02020603050405020304" pitchFamily="18" charset="0"/>
                <a:cs typeface="Times New Roman" panose="02020603050405020304" pitchFamily="18" charset="0"/>
              </a:endParaRPr>
            </a:p>
          </p:txBody>
        </p:sp>
      </p:grpSp>
      <p:sp>
        <p:nvSpPr>
          <p:cNvPr id="21" name="星形: 七角 3">
            <a:extLst>
              <a:ext uri="{FF2B5EF4-FFF2-40B4-BE49-F238E27FC236}">
                <a16:creationId xmlns:a16="http://schemas.microsoft.com/office/drawing/2014/main" xmlns="" id="{821D0FDC-5B37-EC41-AF0C-06EE1303CCC2}"/>
              </a:ext>
            </a:extLst>
          </p:cNvPr>
          <p:cNvSpPr/>
          <p:nvPr/>
        </p:nvSpPr>
        <p:spPr>
          <a:xfrm>
            <a:off x="1034245" y="5002765"/>
            <a:ext cx="907781" cy="907781"/>
          </a:xfrm>
          <a:prstGeom prst="star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Group 6"/>
          <p:cNvGrpSpPr/>
          <p:nvPr/>
        </p:nvGrpSpPr>
        <p:grpSpPr>
          <a:xfrm>
            <a:off x="713090" y="4836074"/>
            <a:ext cx="9906240" cy="1263334"/>
            <a:chOff x="713183" y="4835462"/>
            <a:chExt cx="9907530" cy="1263499"/>
          </a:xfrm>
        </p:grpSpPr>
        <p:grpSp>
          <p:nvGrpSpPr>
            <p:cNvPr id="18" name="Group 17">
              <a:extLst>
                <a:ext uri="{FF2B5EF4-FFF2-40B4-BE49-F238E27FC236}">
                  <a16:creationId xmlns:a16="http://schemas.microsoft.com/office/drawing/2014/main" xmlns="" id="{AAE8157F-A39A-3D4D-910A-9D8E149C6D4A}"/>
                </a:ext>
              </a:extLst>
            </p:cNvPr>
            <p:cNvGrpSpPr/>
            <p:nvPr/>
          </p:nvGrpSpPr>
          <p:grpSpPr>
            <a:xfrm flipH="1">
              <a:off x="713183" y="4869159"/>
              <a:ext cx="1350224" cy="1229802"/>
              <a:chOff x="863576" y="1837836"/>
              <a:chExt cx="679049" cy="618487"/>
            </a:xfrm>
          </p:grpSpPr>
          <p:sp>
            <p:nvSpPr>
              <p:cNvPr id="19" name="Freeform 18">
                <a:extLst>
                  <a:ext uri="{FF2B5EF4-FFF2-40B4-BE49-F238E27FC236}">
                    <a16:creationId xmlns:a16="http://schemas.microsoft.com/office/drawing/2014/main" xmlns="" id="{5F268334-D18C-5745-8A4F-7B660CB2ABC6}"/>
                  </a:ext>
                </a:extLst>
              </p:cNvPr>
              <p:cNvSpPr/>
              <p:nvPr/>
            </p:nvSpPr>
            <p:spPr>
              <a:xfrm rot="5400000">
                <a:off x="893857" y="1807555"/>
                <a:ext cx="618487" cy="679049"/>
              </a:xfrm>
              <a:custGeom>
                <a:avLst/>
                <a:gdLst>
                  <a:gd name="connsiteX0" fmla="*/ 0 w 2193166"/>
                  <a:gd name="connsiteY0" fmla="*/ 1311341 h 2407922"/>
                  <a:gd name="connsiteX1" fmla="*/ 875583 w 2193166"/>
                  <a:gd name="connsiteY1" fmla="*/ 237038 h 2407922"/>
                  <a:gd name="connsiteX2" fmla="*/ 910475 w 2193166"/>
                  <a:gd name="connsiteY2" fmla="*/ 231713 h 2407922"/>
                  <a:gd name="connsiteX3" fmla="*/ 1096582 w 2193166"/>
                  <a:gd name="connsiteY3" fmla="*/ 0 h 2407922"/>
                  <a:gd name="connsiteX4" fmla="*/ 1282688 w 2193166"/>
                  <a:gd name="connsiteY4" fmla="*/ 231713 h 2407922"/>
                  <a:gd name="connsiteX5" fmla="*/ 1317582 w 2193166"/>
                  <a:gd name="connsiteY5" fmla="*/ 237038 h 2407922"/>
                  <a:gd name="connsiteX6" fmla="*/ 2193166 w 2193166"/>
                  <a:gd name="connsiteY6" fmla="*/ 1311341 h 2407922"/>
                  <a:gd name="connsiteX7" fmla="*/ 1096583 w 2193166"/>
                  <a:gd name="connsiteY7" fmla="*/ 2407922 h 2407922"/>
                  <a:gd name="connsiteX8" fmla="*/ 0 w 2193166"/>
                  <a:gd name="connsiteY8" fmla="*/ 1311341 h 240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166" h="2407922">
                    <a:moveTo>
                      <a:pt x="0" y="1311341"/>
                    </a:moveTo>
                    <a:cubicBezTo>
                      <a:pt x="0" y="781419"/>
                      <a:pt x="375888" y="339290"/>
                      <a:pt x="875583" y="237038"/>
                    </a:cubicBezTo>
                    <a:lnTo>
                      <a:pt x="910475" y="231713"/>
                    </a:lnTo>
                    <a:lnTo>
                      <a:pt x="1096582" y="0"/>
                    </a:lnTo>
                    <a:lnTo>
                      <a:pt x="1282688" y="231713"/>
                    </a:lnTo>
                    <a:lnTo>
                      <a:pt x="1317582" y="237038"/>
                    </a:lnTo>
                    <a:cubicBezTo>
                      <a:pt x="1817277" y="339290"/>
                      <a:pt x="2193166" y="781419"/>
                      <a:pt x="2193166" y="1311341"/>
                    </a:cubicBezTo>
                    <a:cubicBezTo>
                      <a:pt x="2193166" y="1916966"/>
                      <a:pt x="1702209" y="2407922"/>
                      <a:pt x="1096583" y="2407922"/>
                    </a:cubicBezTo>
                    <a:cubicBezTo>
                      <a:pt x="490957" y="2407922"/>
                      <a:pt x="0" y="1916966"/>
                      <a:pt x="0" y="1311341"/>
                    </a:cubicBezTo>
                    <a:close/>
                  </a:path>
                </a:pathLst>
              </a:custGeom>
              <a:solidFill>
                <a:srgbClr val="FA8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64902C1-A55E-F040-9B1F-B3755F0C42CA}"/>
                  </a:ext>
                </a:extLst>
              </p:cNvPr>
              <p:cNvSpPr/>
              <p:nvPr/>
            </p:nvSpPr>
            <p:spPr>
              <a:xfrm>
                <a:off x="863577" y="1904731"/>
                <a:ext cx="607786" cy="472097"/>
              </a:xfrm>
              <a:prstGeom prst="rect">
                <a:avLst/>
              </a:prstGeom>
              <a:noFill/>
            </p:spPr>
            <p:txBody>
              <a:bodyPr wrap="square" lIns="91428" tIns="45714" rIns="91428" bIns="45714">
                <a:spAutoFit/>
              </a:bodyPr>
              <a:lstStyle/>
              <a:p>
                <a:pPr algn="ctr"/>
                <a:r>
                  <a:rPr lang="en-US" sz="5499" dirty="0">
                    <a:ln w="0">
                      <a:noFill/>
                    </a:ln>
                    <a:solidFill>
                      <a:schemeClr val="bg1"/>
                    </a:solidFill>
                    <a:latin typeface="FontAwesome" pitchFamily="2" charset="0"/>
                  </a:rPr>
                  <a:t></a:t>
                </a:r>
              </a:p>
            </p:txBody>
          </p:sp>
        </p:grpSp>
        <p:sp>
          <p:nvSpPr>
            <p:cNvPr id="22" name="TextBox 21">
              <a:extLst>
                <a:ext uri="{FF2B5EF4-FFF2-40B4-BE49-F238E27FC236}">
                  <a16:creationId xmlns:a16="http://schemas.microsoft.com/office/drawing/2014/main" xmlns="" id="{6657BEEE-EF40-5045-9655-83CF6E333FF6}"/>
                </a:ext>
              </a:extLst>
            </p:cNvPr>
            <p:cNvSpPr txBox="1"/>
            <p:nvPr/>
          </p:nvSpPr>
          <p:spPr>
            <a:xfrm>
              <a:off x="2267785" y="4835462"/>
              <a:ext cx="8352928" cy="1241237"/>
            </a:xfrm>
            <a:prstGeom prst="rect">
              <a:avLst/>
            </a:prstGeom>
            <a:noFill/>
          </p:spPr>
          <p:txBody>
            <a:bodyPr wrap="square" rtlCol="0">
              <a:spAutoFit/>
            </a:bodyPr>
            <a:lstStyle/>
            <a:p>
              <a:r>
                <a:rPr lang="x-none" sz="3733" b="1" dirty="0">
                  <a:latin typeface="Times New Roman" panose="02020603050405020304" pitchFamily="18" charset="0"/>
                  <a:cs typeface="Times New Roman" panose="02020603050405020304" pitchFamily="18" charset="0"/>
                </a:rPr>
                <a:t>Niềm tự hào, tình yêu quê hương, </a:t>
              </a:r>
              <a:r>
                <a:rPr lang="x-none" sz="3733" b="1">
                  <a:latin typeface="Times New Roman" panose="02020603050405020304" pitchFamily="18" charset="0"/>
                  <a:cs typeface="Times New Roman" panose="02020603050405020304" pitchFamily="18" charset="0"/>
                </a:rPr>
                <a:t>đất </a:t>
              </a:r>
              <a:r>
                <a:rPr lang="x-none" sz="3733" b="1">
                  <a:latin typeface="Times New Roman" panose="02020603050405020304" pitchFamily="18" charset="0"/>
                  <a:cs typeface="Times New Roman" panose="02020603050405020304" pitchFamily="18" charset="0"/>
                </a:rPr>
                <a:t>nước</a:t>
              </a:r>
              <a:r>
                <a:rPr lang="en-US" sz="3733" b="1">
                  <a:latin typeface="Times New Roman" panose="02020603050405020304" pitchFamily="18" charset="0"/>
                  <a:cs typeface="Times New Roman" panose="02020603050405020304" pitchFamily="18" charset="0"/>
                </a:rPr>
                <a:t>.</a:t>
              </a:r>
              <a:endParaRPr lang="x-none" sz="3733"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0754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892312" y="224124"/>
            <a:ext cx="8183417" cy="657558"/>
            <a:chOff x="3106057" y="402383"/>
            <a:chExt cx="5689600" cy="791689"/>
          </a:xfrm>
          <a:solidFill>
            <a:srgbClr val="33909B"/>
          </a:solidFill>
        </p:grpSpPr>
        <p:sp>
          <p:nvSpPr>
            <p:cNvPr id="2" name="矩形: 圆角 1"/>
            <p:cNvSpPr/>
            <p:nvPr/>
          </p:nvSpPr>
          <p:spPr>
            <a:xfrm>
              <a:off x="3106057" y="402383"/>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1" name="Copyright Notice"/>
            <p:cNvSpPr>
              <a:spLocks/>
            </p:cNvSpPr>
            <p:nvPr/>
          </p:nvSpPr>
          <p:spPr bwMode="auto">
            <a:xfrm>
              <a:off x="3183911" y="448287"/>
              <a:ext cx="5611745" cy="745785"/>
            </a:xfrm>
            <a:prstGeom prst="rect">
              <a:avLst/>
            </a:prstGeom>
            <a:noFill/>
            <a:ln w="6350" cap="flat" cmpd="sng" algn="ctr">
              <a:noFill/>
              <a:prstDash val="solid"/>
            </a:ln>
            <a:effectLst/>
            <a:extLs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 SỐ KHÁI NIỆM</a:t>
              </a:r>
              <a:endParaRPr lang="en-US" sz="36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 name="文本框 19"/>
          <p:cNvSpPr txBox="1"/>
          <p:nvPr/>
        </p:nvSpPr>
        <p:spPr>
          <a:xfrm>
            <a:off x="494742" y="1290416"/>
            <a:ext cx="10939876" cy="707886"/>
          </a:xfrm>
          <a:prstGeom prst="rect">
            <a:avLst/>
          </a:prstGeom>
          <a:noFill/>
        </p:spPr>
        <p:txBody>
          <a:bodyPr wrap="square" rtlCol="0">
            <a:spAutoFit/>
          </a:bodyPr>
          <a:lstStyle/>
          <a:p>
            <a:r>
              <a:rPr lang="en-US" altLang="zh-CN" sz="4000" b="1" i="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4000" b="1" i="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chuyện</a:t>
            </a:r>
            <a:r>
              <a:rPr lang="en-US" altLang="zh-CN" sz="4000" b="1" i="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8" name="文本框 19"/>
          <p:cNvSpPr txBox="1"/>
          <p:nvPr/>
        </p:nvSpPr>
        <p:spPr>
          <a:xfrm>
            <a:off x="514082" y="1998302"/>
            <a:ext cx="11231603" cy="707886"/>
          </a:xfrm>
          <a:prstGeom prst="rect">
            <a:avLst/>
          </a:prstGeom>
          <a:noFill/>
        </p:spPr>
        <p:txBody>
          <a:bodyPr wrap="square" rtlCol="0">
            <a:spAutoFit/>
          </a:bodyPr>
          <a:lstStyle/>
          <a:p>
            <a:r>
              <a:rPr lang="en-US" altLang="zh-CN" sz="4000" b="1" i="1"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4000" b="1" i="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thứ</a:t>
            </a:r>
            <a:r>
              <a:rPr lang="en-US" altLang="zh-CN" sz="4000" b="1" i="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ba</a:t>
            </a:r>
            <a:r>
              <a:rPr lang="en-US" altLang="zh-CN" sz="4000" b="1" i="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9" name="文本框 19"/>
          <p:cNvSpPr txBox="1"/>
          <p:nvPr/>
        </p:nvSpPr>
        <p:spPr>
          <a:xfrm>
            <a:off x="374673" y="2765652"/>
            <a:ext cx="11599613" cy="707886"/>
          </a:xfrm>
          <a:prstGeom prst="rect">
            <a:avLst/>
          </a:prstGeom>
          <a:noFill/>
        </p:spPr>
        <p:txBody>
          <a:bodyPr wrap="square" rtlCol="0">
            <a:spAutoFit/>
          </a:bodyPr>
          <a:lstStyle/>
          <a:p>
            <a:r>
              <a:rPr lang="en-US" altLang="zh-CN" sz="4000" b="1" i="1"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Trình</a:t>
            </a:r>
            <a:r>
              <a:rPr lang="en-US" altLang="zh-CN" sz="4000" b="1" i="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4000" b="1" i="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thời</a:t>
            </a:r>
            <a:r>
              <a:rPr lang="en-US" altLang="zh-CN" sz="4000" b="1" i="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gian</a:t>
            </a:r>
            <a:r>
              <a:rPr lang="en-US" altLang="zh-CN" sz="4000" b="1" i="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12" name="文本框 19"/>
          <p:cNvSpPr txBox="1"/>
          <p:nvPr/>
        </p:nvSpPr>
        <p:spPr>
          <a:xfrm>
            <a:off x="374674" y="4116365"/>
            <a:ext cx="11281616" cy="707886"/>
          </a:xfrm>
          <a:prstGeom prst="rect">
            <a:avLst/>
          </a:prstGeom>
          <a:noFill/>
        </p:spPr>
        <p:txBody>
          <a:bodyPr wrap="square" rtlCol="0">
            <a:spAutoFit/>
          </a:bodyPr>
          <a:lstStyle/>
          <a:p>
            <a:r>
              <a:rPr lang="en-US" altLang="zh-CN" sz="4000" b="1" i="1" dirty="0" err="1">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4000" b="1" i="1" dirty="0">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4000" b="1" i="1" dirty="0">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kì</a:t>
            </a:r>
            <a:r>
              <a:rPr lang="en-US" altLang="zh-CN" sz="4000" b="1" i="1" dirty="0">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ảo</a:t>
            </a:r>
            <a:r>
              <a:rPr lang="en-US" altLang="zh-CN" sz="4000" b="1" i="1" dirty="0">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hoang</a:t>
            </a:r>
            <a:r>
              <a:rPr lang="en-US" altLang="zh-CN" sz="4000" b="1" i="1" dirty="0">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đường</a:t>
            </a:r>
            <a:r>
              <a:rPr lang="en-US" altLang="zh-CN" sz="4000" b="1" i="1" dirty="0">
                <a:solidFill>
                  <a:srgbClr val="9900CC"/>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13" name="文本框 19"/>
          <p:cNvSpPr txBox="1"/>
          <p:nvPr/>
        </p:nvSpPr>
        <p:spPr>
          <a:xfrm>
            <a:off x="651821" y="4960731"/>
            <a:ext cx="11213607" cy="707886"/>
          </a:xfrm>
          <a:prstGeom prst="rect">
            <a:avLst/>
          </a:prstGeom>
          <a:noFill/>
        </p:spPr>
        <p:txBody>
          <a:bodyPr wrap="square" rtlCol="0">
            <a:spAutoFit/>
          </a:bodyPr>
          <a:lstStyle/>
          <a:p>
            <a:r>
              <a:rPr lang="en-US" altLang="zh-CN" sz="4000" b="1" i="1" dirty="0" err="1">
                <a:solidFill>
                  <a:srgbClr val="3A10D2"/>
                </a:solidFill>
                <a:latin typeface="Times New Roman" panose="02020603050405020304" pitchFamily="18" charset="0"/>
                <a:ea typeface="微软雅黑" panose="020B0503020204020204" pitchFamily="34" charset="-122"/>
                <a:cs typeface="Times New Roman" panose="02020603050405020304" pitchFamily="18" charset="0"/>
              </a:rPr>
              <a:t>Bố</a:t>
            </a:r>
            <a:r>
              <a:rPr lang="en-US" altLang="zh-CN" sz="4000" b="1" i="1" dirty="0">
                <a:solidFill>
                  <a:srgbClr val="3A10D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dirty="0" err="1">
                <a:solidFill>
                  <a:srgbClr val="3A10D2"/>
                </a:solidFill>
                <a:latin typeface="Times New Roman" panose="02020603050405020304" pitchFamily="18" charset="0"/>
                <a:ea typeface="微软雅黑" panose="020B0503020204020204" pitchFamily="34" charset="-122"/>
                <a:cs typeface="Times New Roman" panose="02020603050405020304" pitchFamily="18" charset="0"/>
              </a:rPr>
              <a:t>cục</a:t>
            </a:r>
            <a:r>
              <a:rPr lang="en-US" altLang="zh-CN" sz="4000" b="1" i="1" dirty="0">
                <a:solidFill>
                  <a:srgbClr val="3A10D2"/>
                </a:solidFill>
                <a:latin typeface="Times New Roman" panose="02020603050405020304" pitchFamily="18" charset="0"/>
                <a:ea typeface="微软雅黑" panose="020B0503020204020204" pitchFamily="34" charset="-122"/>
                <a:cs typeface="Times New Roman" panose="02020603050405020304" pitchFamily="18" charset="0"/>
              </a:rPr>
              <a:t>: ……………………………………………… </a:t>
            </a:r>
          </a:p>
        </p:txBody>
      </p:sp>
      <p:sp>
        <p:nvSpPr>
          <p:cNvPr id="5" name="Rectangle 4"/>
          <p:cNvSpPr/>
          <p:nvPr/>
        </p:nvSpPr>
        <p:spPr>
          <a:xfrm>
            <a:off x="3162469" y="1258659"/>
            <a:ext cx="6210131" cy="53543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accent4">
                    <a:lumMod val="75000"/>
                  </a:schemeClr>
                </a:solidFill>
                <a:latin typeface="Arial" panose="020B0604020202020204" pitchFamily="34" charset="0"/>
                <a:cs typeface="Arial" panose="020B0604020202020204" pitchFamily="34" charset="0"/>
              </a:rPr>
              <a:t>TRÌNH BÀY DIỄN BIẾN SỰ VIỆC</a:t>
            </a:r>
          </a:p>
        </p:txBody>
      </p:sp>
      <p:sp>
        <p:nvSpPr>
          <p:cNvPr id="16" name="Rectangle 15"/>
          <p:cNvSpPr/>
          <p:nvPr/>
        </p:nvSpPr>
        <p:spPr>
          <a:xfrm>
            <a:off x="3470068" y="1970063"/>
            <a:ext cx="6605659" cy="535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Arial" panose="020B0604020202020204" pitchFamily="34" charset="0"/>
                <a:cs typeface="Arial" panose="020B0604020202020204" pitchFamily="34" charset="0"/>
              </a:rPr>
              <a:t>GỌI NHÂN VẬT BẰNG TÊN CỦA HỌ </a:t>
            </a:r>
          </a:p>
        </p:txBody>
      </p:sp>
      <p:sp>
        <p:nvSpPr>
          <p:cNvPr id="17" name="Rectangle 16"/>
          <p:cNvSpPr/>
          <p:nvPr/>
        </p:nvSpPr>
        <p:spPr>
          <a:xfrm>
            <a:off x="4621982" y="2718834"/>
            <a:ext cx="7034308" cy="5354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accent1">
                    <a:lumMod val="50000"/>
                  </a:schemeClr>
                </a:solidFill>
                <a:latin typeface="Arial" panose="020B0604020202020204" pitchFamily="34" charset="0"/>
                <a:cs typeface="Arial" panose="020B0604020202020204" pitchFamily="34" charset="0"/>
              </a:rPr>
              <a:t>SÁNG – TRƯA – CHIỀU – TỐI - KHUYA</a:t>
            </a:r>
          </a:p>
        </p:txBody>
      </p:sp>
      <p:sp>
        <p:nvSpPr>
          <p:cNvPr id="22" name="Rectangle 21"/>
          <p:cNvSpPr/>
          <p:nvPr/>
        </p:nvSpPr>
        <p:spPr>
          <a:xfrm>
            <a:off x="2744850" y="4939252"/>
            <a:ext cx="8032009" cy="535437"/>
          </a:xfrm>
          <a:prstGeom prst="rect">
            <a:avLst/>
          </a:prstGeom>
          <a:solidFill>
            <a:srgbClr val="E7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u="sng" dirty="0" err="1">
                <a:solidFill>
                  <a:schemeClr val="tx1"/>
                </a:solidFill>
                <a:latin typeface="Arial" panose="020B0604020202020204" pitchFamily="34" charset="0"/>
                <a:cs typeface="Arial" panose="020B0604020202020204" pitchFamily="34" charset="0"/>
              </a:rPr>
              <a:t>Mở</a:t>
            </a:r>
            <a:r>
              <a:rPr lang="en-US" sz="3600" b="1" u="sng" dirty="0">
                <a:solidFill>
                  <a:schemeClr val="tx1"/>
                </a:solidFill>
                <a:latin typeface="Arial" panose="020B0604020202020204" pitchFamily="34" charset="0"/>
                <a:cs typeface="Arial" panose="020B0604020202020204" pitchFamily="34" charset="0"/>
              </a:rPr>
              <a:t> </a:t>
            </a:r>
            <a:r>
              <a:rPr lang="en-US" sz="3600" b="1" u="sng" dirty="0" err="1">
                <a:solidFill>
                  <a:schemeClr val="tx1"/>
                </a:solidFill>
                <a:latin typeface="Arial" panose="020B0604020202020204" pitchFamily="34" charset="0"/>
                <a:cs typeface="Arial" panose="020B0604020202020204" pitchFamily="34" charset="0"/>
              </a:rPr>
              <a:t>bài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thiệu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truyện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cổ</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tích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sẽ</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kể</a:t>
            </a:r>
            <a:endParaRPr lang="en-US" sz="3600" dirty="0">
              <a:solidFill>
                <a:schemeClr val="tx1"/>
              </a:solidFill>
              <a:latin typeface="Arial" panose="020B0604020202020204" pitchFamily="34" charset="0"/>
              <a:cs typeface="Arial" panose="020B0604020202020204" pitchFamily="34" charset="0"/>
            </a:endParaRPr>
          </a:p>
        </p:txBody>
      </p:sp>
      <p:sp>
        <p:nvSpPr>
          <p:cNvPr id="23" name="Rectangle 22"/>
          <p:cNvSpPr/>
          <p:nvPr/>
        </p:nvSpPr>
        <p:spPr>
          <a:xfrm>
            <a:off x="6382325" y="3414075"/>
            <a:ext cx="5052293" cy="11782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9900CC"/>
                </a:solidFill>
                <a:latin typeface="Arial" panose="020B0604020202020204" pitchFamily="34" charset="0"/>
                <a:cs typeface="Arial" panose="020B0604020202020204" pitchFamily="34" charset="0"/>
              </a:rPr>
              <a:t>CHI TIẾT TƯỞNG TƯỢNG, KHÔNG CÓ THẬT</a:t>
            </a:r>
          </a:p>
        </p:txBody>
      </p:sp>
      <p:sp>
        <p:nvSpPr>
          <p:cNvPr id="18" name="Rectangle 17"/>
          <p:cNvSpPr/>
          <p:nvPr/>
        </p:nvSpPr>
        <p:spPr>
          <a:xfrm>
            <a:off x="2186226" y="5663017"/>
            <a:ext cx="9036945" cy="535437"/>
          </a:xfrm>
          <a:prstGeom prst="rect">
            <a:avLst/>
          </a:prstGeom>
          <a:solidFill>
            <a:srgbClr val="E7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u="sng" dirty="0" err="1">
                <a:solidFill>
                  <a:schemeClr val="tx1"/>
                </a:solidFill>
                <a:latin typeface="Arial" panose="020B0604020202020204" pitchFamily="34" charset="0"/>
                <a:cs typeface="Arial" panose="020B0604020202020204" pitchFamily="34" charset="0"/>
              </a:rPr>
              <a:t>Thân</a:t>
            </a:r>
            <a:r>
              <a:rPr lang="en-US" sz="3600" b="1" u="sng" dirty="0">
                <a:solidFill>
                  <a:schemeClr val="tx1"/>
                </a:solidFill>
                <a:latin typeface="Arial" panose="020B0604020202020204" pitchFamily="34" charset="0"/>
                <a:cs typeface="Arial" panose="020B0604020202020204" pitchFamily="34" charset="0"/>
              </a:rPr>
              <a:t> </a:t>
            </a:r>
            <a:r>
              <a:rPr lang="en-US" sz="3600" b="1" u="sng" dirty="0" err="1">
                <a:solidFill>
                  <a:schemeClr val="tx1"/>
                </a:solidFill>
                <a:latin typeface="Arial" panose="020B0604020202020204" pitchFamily="34" charset="0"/>
                <a:cs typeface="Arial" panose="020B0604020202020204" pitchFamily="34" charset="0"/>
              </a:rPr>
              <a:t>bài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lượt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diễn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biến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việc</a:t>
            </a:r>
            <a:endParaRPr lang="en-US" sz="36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1525649" y="6324151"/>
            <a:ext cx="8358581" cy="535437"/>
          </a:xfrm>
          <a:prstGeom prst="rect">
            <a:avLst/>
          </a:prstGeom>
          <a:solidFill>
            <a:srgbClr val="E7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u="sng" dirty="0" err="1">
                <a:solidFill>
                  <a:schemeClr val="tx1"/>
                </a:solidFill>
                <a:latin typeface="Arial" panose="020B0604020202020204" pitchFamily="34" charset="0"/>
                <a:cs typeface="Arial" panose="020B0604020202020204" pitchFamily="34" charset="0"/>
              </a:rPr>
              <a:t>Kết</a:t>
            </a:r>
            <a:r>
              <a:rPr lang="en-US" sz="3600" b="1" u="sng" dirty="0">
                <a:solidFill>
                  <a:schemeClr val="tx1"/>
                </a:solidFill>
                <a:latin typeface="Arial" panose="020B0604020202020204" pitchFamily="34" charset="0"/>
                <a:cs typeface="Arial" panose="020B0604020202020204" pitchFamily="34" charset="0"/>
              </a:rPr>
              <a:t> </a:t>
            </a:r>
            <a:r>
              <a:rPr lang="en-US" sz="3600" b="1" u="sng" dirty="0" err="1">
                <a:solidFill>
                  <a:schemeClr val="tx1"/>
                </a:solidFill>
                <a:latin typeface="Arial" panose="020B0604020202020204" pitchFamily="34" charset="0"/>
                <a:cs typeface="Arial" panose="020B0604020202020204" pitchFamily="34" charset="0"/>
              </a:rPr>
              <a:t>bài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nêu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cảm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nghĩ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về</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truyện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vừa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kể</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402244"/>
      </p:ext>
    </p:extLst>
  </p:cSld>
  <p:clrMapOvr>
    <a:masterClrMapping/>
  </p:clrMapOvr>
  <p:transition spd="slow" advClick="0">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12"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12"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22" grpId="0" animBg="1"/>
      <p:bldP spid="23"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037" y="210764"/>
            <a:ext cx="7666627" cy="584699"/>
          </a:xfrm>
          <a:prstGeom prst="rect">
            <a:avLst/>
          </a:prstGeom>
          <a:noFill/>
        </p:spPr>
        <p:txBody>
          <a:bodyPr wrap="square" rtlCol="0">
            <a:spAutoFit/>
          </a:bodyPr>
          <a:lstStyle/>
          <a:p>
            <a:pPr algn="ctr"/>
            <a:r>
              <a:rPr lang="en-US" sz="32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NỘI DUNG BÀI HỌC CẦN GHI NHỚ</a:t>
            </a:r>
            <a:endParaRPr lang="en-US" sz="32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xmlns="" id="{073B5037-0D3D-D843-B23F-302CF4228198}"/>
              </a:ext>
            </a:extLst>
          </p:cNvPr>
          <p:cNvSpPr/>
          <p:nvPr/>
        </p:nvSpPr>
        <p:spPr>
          <a:xfrm>
            <a:off x="542855" y="1125918"/>
            <a:ext cx="11225929" cy="1634277"/>
          </a:xfrm>
          <a:prstGeom prst="roundRect">
            <a:avLst/>
          </a:prstGeom>
        </p:spPr>
        <p:style>
          <a:lnRef idx="3">
            <a:schemeClr val="lt1"/>
          </a:lnRef>
          <a:fillRef idx="1">
            <a:schemeClr val="accent2"/>
          </a:fillRef>
          <a:effectRef idx="1">
            <a:schemeClr val="accent2"/>
          </a:effectRef>
          <a:fontRef idx="minor">
            <a:schemeClr val="lt1"/>
          </a:fontRef>
        </p:style>
        <p:txBody>
          <a:bodyPr wrap="square" lIns="91428" tIns="45714" rIns="91428" bIns="45714" rtlCol="0" anchor="ctr">
            <a:spAutoFit/>
          </a:bodyPr>
          <a:lstStyle/>
          <a:p>
            <a:pPr algn="just"/>
            <a:r>
              <a:rPr lang="x-none" sz="3000" b="1" dirty="0">
                <a:ln w="0">
                  <a:noFill/>
                </a:ln>
                <a:solidFill>
                  <a:schemeClr val="bg1"/>
                </a:solidFill>
                <a:latin typeface="Times New Roman" panose="02020603050405020304" pitchFamily="18" charset="0"/>
                <a:cs typeface="Times New Roman" panose="02020603050405020304" pitchFamily="18" charset="0"/>
              </a:rPr>
              <a:t>Khái niệm</a:t>
            </a:r>
            <a:r>
              <a:rPr lang="en-US" sz="3000" b="1" dirty="0">
                <a:latin typeface="Times New Roman" panose="02020603050405020304" pitchFamily="18" charset="0"/>
                <a:cs typeface="Times New Roman" panose="02020603050405020304" pitchFamily="18" charset="0"/>
              </a:rPr>
              <a: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Lục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Việt</a:t>
            </a:r>
            <a:r>
              <a:rPr lang="en-US" sz="3000" dirty="0">
                <a:latin typeface="Times New Roman" panose="02020603050405020304" pitchFamily="18" charset="0"/>
                <a:cs typeface="Times New Roman" panose="02020603050405020304" pitchFamily="18" charset="0"/>
              </a:rPr>
              <a:t> Nam.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6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8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bát</a:t>
            </a:r>
            <a:r>
              <a:rPr lang="en-US" sz="3000" dirty="0">
                <a:latin typeface="Times New Roman" panose="02020603050405020304" pitchFamily="18" charset="0"/>
                <a:cs typeface="Times New Roman" panose="02020603050405020304" pitchFamily="18" charset="0"/>
              </a:rPr>
              <a:t>).</a:t>
            </a:r>
            <a:endParaRPr lang="x-none" sz="3000"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xmlns="" id="{40A3D868-7D12-274F-A7C1-88641A76FFC1}"/>
              </a:ext>
            </a:extLst>
          </p:cNvPr>
          <p:cNvSpPr/>
          <p:nvPr/>
        </p:nvSpPr>
        <p:spPr>
          <a:xfrm>
            <a:off x="542855" y="2770903"/>
            <a:ext cx="11225929" cy="1634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28" tIns="45714" rIns="91428" bIns="45714" rtlCol="0" anchor="ctr">
            <a:spAutoFit/>
          </a:bodyPr>
          <a:lstStyle/>
          <a:p>
            <a:pPr algn="just"/>
            <a:r>
              <a:rPr lang="en-US" sz="3000" b="1" i="1" dirty="0" err="1">
                <a:latin typeface="Times New Roman" panose="02020603050405020304" pitchFamily="18" charset="0"/>
                <a:cs typeface="Times New Roman" panose="02020603050405020304" pitchFamily="18" charset="0"/>
              </a:rPr>
              <a:t>Cách</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gieo</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vần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cs typeface="Times New Roman" panose="02020603050405020304" pitchFamily="18" charset="0"/>
              </a:rPr>
              <a:t> 6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cs typeface="Times New Roman" panose="02020603050405020304" pitchFamily="18" charset="0"/>
              </a:rPr>
              <a:t> 6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cs typeface="Times New Roman" panose="02020603050405020304" pitchFamily="18" charset="0"/>
              </a:rPr>
              <a:t> 8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cs typeface="Times New Roman" panose="02020603050405020304" pitchFamily="18" charset="0"/>
              </a:rPr>
              <a:t> 6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x-none" sz="3000" dirty="0">
                <a:latin typeface="Times New Roman" panose="02020603050405020304" pitchFamily="18" charset="0"/>
                <a:cs typeface="Times New Roman" panose="02020603050405020304" pitchFamily="18" charset="0"/>
              </a:rPr>
              <a:t> </a:t>
            </a:r>
          </a:p>
        </p:txBody>
      </p:sp>
      <p:sp>
        <p:nvSpPr>
          <p:cNvPr id="9" name="Rounded Rectangle 8">
            <a:extLst>
              <a:ext uri="{FF2B5EF4-FFF2-40B4-BE49-F238E27FC236}">
                <a16:creationId xmlns:a16="http://schemas.microsoft.com/office/drawing/2014/main" xmlns="" id="{9C1FF825-4836-1846-A89D-5263E8EDCC4F}"/>
              </a:ext>
            </a:extLst>
          </p:cNvPr>
          <p:cNvSpPr/>
          <p:nvPr/>
        </p:nvSpPr>
        <p:spPr>
          <a:xfrm>
            <a:off x="542855" y="4415887"/>
            <a:ext cx="11225929" cy="1123566"/>
          </a:xfrm>
          <a:prstGeom prst="roundRect">
            <a:avLst/>
          </a:prstGeom>
        </p:spPr>
        <p:style>
          <a:lnRef idx="3">
            <a:schemeClr val="lt1"/>
          </a:lnRef>
          <a:fillRef idx="1">
            <a:schemeClr val="accent6"/>
          </a:fillRef>
          <a:effectRef idx="1">
            <a:schemeClr val="accent6"/>
          </a:effectRef>
          <a:fontRef idx="minor">
            <a:schemeClr val="lt1"/>
          </a:fontRef>
        </p:style>
        <p:txBody>
          <a:bodyPr wrap="square" lIns="91428" tIns="45714" rIns="91428" bIns="45714" rtlCol="0" anchor="ctr">
            <a:spAutoFit/>
          </a:bodyPr>
          <a:lstStyle/>
          <a:p>
            <a:r>
              <a:rPr lang="en-US" sz="3000" b="1" i="1" dirty="0" err="1">
                <a:latin typeface="Times New Roman" panose="02020603050405020304" pitchFamily="18" charset="0"/>
                <a:cs typeface="Times New Roman" panose="02020603050405020304" pitchFamily="18" charset="0"/>
              </a:rPr>
              <a:t>Về</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ngắt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nhịp</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ngắt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nhịp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chẵn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2/2/2, 2/4/2</a:t>
            </a:r>
            <a:r>
              <a:rPr lang="en-US" sz="300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4/4</a:t>
            </a:r>
            <a:endParaRPr lang="x-none" sz="30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xmlns="" id="{6A469673-A32B-254F-8DF7-12D5FAEDAA90}"/>
              </a:ext>
            </a:extLst>
          </p:cNvPr>
          <p:cNvSpPr/>
          <p:nvPr/>
        </p:nvSpPr>
        <p:spPr>
          <a:xfrm>
            <a:off x="542855" y="5550161"/>
            <a:ext cx="11225930" cy="1123566"/>
          </a:xfrm>
          <a:prstGeom prst="roundRect">
            <a:avLst/>
          </a:prstGeom>
          <a:solidFill>
            <a:schemeClr val="tx2">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lIns="91428" tIns="45714" rIns="91428" bIns="45714" rtlCol="0" anchor="ctr">
            <a:spAutoFit/>
          </a:bodyPr>
          <a:lstStyle/>
          <a:p>
            <a:r>
              <a:rPr lang="en-US" sz="3000" b="1" i="1" dirty="0" err="1">
                <a:solidFill>
                  <a:schemeClr val="bg1"/>
                </a:solidFill>
                <a:latin typeface="Times New Roman" panose="02020603050405020304" pitchFamily="18" charset="0"/>
                <a:cs typeface="Times New Roman" panose="02020603050405020304" pitchFamily="18" charset="0"/>
              </a:rPr>
              <a:t>Về</a:t>
            </a:r>
            <a:r>
              <a:rPr lang="en-US" sz="3000" b="1" i="1" dirty="0">
                <a:solidFill>
                  <a:schemeClr val="bg1"/>
                </a:solidFill>
                <a:latin typeface="Times New Roman" panose="02020603050405020304" pitchFamily="18" charset="0"/>
                <a:cs typeface="Times New Roman" panose="02020603050405020304" pitchFamily="18" charset="0"/>
              </a:rPr>
              <a:t> </a:t>
            </a:r>
            <a:r>
              <a:rPr lang="en-US" sz="3000" b="1" i="1" dirty="0" err="1">
                <a:solidFill>
                  <a:schemeClr val="bg1"/>
                </a:solidFill>
                <a:latin typeface="Times New Roman" panose="02020603050405020304" pitchFamily="18" charset="0"/>
                <a:cs typeface="Times New Roman" panose="02020603050405020304" pitchFamily="18" charset="0"/>
              </a:rPr>
              <a:t>thanh</a:t>
            </a:r>
            <a:r>
              <a:rPr lang="en-US" sz="3000" b="1" i="1" dirty="0">
                <a:solidFill>
                  <a:schemeClr val="bg1"/>
                </a:solidFill>
                <a:latin typeface="Times New Roman" panose="02020603050405020304" pitchFamily="18" charset="0"/>
                <a:cs typeface="Times New Roman" panose="02020603050405020304" pitchFamily="18" charset="0"/>
              </a:rPr>
              <a:t> </a:t>
            </a:r>
            <a:r>
              <a:rPr lang="en-US" sz="3000" b="1" i="1" dirty="0" err="1">
                <a:solidFill>
                  <a:schemeClr val="bg1"/>
                </a:solidFill>
                <a:latin typeface="Times New Roman" panose="02020603050405020304" pitchFamily="18" charset="0"/>
                <a:cs typeface="Times New Roman" panose="02020603050405020304" pitchFamily="18" charset="0"/>
              </a:rPr>
              <a:t>điệu</a:t>
            </a:r>
            <a:r>
              <a:rPr lang="en-US" sz="3000" b="1"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là</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sự</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phối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hợp</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thanh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điệu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giữa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các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tiếng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trong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một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cặp</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câu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lục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bát</a:t>
            </a:r>
            <a:r>
              <a:rPr lang="en-US" sz="3000" dirty="0">
                <a:solidFill>
                  <a:schemeClr val="bg1"/>
                </a:solidFill>
                <a:latin typeface="Times New Roman" panose="02020603050405020304" pitchFamily="18" charset="0"/>
                <a:cs typeface="Times New Roman" panose="02020603050405020304" pitchFamily="18" charset="0"/>
              </a:rPr>
              <a:t>.</a:t>
            </a:r>
            <a:endParaRPr lang="x-none" sz="3000"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 y="1241"/>
            <a:ext cx="12190413" cy="6857107"/>
          </a:xfrm>
          <a:prstGeom prst="rect">
            <a:avLst/>
          </a:prstGeom>
          <a:noFill/>
          <a:ln w="76200" cmpd="tri">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19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241"/>
            <a:ext cx="12190413" cy="6857107"/>
          </a:xfrm>
          <a:prstGeom prst="rect">
            <a:avLst/>
          </a:prstGeom>
          <a:noFill/>
          <a:ln w="76200" cmpd="tri">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19037" y="210764"/>
            <a:ext cx="7666627" cy="584699"/>
          </a:xfrm>
          <a:prstGeom prst="rect">
            <a:avLst/>
          </a:prstGeom>
          <a:noFill/>
        </p:spPr>
        <p:txBody>
          <a:bodyPr wrap="square" rtlCol="0">
            <a:spAutoFit/>
          </a:bodyPr>
          <a:lstStyle/>
          <a:p>
            <a:pPr algn="ctr"/>
            <a:r>
              <a:rPr lang="en-US" sz="32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NỘI DUNG BÀI HỌC CẦN GHI NHỚ</a:t>
            </a:r>
            <a:endParaRPr lang="en-US" sz="32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DEA39776-E020-5841-B921-35972449916D}"/>
              </a:ext>
            </a:extLst>
          </p:cNvPr>
          <p:cNvSpPr txBox="1"/>
          <p:nvPr/>
        </p:nvSpPr>
        <p:spPr>
          <a:xfrm>
            <a:off x="442854" y="1077740"/>
            <a:ext cx="11538035" cy="2554212"/>
          </a:xfrm>
          <a:prstGeom prst="rect">
            <a:avLst/>
          </a:prstGeom>
          <a:noFill/>
        </p:spPr>
        <p:txBody>
          <a:bodyPr wrap="square" rtlCol="0">
            <a:spAutoFit/>
          </a:bodyPr>
          <a:lstStyle/>
          <a:p>
            <a:pPr algn="just"/>
            <a:r>
              <a:rPr lang="en-US" sz="3200" b="1">
                <a:solidFill>
                  <a:srgbClr val="0000CC"/>
                </a:solidFill>
                <a:latin typeface="Times New Roman" panose="02020603050405020304" pitchFamily="18" charset="0"/>
                <a:cs typeface="Times New Roman" panose="02020603050405020304" pitchFamily="18" charset="0"/>
              </a:rPr>
              <a:t>Bài ca dao số 1:</a:t>
            </a:r>
          </a:p>
          <a:p>
            <a:pPr algn="just"/>
            <a:r>
              <a:rPr lang="en-US" sz="3200">
                <a:solidFill>
                  <a:srgbClr val="0000CC"/>
                </a:solidFill>
                <a:latin typeface="Times New Roman" panose="02020603050405020304" pitchFamily="18" charset="0"/>
                <a:cs typeface="Times New Roman" panose="02020603050405020304" pitchFamily="18" charset="0"/>
              </a:rPr>
              <a:t>-</a:t>
            </a:r>
            <a:r>
              <a:rPr lang="x-none"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Nghệ thuật: </a:t>
            </a:r>
            <a:r>
              <a:rPr lang="x-none" sz="3200">
                <a:solidFill>
                  <a:srgbClr val="0000CC"/>
                </a:solidFill>
                <a:latin typeface="Times New Roman" panose="02020603050405020304" pitchFamily="18" charset="0"/>
                <a:cs typeface="Times New Roman" panose="02020603050405020304" pitchFamily="18" charset="0"/>
              </a:rPr>
              <a:t>Liệt kê</a:t>
            </a:r>
            <a:r>
              <a:rPr lang="en-US" sz="3200">
                <a:solidFill>
                  <a:srgbClr val="0000CC"/>
                </a:solidFill>
                <a:latin typeface="Times New Roman" panose="02020603050405020304" pitchFamily="18" charset="0"/>
                <a:cs typeface="Times New Roman" panose="02020603050405020304" pitchFamily="18" charset="0"/>
              </a:rPr>
              <a:t>,</a:t>
            </a:r>
            <a:r>
              <a:rPr lang="x-none"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s</a:t>
            </a:r>
            <a:r>
              <a:rPr lang="x-none" sz="3200">
                <a:solidFill>
                  <a:srgbClr val="0000CC"/>
                </a:solidFill>
                <a:latin typeface="Times New Roman" panose="02020603050405020304" pitchFamily="18" charset="0"/>
                <a:cs typeface="Times New Roman" panose="02020603050405020304" pitchFamily="18" charset="0"/>
              </a:rPr>
              <a:t>o sánh</a:t>
            </a:r>
            <a:endParaRPr lang="en-US" sz="3200">
              <a:solidFill>
                <a:srgbClr val="0000CC"/>
              </a:solidFill>
              <a:latin typeface="Times New Roman" panose="02020603050405020304" pitchFamily="18" charset="0"/>
              <a:cs typeface="Times New Roman" panose="02020603050405020304" pitchFamily="18" charset="0"/>
            </a:endParaRPr>
          </a:p>
          <a:p>
            <a:pPr algn="just"/>
            <a:r>
              <a:rPr lang="en-US" sz="3200">
                <a:solidFill>
                  <a:srgbClr val="0000CC"/>
                </a:solidFill>
                <a:latin typeface="Times New Roman" panose="02020603050405020304" pitchFamily="18" charset="0"/>
                <a:cs typeface="Times New Roman" panose="02020603050405020304" pitchFamily="18" charset="0"/>
              </a:rPr>
              <a:t>- Nội dung: Ca ngợi </a:t>
            </a:r>
            <a:r>
              <a:rPr lang="en-US" sz="3200">
                <a:solidFill>
                  <a:srgbClr val="0000CC"/>
                </a:solidFill>
                <a:latin typeface="Times New Roman" panose="02020603050405020304" pitchFamily="18" charset="0"/>
                <a:cs typeface="Times New Roman" panose="02020603050405020304" pitchFamily="18" charset="0"/>
              </a:rPr>
              <a:t>s</a:t>
            </a:r>
            <a:r>
              <a:rPr lang="x-none" sz="3200">
                <a:solidFill>
                  <a:srgbClr val="0000CC"/>
                </a:solidFill>
                <a:latin typeface="Times New Roman" panose="02020603050405020304" pitchFamily="18" charset="0"/>
                <a:cs typeface="Times New Roman" panose="02020603050405020304" pitchFamily="18" charset="0"/>
              </a:rPr>
              <a:t>ự </a:t>
            </a:r>
            <a:r>
              <a:rPr lang="x-none" sz="3200">
                <a:solidFill>
                  <a:srgbClr val="0000CC"/>
                </a:solidFill>
                <a:latin typeface="Times New Roman" panose="02020603050405020304" pitchFamily="18" charset="0"/>
                <a:cs typeface="Times New Roman" panose="02020603050405020304" pitchFamily="18" charset="0"/>
              </a:rPr>
              <a:t>sầm uất, đông đúc, giàu </a:t>
            </a:r>
            <a:r>
              <a:rPr lang="x-none" sz="3200">
                <a:solidFill>
                  <a:srgbClr val="0000CC"/>
                </a:solidFill>
                <a:latin typeface="Times New Roman" panose="02020603050405020304" pitchFamily="18" charset="0"/>
                <a:cs typeface="Times New Roman" panose="02020603050405020304" pitchFamily="18" charset="0"/>
              </a:rPr>
              <a:t>có</a:t>
            </a:r>
            <a:r>
              <a:rPr lang="en-US" sz="3200">
                <a:solidFill>
                  <a:srgbClr val="0000CC"/>
                </a:solidFill>
                <a:latin typeface="Times New Roman" panose="02020603050405020304" pitchFamily="18" charset="0"/>
                <a:cs typeface="Times New Roman" panose="02020603050405020304" pitchFamily="18" charset="0"/>
              </a:rPr>
              <a:t> của </a:t>
            </a:r>
            <a:r>
              <a:rPr lang="x-none" sz="3200">
                <a:solidFill>
                  <a:srgbClr val="0000CC"/>
                </a:solidFill>
                <a:latin typeface="Times New Roman" panose="02020603050405020304" pitchFamily="18" charset="0"/>
                <a:cs typeface="Times New Roman" panose="02020603050405020304" pitchFamily="18" charset="0"/>
              </a:rPr>
              <a:t>vùng </a:t>
            </a:r>
            <a:r>
              <a:rPr lang="x-none" sz="3200">
                <a:solidFill>
                  <a:srgbClr val="0000CC"/>
                </a:solidFill>
                <a:latin typeface="Times New Roman" panose="02020603050405020304" pitchFamily="18" charset="0"/>
                <a:cs typeface="Times New Roman" panose="02020603050405020304" pitchFamily="18" charset="0"/>
              </a:rPr>
              <a:t>đất Thăng </a:t>
            </a:r>
            <a:r>
              <a:rPr lang="x-none" sz="3200">
                <a:solidFill>
                  <a:srgbClr val="0000CC"/>
                </a:solidFill>
                <a:latin typeface="Times New Roman" panose="02020603050405020304" pitchFamily="18" charset="0"/>
                <a:cs typeface="Times New Roman" panose="02020603050405020304" pitchFamily="18" charset="0"/>
              </a:rPr>
              <a:t>Long</a:t>
            </a:r>
            <a:r>
              <a:rPr lang="en-US" sz="3200">
                <a:solidFill>
                  <a:srgbClr val="0000CC"/>
                </a:solidFill>
                <a:latin typeface="Times New Roman" panose="02020603050405020304" pitchFamily="18" charset="0"/>
                <a:cs typeface="Times New Roman" panose="02020603050405020304" pitchFamily="18" charset="0"/>
              </a:rPr>
              <a:t>. Đồng thời thể hiện</a:t>
            </a:r>
            <a:r>
              <a:rPr lang="x-none"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s</a:t>
            </a:r>
            <a:r>
              <a:rPr lang="x-none" sz="3200">
                <a:solidFill>
                  <a:srgbClr val="0000CC"/>
                </a:solidFill>
                <a:latin typeface="Times New Roman" panose="02020603050405020304" pitchFamily="18" charset="0"/>
                <a:cs typeface="Times New Roman" panose="02020603050405020304" pitchFamily="18" charset="0"/>
              </a:rPr>
              <a:t>ự </a:t>
            </a:r>
            <a:r>
              <a:rPr lang="x-none" sz="3200">
                <a:solidFill>
                  <a:srgbClr val="0000CC"/>
                </a:solidFill>
                <a:latin typeface="Times New Roman" panose="02020603050405020304" pitchFamily="18" charset="0"/>
                <a:cs typeface="Times New Roman" panose="02020603050405020304" pitchFamily="18" charset="0"/>
              </a:rPr>
              <a:t>am </a:t>
            </a:r>
            <a:r>
              <a:rPr lang="x-none" sz="3200">
                <a:solidFill>
                  <a:srgbClr val="0000CC"/>
                </a:solidFill>
                <a:latin typeface="Times New Roman" panose="02020603050405020304" pitchFamily="18" charset="0"/>
                <a:cs typeface="Times New Roman" panose="02020603050405020304" pitchFamily="18" charset="0"/>
              </a:rPr>
              <a:t>hiểu</a:t>
            </a:r>
            <a:r>
              <a:rPr lang="en-US" sz="3200">
                <a:solidFill>
                  <a:srgbClr val="0000CC"/>
                </a:solidFill>
                <a:latin typeface="Times New Roman" panose="02020603050405020304" pitchFamily="18" charset="0"/>
                <a:cs typeface="Times New Roman" panose="02020603050405020304" pitchFamily="18" charset="0"/>
              </a:rPr>
              <a:t>, n</a:t>
            </a:r>
            <a:r>
              <a:rPr lang="x-none" sz="3200">
                <a:solidFill>
                  <a:srgbClr val="0000CC"/>
                </a:solidFill>
                <a:latin typeface="Times New Roman" panose="02020603050405020304" pitchFamily="18" charset="0"/>
                <a:cs typeface="Times New Roman" panose="02020603050405020304" pitchFamily="18" charset="0"/>
              </a:rPr>
              <a:t>iềm </a:t>
            </a:r>
            <a:r>
              <a:rPr lang="x-none" sz="3200">
                <a:solidFill>
                  <a:srgbClr val="0000CC"/>
                </a:solidFill>
                <a:latin typeface="Times New Roman" panose="02020603050405020304" pitchFamily="18" charset="0"/>
                <a:cs typeface="Times New Roman" panose="02020603050405020304" pitchFamily="18" charset="0"/>
              </a:rPr>
              <a:t>tự hào về mảnh đất “nhất kinh kì</a:t>
            </a:r>
            <a:r>
              <a:rPr lang="x-none" sz="3200">
                <a:solidFill>
                  <a:srgbClr val="0000CC"/>
                </a:solidFill>
                <a:latin typeface="Times New Roman" panose="02020603050405020304" pitchFamily="18" charset="0"/>
                <a:cs typeface="Times New Roman" panose="02020603050405020304" pitchFamily="18" charset="0"/>
              </a:rPr>
              <a:t>”</a:t>
            </a:r>
            <a:endParaRPr lang="x-none" sz="3200">
              <a:solidFill>
                <a:srgbClr val="0000CC"/>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28193B60-568B-4E4B-B121-5FD408BDE909}"/>
              </a:ext>
            </a:extLst>
          </p:cNvPr>
          <p:cNvSpPr txBox="1"/>
          <p:nvPr/>
        </p:nvSpPr>
        <p:spPr>
          <a:xfrm>
            <a:off x="514029" y="3631952"/>
            <a:ext cx="3010016" cy="666699"/>
          </a:xfrm>
          <a:prstGeom prst="rect">
            <a:avLst/>
          </a:prstGeom>
          <a:noFill/>
        </p:spPr>
        <p:txBody>
          <a:bodyPr wrap="square" rtlCol="0">
            <a:spAutoFit/>
          </a:bodyPr>
          <a:lstStyle/>
          <a:p>
            <a:r>
              <a:rPr lang="vi-VN" sz="3733" b="1">
                <a:solidFill>
                  <a:srgbClr val="0000CC"/>
                </a:solidFill>
                <a:latin typeface="Times New Roman" panose="02020603050405020304" pitchFamily="18" charset="0"/>
                <a:cs typeface="Times New Roman" panose="02020603050405020304" pitchFamily="18" charset="0"/>
              </a:rPr>
              <a:t> </a:t>
            </a:r>
            <a:endParaRPr lang="x-none" sz="3733" b="1" dirty="0">
              <a:solidFill>
                <a:srgbClr val="0000CC"/>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AD78D63D-98D4-CF47-AFBF-7696284B851D}"/>
              </a:ext>
            </a:extLst>
          </p:cNvPr>
          <p:cNvSpPr txBox="1"/>
          <p:nvPr/>
        </p:nvSpPr>
        <p:spPr>
          <a:xfrm>
            <a:off x="442854" y="4079569"/>
            <a:ext cx="11538035" cy="2061834"/>
          </a:xfrm>
          <a:prstGeom prst="rect">
            <a:avLst/>
          </a:prstGeom>
          <a:noFill/>
        </p:spPr>
        <p:txBody>
          <a:bodyPr wrap="square" rtlCol="0">
            <a:spAutoFit/>
          </a:bodyPr>
          <a:lstStyle/>
          <a:p>
            <a:pPr algn="just"/>
            <a:r>
              <a:rPr lang="en-US" sz="3200" b="1">
                <a:solidFill>
                  <a:srgbClr val="0000CC"/>
                </a:solidFill>
                <a:latin typeface="Times New Roman" panose="02020603050405020304" pitchFamily="18" charset="0"/>
                <a:cs typeface="Times New Roman" panose="02020603050405020304" pitchFamily="18" charset="0"/>
              </a:rPr>
              <a:t>Bài ca dao số </a:t>
            </a:r>
            <a:r>
              <a:rPr lang="en-US" sz="3200" b="1">
                <a:solidFill>
                  <a:srgbClr val="0000CC"/>
                </a:solidFill>
                <a:latin typeface="Times New Roman" panose="02020603050405020304" pitchFamily="18" charset="0"/>
                <a:cs typeface="Times New Roman" panose="02020603050405020304" pitchFamily="18" charset="0"/>
              </a:rPr>
              <a:t>2:</a:t>
            </a:r>
            <a:endParaRPr lang="en-US" sz="3200" b="1">
              <a:solidFill>
                <a:srgbClr val="0000CC"/>
              </a:solidFill>
              <a:latin typeface="Times New Roman" panose="02020603050405020304" pitchFamily="18" charset="0"/>
              <a:cs typeface="Times New Roman" panose="02020603050405020304" pitchFamily="18" charset="0"/>
            </a:endParaRPr>
          </a:p>
          <a:p>
            <a:pPr algn="just"/>
            <a:r>
              <a:rPr lang="vi-VN" sz="3200" b="1">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Nghệ thuật: Đ</a:t>
            </a:r>
            <a:r>
              <a:rPr lang="vi-VN" sz="3200">
                <a:solidFill>
                  <a:srgbClr val="0000CC"/>
                </a:solidFill>
                <a:latin typeface="Times New Roman" panose="02020603050405020304" pitchFamily="18" charset="0"/>
                <a:cs typeface="Times New Roman" panose="02020603050405020304" pitchFamily="18" charset="0"/>
              </a:rPr>
              <a:t>ối đáp </a:t>
            </a:r>
            <a:endParaRPr lang="x-none" sz="3200">
              <a:solidFill>
                <a:srgbClr val="0000CC"/>
              </a:solidFill>
              <a:latin typeface="Times New Roman" panose="02020603050405020304" pitchFamily="18" charset="0"/>
              <a:cs typeface="Times New Roman" panose="02020603050405020304" pitchFamily="18" charset="0"/>
            </a:endParaRPr>
          </a:p>
          <a:p>
            <a:pPr algn="just"/>
            <a:r>
              <a:rPr lang="vi-VN"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Nội dung: </a:t>
            </a:r>
            <a:r>
              <a:rPr lang="vi-VN" sz="3200">
                <a:solidFill>
                  <a:srgbClr val="0000CC"/>
                </a:solidFill>
                <a:latin typeface="Times New Roman" panose="02020603050405020304" pitchFamily="18" charset="0"/>
                <a:cs typeface="Times New Roman" panose="02020603050405020304" pitchFamily="18" charset="0"/>
              </a:rPr>
              <a:t>Niềm </a:t>
            </a:r>
            <a:r>
              <a:rPr lang="vi-VN" sz="3200" dirty="0">
                <a:solidFill>
                  <a:srgbClr val="0000CC"/>
                </a:solidFill>
                <a:latin typeface="Times New Roman" panose="02020603050405020304" pitchFamily="18" charset="0"/>
                <a:cs typeface="Times New Roman" panose="02020603050405020304" pitchFamily="18" charset="0"/>
              </a:rPr>
              <a:t>tự hào về truyền thống đánh giặc </a:t>
            </a:r>
            <a:r>
              <a:rPr lang="vi-VN" sz="3200">
                <a:solidFill>
                  <a:srgbClr val="0000CC"/>
                </a:solidFill>
                <a:latin typeface="Times New Roman" panose="02020603050405020304" pitchFamily="18" charset="0"/>
                <a:cs typeface="Times New Roman" panose="02020603050405020304" pitchFamily="18" charset="0"/>
              </a:rPr>
              <a:t>giữ </a:t>
            </a:r>
            <a:r>
              <a:rPr lang="vi-VN" sz="3200">
                <a:solidFill>
                  <a:srgbClr val="0000CC"/>
                </a:solidFill>
                <a:latin typeface="Times New Roman" panose="02020603050405020304" pitchFamily="18" charset="0"/>
                <a:cs typeface="Times New Roman" panose="02020603050405020304" pitchFamily="18" charset="0"/>
              </a:rPr>
              <a:t>nước</a:t>
            </a:r>
            <a:r>
              <a:rPr lang="en-US" sz="3200">
                <a:solidFill>
                  <a:srgbClr val="0000CC"/>
                </a:solidFill>
                <a:latin typeface="Times New Roman" panose="02020603050405020304" pitchFamily="18" charset="0"/>
                <a:cs typeface="Times New Roman" panose="02020603050405020304" pitchFamily="18" charset="0"/>
              </a:rPr>
              <a:t> và t</a:t>
            </a:r>
            <a:r>
              <a:rPr lang="x-none" sz="3200">
                <a:solidFill>
                  <a:srgbClr val="0000CC"/>
                </a:solidFill>
                <a:latin typeface="Times New Roman" panose="02020603050405020304" pitchFamily="18" charset="0"/>
                <a:cs typeface="Times New Roman" panose="02020603050405020304" pitchFamily="18" charset="0"/>
              </a:rPr>
              <a:t>ình </a:t>
            </a:r>
            <a:r>
              <a:rPr lang="x-none" sz="3200" dirty="0">
                <a:solidFill>
                  <a:srgbClr val="0000CC"/>
                </a:solidFill>
                <a:latin typeface="Times New Roman" panose="02020603050405020304" pitchFamily="18" charset="0"/>
                <a:cs typeface="Times New Roman" panose="02020603050405020304" pitchFamily="18" charset="0"/>
              </a:rPr>
              <a:t>yêu đối với quê hương, </a:t>
            </a:r>
            <a:r>
              <a:rPr lang="x-none" sz="3200">
                <a:solidFill>
                  <a:srgbClr val="0000CC"/>
                </a:solidFill>
                <a:latin typeface="Times New Roman" panose="02020603050405020304" pitchFamily="18" charset="0"/>
                <a:cs typeface="Times New Roman" panose="02020603050405020304" pitchFamily="18" charset="0"/>
              </a:rPr>
              <a:t>đất </a:t>
            </a:r>
            <a:r>
              <a:rPr lang="x-none" sz="3200">
                <a:solidFill>
                  <a:srgbClr val="0000CC"/>
                </a:solidFill>
                <a:latin typeface="Times New Roman" panose="02020603050405020304" pitchFamily="18" charset="0"/>
                <a:cs typeface="Times New Roman" panose="02020603050405020304" pitchFamily="18" charset="0"/>
              </a:rPr>
              <a:t>nước</a:t>
            </a:r>
            <a:r>
              <a:rPr lang="en-US" sz="3200">
                <a:solidFill>
                  <a:srgbClr val="0000CC"/>
                </a:solidFill>
                <a:latin typeface="Times New Roman" panose="02020603050405020304" pitchFamily="18" charset="0"/>
                <a:cs typeface="Times New Roman" panose="02020603050405020304" pitchFamily="18" charset="0"/>
              </a:rPr>
              <a:t>.</a:t>
            </a:r>
            <a:endParaRPr lang="x-none" sz="3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048285"/>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037" y="210764"/>
            <a:ext cx="7666627" cy="584699"/>
          </a:xfrm>
          <a:prstGeom prst="rect">
            <a:avLst/>
          </a:prstGeom>
          <a:noFill/>
        </p:spPr>
        <p:txBody>
          <a:bodyPr wrap="square" rtlCol="0">
            <a:spAutoFit/>
          </a:bodyPr>
          <a:lstStyle/>
          <a:p>
            <a:pPr algn="ctr"/>
            <a:r>
              <a:rPr lang="en-US" sz="32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NỘI DUNG BÀI HỌC CẦN GHI NHỚ</a:t>
            </a:r>
            <a:endParaRPr lang="en-US" sz="3200" b="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DEA39776-E020-5841-B921-35972449916D}"/>
              </a:ext>
            </a:extLst>
          </p:cNvPr>
          <p:cNvSpPr txBox="1"/>
          <p:nvPr/>
        </p:nvSpPr>
        <p:spPr>
          <a:xfrm>
            <a:off x="442854" y="1570118"/>
            <a:ext cx="11538035" cy="2061834"/>
          </a:xfrm>
          <a:prstGeom prst="rect">
            <a:avLst/>
          </a:prstGeom>
          <a:noFill/>
        </p:spPr>
        <p:txBody>
          <a:bodyPr wrap="square" rtlCol="0">
            <a:spAutoFit/>
          </a:bodyPr>
          <a:lstStyle/>
          <a:p>
            <a:pPr algn="just"/>
            <a:r>
              <a:rPr lang="en-US" sz="3200" b="1">
                <a:solidFill>
                  <a:srgbClr val="0000CC"/>
                </a:solidFill>
                <a:latin typeface="Times New Roman" panose="02020603050405020304" pitchFamily="18" charset="0"/>
                <a:cs typeface="Times New Roman" panose="02020603050405020304" pitchFamily="18" charset="0"/>
              </a:rPr>
              <a:t>Bài ca dao số 3:</a:t>
            </a:r>
          </a:p>
          <a:p>
            <a:pPr algn="just"/>
            <a:r>
              <a:rPr lang="en-US" sz="3200">
                <a:solidFill>
                  <a:srgbClr val="0000CC"/>
                </a:solidFill>
                <a:latin typeface="Times New Roman" panose="02020603050405020304" pitchFamily="18" charset="0"/>
                <a:cs typeface="Times New Roman" panose="02020603050405020304" pitchFamily="18" charset="0"/>
              </a:rPr>
              <a:t>-</a:t>
            </a:r>
            <a:r>
              <a:rPr lang="x-none"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Nghệ thuật: </a:t>
            </a:r>
            <a:r>
              <a:rPr lang="en-US" sz="3200">
                <a:solidFill>
                  <a:srgbClr val="0000CC"/>
                </a:solidFill>
                <a:latin typeface="Times New Roman" panose="02020603050405020304" pitchFamily="18" charset="0"/>
                <a:cs typeface="Times New Roman" panose="02020603050405020304" pitchFamily="18" charset="0"/>
              </a:rPr>
              <a:t>Đ</a:t>
            </a:r>
            <a:r>
              <a:rPr lang="vi-VN" sz="3200">
                <a:solidFill>
                  <a:srgbClr val="0000CC"/>
                </a:solidFill>
                <a:latin typeface="Times New Roman" panose="02020603050405020304" pitchFamily="18" charset="0"/>
                <a:cs typeface="Times New Roman" panose="02020603050405020304" pitchFamily="18" charset="0"/>
              </a:rPr>
              <a:t>iệp </a:t>
            </a:r>
            <a:r>
              <a:rPr lang="vi-VN" sz="3200">
                <a:solidFill>
                  <a:srgbClr val="0000CC"/>
                </a:solidFill>
                <a:latin typeface="Times New Roman" panose="02020603050405020304" pitchFamily="18" charset="0"/>
                <a:cs typeface="Times New Roman" panose="02020603050405020304" pitchFamily="18" charset="0"/>
              </a:rPr>
              <a:t>từ “có”</a:t>
            </a:r>
            <a:endParaRPr lang="x-none" sz="3200" b="1">
              <a:solidFill>
                <a:srgbClr val="0000CC"/>
              </a:solidFill>
              <a:latin typeface="Times New Roman" panose="02020603050405020304" pitchFamily="18" charset="0"/>
              <a:cs typeface="Times New Roman" panose="02020603050405020304" pitchFamily="18" charset="0"/>
            </a:endParaRPr>
          </a:p>
          <a:p>
            <a:pPr algn="just"/>
            <a:r>
              <a:rPr lang="en-US"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Nội dung: </a:t>
            </a:r>
            <a:r>
              <a:rPr lang="vi-VN" sz="3200">
                <a:solidFill>
                  <a:srgbClr val="0000CC"/>
                </a:solidFill>
                <a:latin typeface="Times New Roman" panose="02020603050405020304" pitchFamily="18" charset="0"/>
                <a:cs typeface="Times New Roman" panose="02020603050405020304" pitchFamily="18" charset="0"/>
              </a:rPr>
              <a:t>Gợi ra cảnh trí thiên nhiên, non </a:t>
            </a:r>
            <a:r>
              <a:rPr lang="vi-VN" sz="3200">
                <a:solidFill>
                  <a:srgbClr val="0000CC"/>
                </a:solidFill>
                <a:latin typeface="Times New Roman" panose="02020603050405020304" pitchFamily="18" charset="0"/>
                <a:cs typeface="Times New Roman" panose="02020603050405020304" pitchFamily="18" charset="0"/>
              </a:rPr>
              <a:t>nước</a:t>
            </a:r>
            <a:r>
              <a:rPr lang="en-US" sz="3200">
                <a:solidFill>
                  <a:srgbClr val="0000CC"/>
                </a:solidFill>
                <a:latin typeface="Times New Roman" panose="02020603050405020304" pitchFamily="18" charset="0"/>
                <a:cs typeface="Times New Roman" panose="02020603050405020304" pitchFamily="18" charset="0"/>
              </a:rPr>
              <a:t>. Ca ngợi v</a:t>
            </a:r>
            <a:r>
              <a:rPr lang="vi-VN" sz="3200">
                <a:solidFill>
                  <a:srgbClr val="0000CC"/>
                </a:solidFill>
                <a:latin typeface="Times New Roman" panose="02020603050405020304" pitchFamily="18" charset="0"/>
                <a:cs typeface="Times New Roman" panose="02020603050405020304" pitchFamily="18" charset="0"/>
              </a:rPr>
              <a:t>ẻ </a:t>
            </a:r>
            <a:r>
              <a:rPr lang="vi-VN" sz="3200">
                <a:solidFill>
                  <a:srgbClr val="0000CC"/>
                </a:solidFill>
                <a:latin typeface="Times New Roman" panose="02020603050405020304" pitchFamily="18" charset="0"/>
                <a:cs typeface="Times New Roman" panose="02020603050405020304" pitchFamily="18" charset="0"/>
              </a:rPr>
              <a:t>đẹp tâm hồn, cốt cách, truyền thống, văn hoá vùng đất Bình Định.</a:t>
            </a:r>
            <a:r>
              <a:rPr lang="en-US" sz="3200">
                <a:solidFill>
                  <a:srgbClr val="0000CC"/>
                </a:solidFill>
                <a:latin typeface="Times New Roman" panose="02020603050405020304" pitchFamily="18" charset="0"/>
                <a:cs typeface="Times New Roman" panose="02020603050405020304" pitchFamily="18" charset="0"/>
              </a:rPr>
              <a:t> </a:t>
            </a:r>
            <a:endParaRPr lang="x-none" sz="3200" dirty="0">
              <a:solidFill>
                <a:srgbClr val="0000CC"/>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28193B60-568B-4E4B-B121-5FD408BDE909}"/>
              </a:ext>
            </a:extLst>
          </p:cNvPr>
          <p:cNvSpPr txBox="1"/>
          <p:nvPr/>
        </p:nvSpPr>
        <p:spPr>
          <a:xfrm>
            <a:off x="514029" y="3631952"/>
            <a:ext cx="3010016" cy="666699"/>
          </a:xfrm>
          <a:prstGeom prst="rect">
            <a:avLst/>
          </a:prstGeom>
          <a:noFill/>
        </p:spPr>
        <p:txBody>
          <a:bodyPr wrap="square" rtlCol="0">
            <a:spAutoFit/>
          </a:bodyPr>
          <a:lstStyle/>
          <a:p>
            <a:r>
              <a:rPr lang="vi-VN" sz="3733" b="1">
                <a:solidFill>
                  <a:srgbClr val="0000CC"/>
                </a:solidFill>
                <a:latin typeface="Times New Roman" panose="02020603050405020304" pitchFamily="18" charset="0"/>
                <a:cs typeface="Times New Roman" panose="02020603050405020304" pitchFamily="18" charset="0"/>
              </a:rPr>
              <a:t> </a:t>
            </a:r>
            <a:endParaRPr lang="x-none" sz="3733"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8193B60-568B-4E4B-B121-5FD408BDE909}"/>
              </a:ext>
            </a:extLst>
          </p:cNvPr>
          <p:cNvSpPr txBox="1"/>
          <p:nvPr/>
        </p:nvSpPr>
        <p:spPr>
          <a:xfrm>
            <a:off x="442854" y="4298652"/>
            <a:ext cx="11538035" cy="2061834"/>
          </a:xfrm>
          <a:prstGeom prst="rect">
            <a:avLst/>
          </a:prstGeom>
          <a:noFill/>
        </p:spPr>
        <p:txBody>
          <a:bodyPr wrap="square" rtlCol="0">
            <a:spAutoFit/>
          </a:bodyPr>
          <a:lstStyle/>
          <a:p>
            <a:pPr algn="just"/>
            <a:r>
              <a:rPr lang="en-US" sz="3200" b="1">
                <a:solidFill>
                  <a:srgbClr val="0000CC"/>
                </a:solidFill>
                <a:latin typeface="Times New Roman" panose="02020603050405020304" pitchFamily="18" charset="0"/>
                <a:cs typeface="Times New Roman" panose="02020603050405020304" pitchFamily="18" charset="0"/>
              </a:rPr>
              <a:t>Bài ca dao số </a:t>
            </a:r>
            <a:r>
              <a:rPr lang="en-US" sz="3200" b="1">
                <a:solidFill>
                  <a:srgbClr val="0000CC"/>
                </a:solidFill>
                <a:latin typeface="Times New Roman" panose="02020603050405020304" pitchFamily="18" charset="0"/>
                <a:cs typeface="Times New Roman" panose="02020603050405020304" pitchFamily="18" charset="0"/>
              </a:rPr>
              <a:t>4:</a:t>
            </a:r>
            <a:endParaRPr lang="en-US" sz="3200" b="1">
              <a:solidFill>
                <a:srgbClr val="0000CC"/>
              </a:solidFill>
              <a:latin typeface="Times New Roman" panose="02020603050405020304" pitchFamily="18" charset="0"/>
              <a:cs typeface="Times New Roman" panose="02020603050405020304" pitchFamily="18" charset="0"/>
            </a:endParaRPr>
          </a:p>
          <a:p>
            <a:pPr algn="just"/>
            <a:r>
              <a:rPr lang="x-none" sz="3200">
                <a:solidFill>
                  <a:srgbClr val="0000CC"/>
                </a:solidFill>
                <a:latin typeface="Times New Roman" panose="02020603050405020304" pitchFamily="18" charset="0"/>
                <a:cs typeface="Times New Roman" panose="02020603050405020304" pitchFamily="18" charset="0"/>
              </a:rPr>
              <a:t>- Nghệ </a:t>
            </a:r>
            <a:r>
              <a:rPr lang="x-none" sz="3200" dirty="0">
                <a:solidFill>
                  <a:srgbClr val="0000CC"/>
                </a:solidFill>
                <a:latin typeface="Times New Roman" panose="02020603050405020304" pitchFamily="18" charset="0"/>
                <a:cs typeface="Times New Roman" panose="02020603050405020304" pitchFamily="18" charset="0"/>
              </a:rPr>
              <a:t>thuật</a:t>
            </a:r>
            <a:r>
              <a:rPr lang="x-none"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Đ</a:t>
            </a:r>
            <a:r>
              <a:rPr lang="x-none" sz="3200">
                <a:solidFill>
                  <a:srgbClr val="0000CC"/>
                </a:solidFill>
                <a:latin typeface="Times New Roman" panose="02020603050405020304" pitchFamily="18" charset="0"/>
                <a:cs typeface="Times New Roman" panose="02020603050405020304" pitchFamily="18" charset="0"/>
              </a:rPr>
              <a:t>iệp </a:t>
            </a:r>
            <a:r>
              <a:rPr lang="x-none" sz="3200" dirty="0">
                <a:solidFill>
                  <a:srgbClr val="0000CC"/>
                </a:solidFill>
                <a:latin typeface="Times New Roman" panose="02020603050405020304" pitchFamily="18" charset="0"/>
                <a:cs typeface="Times New Roman" panose="02020603050405020304" pitchFamily="18" charset="0"/>
              </a:rPr>
              <a:t>từ “sẵn” → nhiều, sẵn có</a:t>
            </a:r>
            <a:r>
              <a:rPr lang="x-none" sz="3200">
                <a:solidFill>
                  <a:srgbClr val="0000CC"/>
                </a:solidFill>
                <a:latin typeface="Times New Roman" panose="02020603050405020304" pitchFamily="18" charset="0"/>
                <a:cs typeface="Times New Roman" panose="02020603050405020304" pitchFamily="18" charset="0"/>
              </a:rPr>
              <a:t>. </a:t>
            </a:r>
            <a:endParaRPr lang="en-US" sz="3200">
              <a:solidFill>
                <a:srgbClr val="0000CC"/>
              </a:solidFill>
              <a:latin typeface="Times New Roman" panose="02020603050405020304" pitchFamily="18" charset="0"/>
              <a:cs typeface="Times New Roman" panose="02020603050405020304" pitchFamily="18" charset="0"/>
            </a:endParaRPr>
          </a:p>
          <a:p>
            <a:pPr algn="just"/>
            <a:r>
              <a:rPr lang="en-US" sz="3200">
                <a:solidFill>
                  <a:srgbClr val="0000CC"/>
                </a:solidFill>
                <a:latin typeface="Times New Roman" panose="02020603050405020304" pitchFamily="18" charset="0"/>
                <a:cs typeface="Times New Roman" panose="02020603050405020304" pitchFamily="18" charset="0"/>
              </a:rPr>
              <a:t>- Nội dung: </a:t>
            </a:r>
            <a:r>
              <a:rPr lang="x-none" sz="3200">
                <a:solidFill>
                  <a:srgbClr val="0000CC"/>
                </a:solidFill>
                <a:latin typeface="Times New Roman" panose="02020603050405020304" pitchFamily="18" charset="0"/>
                <a:cs typeface="Times New Roman" panose="02020603050405020304" pitchFamily="18" charset="0"/>
              </a:rPr>
              <a:t>Niềm </a:t>
            </a:r>
            <a:r>
              <a:rPr lang="x-none" sz="3200" dirty="0">
                <a:solidFill>
                  <a:srgbClr val="0000CC"/>
                </a:solidFill>
                <a:latin typeface="Times New Roman" panose="02020603050405020304" pitchFamily="18" charset="0"/>
                <a:cs typeface="Times New Roman" panose="02020603050405020304" pitchFamily="18" charset="0"/>
              </a:rPr>
              <a:t>tự hào về sự giàu có, trù phú của thiên nhiên vùng sông nước.</a:t>
            </a:r>
          </a:p>
        </p:txBody>
      </p:sp>
      <p:sp>
        <p:nvSpPr>
          <p:cNvPr id="6" name="Rectangle 5"/>
          <p:cNvSpPr/>
          <p:nvPr/>
        </p:nvSpPr>
        <p:spPr>
          <a:xfrm>
            <a:off x="-1" y="1241"/>
            <a:ext cx="12190413" cy="6857107"/>
          </a:xfrm>
          <a:prstGeom prst="rect">
            <a:avLst/>
          </a:prstGeom>
          <a:noFill/>
          <a:ln w="76200" cmpd="tri">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421694"/>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00086" y="177997"/>
            <a:ext cx="5689600" cy="715217"/>
            <a:chOff x="3296209" y="373523"/>
            <a:chExt cx="5689600" cy="715217"/>
          </a:xfrm>
        </p:grpSpPr>
        <p:sp>
          <p:nvSpPr>
            <p:cNvPr id="14" name="矩形: 圆角 1"/>
            <p:cNvSpPr/>
            <p:nvPr/>
          </p:nvSpPr>
          <p:spPr>
            <a:xfrm>
              <a:off x="3296209" y="373523"/>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BB6AFF74-7FA0-B74F-8FC7-B655DD607049}"/>
                </a:ext>
              </a:extLst>
            </p:cNvPr>
            <p:cNvSpPr txBox="1"/>
            <p:nvPr/>
          </p:nvSpPr>
          <p:spPr>
            <a:xfrm>
              <a:off x="3445521" y="455394"/>
              <a:ext cx="5095999" cy="584775"/>
            </a:xfrm>
            <a:prstGeom prst="rect">
              <a:avLst/>
            </a:prstGeom>
            <a:noFill/>
          </p:spPr>
          <p:txBody>
            <a:bodyPr wrap="square" rtlCol="0">
              <a:spAutoFit/>
            </a:bodyPr>
            <a:lstStyle/>
            <a:p>
              <a:pPr algn="ctr"/>
              <a:r>
                <a:rPr lang="x-none"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BƯỚC TIẾN HÀNH</a:t>
              </a:r>
            </a:p>
          </p:txBody>
        </p:sp>
      </p:grpSp>
      <p:grpSp>
        <p:nvGrpSpPr>
          <p:cNvPr id="4" name="Group 3"/>
          <p:cNvGrpSpPr/>
          <p:nvPr/>
        </p:nvGrpSpPr>
        <p:grpSpPr>
          <a:xfrm>
            <a:off x="393339" y="1590987"/>
            <a:ext cx="4105541" cy="1455442"/>
            <a:chOff x="1688739" y="1899486"/>
            <a:chExt cx="4105541" cy="1455442"/>
          </a:xfrm>
        </p:grpSpPr>
        <p:sp>
          <p:nvSpPr>
            <p:cNvPr id="19" name="矩形 29712">
              <a:extLst>
                <a:ext uri="{FF2B5EF4-FFF2-40B4-BE49-F238E27FC236}">
                  <a16:creationId xmlns:a16="http://schemas.microsoft.com/office/drawing/2014/main" xmlns="" id="{6409097C-504D-478E-97D0-673923DA2158}"/>
                </a:ext>
              </a:extLst>
            </p:cNvPr>
            <p:cNvSpPr/>
            <p:nvPr/>
          </p:nvSpPr>
          <p:spPr>
            <a:xfrm rot="882424" flipH="1">
              <a:off x="1962509" y="1899486"/>
              <a:ext cx="3831771" cy="1455442"/>
            </a:xfrm>
            <a:prstGeom prst="rect">
              <a:avLst/>
            </a:prstGeom>
            <a:solidFill>
              <a:srgbClr val="6DC1B5"/>
            </a:solidFill>
            <a:ln w="9525">
              <a:noFill/>
            </a:ln>
          </p:spPr>
          <p:txBody>
            <a:bodyPr/>
            <a:lstStyle/>
            <a:p>
              <a:pPr lvl="0"/>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TextBox 19">
              <a:extLst>
                <a:ext uri="{FF2B5EF4-FFF2-40B4-BE49-F238E27FC236}">
                  <a16:creationId xmlns:a16="http://schemas.microsoft.com/office/drawing/2014/main" xmlns="" id="{4A2AE7F6-34F3-364A-A15D-CA47ABDA4ADA}"/>
                </a:ext>
              </a:extLst>
            </p:cNvPr>
            <p:cNvSpPr txBox="1"/>
            <p:nvPr/>
          </p:nvSpPr>
          <p:spPr>
            <a:xfrm rot="850202">
              <a:off x="1688739" y="2006514"/>
              <a:ext cx="3259159" cy="784830"/>
            </a:xfrm>
            <a:prstGeom prst="rect">
              <a:avLst/>
            </a:prstGeom>
            <a:noFill/>
          </p:spPr>
          <p:txBody>
            <a:bodyPr wrap="square" rtlCol="0">
              <a:spAutoFit/>
            </a:bodyPr>
            <a:lstStyle/>
            <a:p>
              <a:pPr algn="ctr"/>
              <a:r>
                <a:rPr lang="x-none" sz="4500" b="1" u="sng" dirty="0">
                  <a:solidFill>
                    <a:srgbClr val="FF0000"/>
                  </a:solidFill>
                  <a:latin typeface="Times New Roman" panose="02020603050405020304" pitchFamily="18" charset="0"/>
                  <a:cs typeface="Times New Roman" panose="02020603050405020304" pitchFamily="18" charset="0"/>
                </a:rPr>
                <a:t>BƯỚC 1</a:t>
              </a:r>
            </a:p>
          </p:txBody>
        </p:sp>
      </p:grpSp>
      <p:grpSp>
        <p:nvGrpSpPr>
          <p:cNvPr id="3" name="Group 2"/>
          <p:cNvGrpSpPr/>
          <p:nvPr/>
        </p:nvGrpSpPr>
        <p:grpSpPr>
          <a:xfrm>
            <a:off x="3500086" y="2090430"/>
            <a:ext cx="5531125" cy="5050330"/>
            <a:chOff x="655345" y="2534276"/>
            <a:chExt cx="5531125" cy="5050330"/>
          </a:xfrm>
        </p:grpSpPr>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3347">
              <a:off x="655345" y="2534276"/>
              <a:ext cx="5531125" cy="5050330"/>
            </a:xfrm>
            <a:prstGeom prst="rect">
              <a:avLst/>
            </a:prstGeom>
          </p:spPr>
        </p:pic>
        <p:sp>
          <p:nvSpPr>
            <p:cNvPr id="31" name="TextBox 30">
              <a:extLst>
                <a:ext uri="{FF2B5EF4-FFF2-40B4-BE49-F238E27FC236}">
                  <a16:creationId xmlns:a16="http://schemas.microsoft.com/office/drawing/2014/main" xmlns="" id="{54FEDA65-5614-384B-9C73-6B84EA4779DA}"/>
                </a:ext>
              </a:extLst>
            </p:cNvPr>
            <p:cNvSpPr txBox="1"/>
            <p:nvPr/>
          </p:nvSpPr>
          <p:spPr>
            <a:xfrm>
              <a:off x="1804770" y="3637753"/>
              <a:ext cx="3390749" cy="2062103"/>
            </a:xfrm>
            <a:prstGeom prst="rect">
              <a:avLst/>
            </a:prstGeom>
            <a:noFill/>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Xác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định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tài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nghe</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mục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đích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gian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gian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nói</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709371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00086" y="177997"/>
            <a:ext cx="5689600" cy="715217"/>
            <a:chOff x="3296209" y="373523"/>
            <a:chExt cx="5689600" cy="715217"/>
          </a:xfrm>
        </p:grpSpPr>
        <p:sp>
          <p:nvSpPr>
            <p:cNvPr id="14" name="矩形: 圆角 1"/>
            <p:cNvSpPr/>
            <p:nvPr/>
          </p:nvSpPr>
          <p:spPr>
            <a:xfrm>
              <a:off x="3296209" y="373523"/>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BB6AFF74-7FA0-B74F-8FC7-B655DD607049}"/>
                </a:ext>
              </a:extLst>
            </p:cNvPr>
            <p:cNvSpPr txBox="1"/>
            <p:nvPr/>
          </p:nvSpPr>
          <p:spPr>
            <a:xfrm>
              <a:off x="3445521" y="455394"/>
              <a:ext cx="5095999" cy="584775"/>
            </a:xfrm>
            <a:prstGeom prst="rect">
              <a:avLst/>
            </a:prstGeom>
            <a:noFill/>
          </p:spPr>
          <p:txBody>
            <a:bodyPr wrap="square" rtlCol="0">
              <a:spAutoFit/>
            </a:bodyPr>
            <a:lstStyle/>
            <a:p>
              <a:pPr algn="ctr"/>
              <a:r>
                <a:rPr lang="x-none" sz="32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x-none"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BƯỚC </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x-none"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8159630" y="3842991"/>
            <a:ext cx="3453463" cy="1440777"/>
            <a:chOff x="7332316" y="4395475"/>
            <a:chExt cx="3453463" cy="1440777"/>
          </a:xfrm>
        </p:grpSpPr>
        <p:sp>
          <p:nvSpPr>
            <p:cNvPr id="18" name="矩形 29711">
              <a:extLst>
                <a:ext uri="{FF2B5EF4-FFF2-40B4-BE49-F238E27FC236}">
                  <a16:creationId xmlns:a16="http://schemas.microsoft.com/office/drawing/2014/main" xmlns="" id="{F2131099-DF3A-4728-ADD3-78C84E2BB44D}"/>
                </a:ext>
              </a:extLst>
            </p:cNvPr>
            <p:cNvSpPr/>
            <p:nvPr/>
          </p:nvSpPr>
          <p:spPr>
            <a:xfrm flipH="1">
              <a:off x="7332316" y="4395475"/>
              <a:ext cx="3453463" cy="1440777"/>
            </a:xfrm>
            <a:prstGeom prst="rect">
              <a:avLst/>
            </a:prstGeom>
            <a:solidFill>
              <a:srgbClr val="33909B"/>
            </a:solidFill>
            <a:ln w="9525">
              <a:noFill/>
            </a:ln>
          </p:spPr>
          <p:txBody>
            <a:bodyPr/>
            <a:lstStyle/>
            <a:p>
              <a:pPr lvl="0"/>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TextBox 22">
              <a:extLst>
                <a:ext uri="{FF2B5EF4-FFF2-40B4-BE49-F238E27FC236}">
                  <a16:creationId xmlns:a16="http://schemas.microsoft.com/office/drawing/2014/main" xmlns="" id="{8C19B409-C7E4-814E-B0D1-6A51196A1B73}"/>
                </a:ext>
              </a:extLst>
            </p:cNvPr>
            <p:cNvSpPr txBox="1"/>
            <p:nvPr/>
          </p:nvSpPr>
          <p:spPr>
            <a:xfrm>
              <a:off x="7341717" y="4741843"/>
              <a:ext cx="3259159" cy="784830"/>
            </a:xfrm>
            <a:prstGeom prst="rect">
              <a:avLst/>
            </a:prstGeom>
            <a:noFill/>
          </p:spPr>
          <p:txBody>
            <a:bodyPr wrap="square" rtlCol="0">
              <a:spAutoFit/>
            </a:bodyPr>
            <a:lstStyle/>
            <a:p>
              <a:pPr algn="ctr"/>
              <a:r>
                <a:rPr lang="x-none" sz="4500" b="1" dirty="0">
                  <a:solidFill>
                    <a:srgbClr val="FFFF00"/>
                  </a:solidFill>
                  <a:latin typeface="Times New Roman" panose="02020603050405020304" pitchFamily="18" charset="0"/>
                  <a:cs typeface="Times New Roman" panose="02020603050405020304" pitchFamily="18" charset="0"/>
                </a:rPr>
                <a:t>BƯỚC 2</a:t>
              </a:r>
            </a:p>
          </p:txBody>
        </p:sp>
      </p:grpSp>
      <p:grpSp>
        <p:nvGrpSpPr>
          <p:cNvPr id="3" name="Group 2"/>
          <p:cNvGrpSpPr/>
          <p:nvPr/>
        </p:nvGrpSpPr>
        <p:grpSpPr>
          <a:xfrm>
            <a:off x="7505818" y="921149"/>
            <a:ext cx="4175920" cy="3425755"/>
            <a:chOff x="6798247" y="1470160"/>
            <a:chExt cx="4175920" cy="3425755"/>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8874">
              <a:off x="6798247" y="1470160"/>
              <a:ext cx="4175920" cy="3425755"/>
            </a:xfrm>
            <a:prstGeom prst="rect">
              <a:avLst/>
            </a:prstGeom>
          </p:spPr>
        </p:pic>
        <p:sp>
          <p:nvSpPr>
            <p:cNvPr id="32" name="TextBox 31">
              <a:extLst>
                <a:ext uri="{FF2B5EF4-FFF2-40B4-BE49-F238E27FC236}">
                  <a16:creationId xmlns:a16="http://schemas.microsoft.com/office/drawing/2014/main" xmlns="" id="{2E45005D-BAC6-5546-90B3-F55490B3EC29}"/>
                </a:ext>
              </a:extLst>
            </p:cNvPr>
            <p:cNvSpPr txBox="1"/>
            <p:nvPr/>
          </p:nvSpPr>
          <p:spPr>
            <a:xfrm rot="1040708">
              <a:off x="7261272" y="2877891"/>
              <a:ext cx="3504611" cy="646331"/>
            </a:xfrm>
            <a:prstGeom prst="rect">
              <a:avLst/>
            </a:prstGeom>
            <a:noFill/>
          </p:spPr>
          <p:txBody>
            <a:bodyPr wrap="square" rtlCol="0">
              <a:spAutoFit/>
            </a:bodyPr>
            <a:lstStyle/>
            <a:p>
              <a:pPr algn="ctr"/>
              <a:r>
                <a:rPr lang="x-none"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ý, lập dàn ý</a:t>
              </a:r>
            </a:p>
          </p:txBody>
        </p:sp>
      </p:grpSp>
      <p:sp>
        <p:nvSpPr>
          <p:cNvPr id="15" name="TextBox 14">
            <a:extLst>
              <a:ext uri="{FF2B5EF4-FFF2-40B4-BE49-F238E27FC236}">
                <a16:creationId xmlns:a16="http://schemas.microsoft.com/office/drawing/2014/main" xmlns="" id="{8C19B409-C7E4-814E-B0D1-6A51196A1B73}"/>
              </a:ext>
            </a:extLst>
          </p:cNvPr>
          <p:cNvSpPr txBox="1"/>
          <p:nvPr/>
        </p:nvSpPr>
        <p:spPr>
          <a:xfrm>
            <a:off x="1052781" y="1325486"/>
            <a:ext cx="6685486" cy="4985980"/>
          </a:xfrm>
          <a:prstGeom prst="rect">
            <a:avLst/>
          </a:prstGeom>
          <a:solidFill>
            <a:srgbClr val="FFFF99"/>
          </a:solidFill>
          <a:ln w="28575">
            <a:solidFill>
              <a:schemeClr val="accent3">
                <a:lumMod val="75000"/>
              </a:schemeClr>
            </a:solidFill>
            <a:prstDash val="dash"/>
          </a:ln>
        </p:spPr>
        <p:txBody>
          <a:bodyPr wrap="square" rtlCol="0">
            <a:spAutoFit/>
          </a:bodyPr>
          <a:lstStyle/>
          <a:p>
            <a:pPr marL="685800" indent="-685800" algn="just">
              <a:spcBef>
                <a:spcPts val="600"/>
              </a:spcBef>
              <a:spcAft>
                <a:spcPts val="600"/>
              </a:spcAft>
              <a:buFont typeface="Wingdings" panose="05000000000000000000" pitchFamily="2" charset="2"/>
              <a:buChar char="v"/>
            </a:pP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Đọc</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kỹ</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truyện</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đã</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chọn</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và</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trả</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lời</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600" b="1" u="sng"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u="sng" dirty="0" err="1">
                <a:solidFill>
                  <a:schemeClr val="accent6">
                    <a:lumMod val="75000"/>
                  </a:schemeClr>
                </a:solidFill>
                <a:latin typeface="Times New Roman" panose="02020603050405020304" pitchFamily="18" charset="0"/>
                <a:cs typeface="Times New Roman" panose="02020603050405020304" pitchFamily="18" charset="0"/>
              </a:rPr>
              <a:t>hỏi</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a:p>
            <a:pPr marL="685800" indent="-685800" algn="just">
              <a:spcBef>
                <a:spcPts val="600"/>
              </a:spcBef>
              <a:spcAft>
                <a:spcPts val="600"/>
              </a:spcAft>
              <a:buFontTx/>
              <a:buChar char="-"/>
            </a:pP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Truyện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là</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gì</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sao</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chọn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kể</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lại</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truyện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này</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a:p>
            <a:pPr marL="685800" indent="-685800" algn="just">
              <a:spcBef>
                <a:spcPts val="600"/>
              </a:spcBef>
              <a:spcAft>
                <a:spcPts val="600"/>
              </a:spcAft>
              <a:buFontTx/>
              <a:buChar char="-"/>
            </a:pPr>
            <a:r>
              <a:rPr lang="en-US" sz="3600" b="1" dirty="0" err="1">
                <a:solidFill>
                  <a:schemeClr val="accent6">
                    <a:lumMod val="75000"/>
                  </a:schemeClr>
                </a:solidFill>
                <a:latin typeface="Times New Roman" panose="02020603050405020304" pitchFamily="18" charset="0"/>
                <a:cs typeface="Times New Roman" panose="02020603050405020304" pitchFamily="18" charset="0"/>
              </a:rPr>
              <a:t>Hoàn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cảnh</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xảy</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ra</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chuyện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như</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nào</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a:p>
            <a:pPr marL="685800" indent="-685800" algn="just">
              <a:spcBef>
                <a:spcPts val="600"/>
              </a:spcBef>
              <a:spcAft>
                <a:spcPts val="600"/>
              </a:spcAft>
              <a:buFontTx/>
              <a:buChar char="-"/>
            </a:pP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Truyện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những</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nào</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087891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00086" y="177997"/>
            <a:ext cx="5689600" cy="715217"/>
            <a:chOff x="3296209" y="373523"/>
            <a:chExt cx="5689600" cy="715217"/>
          </a:xfrm>
        </p:grpSpPr>
        <p:sp>
          <p:nvSpPr>
            <p:cNvPr id="14" name="矩形: 圆角 1"/>
            <p:cNvSpPr/>
            <p:nvPr/>
          </p:nvSpPr>
          <p:spPr>
            <a:xfrm>
              <a:off x="3296209" y="373523"/>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BB6AFF74-7FA0-B74F-8FC7-B655DD607049}"/>
                </a:ext>
              </a:extLst>
            </p:cNvPr>
            <p:cNvSpPr txBox="1"/>
            <p:nvPr/>
          </p:nvSpPr>
          <p:spPr>
            <a:xfrm>
              <a:off x="3445521" y="455394"/>
              <a:ext cx="5095999" cy="584775"/>
            </a:xfrm>
            <a:prstGeom prst="rect">
              <a:avLst/>
            </a:prstGeom>
            <a:noFill/>
          </p:spPr>
          <p:txBody>
            <a:bodyPr wrap="square" rtlCol="0">
              <a:spAutoFit/>
            </a:bodyPr>
            <a:lstStyle/>
            <a:p>
              <a:pPr algn="ctr"/>
              <a:r>
                <a:rPr lang="x-none"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BƯỚC TIẾN HÀNH</a:t>
              </a:r>
            </a:p>
          </p:txBody>
        </p:sp>
      </p:grpSp>
      <p:sp>
        <p:nvSpPr>
          <p:cNvPr id="15" name="TextBox 14">
            <a:extLst>
              <a:ext uri="{FF2B5EF4-FFF2-40B4-BE49-F238E27FC236}">
                <a16:creationId xmlns:a16="http://schemas.microsoft.com/office/drawing/2014/main" xmlns="" id="{8C19B409-C7E4-814E-B0D1-6A51196A1B73}"/>
              </a:ext>
            </a:extLst>
          </p:cNvPr>
          <p:cNvSpPr txBox="1"/>
          <p:nvPr/>
        </p:nvSpPr>
        <p:spPr>
          <a:xfrm>
            <a:off x="3500087" y="1886547"/>
            <a:ext cx="8112926" cy="3477875"/>
          </a:xfrm>
          <a:prstGeom prst="rect">
            <a:avLst/>
          </a:prstGeom>
          <a:solidFill>
            <a:srgbClr val="FFFF99"/>
          </a:solidFill>
          <a:ln w="28575">
            <a:solidFill>
              <a:schemeClr val="accent3">
                <a:lumMod val="75000"/>
              </a:schemeClr>
            </a:solidFill>
            <a:prstDash val="dash"/>
          </a:ln>
        </p:spPr>
        <p:txBody>
          <a:bodyPr wrap="square" rtlCol="0">
            <a:spAutoFit/>
          </a:bodyPr>
          <a:lstStyle/>
          <a:p>
            <a:pPr algn="just">
              <a:spcBef>
                <a:spcPts val="600"/>
              </a:spcBef>
              <a:spcAft>
                <a:spcPts val="600"/>
              </a:spcAft>
            </a:pPr>
            <a:r>
              <a:rPr lang="en-US" sz="3600" b="1" dirty="0">
                <a:solidFill>
                  <a:schemeClr val="accent6">
                    <a:lumMod val="75000"/>
                  </a:schemeClr>
                </a:solidFill>
                <a:latin typeface="Times New Roman" panose="02020603050405020304" pitchFamily="18" charset="0"/>
                <a:cs typeface="Times New Roman" panose="02020603050405020304" pitchFamily="18" charset="0"/>
              </a:rPr>
              <a:t>	-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Truyện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gồm</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những</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sự</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gì</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3600" b="1" dirty="0">
                <a:solidFill>
                  <a:schemeClr val="accent6">
                    <a:lumMod val="75000"/>
                  </a:schemeClr>
                </a:solidFill>
                <a:latin typeface="Times New Roman" panose="02020603050405020304" pitchFamily="18" charset="0"/>
                <a:cs typeface="Times New Roman" panose="02020603050405020304" pitchFamily="18" charset="0"/>
              </a:rPr>
              <a:t>	-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sự</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xảy</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ra</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theo</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nào</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en-US" sz="3600" b="1" dirty="0">
                <a:solidFill>
                  <a:schemeClr val="accent6">
                    <a:lumMod val="75000"/>
                  </a:schemeClr>
                </a:solidFill>
                <a:latin typeface="Times New Roman" panose="02020603050405020304" pitchFamily="18" charset="0"/>
                <a:cs typeface="Times New Roman" panose="02020603050405020304" pitchFamily="18" charset="0"/>
              </a:rPr>
              <a:t>	-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Truyện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kết</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thúc</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ra</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sao</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en-US" sz="3600" b="1" dirty="0">
                <a:solidFill>
                  <a:schemeClr val="accent6">
                    <a:lumMod val="75000"/>
                  </a:schemeClr>
                </a:solidFill>
                <a:latin typeface="Times New Roman" panose="02020603050405020304" pitchFamily="18" charset="0"/>
                <a:cs typeface="Times New Roman" panose="02020603050405020304" pitchFamily="18" charset="0"/>
              </a:rPr>
              <a:t>	-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Cảm</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nghĩ</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truyện</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p:txBody>
      </p:sp>
      <p:grpSp>
        <p:nvGrpSpPr>
          <p:cNvPr id="21" name="Group 20"/>
          <p:cNvGrpSpPr/>
          <p:nvPr/>
        </p:nvGrpSpPr>
        <p:grpSpPr>
          <a:xfrm>
            <a:off x="466041" y="2202329"/>
            <a:ext cx="4225702" cy="2941405"/>
            <a:chOff x="6798247" y="1470160"/>
            <a:chExt cx="4175920" cy="3425755"/>
          </a:xfrm>
        </p:grpSpPr>
        <p:pic>
          <p:nvPicPr>
            <p:cNvPr id="22"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8874">
              <a:off x="6798247" y="1470160"/>
              <a:ext cx="4175920" cy="3425755"/>
            </a:xfrm>
            <a:prstGeom prst="rect">
              <a:avLst/>
            </a:prstGeom>
          </p:spPr>
        </p:pic>
        <p:sp>
          <p:nvSpPr>
            <p:cNvPr id="24" name="TextBox 23">
              <a:extLst>
                <a:ext uri="{FF2B5EF4-FFF2-40B4-BE49-F238E27FC236}">
                  <a16:creationId xmlns:a16="http://schemas.microsoft.com/office/drawing/2014/main" xmlns="" id="{2E45005D-BAC6-5546-90B3-F55490B3EC29}"/>
                </a:ext>
              </a:extLst>
            </p:cNvPr>
            <p:cNvSpPr txBox="1"/>
            <p:nvPr/>
          </p:nvSpPr>
          <p:spPr>
            <a:xfrm rot="1040708">
              <a:off x="7261272" y="2788831"/>
              <a:ext cx="3504611" cy="824451"/>
            </a:xfrm>
            <a:prstGeom prst="rect">
              <a:avLst/>
            </a:prstGeom>
            <a:noFill/>
          </p:spPr>
          <p:txBody>
            <a:bodyPr wrap="square" rtlCol="0">
              <a:spAutoFit/>
            </a:bodyPr>
            <a:lstStyle/>
            <a:p>
              <a:pPr algn="ctr"/>
              <a:r>
                <a:rPr lang="x-none"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ý</a:t>
              </a:r>
            </a:p>
          </p:txBody>
        </p:sp>
      </p:grpSp>
    </p:spTree>
    <p:extLst>
      <p:ext uri="{BB962C8B-B14F-4D97-AF65-F5344CB8AC3E}">
        <p14:creationId xmlns:p14="http://schemas.microsoft.com/office/powerpoint/2010/main" val="4270281473"/>
      </p:ext>
    </p:extLst>
  </p:cSld>
  <p:clrMapOvr>
    <a:masterClrMapping/>
  </p:clrMapOvr>
  <mc:AlternateContent xmlns:mc="http://schemas.openxmlformats.org/markup-compatibility/2006" xmlns:p15="http://schemas.microsoft.com/office/powerpoint/2012/main">
    <mc:Choice Requires="p15">
      <p:transition spd="slow"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90"/>
                                          </p:val>
                                        </p:tav>
                                        <p:tav tm="100000">
                                          <p:val>
                                            <p:fltVal val="0"/>
                                          </p:val>
                                        </p:tav>
                                      </p:tavLst>
                                    </p:anim>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86541" y="155062"/>
            <a:ext cx="9699172" cy="1077218"/>
            <a:chOff x="1251857" y="1047690"/>
            <a:chExt cx="9699172" cy="1077218"/>
          </a:xfrm>
          <a:solidFill>
            <a:schemeClr val="accent4">
              <a:lumMod val="20000"/>
              <a:lumOff val="80000"/>
            </a:schemeClr>
          </a:solidFill>
        </p:grpSpPr>
        <p:sp>
          <p:nvSpPr>
            <p:cNvPr id="15" name="TextBox 14">
              <a:extLst>
                <a:ext uri="{FF2B5EF4-FFF2-40B4-BE49-F238E27FC236}">
                  <a16:creationId xmlns:a16="http://schemas.microsoft.com/office/drawing/2014/main" xmlns="" id="{8C19B409-C7E4-814E-B0D1-6A51196A1B73}"/>
                </a:ext>
              </a:extLst>
            </p:cNvPr>
            <p:cNvSpPr txBox="1"/>
            <p:nvPr/>
          </p:nvSpPr>
          <p:spPr>
            <a:xfrm>
              <a:off x="3749424" y="1047690"/>
              <a:ext cx="7201605" cy="1077218"/>
            </a:xfrm>
            <a:prstGeom prst="rect">
              <a:avLst/>
            </a:prstGeom>
            <a:grpFill/>
            <a:ln w="3175">
              <a:solidFill>
                <a:schemeClr val="accent3">
                  <a:lumMod val="75000"/>
                </a:schemeClr>
              </a:solidFill>
              <a:prstDash val="solid"/>
            </a:ln>
          </p:spPr>
          <p:txBody>
            <a:bodyPr wrap="square" rtlCol="0">
              <a:spAutoFit/>
            </a:bodyPr>
            <a:lstStyle/>
            <a:p>
              <a:pPr algn="just"/>
              <a:r>
                <a:rPr lang="en-US" sz="3200" b="1" dirty="0" err="1">
                  <a:solidFill>
                    <a:schemeClr val="accent6">
                      <a:lumMod val="75000"/>
                    </a:schemeClr>
                  </a:solidFill>
                  <a:latin typeface="Times New Roman" panose="02020603050405020304" pitchFamily="18" charset="0"/>
                  <a:cs typeface="Times New Roman" panose="02020603050405020304" pitchFamily="18" charset="0"/>
                </a:rPr>
                <a:t>Giới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thiệu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truyện</a:t>
              </a:r>
              <a:endParaRPr lang="en-US" sz="3200" dirty="0">
                <a:solidFill>
                  <a:schemeClr val="accent6">
                    <a:lumMod val="75000"/>
                  </a:schemeClr>
                </a:solidFill>
                <a:latin typeface="Times New Roman" panose="02020603050405020304" pitchFamily="18" charset="0"/>
                <a:cs typeface="Times New Roman" panose="02020603050405020304" pitchFamily="18" charset="0"/>
              </a:endParaRPr>
            </a:p>
            <a:p>
              <a:pPr algn="just"/>
              <a:r>
                <a:rPr lang="en-US" sz="3200" dirty="0">
                  <a:solidFill>
                    <a:schemeClr val="accent6">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Lí</a:t>
              </a:r>
              <a:r>
                <a:rPr lang="en-US" sz="3200" dirty="0">
                  <a:solidFill>
                    <a:schemeClr val="accent6">
                      <a:lumMod val="75000"/>
                    </a:schemeClr>
                  </a:solidFill>
                  <a:latin typeface="Times New Roman" panose="02020603050405020304" pitchFamily="18" charset="0"/>
                  <a:cs typeface="Times New Roman" panose="02020603050405020304" pitchFamily="18" charset="0"/>
                </a:rPr>
                <a:t> do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muốn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lại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truyện</a:t>
              </a:r>
              <a:endParaRPr lang="en-US" sz="32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1251857" y="1208906"/>
              <a:ext cx="2397541" cy="717865"/>
            </a:xfrm>
            <a:prstGeom prst="roundRect">
              <a:avLst/>
            </a:prstGeom>
            <a:grp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lumMod val="75000"/>
                    </a:schemeClr>
                  </a:solidFill>
                </a:rPr>
                <a:t>MỞ BÀI</a:t>
              </a:r>
            </a:p>
          </p:txBody>
        </p:sp>
      </p:grpSp>
      <p:grpSp>
        <p:nvGrpSpPr>
          <p:cNvPr id="21" name="Group 20"/>
          <p:cNvGrpSpPr/>
          <p:nvPr/>
        </p:nvGrpSpPr>
        <p:grpSpPr>
          <a:xfrm>
            <a:off x="276476" y="3105807"/>
            <a:ext cx="2886759" cy="2352986"/>
            <a:chOff x="6798247" y="1470160"/>
            <a:chExt cx="4175920" cy="3425755"/>
          </a:xfrm>
        </p:grpSpPr>
        <p:pic>
          <p:nvPicPr>
            <p:cNvPr id="22"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8874">
              <a:off x="6798247" y="1470160"/>
              <a:ext cx="4175920" cy="3425755"/>
            </a:xfrm>
            <a:prstGeom prst="rect">
              <a:avLst/>
            </a:prstGeom>
          </p:spPr>
        </p:pic>
        <p:sp>
          <p:nvSpPr>
            <p:cNvPr id="24" name="TextBox 23">
              <a:extLst>
                <a:ext uri="{FF2B5EF4-FFF2-40B4-BE49-F238E27FC236}">
                  <a16:creationId xmlns:a16="http://schemas.microsoft.com/office/drawing/2014/main" xmlns="" id="{2E45005D-BAC6-5546-90B3-F55490B3EC29}"/>
                </a:ext>
              </a:extLst>
            </p:cNvPr>
            <p:cNvSpPr txBox="1"/>
            <p:nvPr/>
          </p:nvSpPr>
          <p:spPr>
            <a:xfrm rot="1040708">
              <a:off x="7261272" y="2824676"/>
              <a:ext cx="3504611" cy="752760"/>
            </a:xfrm>
            <a:prstGeom prst="rect">
              <a:avLst/>
            </a:prstGeom>
            <a:noFill/>
          </p:spPr>
          <p:txBody>
            <a:bodyPr wrap="square" rtlCol="0">
              <a:spAutoFit/>
            </a:bodyPr>
            <a:lstStyle/>
            <a:p>
              <a:pPr algn="ct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Lập</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dàn</a:t>
              </a:r>
              <a:r>
                <a:rPr lang="x-none"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a:t>
              </a:r>
            </a:p>
          </p:txBody>
        </p:sp>
      </p:grpSp>
      <p:grpSp>
        <p:nvGrpSpPr>
          <p:cNvPr id="5" name="Group 4"/>
          <p:cNvGrpSpPr/>
          <p:nvPr/>
        </p:nvGrpSpPr>
        <p:grpSpPr>
          <a:xfrm>
            <a:off x="1175655" y="1613069"/>
            <a:ext cx="10232572" cy="4310647"/>
            <a:chOff x="1251857" y="1732815"/>
            <a:chExt cx="10232572" cy="4310647"/>
          </a:xfrm>
        </p:grpSpPr>
        <p:sp>
          <p:nvSpPr>
            <p:cNvPr id="10" name="Rounded Rectangle 9"/>
            <p:cNvSpPr/>
            <p:nvPr/>
          </p:nvSpPr>
          <p:spPr>
            <a:xfrm>
              <a:off x="1251857" y="1732815"/>
              <a:ext cx="2397541" cy="10009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lumMod val="75000"/>
                    </a:schemeClr>
                  </a:solidFill>
                </a:rPr>
                <a:t>THÂN BÀI</a:t>
              </a:r>
            </a:p>
          </p:txBody>
        </p:sp>
        <p:sp>
          <p:nvSpPr>
            <p:cNvPr id="12" name="TextBox 11">
              <a:extLst>
                <a:ext uri="{FF2B5EF4-FFF2-40B4-BE49-F238E27FC236}">
                  <a16:creationId xmlns:a16="http://schemas.microsoft.com/office/drawing/2014/main" xmlns="" id="{8C19B409-C7E4-814E-B0D1-6A51196A1B73}"/>
                </a:ext>
              </a:extLst>
            </p:cNvPr>
            <p:cNvSpPr txBox="1"/>
            <p:nvPr/>
          </p:nvSpPr>
          <p:spPr>
            <a:xfrm>
              <a:off x="3748522" y="1744375"/>
              <a:ext cx="7735907" cy="1569660"/>
            </a:xfrm>
            <a:prstGeom prst="rect">
              <a:avLst/>
            </a:prstGeom>
            <a:solidFill>
              <a:schemeClr val="accent5">
                <a:lumMod val="20000"/>
                <a:lumOff val="80000"/>
              </a:schemeClr>
            </a:solidFill>
            <a:ln w="28575">
              <a:solidFill>
                <a:schemeClr val="accent3">
                  <a:lumMod val="75000"/>
                </a:schemeClr>
              </a:solidFill>
              <a:prstDash val="dash"/>
            </a:ln>
          </p:spPr>
          <p:txBody>
            <a:bodyPr wrap="square" rtlCol="0">
              <a:spAutoFit/>
            </a:bodyPr>
            <a:lstStyle/>
            <a:p>
              <a:pPr algn="just"/>
              <a:r>
                <a:rPr lang="en-US"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bày</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p>
            <a:p>
              <a:pPr algn="just"/>
              <a:r>
                <a:rPr lang="en-US" sz="3200" dirty="0">
                  <a:solidFill>
                    <a:schemeClr val="accent6">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vật</a:t>
              </a:r>
              <a:endParaRPr lang="en-US" sz="3200" dirty="0">
                <a:solidFill>
                  <a:schemeClr val="accent6">
                    <a:lumMod val="75000"/>
                  </a:schemeClr>
                </a:solidFill>
                <a:latin typeface="Times New Roman" panose="02020603050405020304" pitchFamily="18" charset="0"/>
                <a:cs typeface="Times New Roman" panose="02020603050405020304" pitchFamily="18" charset="0"/>
              </a:endParaRPr>
            </a:p>
            <a:p>
              <a:pPr algn="just"/>
              <a:r>
                <a:rPr lang="en-US" sz="3200" dirty="0">
                  <a:solidFill>
                    <a:schemeClr val="accent6">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Hoàn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cảnh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xảy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ra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chuyện</a:t>
              </a:r>
              <a:endParaRPr lang="en-US" sz="32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C19B409-C7E4-814E-B0D1-6A51196A1B73}"/>
                </a:ext>
              </a:extLst>
            </p:cNvPr>
            <p:cNvSpPr txBox="1"/>
            <p:nvPr/>
          </p:nvSpPr>
          <p:spPr>
            <a:xfrm>
              <a:off x="3748521" y="3488917"/>
              <a:ext cx="7735907" cy="2554545"/>
            </a:xfrm>
            <a:prstGeom prst="rect">
              <a:avLst/>
            </a:prstGeom>
            <a:solidFill>
              <a:schemeClr val="accent5">
                <a:lumMod val="20000"/>
                <a:lumOff val="80000"/>
              </a:schemeClr>
            </a:solidFill>
            <a:ln w="28575">
              <a:solidFill>
                <a:schemeClr val="accent3">
                  <a:lumMod val="75000"/>
                </a:schemeClr>
              </a:solidFill>
              <a:prstDash val="dash"/>
            </a:ln>
          </p:spPr>
          <p:txBody>
            <a:bodyPr wrap="square" rtlCol="0">
              <a:spAutoFit/>
            </a:bodyPr>
            <a:lstStyle/>
            <a:p>
              <a:pPr algn="just"/>
              <a:r>
                <a:rPr lang="en-US" sz="3200" b="1" dirty="0" err="1">
                  <a:solidFill>
                    <a:schemeClr val="accent6">
                      <a:lumMod val="75000"/>
                    </a:schemeClr>
                  </a:solidFill>
                  <a:latin typeface="Times New Roman" panose="02020603050405020304" pitchFamily="18" charset="0"/>
                  <a:cs typeface="Times New Roman" panose="02020603050405020304" pitchFamily="18" charset="0"/>
                </a:rPr>
                <a:t>Kể</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chuyện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theo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tự</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thời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gian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p>
            <a:p>
              <a:pPr algn="just"/>
              <a:r>
                <a:rPr lang="en-US" sz="3200" dirty="0">
                  <a:solidFill>
                    <a:schemeClr val="accent6">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Sự</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200" dirty="0">
                  <a:solidFill>
                    <a:schemeClr val="accent6">
                      <a:lumMod val="75000"/>
                    </a:schemeClr>
                  </a:solidFill>
                  <a:latin typeface="Times New Roman" panose="02020603050405020304" pitchFamily="18" charset="0"/>
                  <a:cs typeface="Times New Roman" panose="02020603050405020304" pitchFamily="18" charset="0"/>
                </a:rPr>
                <a:t> 1</a:t>
              </a:r>
            </a:p>
            <a:p>
              <a:pPr algn="just"/>
              <a:r>
                <a:rPr lang="en-US" sz="3200" dirty="0">
                  <a:solidFill>
                    <a:schemeClr val="accent6">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Sự</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200" dirty="0">
                  <a:solidFill>
                    <a:schemeClr val="accent6">
                      <a:lumMod val="75000"/>
                    </a:schemeClr>
                  </a:solidFill>
                  <a:latin typeface="Times New Roman" panose="02020603050405020304" pitchFamily="18" charset="0"/>
                  <a:cs typeface="Times New Roman" panose="02020603050405020304" pitchFamily="18" charset="0"/>
                </a:rPr>
                <a:t> 2</a:t>
              </a:r>
            </a:p>
            <a:p>
              <a:pPr algn="just"/>
              <a:r>
                <a:rPr lang="en-US" sz="3200" dirty="0">
                  <a:solidFill>
                    <a:schemeClr val="accent6">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Sự</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200" dirty="0">
                  <a:solidFill>
                    <a:schemeClr val="accent6">
                      <a:lumMod val="75000"/>
                    </a:schemeClr>
                  </a:solidFill>
                  <a:latin typeface="Times New Roman" panose="02020603050405020304" pitchFamily="18" charset="0"/>
                  <a:cs typeface="Times New Roman" panose="02020603050405020304" pitchFamily="18" charset="0"/>
                </a:rPr>
                <a:t> 3</a:t>
              </a:r>
            </a:p>
            <a:p>
              <a:pPr algn="just"/>
              <a:r>
                <a:rPr lang="en-US" sz="3200" dirty="0">
                  <a:solidFill>
                    <a:schemeClr val="accent6">
                      <a:lumMod val="75000"/>
                    </a:schemeClr>
                  </a:solidFill>
                  <a:latin typeface="Times New Roman" panose="02020603050405020304" pitchFamily="18" charset="0"/>
                  <a:cs typeface="Times New Roman" panose="02020603050405020304" pitchFamily="18" charset="0"/>
                </a:rPr>
                <a:t>	- ………</a:t>
              </a:r>
            </a:p>
          </p:txBody>
        </p:sp>
      </p:grpSp>
      <p:grpSp>
        <p:nvGrpSpPr>
          <p:cNvPr id="6" name="Group 5"/>
          <p:cNvGrpSpPr/>
          <p:nvPr/>
        </p:nvGrpSpPr>
        <p:grpSpPr>
          <a:xfrm>
            <a:off x="1186541" y="6110363"/>
            <a:ext cx="9699172" cy="716567"/>
            <a:chOff x="1186541" y="6110363"/>
            <a:chExt cx="7641773" cy="716567"/>
          </a:xfrm>
        </p:grpSpPr>
        <p:sp>
          <p:nvSpPr>
            <p:cNvPr id="11" name="Rounded Rectangle 10"/>
            <p:cNvSpPr/>
            <p:nvPr/>
          </p:nvSpPr>
          <p:spPr>
            <a:xfrm>
              <a:off x="1186541" y="6110363"/>
              <a:ext cx="1880395" cy="716567"/>
            </a:xfrm>
            <a:prstGeom prst="roundRect">
              <a:avLst/>
            </a:prstGeom>
            <a:solidFill>
              <a:srgbClr val="B6A3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rPr>
                <a:t>KẾT BÀI</a:t>
              </a:r>
            </a:p>
          </p:txBody>
        </p:sp>
        <p:sp>
          <p:nvSpPr>
            <p:cNvPr id="18" name="TextBox 17">
              <a:extLst>
                <a:ext uri="{FF2B5EF4-FFF2-40B4-BE49-F238E27FC236}">
                  <a16:creationId xmlns:a16="http://schemas.microsoft.com/office/drawing/2014/main" xmlns="" id="{8C19B409-C7E4-814E-B0D1-6A51196A1B73}"/>
                </a:ext>
              </a:extLst>
            </p:cNvPr>
            <p:cNvSpPr txBox="1"/>
            <p:nvPr/>
          </p:nvSpPr>
          <p:spPr>
            <a:xfrm>
              <a:off x="3154321" y="6188456"/>
              <a:ext cx="5673993" cy="584775"/>
            </a:xfrm>
            <a:prstGeom prst="rect">
              <a:avLst/>
            </a:prstGeom>
            <a:solidFill>
              <a:srgbClr val="B6A3FB"/>
            </a:solidFill>
            <a:ln w="3175">
              <a:solidFill>
                <a:schemeClr val="accent3">
                  <a:lumMod val="75000"/>
                </a:schemeClr>
              </a:solidFill>
              <a:prstDash val="solid"/>
            </a:ln>
          </p:spPr>
          <p:txBody>
            <a:bodyPr wrap="square" rtlCol="0">
              <a:spAutoFit/>
            </a:bodyPr>
            <a:lstStyle/>
            <a:p>
              <a:pPr algn="just">
                <a:spcBef>
                  <a:spcPts val="600"/>
                </a:spcBef>
                <a:spcAft>
                  <a:spcPts val="600"/>
                </a:spcAft>
              </a:pPr>
              <a:r>
                <a:rPr lang="en-US" sz="3200" b="1" dirty="0" err="1">
                  <a:solidFill>
                    <a:srgbClr val="C00000"/>
                  </a:solidFill>
                  <a:latin typeface="Times New Roman" panose="02020603050405020304" pitchFamily="18" charset="0"/>
                  <a:cs typeface="Times New Roman" panose="02020603050405020304" pitchFamily="18" charset="0"/>
                </a:rPr>
                <a:t>Cảm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nghĩ</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về</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vừa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kể</a:t>
              </a:r>
              <a:r>
                <a:rPr lang="en-US" sz="3200" b="1" dirty="0">
                  <a:solidFill>
                    <a:srgbClr val="C0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217154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3)">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BB6AFF74-7FA0-B74F-8FC7-B655DD607049}"/>
              </a:ext>
            </a:extLst>
          </p:cNvPr>
          <p:cNvSpPr txBox="1"/>
          <p:nvPr/>
        </p:nvSpPr>
        <p:spPr>
          <a:xfrm>
            <a:off x="1642258" y="436010"/>
            <a:ext cx="8896350" cy="584775"/>
          </a:xfrm>
          <a:prstGeom prst="rect">
            <a:avLst/>
          </a:prstGeom>
          <a:noFill/>
        </p:spPr>
        <p:txBody>
          <a:bodyPr wrap="square" rtlCol="0">
            <a:spAutoFit/>
          </a:bodyPr>
          <a:lstStyle/>
          <a:p>
            <a:pPr algn="ctr"/>
            <a:r>
              <a:rPr lang="x-none" sz="3200" dirty="0">
                <a:solidFill>
                  <a:schemeClr val="bg1"/>
                </a:solidFill>
                <a:latin typeface="Times New Roman" panose="02020603050405020304" pitchFamily="18" charset="0"/>
                <a:cs typeface="Times New Roman" panose="02020603050405020304" pitchFamily="18" charset="0"/>
              </a:rPr>
              <a:t>Các bước tiến hành</a:t>
            </a:r>
          </a:p>
        </p:txBody>
      </p:sp>
      <p:sp>
        <p:nvSpPr>
          <p:cNvPr id="19" name="矩形 29712">
            <a:extLst>
              <a:ext uri="{FF2B5EF4-FFF2-40B4-BE49-F238E27FC236}">
                <a16:creationId xmlns:a16="http://schemas.microsoft.com/office/drawing/2014/main" xmlns="" id="{6409097C-504D-478E-97D0-673923DA2158}"/>
              </a:ext>
            </a:extLst>
          </p:cNvPr>
          <p:cNvSpPr/>
          <p:nvPr/>
        </p:nvSpPr>
        <p:spPr>
          <a:xfrm rot="882424" flipH="1">
            <a:off x="1909573" y="1087686"/>
            <a:ext cx="3370932" cy="1306644"/>
          </a:xfrm>
          <a:prstGeom prst="rect">
            <a:avLst/>
          </a:prstGeom>
          <a:solidFill>
            <a:srgbClr val="6DC1B5"/>
          </a:solidFill>
          <a:ln w="9525">
            <a:noFill/>
          </a:ln>
        </p:spPr>
        <p:txBody>
          <a:bodyPr/>
          <a:lstStyle/>
          <a:p>
            <a:pPr lvl="0"/>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3" name="Group 2"/>
          <p:cNvGrpSpPr/>
          <p:nvPr/>
        </p:nvGrpSpPr>
        <p:grpSpPr>
          <a:xfrm>
            <a:off x="1195075" y="1786037"/>
            <a:ext cx="3593769" cy="2973901"/>
            <a:chOff x="765048" y="2552689"/>
            <a:chExt cx="5531125" cy="4378309"/>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40973">
              <a:off x="765048" y="2552689"/>
              <a:ext cx="5531125" cy="4378309"/>
            </a:xfrm>
            <a:prstGeom prst="rect">
              <a:avLst/>
            </a:prstGeom>
          </p:spPr>
        </p:pic>
        <p:sp>
          <p:nvSpPr>
            <p:cNvPr id="31" name="TextBox 30">
              <a:extLst>
                <a:ext uri="{FF2B5EF4-FFF2-40B4-BE49-F238E27FC236}">
                  <a16:creationId xmlns:a16="http://schemas.microsoft.com/office/drawing/2014/main" xmlns="" id="{54FEDA65-5614-384B-9C73-6B84EA4779DA}"/>
                </a:ext>
              </a:extLst>
            </p:cNvPr>
            <p:cNvSpPr txBox="1"/>
            <p:nvPr/>
          </p:nvSpPr>
          <p:spPr>
            <a:xfrm rot="766051">
              <a:off x="1759879" y="2883262"/>
              <a:ext cx="4220986" cy="3126544"/>
            </a:xfrm>
            <a:prstGeom prst="rect">
              <a:avLst/>
            </a:prstGeom>
            <a:noFill/>
          </p:spPr>
          <p:txBody>
            <a:bodyPr wrap="square" rtlCol="0">
              <a:spAutoFit/>
            </a:bodyPr>
            <a:lstStyle/>
            <a:p>
              <a:pPr algn="ct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bày</a:t>
              </a:r>
              <a:endParaRPr lang="x-none"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8" name="矩形 29711">
            <a:extLst>
              <a:ext uri="{FF2B5EF4-FFF2-40B4-BE49-F238E27FC236}">
                <a16:creationId xmlns:a16="http://schemas.microsoft.com/office/drawing/2014/main" xmlns="" id="{F2131099-DF3A-4728-ADD3-78C84E2BB44D}"/>
              </a:ext>
            </a:extLst>
          </p:cNvPr>
          <p:cNvSpPr/>
          <p:nvPr/>
        </p:nvSpPr>
        <p:spPr>
          <a:xfrm flipH="1">
            <a:off x="7851870" y="3535400"/>
            <a:ext cx="3453463" cy="790940"/>
          </a:xfrm>
          <a:prstGeom prst="rect">
            <a:avLst/>
          </a:prstGeom>
          <a:solidFill>
            <a:srgbClr val="33909B"/>
          </a:solidFill>
          <a:ln w="9525">
            <a:noFill/>
          </a:ln>
        </p:spPr>
        <p:txBody>
          <a:bodyPr/>
          <a:lstStyle/>
          <a:p>
            <a:pPr lvl="0" algn="ctr"/>
            <a:r>
              <a:rPr lang="en-US" altLang="zh-CN" sz="4400" b="1" dirty="0" smtClean="0">
                <a:solidFill>
                  <a:srgbClr val="FFFF00"/>
                </a:solidFill>
                <a:latin typeface="Times New Roman" panose="02020603050405020304" pitchFamily="18" charset="0"/>
                <a:ea typeface="宋体" panose="02010600030101010101" pitchFamily="2" charset="-122"/>
                <a:cs typeface="Times New Roman" panose="02020603050405020304" pitchFamily="18" charset="0"/>
              </a:rPr>
              <a:t>BƯỚC 4</a:t>
            </a:r>
            <a:endParaRPr lang="zh-CN" altLang="en-US" sz="44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3" name="Group 22"/>
          <p:cNvGrpSpPr/>
          <p:nvPr/>
        </p:nvGrpSpPr>
        <p:grpSpPr>
          <a:xfrm>
            <a:off x="7642299" y="505115"/>
            <a:ext cx="4175920" cy="3425755"/>
            <a:chOff x="6798247" y="1470160"/>
            <a:chExt cx="4175920" cy="3425755"/>
          </a:xfrm>
        </p:grpSpPr>
        <p:pic>
          <p:nvPicPr>
            <p:cNvPr id="26"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8874">
              <a:off x="6798247" y="1470160"/>
              <a:ext cx="4175920" cy="3425755"/>
            </a:xfrm>
            <a:prstGeom prst="rect">
              <a:avLst/>
            </a:prstGeom>
          </p:spPr>
        </p:pic>
        <p:sp>
          <p:nvSpPr>
            <p:cNvPr id="27" name="TextBox 26">
              <a:extLst>
                <a:ext uri="{FF2B5EF4-FFF2-40B4-BE49-F238E27FC236}">
                  <a16:creationId xmlns:a16="http://schemas.microsoft.com/office/drawing/2014/main" xmlns="" id="{2E45005D-BAC6-5546-90B3-F55490B3EC29}"/>
                </a:ext>
              </a:extLst>
            </p:cNvPr>
            <p:cNvSpPr txBox="1"/>
            <p:nvPr/>
          </p:nvSpPr>
          <p:spPr>
            <a:xfrm rot="1040708">
              <a:off x="7264739" y="2393497"/>
              <a:ext cx="3352121" cy="1569660"/>
            </a:xfrm>
            <a:prstGeom prst="rect">
              <a:avLst/>
            </a:prstGeom>
            <a:noFill/>
          </p:spPr>
          <p:txBody>
            <a:bodyPr wrap="square" rtlCol="0">
              <a:spAutoFit/>
            </a:bodyPr>
            <a:lstStyle/>
            <a:p>
              <a:pPr algn="ct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Xem</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chỉnh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sửa</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rút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kinh</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nghiệm</a:t>
              </a:r>
              <a:endParaRPr lang="x-none"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xmlns="" id="{4A2AE7F6-34F3-364A-A15D-CA47ABDA4ADA}"/>
              </a:ext>
            </a:extLst>
          </p:cNvPr>
          <p:cNvSpPr txBox="1"/>
          <p:nvPr/>
        </p:nvSpPr>
        <p:spPr>
          <a:xfrm rot="850202">
            <a:off x="2147447" y="1424561"/>
            <a:ext cx="2867187" cy="784830"/>
          </a:xfrm>
          <a:prstGeom prst="rect">
            <a:avLst/>
          </a:prstGeom>
          <a:noFill/>
        </p:spPr>
        <p:txBody>
          <a:bodyPr wrap="square" rtlCol="0">
            <a:spAutoFit/>
          </a:bodyPr>
          <a:lstStyle/>
          <a:p>
            <a:pPr algn="ctr"/>
            <a:r>
              <a:rPr lang="x-none" sz="4500" b="1" dirty="0">
                <a:solidFill>
                  <a:srgbClr val="FF0000"/>
                </a:solidFill>
                <a:latin typeface="Times New Roman" panose="02020603050405020304" pitchFamily="18" charset="0"/>
                <a:cs typeface="Times New Roman" panose="02020603050405020304" pitchFamily="18" charset="0"/>
              </a:rPr>
              <a:t>BƯỚC 3</a:t>
            </a:r>
          </a:p>
        </p:txBody>
      </p:sp>
    </p:spTree>
    <p:extLst>
      <p:ext uri="{BB962C8B-B14F-4D97-AF65-F5344CB8AC3E}">
        <p14:creationId xmlns:p14="http://schemas.microsoft.com/office/powerpoint/2010/main" val="1259468767"/>
      </p:ext>
    </p:extLst>
  </p:cSld>
  <p:clrMapOvr>
    <a:masterClrMapping/>
  </p:clrMapOvr>
  <mc:AlternateContent xmlns:mc="http://schemas.openxmlformats.org/markup-compatibility/2006" xmlns:p14="http://schemas.microsoft.com/office/powerpoint/2010/main">
    <mc:Choice Requires="p14">
      <p:transition spd="slow" advClick="0">
        <p14:prism isInverted="1"/>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ACBEA814-47C9-4549-93A7-DE5AC0F1E1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131" y="1241"/>
            <a:ext cx="7027401" cy="6948785"/>
          </a:xfrm>
          <a:prstGeom prst="rect">
            <a:avLst/>
          </a:prstGeom>
        </p:spPr>
      </p:pic>
      <p:sp>
        <p:nvSpPr>
          <p:cNvPr id="22" name="TextBox 21">
            <a:extLst>
              <a:ext uri="{FF2B5EF4-FFF2-40B4-BE49-F238E27FC236}">
                <a16:creationId xmlns:a16="http://schemas.microsoft.com/office/drawing/2014/main" xmlns="" id="{9D6F1C4F-D023-BF4D-919B-B349C60EF047}"/>
              </a:ext>
            </a:extLst>
          </p:cNvPr>
          <p:cNvSpPr txBox="1"/>
          <p:nvPr/>
        </p:nvSpPr>
        <p:spPr>
          <a:xfrm rot="20917114">
            <a:off x="6488275" y="2850351"/>
            <a:ext cx="3268610" cy="1158884"/>
          </a:xfrm>
          <a:prstGeom prst="rect">
            <a:avLst/>
          </a:prstGeom>
          <a:noFill/>
        </p:spPr>
        <p:txBody>
          <a:bodyPr wrap="square" rtlCol="0">
            <a:spAutoFit/>
          </a:bodyPr>
          <a:lstStyle/>
          <a:p>
            <a:pPr algn="ctr"/>
            <a:r>
              <a:rPr lang="en-US" sz="3466" i="1" dirty="0" err="1">
                <a:solidFill>
                  <a:srgbClr val="FF0000"/>
                </a:solidFill>
                <a:latin typeface="Times New Roman" panose="02020603050405020304" pitchFamily="18" charset="0"/>
                <a:cs typeface="Times New Roman" panose="02020603050405020304" pitchFamily="18" charset="0"/>
              </a:rPr>
              <a:t>Bài</a:t>
            </a:r>
            <a:r>
              <a:rPr lang="en-US" sz="3466" i="1" dirty="0">
                <a:solidFill>
                  <a:srgbClr val="FF0000"/>
                </a:solidFill>
                <a:latin typeface="Times New Roman" panose="02020603050405020304" pitchFamily="18" charset="0"/>
                <a:cs typeface="Times New Roman" panose="02020603050405020304" pitchFamily="18" charset="0"/>
              </a:rPr>
              <a:t> 2 : ÔN TẬP MIỀN CỔ TÍCH</a:t>
            </a:r>
            <a:endParaRPr lang="x-none" sz="3466" i="1" dirty="0">
              <a:solidFill>
                <a:srgbClr val="FF0000"/>
              </a:solidFill>
              <a:latin typeface="Times New Roman" panose="02020603050405020304" pitchFamily="18" charset="0"/>
              <a:cs typeface="Times New Roman" panose="02020603050405020304" pitchFamily="18" charset="0"/>
            </a:endParaRPr>
          </a:p>
        </p:txBody>
      </p:sp>
      <p:pic>
        <p:nvPicPr>
          <p:cNvPr id="7170" name="Picture 2" descr="9 truyện cổ tích hay nhất bố mẹ nên kể cho bé nghe">
            <a:extLst>
              <a:ext uri="{FF2B5EF4-FFF2-40B4-BE49-F238E27FC236}">
                <a16:creationId xmlns:a16="http://schemas.microsoft.com/office/drawing/2014/main" xmlns="" id="{F0950DF3-2317-E143-978F-C327D38834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85961">
            <a:off x="1708049" y="681970"/>
            <a:ext cx="3263406" cy="211618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ế Giới Truyện Cổ Tích - Chuyện Cổ Tích - Truyện Cổ Tích hay cho bé">
            <a:extLst>
              <a:ext uri="{FF2B5EF4-FFF2-40B4-BE49-F238E27FC236}">
                <a16:creationId xmlns:a16="http://schemas.microsoft.com/office/drawing/2014/main" xmlns="" id="{2DF5148D-C49B-8D45-9857-EA4DAA3564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5643">
            <a:off x="2474970" y="4362504"/>
            <a:ext cx="3163320" cy="210866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18 Câu chuyện cổ tích Việt Nam hay nhất - Toplist.vn">
            <a:extLst>
              <a:ext uri="{FF2B5EF4-FFF2-40B4-BE49-F238E27FC236}">
                <a16:creationId xmlns:a16="http://schemas.microsoft.com/office/drawing/2014/main" xmlns="" id="{47FB3780-2B9B-2946-856B-6A21684BF2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31195">
            <a:off x="279739" y="2431013"/>
            <a:ext cx="3706362" cy="222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70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72BBC3-EF56-3544-AFFB-EB67B29D9474}"/>
              </a:ext>
            </a:extLst>
          </p:cNvPr>
          <p:cNvSpPr>
            <a:spLocks noGrp="1"/>
          </p:cNvSpPr>
          <p:nvPr>
            <p:ph type="ctrTitle"/>
          </p:nvPr>
        </p:nvSpPr>
        <p:spPr>
          <a:xfrm>
            <a:off x="1561504" y="2117987"/>
            <a:ext cx="9067405" cy="641693"/>
          </a:xfrm>
        </p:spPr>
        <p:txBody>
          <a:bodyPr/>
          <a:lstStyle/>
          <a:p>
            <a:r>
              <a:rPr lang="en-US" sz="4000" b="1" dirty="0">
                <a:solidFill>
                  <a:srgbClr val="FF0000"/>
                </a:solidFill>
                <a:latin typeface="Times New Roman" panose="02020603050405020304" pitchFamily="18" charset="0"/>
                <a:cs typeface="Times New Roman" panose="02020603050405020304" pitchFamily="18" charset="0"/>
              </a:rPr>
              <a:t>NỘI DUNG ÔN TẬP</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076D331-6801-BE46-B168-2F5780F6D14C}"/>
              </a:ext>
            </a:extLst>
          </p:cNvPr>
          <p:cNvSpPr txBox="1"/>
          <p:nvPr/>
        </p:nvSpPr>
        <p:spPr>
          <a:xfrm>
            <a:off x="1484241" y="2758335"/>
            <a:ext cx="9527245" cy="953983"/>
          </a:xfrm>
          <a:prstGeom prst="rect">
            <a:avLst/>
          </a:prstGeom>
          <a:noFill/>
        </p:spPr>
        <p:txBody>
          <a:bodyPr wrap="square" rtlCol="0">
            <a:spAutoFit/>
          </a:bodyPr>
          <a:lstStyle/>
          <a:p>
            <a:pPr algn="ctr"/>
            <a:r>
              <a:rPr lang="en-US" sz="2800" b="1" i="1" dirty="0">
                <a:latin typeface="Times New Roman" panose="02020603050405020304" pitchFamily="18" charset="0"/>
                <a:cs typeface="Times New Roman" panose="02020603050405020304" pitchFamily="18" charset="0"/>
              </a:rPr>
              <a:t>1. </a:t>
            </a:r>
            <a:r>
              <a:rPr lang="en-US" sz="2800" b="1" i="1" dirty="0" err="1">
                <a:latin typeface="Times New Roman" panose="02020603050405020304" pitchFamily="18" charset="0"/>
                <a:cs typeface="Times New Roman" panose="02020603050405020304" pitchFamily="18" charset="0"/>
              </a:rPr>
              <a:t>Nắm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được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đặc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cốt</a:t>
            </a:r>
            <a:r>
              <a:rPr lang="en-US" sz="2800" b="1" i="1" dirty="0">
                <a:latin typeface="Times New Roman" panose="02020603050405020304" pitchFamily="18" charset="0"/>
                <a:cs typeface="Times New Roman" panose="02020603050405020304" pitchFamily="18" charset="0"/>
              </a:rPr>
              <a:t> </a:t>
            </a:r>
            <a:r>
              <a:rPr lang="x-none" sz="2800" b="1" i="1" dirty="0">
                <a:latin typeface="Times New Roman" panose="02020603050405020304" pitchFamily="18" charset="0"/>
                <a:cs typeface="Times New Roman" panose="02020603050405020304" pitchFamily="18" charset="0"/>
              </a:rPr>
              <a:t> truyện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chủ</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nghĩa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cổ</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tích</a:t>
            </a:r>
            <a:r>
              <a:rPr lang="en-US" sz="2800" b="1" i="1" dirty="0">
                <a:latin typeface="Times New Roman" panose="02020603050405020304" pitchFamily="18" charset="0"/>
                <a:cs typeface="Times New Roman" panose="02020603050405020304" pitchFamily="18" charset="0"/>
              </a:rPr>
              <a:t> qua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hỏi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trắc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nghiệm</a:t>
            </a:r>
            <a:r>
              <a:rPr lang="x-none" sz="2800" b="1" i="1" dirty="0">
                <a:latin typeface="Times New Roman" panose="02020603050405020304" pitchFamily="18" charset="0"/>
                <a:cs typeface="Times New Roman" panose="02020603050405020304" pitchFamily="18" charset="0"/>
              </a:rPr>
              <a:t>?</a:t>
            </a:r>
            <a:endParaRPr lang="x-none" sz="2800" b="1"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076D331-6801-BE46-B168-2F5780F6D14C}"/>
              </a:ext>
            </a:extLst>
          </p:cNvPr>
          <p:cNvSpPr txBox="1"/>
          <p:nvPr/>
        </p:nvSpPr>
        <p:spPr>
          <a:xfrm>
            <a:off x="1484241" y="3935109"/>
            <a:ext cx="9036428" cy="953983"/>
          </a:xfrm>
          <a:prstGeom prst="rect">
            <a:avLst/>
          </a:prstGeom>
          <a:noFill/>
        </p:spPr>
        <p:txBody>
          <a:bodyPr wrap="square" rtlCol="0">
            <a:spAutoFit/>
          </a:bodyPr>
          <a:lstStyle/>
          <a:p>
            <a:pPr algn="ctr"/>
            <a:r>
              <a:rPr lang="en-US" sz="2800" b="1" i="1" dirty="0">
                <a:latin typeface="Times New Roman" panose="02020603050405020304" pitchFamily="18" charset="0"/>
                <a:cs typeface="Times New Roman" panose="02020603050405020304" pitchFamily="18" charset="0"/>
              </a:rPr>
              <a:t>2.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cổ</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tích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bằng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hai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r>
              <a:rPr lang="x-none" sz="2800" b="1" i="1" dirty="0">
                <a:latin typeface="Times New Roman" panose="02020603050405020304" pitchFamily="18" charset="0"/>
                <a:cs typeface="Times New Roman" panose="02020603050405020304" pitchFamily="18" charset="0"/>
              </a:rPr>
              <a:t>?</a:t>
            </a:r>
            <a:endParaRPr lang="x-none"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141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6942</TotalTime>
  <Words>1196</Words>
  <Application>Microsoft Office PowerPoint</Application>
  <PresentationFormat>Custom</PresentationFormat>
  <Paragraphs>135</Paragraphs>
  <Slides>22</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 Unicode MS</vt:lpstr>
      <vt:lpstr>微软雅黑</vt:lpstr>
      <vt:lpstr>宋体</vt:lpstr>
      <vt:lpstr>Arial</vt:lpstr>
      <vt:lpstr>Calibri</vt:lpstr>
      <vt:lpstr>等线</vt:lpstr>
      <vt:lpstr>FontAwesome</vt:lpstr>
      <vt:lpstr>Gill Sans</vt:lpstr>
      <vt:lpstr>ITC Avant Garde Std Bk</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ÔN TẬP</vt:lpstr>
      <vt:lpstr>Tóm tắt bằng sơ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Admin</cp:lastModifiedBy>
  <cp:revision>3570</cp:revision>
  <dcterms:created xsi:type="dcterms:W3CDTF">2015-12-01T09:06:39Z</dcterms:created>
  <dcterms:modified xsi:type="dcterms:W3CDTF">2022-11-27T12:01:23Z</dcterms:modified>
</cp:coreProperties>
</file>