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8" r:id="rId3"/>
    <p:sldId id="273" r:id="rId4"/>
    <p:sldId id="300" r:id="rId5"/>
    <p:sldId id="291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CC"/>
    <a:srgbClr val="C5C5C5"/>
    <a:srgbClr val="FF7C80"/>
    <a:srgbClr val="CC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CD8DF-52C2-4CB0-809A-ED1D6B3F9E78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8D091-3E4B-4E84-B465-FE3B60EA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99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BDC991-145D-4286-A9A2-9AE3DF789D8A}" type="slidenum">
              <a:rPr lang="zh-CN" altLang="en-US" sz="1200" smtClean="0">
                <a:latin typeface="Arial" pitchFamily="34" charset="0"/>
                <a:cs typeface="Arial" pitchFamily="34" charset="0"/>
              </a:rPr>
              <a:pPr eaLnBrk="1" hangingPunct="1"/>
              <a:t>14</a:t>
            </a:fld>
            <a:endParaRPr lang="zh-CN" altLang="en-US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3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97ceaa9d2_0_4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97ceaa9d2_0_4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434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9684f9cd4_0_58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9684f9cd4_0_58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83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ED8B-E983-4EFC-B132-B637C9BE37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1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2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77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S 3">
  <p:cSld name="THREE COLUMNS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974900" y="4784533"/>
            <a:ext cx="2476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2"/>
          </p:nvPr>
        </p:nvSpPr>
        <p:spPr>
          <a:xfrm>
            <a:off x="949400" y="583133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 idx="3"/>
          </p:nvPr>
        </p:nvSpPr>
        <p:spPr>
          <a:xfrm>
            <a:off x="4857800" y="4784533"/>
            <a:ext cx="2476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4"/>
          </p:nvPr>
        </p:nvSpPr>
        <p:spPr>
          <a:xfrm>
            <a:off x="7740700" y="4784533"/>
            <a:ext cx="2476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2241500" y="3738833"/>
            <a:ext cx="19432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5"/>
          </p:nvPr>
        </p:nvSpPr>
        <p:spPr>
          <a:xfrm>
            <a:off x="5124399" y="2976833"/>
            <a:ext cx="19432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6"/>
          </p:nvPr>
        </p:nvSpPr>
        <p:spPr>
          <a:xfrm>
            <a:off x="8007299" y="2024333"/>
            <a:ext cx="19432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66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S 1">
  <p:cSld name="THREE COLUMS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432584" y="3409067"/>
            <a:ext cx="342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4672567" y="4431467"/>
            <a:ext cx="2948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/>
          </p:nvPr>
        </p:nvSpPr>
        <p:spPr>
          <a:xfrm>
            <a:off x="7796517" y="3409067"/>
            <a:ext cx="342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3"/>
          </p:nvPr>
        </p:nvSpPr>
        <p:spPr>
          <a:xfrm>
            <a:off x="8036517" y="4431467"/>
            <a:ext cx="2948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4"/>
          </p:nvPr>
        </p:nvSpPr>
        <p:spPr>
          <a:xfrm>
            <a:off x="960000" y="5896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 idx="5"/>
          </p:nvPr>
        </p:nvSpPr>
        <p:spPr>
          <a:xfrm>
            <a:off x="967084" y="3409067"/>
            <a:ext cx="342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6"/>
          </p:nvPr>
        </p:nvSpPr>
        <p:spPr>
          <a:xfrm>
            <a:off x="1207067" y="4431467"/>
            <a:ext cx="2948400" cy="1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erriweather Light"/>
              <a:buNone/>
              <a:defRPr sz="11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40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4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020F-9F28-4A98-8B97-2EADF885067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6F30-7E39-4FAB-BA36-A7E801BE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042"/>
            <a:ext cx="12192000" cy="55449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6902" y="150902"/>
            <a:ext cx="622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ĐỌC HIỂU VÀ ĐỌC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594" y="150902"/>
            <a:ext cx="141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2355" y="990503"/>
            <a:ext cx="924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</a:t>
            </a:r>
          </a:p>
          <a:p>
            <a:pPr algn="ctr"/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VẺ ĐẸP QUÊ HƯƠNG</a:t>
            </a:r>
          </a:p>
        </p:txBody>
      </p:sp>
    </p:spTree>
    <p:extLst>
      <p:ext uri="{BB962C8B-B14F-4D97-AF65-F5344CB8AC3E}">
        <p14:creationId xmlns:p14="http://schemas.microsoft.com/office/powerpoint/2010/main" val="6839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9706" y="-1674158"/>
            <a:ext cx="18288000" cy="1028700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506505" y="726141"/>
            <a:ext cx="11685495" cy="161364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9706" y="-1674158"/>
            <a:ext cx="18288000" cy="1028700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506505" y="27019"/>
            <a:ext cx="10264589" cy="161364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04" y="1640666"/>
            <a:ext cx="1047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6503" y="3076474"/>
            <a:ext cx="582708" cy="13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9212" y="2757068"/>
            <a:ext cx="832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503" y="3611110"/>
            <a:ext cx="635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9706" y="-1674158"/>
            <a:ext cx="18288000" cy="1028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246" y="219266"/>
            <a:ext cx="11293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12377" y="4129829"/>
            <a:ext cx="10076330" cy="127589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nước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6259" y="-1674158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40" y="1781760"/>
            <a:ext cx="1047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nước.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nước,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-44825" y="273135"/>
            <a:ext cx="10076330" cy="127589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nước.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393707" y="2212917"/>
            <a:ext cx="5337175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312943" y="2774586"/>
            <a:ext cx="1782763" cy="116046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353" y="2153508"/>
              <a:ext cx="909952" cy="19059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5343525" y="5237164"/>
            <a:ext cx="1346200" cy="877887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369" y="4251831"/>
              <a:ext cx="687546" cy="143972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4"/>
          <p:cNvGrpSpPr>
            <a:grpSpLocks/>
          </p:cNvGrpSpPr>
          <p:nvPr/>
        </p:nvGrpSpPr>
        <p:grpSpPr bwMode="auto">
          <a:xfrm>
            <a:off x="7773989" y="4613276"/>
            <a:ext cx="422275" cy="1027113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3879" y="3856793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7929564" y="5419726"/>
            <a:ext cx="712787" cy="46831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427" y="4215919"/>
              <a:ext cx="363379" cy="7608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20"/>
          <p:cNvGrpSpPr>
            <a:grpSpLocks/>
          </p:cNvGrpSpPr>
          <p:nvPr/>
        </p:nvGrpSpPr>
        <p:grpSpPr bwMode="auto">
          <a:xfrm>
            <a:off x="6642101" y="2817813"/>
            <a:ext cx="422275" cy="1027112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7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1" y="2503770"/>
              <a:ext cx="39278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23"/>
          <p:cNvGrpSpPr>
            <a:grpSpLocks/>
          </p:cNvGrpSpPr>
          <p:nvPr/>
        </p:nvGrpSpPr>
        <p:grpSpPr bwMode="auto">
          <a:xfrm>
            <a:off x="6862764" y="3543301"/>
            <a:ext cx="727075" cy="46831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016" y="2846820"/>
              <a:ext cx="371083" cy="7727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9112251" y="1666876"/>
            <a:ext cx="422275" cy="1027113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255" y="1605571"/>
              <a:ext cx="392787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29"/>
          <p:cNvGrpSpPr>
            <a:grpSpLocks/>
          </p:cNvGrpSpPr>
          <p:nvPr/>
        </p:nvGrpSpPr>
        <p:grpSpPr bwMode="auto">
          <a:xfrm>
            <a:off x="8643939" y="1658939"/>
            <a:ext cx="350837" cy="968375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581" y="1627728"/>
              <a:ext cx="370298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32"/>
          <p:cNvGrpSpPr>
            <a:grpSpLocks/>
          </p:cNvGrpSpPr>
          <p:nvPr/>
        </p:nvGrpSpPr>
        <p:grpSpPr bwMode="auto">
          <a:xfrm rot="19570199">
            <a:off x="8766412" y="2393042"/>
            <a:ext cx="1647838" cy="1398587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4227" y="2266748"/>
              <a:ext cx="1039817" cy="22977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4" name="组合 35"/>
          <p:cNvGrpSpPr>
            <a:grpSpLocks/>
          </p:cNvGrpSpPr>
          <p:nvPr/>
        </p:nvGrpSpPr>
        <p:grpSpPr bwMode="auto">
          <a:xfrm rot="2799594" flipH="1">
            <a:off x="6510642" y="994453"/>
            <a:ext cx="1398587" cy="203835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1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28583" y="-2130665"/>
              <a:ext cx="1252488" cy="2285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" name="组合 4"/>
          <p:cNvGrpSpPr>
            <a:grpSpLocks/>
          </p:cNvGrpSpPr>
          <p:nvPr/>
        </p:nvGrpSpPr>
        <p:grpSpPr bwMode="auto">
          <a:xfrm>
            <a:off x="991852" y="57845"/>
            <a:ext cx="7149548" cy="3047175"/>
            <a:chOff x="1001374" y="-370703"/>
            <a:chExt cx="6695744" cy="6175701"/>
          </a:xfrm>
        </p:grpSpPr>
        <p:pic>
          <p:nvPicPr>
            <p:cNvPr id="57362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606425"/>
            <a:ext cx="2247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9" y="3270251"/>
            <a:ext cx="11255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/>
          </p:cNvPr>
          <p:cNvSpPr txBox="1">
            <a:spLocks noChangeArrowheads="1"/>
          </p:cNvSpPr>
          <p:nvPr/>
        </p:nvSpPr>
        <p:spPr bwMode="auto">
          <a:xfrm>
            <a:off x="2349496" y="1303388"/>
            <a:ext cx="450374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TIẾT:</a:t>
            </a:r>
            <a:endParaRPr lang="en-US" altLang="x-none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34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>
            <a:off x="1981200" y="619838"/>
            <a:ext cx="2162100" cy="4001600"/>
          </a:xfrm>
          <a:prstGeom prst="rect">
            <a:avLst/>
          </a:prstGeom>
          <a:solidFill>
            <a:srgbClr val="FEEF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4228739" y="154313"/>
            <a:ext cx="2162100" cy="4711400"/>
          </a:xfrm>
          <a:prstGeom prst="rect">
            <a:avLst/>
          </a:prstGeom>
          <a:solidFill>
            <a:srgbClr val="FAC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2" name="Google Shape;502;p38"/>
          <p:cNvSpPr/>
          <p:nvPr/>
        </p:nvSpPr>
        <p:spPr>
          <a:xfrm>
            <a:off x="6596352" y="0"/>
            <a:ext cx="2162100" cy="5525600"/>
          </a:xfrm>
          <a:prstGeom prst="rect">
            <a:avLst/>
          </a:prstGeom>
          <a:solidFill>
            <a:srgbClr val="F6A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4" name="Google Shape;504;p38"/>
          <p:cNvSpPr/>
          <p:nvPr/>
        </p:nvSpPr>
        <p:spPr>
          <a:xfrm>
            <a:off x="9193346" y="1508447"/>
            <a:ext cx="1474655" cy="527357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5" name="Google Shape;505;p38"/>
          <p:cNvSpPr/>
          <p:nvPr/>
        </p:nvSpPr>
        <p:spPr>
          <a:xfrm>
            <a:off x="1547073" y="2510014"/>
            <a:ext cx="1813418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1"/>
          </p:nvPr>
        </p:nvSpPr>
        <p:spPr>
          <a:xfrm>
            <a:off x="1981201" y="609400"/>
            <a:ext cx="2173281" cy="23547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1600"/>
              </a:spcAft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6"/>
          </p:nvPr>
        </p:nvSpPr>
        <p:spPr>
          <a:xfrm>
            <a:off x="4143300" y="291034"/>
            <a:ext cx="2162100" cy="131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Google Shape;510;p38"/>
          <p:cNvSpPr txBox="1">
            <a:spLocks/>
          </p:cNvSpPr>
          <p:nvPr/>
        </p:nvSpPr>
        <p:spPr>
          <a:xfrm>
            <a:off x="6553200" y="17738"/>
            <a:ext cx="2469268" cy="520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34290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spcBef>
                <a:spcPts val="1600"/>
              </a:spcBef>
              <a:spcAft>
                <a:spcPts val="1600"/>
              </a:spcAft>
              <a:buFont typeface="Arial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00250" y="4419819"/>
            <a:ext cx="5858202" cy="2362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 build="p"/>
      <p:bldP spid="511" grpId="0" build="p"/>
      <p:bldP spid="1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37856" y="3139354"/>
          <a:ext cx="9130144" cy="3718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6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59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vi-VN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 tu từ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9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vi-VN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1" y="1494102"/>
            <a:ext cx="91439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HOÀN THÀNH PHIẾU HỌC TẬP SỐ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? Hai câu cuối tả ai? Tác dụng?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? Tác giả sử dụng biện pháp tu từ nào để tả? Tác dụng?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1524001" y="57844"/>
            <a:ext cx="9144000" cy="1237556"/>
            <a:chOff x="1001374" y="-370703"/>
            <a:chExt cx="6695744" cy="6175701"/>
          </a:xfrm>
        </p:grpSpPr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00160" y="439972"/>
            <a:ext cx="502733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SG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537856" y="5029200"/>
            <a:ext cx="2195944" cy="182880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41"/>
          <p:cNvGrpSpPr/>
          <p:nvPr/>
        </p:nvGrpSpPr>
        <p:grpSpPr>
          <a:xfrm>
            <a:off x="1968746" y="3039291"/>
            <a:ext cx="2268900" cy="3428976"/>
            <a:chOff x="847688" y="1763875"/>
            <a:chExt cx="2268900" cy="2811250"/>
          </a:xfrm>
        </p:grpSpPr>
        <p:sp>
          <p:nvSpPr>
            <p:cNvPr id="639" name="Google Shape;639;p41"/>
            <p:cNvSpPr/>
            <p:nvPr/>
          </p:nvSpPr>
          <p:spPr>
            <a:xfrm>
              <a:off x="847688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65095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1" name="Google Shape;641;p41"/>
          <p:cNvGrpSpPr/>
          <p:nvPr/>
        </p:nvGrpSpPr>
        <p:grpSpPr>
          <a:xfrm>
            <a:off x="4724401" y="2017218"/>
            <a:ext cx="2376513" cy="4552549"/>
            <a:chOff x="3451363" y="1763875"/>
            <a:chExt cx="2268900" cy="2811250"/>
          </a:xfrm>
        </p:grpSpPr>
        <p:sp>
          <p:nvSpPr>
            <p:cNvPr id="642" name="Google Shape;642;p41"/>
            <p:cNvSpPr/>
            <p:nvPr/>
          </p:nvSpPr>
          <p:spPr>
            <a:xfrm>
              <a:off x="3451363" y="1943825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278900" y="1763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4" name="Google Shape;644;p41"/>
          <p:cNvGrpSpPr/>
          <p:nvPr/>
        </p:nvGrpSpPr>
        <p:grpSpPr>
          <a:xfrm>
            <a:off x="7551425" y="2282763"/>
            <a:ext cx="2268900" cy="3867246"/>
            <a:chOff x="6027413" y="1819875"/>
            <a:chExt cx="2268900" cy="2792825"/>
          </a:xfrm>
        </p:grpSpPr>
        <p:sp>
          <p:nvSpPr>
            <p:cNvPr id="645" name="Google Shape;645;p41"/>
            <p:cNvSpPr/>
            <p:nvPr/>
          </p:nvSpPr>
          <p:spPr>
            <a:xfrm>
              <a:off x="6027413" y="1981400"/>
              <a:ext cx="2268900" cy="2631300"/>
            </a:xfrm>
            <a:prstGeom prst="rect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830675" y="1819875"/>
              <a:ext cx="662400" cy="298500"/>
            </a:xfrm>
            <a:prstGeom prst="rect">
              <a:avLst/>
            </a:prstGeom>
            <a:solidFill>
              <a:srgbClr val="F9C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47" name="Google Shape;647;p41"/>
          <p:cNvSpPr txBox="1">
            <a:spLocks noGrp="1"/>
          </p:cNvSpPr>
          <p:nvPr>
            <p:ph type="title" idx="4"/>
          </p:nvPr>
        </p:nvSpPr>
        <p:spPr>
          <a:xfrm>
            <a:off x="1648340" y="915765"/>
            <a:ext cx="9220200" cy="144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Google Shape;648;p41"/>
          <p:cNvSpPr/>
          <p:nvPr/>
        </p:nvSpPr>
        <p:spPr>
          <a:xfrm rot="1098459">
            <a:off x="8359505" y="1528880"/>
            <a:ext cx="482103" cy="119496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41"/>
          <p:cNvSpPr/>
          <p:nvPr/>
        </p:nvSpPr>
        <p:spPr>
          <a:xfrm rot="-1673549">
            <a:off x="5643951" y="1850565"/>
            <a:ext cx="693600" cy="744476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51" name="Google Shape;651;p41"/>
          <p:cNvSpPr txBox="1">
            <a:spLocks noGrp="1"/>
          </p:cNvSpPr>
          <p:nvPr>
            <p:ph type="title"/>
          </p:nvPr>
        </p:nvSpPr>
        <p:spPr>
          <a:xfrm>
            <a:off x="4734138" y="5630464"/>
            <a:ext cx="2395813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2" name="Google Shape;652;p41"/>
          <p:cNvSpPr txBox="1">
            <a:spLocks noGrp="1"/>
          </p:cNvSpPr>
          <p:nvPr>
            <p:ph type="subTitle" idx="1"/>
          </p:nvPr>
        </p:nvSpPr>
        <p:spPr>
          <a:xfrm>
            <a:off x="4724401" y="2369680"/>
            <a:ext cx="2376513" cy="42000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/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vi-VN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653" name="Google Shape;653;p41"/>
          <p:cNvSpPr txBox="1">
            <a:spLocks noGrp="1"/>
          </p:cNvSpPr>
          <p:nvPr>
            <p:ph type="title" idx="2"/>
          </p:nvPr>
        </p:nvSpPr>
        <p:spPr>
          <a:xfrm>
            <a:off x="7400225" y="4328219"/>
            <a:ext cx="2571300" cy="17759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4" name="Google Shape;654;p41"/>
          <p:cNvSpPr txBox="1">
            <a:spLocks noGrp="1"/>
          </p:cNvSpPr>
          <p:nvPr>
            <p:ph type="subTitle" idx="3"/>
          </p:nvPr>
        </p:nvSpPr>
        <p:spPr>
          <a:xfrm>
            <a:off x="7414892" y="2516045"/>
            <a:ext cx="2567308" cy="131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&gt;&lt; 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5" name="Google Shape;655;p41"/>
          <p:cNvSpPr txBox="1">
            <a:spLocks noGrp="1"/>
          </p:cNvSpPr>
          <p:nvPr>
            <p:ph type="title" idx="5"/>
          </p:nvPr>
        </p:nvSpPr>
        <p:spPr>
          <a:xfrm>
            <a:off x="1837083" y="5128566"/>
            <a:ext cx="2274572" cy="144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Google Shape;656;p41"/>
          <p:cNvSpPr txBox="1">
            <a:spLocks noGrp="1"/>
          </p:cNvSpPr>
          <p:nvPr>
            <p:ph type="subTitle" idx="6"/>
          </p:nvPr>
        </p:nvSpPr>
        <p:spPr>
          <a:xfrm>
            <a:off x="1983965" y="3360282"/>
            <a:ext cx="2253681" cy="14525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sang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组合 4"/>
          <p:cNvGrpSpPr>
            <a:grpSpLocks/>
          </p:cNvGrpSpPr>
          <p:nvPr/>
        </p:nvGrpSpPr>
        <p:grpSpPr bwMode="auto">
          <a:xfrm>
            <a:off x="1524001" y="57844"/>
            <a:ext cx="9144000" cy="1237556"/>
            <a:chOff x="1001374" y="-370703"/>
            <a:chExt cx="6695744" cy="6175701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500160" y="439972"/>
            <a:ext cx="502733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gái</a:t>
            </a:r>
            <a:endParaRPr lang="en-SG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649;p41"/>
          <p:cNvSpPr/>
          <p:nvPr/>
        </p:nvSpPr>
        <p:spPr>
          <a:xfrm rot="-1673549">
            <a:off x="2897633" y="2586035"/>
            <a:ext cx="693600" cy="1205013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/>
      <p:bldP spid="648" grpId="0" animBg="1"/>
      <p:bldP spid="649" grpId="0" animBg="1"/>
      <p:bldP spid="651" grpId="0"/>
      <p:bldP spid="652" grpId="0" build="p"/>
      <p:bldP spid="653" grpId="0"/>
      <p:bldP spid="654" grpId="0" build="p"/>
      <p:bldP spid="655" grpId="0"/>
      <p:bldP spid="656" grpId="0" build="p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Callout 5"/>
          <p:cNvSpPr/>
          <p:nvPr/>
        </p:nvSpPr>
        <p:spPr>
          <a:xfrm>
            <a:off x="2209800" y="1525649"/>
            <a:ext cx="3657600" cy="419100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5867401" y="1525649"/>
            <a:ext cx="4114799" cy="4267200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378527" y="34636"/>
            <a:ext cx="9296400" cy="1237556"/>
            <a:chOff x="1001374" y="-370703"/>
            <a:chExt cx="6695744" cy="6175701"/>
          </a:xfrm>
        </p:grpSpPr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929348" y="439972"/>
            <a:ext cx="41689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SG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5;p38"/>
          <p:cNvSpPr/>
          <p:nvPr/>
        </p:nvSpPr>
        <p:spPr>
          <a:xfrm>
            <a:off x="1510146" y="5638800"/>
            <a:ext cx="1501977" cy="121920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504;p38"/>
          <p:cNvSpPr/>
          <p:nvPr/>
        </p:nvSpPr>
        <p:spPr>
          <a:xfrm>
            <a:off x="9829800" y="5105400"/>
            <a:ext cx="838200" cy="1787236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1378527" y="-21347"/>
            <a:ext cx="9296400" cy="1237556"/>
            <a:chOff x="1001374" y="-370703"/>
            <a:chExt cx="6695744" cy="6175701"/>
          </a:xfrm>
        </p:grpSpPr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403035" y="439972"/>
            <a:ext cx="322158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SG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1424071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thon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…).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)…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482466" y="1981200"/>
            <a:ext cx="4670935" cy="28956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đã thể hiện cảm xúc gì của tác giả khi đọc bài ca dao? Nêu một số chi tiết trong văn bản làm căn cứ cho ý kiến của em?</a:t>
            </a:r>
            <a:endParaRPr lang="en-US" sz="2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073B5037-0D3D-D843-B23F-302CF4228198}"/>
              </a:ext>
            </a:extLst>
          </p:cNvPr>
          <p:cNvSpPr/>
          <p:nvPr/>
        </p:nvSpPr>
        <p:spPr>
          <a:xfrm>
            <a:off x="3280589" y="89815"/>
            <a:ext cx="7418184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x-none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0A3D868-7D12-274F-A7C1-88641A76FFC1}"/>
              </a:ext>
            </a:extLst>
          </p:cNvPr>
          <p:cNvSpPr/>
          <p:nvPr/>
        </p:nvSpPr>
        <p:spPr>
          <a:xfrm>
            <a:off x="2209046" y="2405765"/>
            <a:ext cx="9561271" cy="1736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C1FF825-4836-1846-A89D-5263E8EDCC4F}"/>
              </a:ext>
            </a:extLst>
          </p:cNvPr>
          <p:cNvSpPr/>
          <p:nvPr/>
        </p:nvSpPr>
        <p:spPr>
          <a:xfrm>
            <a:off x="3280589" y="4222673"/>
            <a:ext cx="7418184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2/2/2, 2/4/2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A469673-A32B-254F-8DF7-12D5FAEDAA90}"/>
              </a:ext>
            </a:extLst>
          </p:cNvPr>
          <p:cNvSpPr/>
          <p:nvPr/>
        </p:nvSpPr>
        <p:spPr>
          <a:xfrm>
            <a:off x="2209046" y="5506066"/>
            <a:ext cx="9561271" cy="11918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8365" y="1212941"/>
            <a:ext cx="2592224" cy="1485056"/>
          </a:xfrm>
          <a:prstGeom prst="straightConnector1">
            <a:avLst/>
          </a:prstGeom>
          <a:ln w="76200">
            <a:solidFill>
              <a:srgbClr val="FF7C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1"/>
          </p:cNvCxnSpPr>
          <p:nvPr/>
        </p:nvCxnSpPr>
        <p:spPr>
          <a:xfrm>
            <a:off x="688365" y="4349164"/>
            <a:ext cx="1520681" cy="1752810"/>
          </a:xfrm>
          <a:prstGeom prst="straightConnector1">
            <a:avLst/>
          </a:prstGeom>
          <a:ln w="76200">
            <a:solidFill>
              <a:srgbClr val="FF7C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" idx="1"/>
          </p:cNvCxnSpPr>
          <p:nvPr/>
        </p:nvCxnSpPr>
        <p:spPr>
          <a:xfrm>
            <a:off x="1512568" y="3274088"/>
            <a:ext cx="696478" cy="0"/>
          </a:xfrm>
          <a:prstGeom prst="straightConnector1">
            <a:avLst/>
          </a:prstGeom>
          <a:ln w="76200">
            <a:solidFill>
              <a:srgbClr val="FF7C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12568" y="4069962"/>
            <a:ext cx="1768021" cy="721114"/>
          </a:xfrm>
          <a:prstGeom prst="straightConnector1">
            <a:avLst/>
          </a:prstGeom>
          <a:ln w="76200">
            <a:solidFill>
              <a:srgbClr val="FF7C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圆角矩形 21">
            <a:extLst>
              <a:ext uri="{FF2B5EF4-FFF2-40B4-BE49-F238E27FC236}">
                <a16:creationId xmlns:a16="http://schemas.microsoft.com/office/drawing/2014/main" xmlns="" id="{95ECF242-9581-D645-B770-A3A01C85C3D8}"/>
              </a:ext>
            </a:extLst>
          </p:cNvPr>
          <p:cNvSpPr/>
          <p:nvPr/>
        </p:nvSpPr>
        <p:spPr>
          <a:xfrm>
            <a:off x="41093" y="2572599"/>
            <a:ext cx="1632181" cy="1857920"/>
          </a:xfrm>
          <a:prstGeom prst="round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altLang="zh-CN" sz="4800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LỤC BÁT</a:t>
            </a:r>
            <a:endParaRPr lang="zh-CN" altLang="en-US" sz="4800" b="1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330" y="2183030"/>
            <a:ext cx="8001407" cy="1104603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altLang="en-US" b="1" dirty="0">
              <a:solidFill>
                <a:srgbClr val="0070C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562600"/>
            <a:ext cx="915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4"/>
          <p:cNvGrpSpPr>
            <a:grpSpLocks/>
          </p:cNvGrpSpPr>
          <p:nvPr/>
        </p:nvGrpSpPr>
        <p:grpSpPr bwMode="auto">
          <a:xfrm>
            <a:off x="1538415" y="1973343"/>
            <a:ext cx="1148967" cy="1237556"/>
            <a:chOff x="1001374" y="-370703"/>
            <a:chExt cx="6695744" cy="6175701"/>
          </a:xfrm>
        </p:grpSpPr>
        <p:pic>
          <p:nvPicPr>
            <p:cNvPr id="12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椭圆 6"/>
            <p:cNvSpPr/>
            <p:nvPr/>
          </p:nvSpPr>
          <p:spPr>
            <a:xfrm>
              <a:off x="2886598" y="1269953"/>
              <a:ext cx="2925285" cy="2894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94869" y="3958653"/>
            <a:ext cx="7944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组合 4"/>
          <p:cNvGrpSpPr>
            <a:grpSpLocks/>
          </p:cNvGrpSpPr>
          <p:nvPr/>
        </p:nvGrpSpPr>
        <p:grpSpPr bwMode="auto">
          <a:xfrm>
            <a:off x="1530928" y="3729605"/>
            <a:ext cx="1148967" cy="1237556"/>
            <a:chOff x="1001374" y="-370703"/>
            <a:chExt cx="6695744" cy="6175701"/>
          </a:xfrm>
        </p:grpSpPr>
        <p:pic>
          <p:nvPicPr>
            <p:cNvPr id="17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椭圆 6"/>
            <p:cNvSpPr/>
            <p:nvPr/>
          </p:nvSpPr>
          <p:spPr>
            <a:xfrm>
              <a:off x="3054614" y="1488526"/>
              <a:ext cx="2676533" cy="2612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4"/>
          <p:cNvGrpSpPr>
            <a:grpSpLocks/>
          </p:cNvGrpSpPr>
          <p:nvPr/>
        </p:nvGrpSpPr>
        <p:grpSpPr bwMode="auto">
          <a:xfrm>
            <a:off x="1444625" y="228181"/>
            <a:ext cx="9296400" cy="1237556"/>
            <a:chOff x="1001374" y="-370703"/>
            <a:chExt cx="6695744" cy="6175701"/>
          </a:xfrm>
        </p:grpSpPr>
        <p:pic>
          <p:nvPicPr>
            <p:cNvPr id="19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212394" y="634593"/>
            <a:ext cx="19504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SG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364673" y="1396733"/>
            <a:ext cx="9107010" cy="53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>
          <a:xfrm>
            <a:off x="1639410" y="381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7706" y="3049169"/>
            <a:ext cx="4772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1364673" y="322577"/>
            <a:ext cx="9296400" cy="1237556"/>
            <a:chOff x="1001374" y="-370703"/>
            <a:chExt cx="6695744" cy="6175701"/>
          </a:xfrm>
        </p:grpSpPr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6"/>
            <p:cNvSpPr/>
            <p:nvPr/>
          </p:nvSpPr>
          <p:spPr>
            <a:xfrm>
              <a:off x="2516738" y="894108"/>
              <a:ext cx="3648701" cy="3649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218710" y="665478"/>
            <a:ext cx="377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CỦNG CỐ, MỞ RỘNG</a:t>
            </a:r>
          </a:p>
        </p:txBody>
      </p:sp>
    </p:spTree>
    <p:extLst>
      <p:ext uri="{BB962C8B-B14F-4D97-AF65-F5344CB8AC3E}">
        <p14:creationId xmlns:p14="http://schemas.microsoft.com/office/powerpoint/2010/main" val="8193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vi-VN" dirty="0" smtClean="0">
                <a:latin typeface="+mj-lt"/>
              </a:rPr>
              <a:t>Ôn lại văn bản vừa học.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vi-VN" dirty="0" smtClean="0">
                <a:latin typeface="+mj-lt"/>
              </a:rPr>
              <a:t>Hoàn thành phần sưu tầm ca dao bắt đầu bằng từ </a:t>
            </a:r>
            <a:r>
              <a:rPr lang="en-US" dirty="0" smtClean="0">
                <a:latin typeface="+mj-lt"/>
              </a:rPr>
              <a:t>“</a:t>
            </a:r>
            <a:r>
              <a:rPr lang="vi-VN" dirty="0" smtClean="0">
                <a:latin typeface="+mj-lt"/>
              </a:rPr>
              <a:t>thân em</a:t>
            </a:r>
            <a:r>
              <a:rPr lang="en-US" smtClean="0">
                <a:latin typeface="+mj-lt"/>
              </a:rPr>
              <a:t>”</a:t>
            </a:r>
            <a:r>
              <a:rPr lang="vi-VN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và nộp </a:t>
            </a:r>
            <a:r>
              <a:rPr lang="vi-VN" dirty="0">
                <a:latin typeface="+mj-lt"/>
              </a:rPr>
              <a:t>sản phẩm về hòm thư của GV.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vi-VN" dirty="0" smtClean="0">
                <a:latin typeface="+mj-lt"/>
              </a:rPr>
              <a:t>Chuẩn bị bài Thực hành Tiếng Việt (sgk/67-68)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08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E3796E76-EF3F-DC49-99B5-473123F292E7}"/>
              </a:ext>
            </a:extLst>
          </p:cNvPr>
          <p:cNvSpPr/>
          <p:nvPr/>
        </p:nvSpPr>
        <p:spPr>
          <a:xfrm>
            <a:off x="5987644" y="0"/>
            <a:ext cx="4464496" cy="66961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x-none" sz="3333" b="1" dirty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 BÁT BIẾN THỂ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-500710" y="523835"/>
            <a:ext cx="8717610" cy="6334164"/>
            <a:chOff x="-685288" y="-133576"/>
            <a:chExt cx="12877288" cy="69915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556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1096256"/>
              <a:ext cx="12192000" cy="57617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5833" l="22488" r="32702"/>
                      </a14:imgEffect>
                    </a14:imgLayer>
                  </a14:imgProps>
                </a:ext>
              </a:extLst>
            </a:blip>
            <a:srcRect l="21662" r="63574" b="76181"/>
            <a:stretch/>
          </p:blipFill>
          <p:spPr>
            <a:xfrm rot="18953213">
              <a:off x="-685288" y="-133576"/>
              <a:ext cx="2724128" cy="20768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639" b="29028" l="31137" r="38056"/>
                      </a14:imgEffect>
                    </a14:imgLayer>
                  </a14:imgProps>
                </a:ext>
              </a:extLst>
            </a:blip>
            <a:srcRect l="28848" t="8914" r="62025" b="68118"/>
            <a:stretch/>
          </p:blipFill>
          <p:spPr>
            <a:xfrm rot="20325109">
              <a:off x="1328146" y="243151"/>
              <a:ext cx="1112858" cy="1323354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990600" y="835158"/>
              <a:ext cx="5676900" cy="3393942"/>
            </a:xfrm>
            <a:custGeom>
              <a:avLst/>
              <a:gdLst>
                <a:gd name="connsiteX0" fmla="*/ 0 w 720088"/>
                <a:gd name="connsiteY0" fmla="*/ 0 h 1620570"/>
                <a:gd name="connsiteX1" fmla="*/ 271604 w 720088"/>
                <a:gd name="connsiteY1" fmla="*/ 235390 h 1620570"/>
                <a:gd name="connsiteX2" fmla="*/ 597529 w 720088"/>
                <a:gd name="connsiteY2" fmla="*/ 615635 h 1620570"/>
                <a:gd name="connsiteX3" fmla="*/ 706170 w 720088"/>
                <a:gd name="connsiteY3" fmla="*/ 1222218 h 1620570"/>
                <a:gd name="connsiteX4" fmla="*/ 715224 w 720088"/>
                <a:gd name="connsiteY4" fmla="*/ 1620570 h 16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8" h="1620570">
                  <a:moveTo>
                    <a:pt x="0" y="0"/>
                  </a:moveTo>
                  <a:cubicBezTo>
                    <a:pt x="86008" y="66392"/>
                    <a:pt x="172016" y="132784"/>
                    <a:pt x="271604" y="235390"/>
                  </a:cubicBezTo>
                  <a:cubicBezTo>
                    <a:pt x="371192" y="337996"/>
                    <a:pt x="525101" y="451164"/>
                    <a:pt x="597529" y="615635"/>
                  </a:cubicBezTo>
                  <a:cubicBezTo>
                    <a:pt x="669957" y="780106"/>
                    <a:pt x="686554" y="1054729"/>
                    <a:pt x="706170" y="1222218"/>
                  </a:cubicBezTo>
                  <a:cubicBezTo>
                    <a:pt x="725786" y="1389707"/>
                    <a:pt x="720505" y="1505138"/>
                    <a:pt x="715224" y="1620570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57186" y="561360"/>
              <a:ext cx="4001784" cy="3477281"/>
            </a:xfrm>
            <a:custGeom>
              <a:avLst/>
              <a:gdLst>
                <a:gd name="connsiteX0" fmla="*/ 0 w 1611517"/>
                <a:gd name="connsiteY0" fmla="*/ 0 h 1285592"/>
                <a:gd name="connsiteX1" fmla="*/ 896293 w 1611517"/>
                <a:gd name="connsiteY1" fmla="*/ 362138 h 1285592"/>
                <a:gd name="connsiteX2" fmla="*/ 1448555 w 1611517"/>
                <a:gd name="connsiteY2" fmla="*/ 832919 h 1285592"/>
                <a:gd name="connsiteX3" fmla="*/ 1611517 w 1611517"/>
                <a:gd name="connsiteY3" fmla="*/ 1285592 h 12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517" h="1285592">
                  <a:moveTo>
                    <a:pt x="0" y="0"/>
                  </a:moveTo>
                  <a:cubicBezTo>
                    <a:pt x="327433" y="111659"/>
                    <a:pt x="654867" y="223318"/>
                    <a:pt x="896293" y="362138"/>
                  </a:cubicBezTo>
                  <a:cubicBezTo>
                    <a:pt x="1137719" y="500958"/>
                    <a:pt x="1329351" y="679010"/>
                    <a:pt x="1448555" y="832919"/>
                  </a:cubicBezTo>
                  <a:cubicBezTo>
                    <a:pt x="1567759" y="986828"/>
                    <a:pt x="1589638" y="1136210"/>
                    <a:pt x="1611517" y="1285592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06" b="26806" l="38138" r="57496"/>
                      </a14:imgEffect>
                    </a14:imgLayer>
                  </a14:imgProps>
                </a:ext>
              </a:extLst>
            </a:blip>
            <a:srcRect l="36939" t="10534" r="45279" b="71233"/>
            <a:stretch/>
          </p:blipFill>
          <p:spPr>
            <a:xfrm>
              <a:off x="2214610" y="163981"/>
              <a:ext cx="2440634" cy="118262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F5E8605-E3FD-D84E-B92F-E7B1FA2859F4}"/>
              </a:ext>
            </a:extLst>
          </p:cNvPr>
          <p:cNvSpPr txBox="1"/>
          <p:nvPr/>
        </p:nvSpPr>
        <p:spPr>
          <a:xfrm>
            <a:off x="4819650" y="596719"/>
            <a:ext cx="7372350" cy="22198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thể thơ lục bát được biến đổi về số tiếng, cách gieo vần, cách ngắt nhịp, cách phối hợp bằng trắc trong các dòng thơ.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048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63" y="1354997"/>
            <a:ext cx="3909237" cy="5503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196" y="204009"/>
            <a:ext cx="141042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000" b="1" i="1" u="sng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endParaRPr lang="en-US" sz="3000" b="1" i="1" u="sng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9621" y="809303"/>
            <a:ext cx="6711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</a:t>
            </a:r>
          </a:p>
          <a:p>
            <a:pPr algn="ctr"/>
            <a:r>
              <a:rPr lang="en-US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VẺ ĐẸP QUÊ HƯƠNG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9927" y="213804"/>
            <a:ext cx="57204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cap="none" spc="0" smtClean="0">
                <a:ln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 THỨC ĐỌC HIỂU VÀ ĐỌC</a:t>
            </a:r>
            <a:endParaRPr lang="en-US" sz="3000" b="1" cap="none" spc="0">
              <a:ln/>
              <a:solidFill>
                <a:srgbClr val="0000CC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CF75F4-07F8-C947-AE4F-4D191EF5BF62}"/>
              </a:ext>
            </a:extLst>
          </p:cNvPr>
          <p:cNvSpPr txBox="1"/>
          <p:nvPr/>
        </p:nvSpPr>
        <p:spPr>
          <a:xfrm>
            <a:off x="245041" y="2573425"/>
            <a:ext cx="708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III/ NHỮNG TRẢI NGHIỆM CÙNG VĂN BẢN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987E8A-AF0E-5F40-AFDD-82DF4214BC1A}"/>
              </a:ext>
            </a:extLst>
          </p:cNvPr>
          <p:cNvSpPr txBox="1"/>
          <p:nvPr/>
        </p:nvSpPr>
        <p:spPr>
          <a:xfrm>
            <a:off x="496911" y="3961122"/>
            <a:ext cx="682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x-none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38" y="4647279"/>
            <a:ext cx="8198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en-US" sz="3200" b="1" cap="none" spc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987E8A-AF0E-5F40-AFDD-82DF4214BC1A}"/>
              </a:ext>
            </a:extLst>
          </p:cNvPr>
          <p:cNvSpPr txBox="1"/>
          <p:nvPr/>
        </p:nvSpPr>
        <p:spPr>
          <a:xfrm>
            <a:off x="2678241" y="5260197"/>
            <a:ext cx="378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 trang 64, 65</a:t>
            </a:r>
            <a:endParaRPr lang="x-none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E10723E-8789-B047-8A0D-655B93DCE9E5}"/>
              </a:ext>
            </a:extLst>
          </p:cNvPr>
          <p:cNvSpPr/>
          <p:nvPr/>
        </p:nvSpPr>
        <p:spPr>
          <a:xfrm>
            <a:off x="0" y="-27383"/>
            <a:ext cx="12192000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x-none" sz="40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VẺ ĐẸP CỦA QUÊ HƯƠNG</a:t>
            </a:r>
          </a:p>
        </p:txBody>
      </p:sp>
      <p:sp>
        <p:nvSpPr>
          <p:cNvPr id="3" name="AutoShape 2" descr="Mênh mông Đồng Tháp Mười | Mytour.vn">
            <a:extLst>
              <a:ext uri="{FF2B5EF4-FFF2-40B4-BE49-F238E27FC236}">
                <a16:creationId xmlns:a16="http://schemas.microsoft.com/office/drawing/2014/main" xmlns="" id="{48684C2F-2A47-2B4B-8094-863132E69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x-none" sz="2400"/>
          </a:p>
        </p:txBody>
      </p:sp>
      <p:sp>
        <p:nvSpPr>
          <p:cNvPr id="4" name="AutoShape 4" descr="Mênh mông Đồng Tháp Mười | Mytour.vn">
            <a:extLst>
              <a:ext uri="{FF2B5EF4-FFF2-40B4-BE49-F238E27FC236}">
                <a16:creationId xmlns:a16="http://schemas.microsoft.com/office/drawing/2014/main" xmlns="" id="{DA5549BA-7163-734A-9BE3-3C5BCA6792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x-none" sz="2400"/>
          </a:p>
        </p:txBody>
      </p:sp>
      <p:grpSp>
        <p:nvGrpSpPr>
          <p:cNvPr id="2" name="Group 1"/>
          <p:cNvGrpSpPr/>
          <p:nvPr/>
        </p:nvGrpSpPr>
        <p:grpSpPr>
          <a:xfrm>
            <a:off x="719403" y="987598"/>
            <a:ext cx="9985109" cy="1229802"/>
            <a:chOff x="719403" y="987598"/>
            <a:chExt cx="9985109" cy="12298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73E6126-F184-7D45-99FE-9750AB0B3BDB}"/>
                </a:ext>
              </a:extLst>
            </p:cNvPr>
            <p:cNvGrpSpPr/>
            <p:nvPr/>
          </p:nvGrpSpPr>
          <p:grpSpPr>
            <a:xfrm>
              <a:off x="719403" y="987598"/>
              <a:ext cx="1350224" cy="1229802"/>
              <a:chOff x="863576" y="1837836"/>
              <a:chExt cx="679049" cy="61848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DE30EC4E-681B-514A-AB2F-50808F43CD40}"/>
                  </a:ext>
                </a:extLst>
              </p:cNvPr>
              <p:cNvSpPr/>
              <p:nvPr/>
            </p:nvSpPr>
            <p:spPr>
              <a:xfrm rot="5400000">
                <a:off x="893857" y="1807555"/>
                <a:ext cx="618487" cy="679049"/>
              </a:xfrm>
              <a:custGeom>
                <a:avLst/>
                <a:gdLst>
                  <a:gd name="connsiteX0" fmla="*/ 0 w 2193166"/>
                  <a:gd name="connsiteY0" fmla="*/ 1311341 h 2407922"/>
                  <a:gd name="connsiteX1" fmla="*/ 875583 w 2193166"/>
                  <a:gd name="connsiteY1" fmla="*/ 237038 h 2407922"/>
                  <a:gd name="connsiteX2" fmla="*/ 910475 w 2193166"/>
                  <a:gd name="connsiteY2" fmla="*/ 231713 h 2407922"/>
                  <a:gd name="connsiteX3" fmla="*/ 1096582 w 2193166"/>
                  <a:gd name="connsiteY3" fmla="*/ 0 h 2407922"/>
                  <a:gd name="connsiteX4" fmla="*/ 1282688 w 2193166"/>
                  <a:gd name="connsiteY4" fmla="*/ 231713 h 2407922"/>
                  <a:gd name="connsiteX5" fmla="*/ 1317582 w 2193166"/>
                  <a:gd name="connsiteY5" fmla="*/ 237038 h 2407922"/>
                  <a:gd name="connsiteX6" fmla="*/ 2193166 w 2193166"/>
                  <a:gd name="connsiteY6" fmla="*/ 1311341 h 2407922"/>
                  <a:gd name="connsiteX7" fmla="*/ 1096583 w 2193166"/>
                  <a:gd name="connsiteY7" fmla="*/ 2407922 h 2407922"/>
                  <a:gd name="connsiteX8" fmla="*/ 0 w 2193166"/>
                  <a:gd name="connsiteY8" fmla="*/ 1311341 h 240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3166" h="2407922">
                    <a:moveTo>
                      <a:pt x="0" y="1311341"/>
                    </a:moveTo>
                    <a:cubicBezTo>
                      <a:pt x="0" y="781419"/>
                      <a:pt x="375888" y="339290"/>
                      <a:pt x="875583" y="237038"/>
                    </a:cubicBezTo>
                    <a:lnTo>
                      <a:pt x="910475" y="231713"/>
                    </a:lnTo>
                    <a:lnTo>
                      <a:pt x="1096582" y="0"/>
                    </a:lnTo>
                    <a:lnTo>
                      <a:pt x="1282688" y="231713"/>
                    </a:lnTo>
                    <a:lnTo>
                      <a:pt x="1317582" y="237038"/>
                    </a:lnTo>
                    <a:cubicBezTo>
                      <a:pt x="1817277" y="339290"/>
                      <a:pt x="2193166" y="781419"/>
                      <a:pt x="2193166" y="1311341"/>
                    </a:cubicBezTo>
                    <a:cubicBezTo>
                      <a:pt x="2193166" y="1916966"/>
                      <a:pt x="1702209" y="2407922"/>
                      <a:pt x="1096583" y="2407922"/>
                    </a:cubicBezTo>
                    <a:cubicBezTo>
                      <a:pt x="490957" y="2407922"/>
                      <a:pt x="0" y="1916966"/>
                      <a:pt x="0" y="131134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E7232BF-8305-D847-9DD2-3389E22BF8A4}"/>
                  </a:ext>
                </a:extLst>
              </p:cNvPr>
              <p:cNvSpPr/>
              <p:nvPr/>
            </p:nvSpPr>
            <p:spPr>
              <a:xfrm>
                <a:off x="863577" y="1904731"/>
                <a:ext cx="607786" cy="4720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500" dirty="0">
                    <a:ln w="0">
                      <a:noFill/>
                    </a:ln>
                    <a:solidFill>
                      <a:schemeClr val="bg1"/>
                    </a:solidFill>
                    <a:latin typeface="FontAwesome" pitchFamily="2" charset="0"/>
                  </a:rPr>
                  <a:t>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0822BB2-AC34-054D-82C6-B91CE0659C06}"/>
                </a:ext>
              </a:extLst>
            </p:cNvPr>
            <p:cNvSpPr txBox="1"/>
            <p:nvPr/>
          </p:nvSpPr>
          <p:spPr>
            <a:xfrm>
              <a:off x="2351584" y="1185275"/>
              <a:ext cx="8352928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 đẹp thiên nhiên, </a:t>
              </a:r>
              <a:r>
                <a:rPr lang="x-none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 </a:t>
              </a:r>
              <a:r>
                <a:rPr lang="x-none" sz="3733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733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3181" y="2792928"/>
            <a:ext cx="9991331" cy="1286219"/>
            <a:chOff x="713181" y="2792928"/>
            <a:chExt cx="9991331" cy="128621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1BD7296-6EDD-AC45-AB6C-82B4E32CA250}"/>
                </a:ext>
              </a:extLst>
            </p:cNvPr>
            <p:cNvGrpSpPr/>
            <p:nvPr/>
          </p:nvGrpSpPr>
          <p:grpSpPr>
            <a:xfrm>
              <a:off x="713181" y="2849345"/>
              <a:ext cx="1350224" cy="1229802"/>
              <a:chOff x="863576" y="1837836"/>
              <a:chExt cx="679049" cy="618487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xmlns="" id="{38B5F25B-C95C-F842-B03B-49053FD757E9}"/>
                  </a:ext>
                </a:extLst>
              </p:cNvPr>
              <p:cNvSpPr/>
              <p:nvPr/>
            </p:nvSpPr>
            <p:spPr>
              <a:xfrm rot="5400000">
                <a:off x="893857" y="1807555"/>
                <a:ext cx="618487" cy="679049"/>
              </a:xfrm>
              <a:custGeom>
                <a:avLst/>
                <a:gdLst>
                  <a:gd name="connsiteX0" fmla="*/ 0 w 2193166"/>
                  <a:gd name="connsiteY0" fmla="*/ 1311341 h 2407922"/>
                  <a:gd name="connsiteX1" fmla="*/ 875583 w 2193166"/>
                  <a:gd name="connsiteY1" fmla="*/ 237038 h 2407922"/>
                  <a:gd name="connsiteX2" fmla="*/ 910475 w 2193166"/>
                  <a:gd name="connsiteY2" fmla="*/ 231713 h 2407922"/>
                  <a:gd name="connsiteX3" fmla="*/ 1096582 w 2193166"/>
                  <a:gd name="connsiteY3" fmla="*/ 0 h 2407922"/>
                  <a:gd name="connsiteX4" fmla="*/ 1282688 w 2193166"/>
                  <a:gd name="connsiteY4" fmla="*/ 231713 h 2407922"/>
                  <a:gd name="connsiteX5" fmla="*/ 1317582 w 2193166"/>
                  <a:gd name="connsiteY5" fmla="*/ 237038 h 2407922"/>
                  <a:gd name="connsiteX6" fmla="*/ 2193166 w 2193166"/>
                  <a:gd name="connsiteY6" fmla="*/ 1311341 h 2407922"/>
                  <a:gd name="connsiteX7" fmla="*/ 1096583 w 2193166"/>
                  <a:gd name="connsiteY7" fmla="*/ 2407922 h 2407922"/>
                  <a:gd name="connsiteX8" fmla="*/ 0 w 2193166"/>
                  <a:gd name="connsiteY8" fmla="*/ 1311341 h 240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3166" h="2407922">
                    <a:moveTo>
                      <a:pt x="0" y="1311341"/>
                    </a:moveTo>
                    <a:cubicBezTo>
                      <a:pt x="0" y="781419"/>
                      <a:pt x="375888" y="339290"/>
                      <a:pt x="875583" y="237038"/>
                    </a:cubicBezTo>
                    <a:lnTo>
                      <a:pt x="910475" y="231713"/>
                    </a:lnTo>
                    <a:lnTo>
                      <a:pt x="1096582" y="0"/>
                    </a:lnTo>
                    <a:lnTo>
                      <a:pt x="1282688" y="231713"/>
                    </a:lnTo>
                    <a:lnTo>
                      <a:pt x="1317582" y="237038"/>
                    </a:lnTo>
                    <a:cubicBezTo>
                      <a:pt x="1817277" y="339290"/>
                      <a:pt x="2193166" y="781419"/>
                      <a:pt x="2193166" y="1311341"/>
                    </a:cubicBezTo>
                    <a:cubicBezTo>
                      <a:pt x="2193166" y="1916966"/>
                      <a:pt x="1702209" y="2407922"/>
                      <a:pt x="1096583" y="2407922"/>
                    </a:cubicBezTo>
                    <a:cubicBezTo>
                      <a:pt x="490957" y="2407922"/>
                      <a:pt x="0" y="1916966"/>
                      <a:pt x="0" y="131134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3975CACA-874F-7A41-8739-6897187DC651}"/>
                  </a:ext>
                </a:extLst>
              </p:cNvPr>
              <p:cNvSpPr/>
              <p:nvPr/>
            </p:nvSpPr>
            <p:spPr>
              <a:xfrm>
                <a:off x="863577" y="1904731"/>
                <a:ext cx="607786" cy="4720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500" dirty="0">
                    <a:ln w="0">
                      <a:noFill/>
                    </a:ln>
                    <a:solidFill>
                      <a:schemeClr val="bg1"/>
                    </a:solidFill>
                    <a:latin typeface="FontAwesome" pitchFamily="2" charset="0"/>
                  </a:rPr>
                  <a:t>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29BA4CB-5D18-A347-B046-A4096A6A126D}"/>
                </a:ext>
              </a:extLst>
            </p:cNvPr>
            <p:cNvSpPr txBox="1"/>
            <p:nvPr/>
          </p:nvSpPr>
          <p:spPr>
            <a:xfrm>
              <a:off x="2351584" y="2792928"/>
              <a:ext cx="8352928" cy="124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 đẹp con người, truyền thống yêu nước, đấu tranh chống giặc </a:t>
              </a:r>
              <a:r>
                <a:rPr lang="x-none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 </a:t>
              </a:r>
              <a:r>
                <a:rPr lang="x-none" sz="3733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xâm</a:t>
              </a:r>
              <a:r>
                <a:rPr lang="en-US" sz="3733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星形: 七角 3">
            <a:extLst>
              <a:ext uri="{FF2B5EF4-FFF2-40B4-BE49-F238E27FC236}">
                <a16:creationId xmlns:a16="http://schemas.microsoft.com/office/drawing/2014/main" xmlns="" id="{821D0FDC-5B37-EC41-AF0C-06EE1303CCC2}"/>
              </a:ext>
            </a:extLst>
          </p:cNvPr>
          <p:cNvSpPr/>
          <p:nvPr/>
        </p:nvSpPr>
        <p:spPr>
          <a:xfrm>
            <a:off x="1034380" y="5002175"/>
            <a:ext cx="907899" cy="907899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713183" y="4835462"/>
            <a:ext cx="9907530" cy="1263499"/>
            <a:chOff x="713183" y="4835462"/>
            <a:chExt cx="9907530" cy="12634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AE8157F-A39A-3D4D-910A-9D8E149C6D4A}"/>
                </a:ext>
              </a:extLst>
            </p:cNvPr>
            <p:cNvGrpSpPr/>
            <p:nvPr/>
          </p:nvGrpSpPr>
          <p:grpSpPr>
            <a:xfrm flipH="1">
              <a:off x="713183" y="4869159"/>
              <a:ext cx="1350224" cy="1229802"/>
              <a:chOff x="863576" y="1837836"/>
              <a:chExt cx="679049" cy="618487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5F268334-D18C-5745-8A4F-7B660CB2ABC6}"/>
                  </a:ext>
                </a:extLst>
              </p:cNvPr>
              <p:cNvSpPr/>
              <p:nvPr/>
            </p:nvSpPr>
            <p:spPr>
              <a:xfrm rot="5400000">
                <a:off x="893857" y="1807555"/>
                <a:ext cx="618487" cy="679049"/>
              </a:xfrm>
              <a:custGeom>
                <a:avLst/>
                <a:gdLst>
                  <a:gd name="connsiteX0" fmla="*/ 0 w 2193166"/>
                  <a:gd name="connsiteY0" fmla="*/ 1311341 h 2407922"/>
                  <a:gd name="connsiteX1" fmla="*/ 875583 w 2193166"/>
                  <a:gd name="connsiteY1" fmla="*/ 237038 h 2407922"/>
                  <a:gd name="connsiteX2" fmla="*/ 910475 w 2193166"/>
                  <a:gd name="connsiteY2" fmla="*/ 231713 h 2407922"/>
                  <a:gd name="connsiteX3" fmla="*/ 1096582 w 2193166"/>
                  <a:gd name="connsiteY3" fmla="*/ 0 h 2407922"/>
                  <a:gd name="connsiteX4" fmla="*/ 1282688 w 2193166"/>
                  <a:gd name="connsiteY4" fmla="*/ 231713 h 2407922"/>
                  <a:gd name="connsiteX5" fmla="*/ 1317582 w 2193166"/>
                  <a:gd name="connsiteY5" fmla="*/ 237038 h 2407922"/>
                  <a:gd name="connsiteX6" fmla="*/ 2193166 w 2193166"/>
                  <a:gd name="connsiteY6" fmla="*/ 1311341 h 2407922"/>
                  <a:gd name="connsiteX7" fmla="*/ 1096583 w 2193166"/>
                  <a:gd name="connsiteY7" fmla="*/ 2407922 h 2407922"/>
                  <a:gd name="connsiteX8" fmla="*/ 0 w 2193166"/>
                  <a:gd name="connsiteY8" fmla="*/ 1311341 h 240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3166" h="2407922">
                    <a:moveTo>
                      <a:pt x="0" y="1311341"/>
                    </a:moveTo>
                    <a:cubicBezTo>
                      <a:pt x="0" y="781419"/>
                      <a:pt x="375888" y="339290"/>
                      <a:pt x="875583" y="237038"/>
                    </a:cubicBezTo>
                    <a:lnTo>
                      <a:pt x="910475" y="231713"/>
                    </a:lnTo>
                    <a:lnTo>
                      <a:pt x="1096582" y="0"/>
                    </a:lnTo>
                    <a:lnTo>
                      <a:pt x="1282688" y="231713"/>
                    </a:lnTo>
                    <a:lnTo>
                      <a:pt x="1317582" y="237038"/>
                    </a:lnTo>
                    <a:cubicBezTo>
                      <a:pt x="1817277" y="339290"/>
                      <a:pt x="2193166" y="781419"/>
                      <a:pt x="2193166" y="1311341"/>
                    </a:cubicBezTo>
                    <a:cubicBezTo>
                      <a:pt x="2193166" y="1916966"/>
                      <a:pt x="1702209" y="2407922"/>
                      <a:pt x="1096583" y="2407922"/>
                    </a:cubicBezTo>
                    <a:cubicBezTo>
                      <a:pt x="490957" y="2407922"/>
                      <a:pt x="0" y="1916966"/>
                      <a:pt x="0" y="1311341"/>
                    </a:cubicBezTo>
                    <a:close/>
                  </a:path>
                </a:pathLst>
              </a:custGeom>
              <a:solidFill>
                <a:srgbClr val="FA8A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D64902C1-A55E-F040-9B1F-B3755F0C42CA}"/>
                  </a:ext>
                </a:extLst>
              </p:cNvPr>
              <p:cNvSpPr/>
              <p:nvPr/>
            </p:nvSpPr>
            <p:spPr>
              <a:xfrm>
                <a:off x="863577" y="1904731"/>
                <a:ext cx="607786" cy="4720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500" dirty="0">
                    <a:ln w="0">
                      <a:noFill/>
                    </a:ln>
                    <a:solidFill>
                      <a:schemeClr val="bg1"/>
                    </a:solidFill>
                    <a:latin typeface="FontAwesome" pitchFamily="2" charset="0"/>
                  </a:rPr>
                  <a:t>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657BEEE-EF40-5045-9655-83CF6E333FF6}"/>
                </a:ext>
              </a:extLst>
            </p:cNvPr>
            <p:cNvSpPr txBox="1"/>
            <p:nvPr/>
          </p:nvSpPr>
          <p:spPr>
            <a:xfrm>
              <a:off x="2267785" y="4835462"/>
              <a:ext cx="8352928" cy="124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 tự hào, tình yêu quê hương, </a:t>
              </a:r>
              <a:r>
                <a:rPr lang="x-none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 </a:t>
              </a:r>
              <a:r>
                <a:rPr lang="x-none" sz="3733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733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x-none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0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209550"/>
            <a:ext cx="766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CẦN GHI NHỚ</a:t>
            </a:r>
            <a:endParaRPr 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73B5037-0D3D-D843-B23F-302CF4228198}"/>
              </a:ext>
            </a:extLst>
          </p:cNvPr>
          <p:cNvSpPr/>
          <p:nvPr/>
        </p:nvSpPr>
        <p:spPr>
          <a:xfrm>
            <a:off x="542925" y="1124824"/>
            <a:ext cx="11227391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x-none" sz="30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0A3D868-7D12-274F-A7C1-88641A76FFC1}"/>
              </a:ext>
            </a:extLst>
          </p:cNvPr>
          <p:cNvSpPr/>
          <p:nvPr/>
        </p:nvSpPr>
        <p:spPr>
          <a:xfrm>
            <a:off x="542925" y="2770023"/>
            <a:ext cx="11227391" cy="1634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x-non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C1FF825-4836-1846-A89D-5263E8EDCC4F}"/>
              </a:ext>
            </a:extLst>
          </p:cNvPr>
          <p:cNvSpPr/>
          <p:nvPr/>
        </p:nvSpPr>
        <p:spPr>
          <a:xfrm>
            <a:off x="542925" y="4415222"/>
            <a:ext cx="11227391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2/2/2, 2/4/2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  <a:endParaRPr lang="x-none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A469673-A32B-254F-8DF7-12D5FAEDAA90}"/>
              </a:ext>
            </a:extLst>
          </p:cNvPr>
          <p:cNvSpPr/>
          <p:nvPr/>
        </p:nvSpPr>
        <p:spPr>
          <a:xfrm>
            <a:off x="542926" y="5549643"/>
            <a:ext cx="11227392" cy="1123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9300" y="209550"/>
            <a:ext cx="766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CẦN GHI NHỚ</a:t>
            </a:r>
            <a:endParaRPr 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A39776-E020-5841-B921-35972449916D}"/>
              </a:ext>
            </a:extLst>
          </p:cNvPr>
          <p:cNvSpPr txBox="1"/>
          <p:nvPr/>
        </p:nvSpPr>
        <p:spPr>
          <a:xfrm>
            <a:off x="442912" y="1076639"/>
            <a:ext cx="11539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ca dao số 1:</a:t>
            </a:r>
          </a:p>
          <a:p>
            <a:pPr algn="just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 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sánh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dung: Ca ngợi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sầm uất, đông đúc, giàu 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Thăng 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Đồng thời thể hiện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iềm 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hào về mảnh đất “nhất kinh kì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193B60-568B-4E4B-B121-5FD408BDE909}"/>
              </a:ext>
            </a:extLst>
          </p:cNvPr>
          <p:cNvSpPr txBox="1"/>
          <p:nvPr/>
        </p:nvSpPr>
        <p:spPr>
          <a:xfrm>
            <a:off x="514096" y="3631184"/>
            <a:ext cx="30104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78D63D-98D4-CF47-AFBF-7696284B851D}"/>
              </a:ext>
            </a:extLst>
          </p:cNvPr>
          <p:cNvSpPr txBox="1"/>
          <p:nvPr/>
        </p:nvSpPr>
        <p:spPr>
          <a:xfrm>
            <a:off x="442912" y="4078859"/>
            <a:ext cx="11539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ca dao số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 Đ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 đáp </a:t>
            </a:r>
            <a:endParaRPr lang="x-none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hào về truyền thống đánh giặc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</a:t>
            </a:r>
            <a:r>
              <a:rPr lang="x-non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đối với quê hương, 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46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209550"/>
            <a:ext cx="766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CẦN GHI NHỚ</a:t>
            </a:r>
            <a:endParaRPr 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A39776-E020-5841-B921-35972449916D}"/>
              </a:ext>
            </a:extLst>
          </p:cNvPr>
          <p:cNvSpPr txBox="1"/>
          <p:nvPr/>
        </p:nvSpPr>
        <p:spPr>
          <a:xfrm>
            <a:off x="442912" y="1569081"/>
            <a:ext cx="11539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ca dao số 3:</a:t>
            </a:r>
          </a:p>
          <a:p>
            <a:pPr algn="just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iệp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“có”</a:t>
            </a:r>
            <a:endParaRPr lang="x-none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ra cảnh trí thiên nhiên, non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 ngợi v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tâm hồn, cốt cách, truyền thống, văn hoá vùng đất Bình Định.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193B60-568B-4E4B-B121-5FD408BDE909}"/>
              </a:ext>
            </a:extLst>
          </p:cNvPr>
          <p:cNvSpPr txBox="1"/>
          <p:nvPr/>
        </p:nvSpPr>
        <p:spPr>
          <a:xfrm>
            <a:off x="514096" y="3631184"/>
            <a:ext cx="30104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193B60-568B-4E4B-B121-5FD408BDE909}"/>
              </a:ext>
            </a:extLst>
          </p:cNvPr>
          <p:cNvSpPr txBox="1"/>
          <p:nvPr/>
        </p:nvSpPr>
        <p:spPr>
          <a:xfrm>
            <a:off x="442912" y="4297970"/>
            <a:ext cx="11539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ca dao số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Nghệ </a:t>
            </a:r>
            <a:r>
              <a:rPr lang="x-non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iệp </a:t>
            </a:r>
            <a:r>
              <a:rPr lang="x-non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“sẵn” → nhiều, sẵn có</a:t>
            </a:r>
            <a:r>
              <a:rPr 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dung: </a:t>
            </a:r>
            <a:r>
              <a:rPr lang="x-none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</a:t>
            </a:r>
            <a:r>
              <a:rPr lang="x-non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hào về sự giàu có, trù phú của thiên nhiên vùng sông nước.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992777" y="457200"/>
            <a:ext cx="9692644" cy="175042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: VIỆT NAM QUÊ HƯƠNG 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</a:t>
            </a:r>
            <a:r>
              <a:rPr kumimoji="0" lang="en-US" sz="4000" b="1" i="1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4000" b="1" i="1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4000" b="1" i="1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kumimoji="0" lang="en-US" sz="4000" b="1" i="1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842" y="2778033"/>
            <a:ext cx="3514181" cy="3518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192" y="2778033"/>
            <a:ext cx="3449871" cy="3518264"/>
          </a:xfrm>
          <a:prstGeom prst="rect">
            <a:avLst/>
          </a:prstGeom>
        </p:spPr>
      </p:pic>
      <p:pic>
        <p:nvPicPr>
          <p:cNvPr id="2" name="Picture 2" descr="Tổng hợp tranh cánh đồng lúa vàng cực đẹp Xem ng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6" y="2778033"/>
            <a:ext cx="3580401" cy="351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1450</Words>
  <Application>Microsoft Office PowerPoint</Application>
  <PresentationFormat>Widescreen</PresentationFormat>
  <Paragraphs>122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宋体</vt:lpstr>
      <vt:lpstr>Arial</vt:lpstr>
      <vt:lpstr>Calibri</vt:lpstr>
      <vt:lpstr>Calibri Light</vt:lpstr>
      <vt:lpstr>FontAwesome</vt:lpstr>
      <vt:lpstr>Merriweather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Hai hình ảnh – cánh đồng và cô gái đã hợp thành bức tranh đồng quê đầy tươi sáng, sinh động.</vt:lpstr>
      <vt:lpstr>PowerPoint Presentation</vt:lpstr>
      <vt:lpstr>PowerPoint Presentation</vt:lpstr>
      <vt:lpstr>PowerPoint Presentation</vt:lpstr>
      <vt:lpstr>PowerPoint Presentation</vt:lpstr>
      <vt:lpstr>HƯỚNG DẪN VỀ NHÀ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94</cp:revision>
  <dcterms:created xsi:type="dcterms:W3CDTF">2021-09-01T02:32:51Z</dcterms:created>
  <dcterms:modified xsi:type="dcterms:W3CDTF">2022-11-27T12:02:50Z</dcterms:modified>
</cp:coreProperties>
</file>