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8" r:id="rId2"/>
    <p:sldId id="263" r:id="rId3"/>
    <p:sldId id="256" r:id="rId4"/>
    <p:sldId id="259" r:id="rId5"/>
    <p:sldId id="271" r:id="rId6"/>
    <p:sldId id="267" r:id="rId7"/>
    <p:sldId id="277"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Lst>
  <p:sldSz cx="12192000" cy="6858000"/>
  <p:notesSz cx="6858000" cy="9144000"/>
  <p:embeddedFontLst>
    <p:embeddedFont>
      <p:font typeface="ＭＳ Ｐゴシック" panose="020B0600070205080204" pitchFamily="34" charset="-128"/>
      <p:regular r:id="rId26"/>
    </p:embeddedFont>
    <p:embeddedFont>
      <p:font typeface="Broadway" panose="04040905080B02020502" pitchFamily="82" charset="0"/>
      <p:regular r:id="rId27"/>
    </p:embeddedFont>
    <p:embeddedFont>
      <p:font typeface="#9Slide03 Arima Madurai Black" panose="020B0604020202020204" charset="0"/>
      <p:bold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29" autoAdjust="0"/>
    <p:restoredTop sz="94660"/>
  </p:normalViewPr>
  <p:slideViewPr>
    <p:cSldViewPr snapToGrid="0">
      <p:cViewPr varScale="1">
        <p:scale>
          <a:sx n="76" d="100"/>
          <a:sy n="76" d="100"/>
        </p:scale>
        <p:origin x="624" y="138"/>
      </p:cViewPr>
      <p:guideLst/>
    </p:cSldViewPr>
  </p:slideViewPr>
  <p:notesTextViewPr>
    <p:cViewPr>
      <p:scale>
        <a:sx n="1" d="1"/>
        <a:sy n="1" d="1"/>
      </p:scale>
      <p:origin x="0" y="0"/>
    </p:cViewPr>
  </p:notesTextViewPr>
  <p:sorterViewPr>
    <p:cViewPr>
      <p:scale>
        <a:sx n="150" d="100"/>
        <a:sy n="150" d="100"/>
      </p:scale>
      <p:origin x="0" y="-228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980BE-7A4F-491A-AD1A-93712FE3E2FE}"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F23B-7CA0-4107-BF88-44ED1AEB505F}" type="slidenum">
              <a:rPr lang="en-US" smtClean="0"/>
              <a:t>‹#›</a:t>
            </a:fld>
            <a:endParaRPr lang="en-US"/>
          </a:p>
        </p:txBody>
      </p:sp>
    </p:spTree>
    <p:extLst>
      <p:ext uri="{BB962C8B-B14F-4D97-AF65-F5344CB8AC3E}">
        <p14:creationId xmlns:p14="http://schemas.microsoft.com/office/powerpoint/2010/main" val="374363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t>20</a:t>
            </a:fld>
            <a:endParaRPr lang="en-US">
              <a:solidFill>
                <a:prstClr val="black"/>
              </a:solidFill>
            </a:endParaRPr>
          </a:p>
        </p:txBody>
      </p:sp>
    </p:spTree>
    <p:extLst>
      <p:ext uri="{BB962C8B-B14F-4D97-AF65-F5344CB8AC3E}">
        <p14:creationId xmlns:p14="http://schemas.microsoft.com/office/powerpoint/2010/main" val="30091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t>21</a:t>
            </a:fld>
            <a:endParaRPr lang="en-US">
              <a:solidFill>
                <a:prstClr val="black"/>
              </a:solidFill>
            </a:endParaRPr>
          </a:p>
        </p:txBody>
      </p:sp>
    </p:spTree>
    <p:extLst>
      <p:ext uri="{BB962C8B-B14F-4D97-AF65-F5344CB8AC3E}">
        <p14:creationId xmlns:p14="http://schemas.microsoft.com/office/powerpoint/2010/main" val="260618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t>22</a:t>
            </a:fld>
            <a:endParaRPr lang="en-US">
              <a:solidFill>
                <a:prstClr val="black"/>
              </a:solidFill>
            </a:endParaRPr>
          </a:p>
        </p:txBody>
      </p:sp>
    </p:spTree>
    <p:extLst>
      <p:ext uri="{BB962C8B-B14F-4D97-AF65-F5344CB8AC3E}">
        <p14:creationId xmlns:p14="http://schemas.microsoft.com/office/powerpoint/2010/main" val="365902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t>23</a:t>
            </a:fld>
            <a:endParaRPr lang="en-US">
              <a:solidFill>
                <a:prstClr val="black"/>
              </a:solidFill>
            </a:endParaRPr>
          </a:p>
        </p:txBody>
      </p:sp>
    </p:spTree>
    <p:extLst>
      <p:ext uri="{BB962C8B-B14F-4D97-AF65-F5344CB8AC3E}">
        <p14:creationId xmlns:p14="http://schemas.microsoft.com/office/powerpoint/2010/main" val="186864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2BCEADD8-20CD-485A-A3E9-DE11D67B543C}"/>
              </a:ext>
            </a:extLst>
          </p:cNvPr>
          <p:cNvSpPr/>
          <p:nvPr userDrawn="1"/>
        </p:nvSpPr>
        <p:spPr>
          <a:xfrm>
            <a:off x="0" y="0"/>
            <a:ext cx="12192000" cy="6858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5262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2101" y="719200"/>
            <a:ext cx="5708000" cy="10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293" name="Google Shape;293;p9"/>
          <p:cNvSpPr txBox="1">
            <a:spLocks noGrp="1"/>
          </p:cNvSpPr>
          <p:nvPr>
            <p:ph type="subTitle" idx="1"/>
          </p:nvPr>
        </p:nvSpPr>
        <p:spPr>
          <a:xfrm>
            <a:off x="3241900" y="1765600"/>
            <a:ext cx="57080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935" y="3093575"/>
            <a:ext cx="1244824" cy="1721973"/>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80" y="2882581"/>
            <a:ext cx="2045864" cy="1940779"/>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1235"/>
            <a:ext cx="12312296" cy="2436789"/>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7334"/>
            <a:ext cx="12312296" cy="1940736"/>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3662" y="5594621"/>
            <a:ext cx="99208" cy="90016"/>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4708" y="5853117"/>
            <a:ext cx="40903" cy="69172"/>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5086" y="5665219"/>
            <a:ext cx="110519" cy="83437"/>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2186" y="6197496"/>
            <a:ext cx="107935" cy="83437"/>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5199" y="6435312"/>
            <a:ext cx="107008" cy="83437"/>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8971" y="6383787"/>
            <a:ext cx="107057" cy="83437"/>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52" y="5439230"/>
            <a:ext cx="107008" cy="83437"/>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7009" y="6434733"/>
            <a:ext cx="107057" cy="8454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9661" y="6532951"/>
            <a:ext cx="107008" cy="8454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90333" y="5549440"/>
            <a:ext cx="107057" cy="8454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8108" y="6418297"/>
            <a:ext cx="93992" cy="11744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351" y="6309725"/>
            <a:ext cx="46167" cy="118545"/>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50905" y="5838557"/>
            <a:ext cx="98331" cy="13059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7883" y="5488548"/>
            <a:ext cx="50457" cy="93336"/>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859" y="6520899"/>
            <a:ext cx="44412" cy="105388"/>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606" y="6050429"/>
            <a:ext cx="147911" cy="176737"/>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621" y="5539029"/>
            <a:ext cx="119245" cy="105388"/>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8130" y="5164948"/>
            <a:ext cx="50505" cy="94381"/>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60143" y="5644390"/>
            <a:ext cx="55723" cy="125125"/>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883" y="5352540"/>
            <a:ext cx="59184" cy="8669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30091" y="6300391"/>
            <a:ext cx="108764" cy="137237"/>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893" y="5213778"/>
            <a:ext cx="53968" cy="93275"/>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8200" y="6303155"/>
            <a:ext cx="118319" cy="13170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348" y="5418395"/>
            <a:ext cx="59232" cy="125125"/>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195" y="6080070"/>
            <a:ext cx="147911" cy="11743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701" y="4525668"/>
            <a:ext cx="11460900" cy="1003967"/>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544931633"/>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872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54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66359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6220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1028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rot="10800000"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4705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73931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1C7C25-CB5D-46F6-AFF3-6BEB7C29B818}"/>
              </a:ext>
            </a:extLst>
          </p:cNvPr>
          <p:cNvSpPr>
            <a:spLocks noGrp="1"/>
          </p:cNvSpPr>
          <p:nvPr>
            <p:ph type="dt" sz="half" idx="10"/>
          </p:nvPr>
        </p:nvSpPr>
        <p:spPr/>
        <p:txBody>
          <a:bodyPr/>
          <a:lstStyle/>
          <a:p>
            <a:fld id="{8DFC3BBA-EA33-45B6-9E58-1250F177BF65}" type="datetimeFigureOut">
              <a:rPr lang="zh-CN" altLang="en-US" smtClean="0"/>
              <a:t>2022/12/11</a:t>
            </a:fld>
            <a:endParaRPr lang="zh-CN" altLang="en-US"/>
          </a:p>
        </p:txBody>
      </p:sp>
      <p:sp>
        <p:nvSpPr>
          <p:cNvPr id="3" name="页脚占位符 2">
            <a:extLst>
              <a:ext uri="{FF2B5EF4-FFF2-40B4-BE49-F238E27FC236}">
                <a16:creationId xmlns:a16="http://schemas.microsoft.com/office/drawing/2014/main"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EF909995-EEBE-45F2-9653-8E74A73A96FA}"/>
              </a:ext>
            </a:extLst>
          </p:cNvPr>
          <p:cNvSpPr/>
          <p:nvPr userDrawn="1"/>
        </p:nvSpPr>
        <p:spPr>
          <a:xfrm flipH="1" flipV="1">
            <a:off x="2"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9588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804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D43D4F-ACB9-4F40-A25A-44B9121B2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933E436-901D-4CFC-B11B-E8B4C40FD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49AD14-25E2-4C01-9F1B-9BB4FD707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C3BBA-EA33-45B6-9E58-1250F177BF65}" type="datetimeFigureOut">
              <a:rPr lang="zh-CN" altLang="en-US" smtClean="0"/>
              <a:t>2022/12/11</a:t>
            </a:fld>
            <a:endParaRPr lang="zh-CN" altLang="en-US"/>
          </a:p>
        </p:txBody>
      </p:sp>
      <p:sp>
        <p:nvSpPr>
          <p:cNvPr id="5" name="页脚占位符 4">
            <a:extLst>
              <a:ext uri="{FF2B5EF4-FFF2-40B4-BE49-F238E27FC236}">
                <a16:creationId xmlns:a16="http://schemas.microsoft.com/office/drawing/2014/main" id="{085DC643-2AD0-45E6-A69B-EC52EF413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66BAB14-1EFB-455F-B2DC-826AB1C1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DBF0-0789-41DF-9EF0-A02B7F41CDF1}" type="slidenum">
              <a:rPr lang="zh-CN" altLang="en-US" smtClean="0"/>
              <a:t>‹#›</a:t>
            </a:fld>
            <a:endParaRPr lang="zh-CN" altLang="en-US"/>
          </a:p>
        </p:txBody>
      </p:sp>
    </p:spTree>
    <p:extLst>
      <p:ext uri="{BB962C8B-B14F-4D97-AF65-F5344CB8AC3E}">
        <p14:creationId xmlns:p14="http://schemas.microsoft.com/office/powerpoint/2010/main" val="3959440491"/>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56" r:id="rId3"/>
    <p:sldLayoutId id="2147483661" r:id="rId4"/>
    <p:sldLayoutId id="2147483657" r:id="rId5"/>
    <p:sldLayoutId id="2147483658" r:id="rId6"/>
    <p:sldLayoutId id="2147483659" r:id="rId7"/>
    <p:sldLayoutId id="2147483660" r:id="rId8"/>
    <p:sldLayoutId id="2147483663" r:id="rId9"/>
    <p:sldLayoutId id="2147483664" r:id="rId10"/>
    <p:sldLayoutId id="2147483665"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g"/><Relationship Id="rId5" Type="http://schemas.microsoft.com/office/2007/relationships/hdphoto" Target="../media/hdphoto6.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jpeg"/><Relationship Id="rId3" Type="http://schemas.openxmlformats.org/officeDocument/2006/relationships/image" Target="../media/image24.jpeg"/><Relationship Id="rId7" Type="http://schemas.microsoft.com/office/2007/relationships/hdphoto" Target="../media/hdphoto7.wdp"/><Relationship Id="rId12"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image" Target="../media/image25.jpe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NULL"/><Relationship Id="rId18" Type="http://schemas.openxmlformats.org/officeDocument/2006/relationships/image" Target="../media/image42.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9.png"/><Relationship Id="rId17" Type="http://schemas.openxmlformats.org/officeDocument/2006/relationships/image" Target="NULL"/><Relationship Id="rId2" Type="http://schemas.openxmlformats.org/officeDocument/2006/relationships/image" Target="../media/image34.png"/><Relationship Id="rId16" Type="http://schemas.openxmlformats.org/officeDocument/2006/relationships/image" Target="../media/image41.png"/><Relationship Id="rId20" Type="http://schemas.openxmlformats.org/officeDocument/2006/relationships/image" Target="../media/image43.jfif"/><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8.png"/><Relationship Id="rId19" Type="http://schemas.openxmlformats.org/officeDocument/2006/relationships/image" Target="NULL"/><Relationship Id="rId4" Type="http://schemas.openxmlformats.org/officeDocument/2006/relationships/image" Target="../media/image35.png"/><Relationship Id="rId9" Type="http://schemas.openxmlformats.org/officeDocument/2006/relationships/image" Target="NULL"/><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7C3DEA6-F582-455C-ABDF-9DD3D89B6054}"/>
              </a:ext>
            </a:extLst>
          </p:cNvPr>
          <p:cNvSpPr/>
          <p:nvPr/>
        </p:nvSpPr>
        <p:spPr>
          <a:xfrm>
            <a:off x="4009294" y="1412084"/>
            <a:ext cx="6424244"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树, 水果&#10;&#10;描述已自动生成">
            <a:extLst>
              <a:ext uri="{FF2B5EF4-FFF2-40B4-BE49-F238E27FC236}">
                <a16:creationId xmlns:a16="http://schemas.microsoft.com/office/drawing/2014/main"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780812" y="-68991"/>
            <a:ext cx="5501640" cy="8252460"/>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id="{60007806-8F91-4E9A-AAB4-5AB8C584E77F}"/>
              </a:ext>
            </a:extLst>
          </p:cNvPr>
          <p:cNvSpPr/>
          <p:nvPr/>
        </p:nvSpPr>
        <p:spPr>
          <a:xfrm>
            <a:off x="4985479" y="2071868"/>
            <a:ext cx="4471874" cy="3022446"/>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E2F549C-479A-4BE0-BF69-4AE9466D95FE}"/>
              </a:ext>
            </a:extLst>
          </p:cNvPr>
          <p:cNvSpPr txBox="1"/>
          <p:nvPr/>
        </p:nvSpPr>
        <p:spPr>
          <a:xfrm>
            <a:off x="5717907" y="3167592"/>
            <a:ext cx="2897653" cy="830997"/>
          </a:xfrm>
          <a:prstGeom prst="rect">
            <a:avLst/>
          </a:prstGeom>
          <a:noFill/>
        </p:spPr>
        <p:txBody>
          <a:bodyPr wrap="none" rtlCol="0">
            <a:spAutoFit/>
          </a:bodyPr>
          <a:lstStyle/>
          <a:p>
            <a:r>
              <a:rPr lang="en-US" altLang="zh-CN" sz="4800" b="1" spc="600" dirty="0">
                <a:solidFill>
                  <a:schemeClr val="accent1"/>
                </a:solidFill>
              </a:rPr>
              <a:t>MỞ ĐẦU</a:t>
            </a:r>
            <a:endParaRPr lang="zh-CN" altLang="en-US" sz="4800" b="1" spc="600" dirty="0">
              <a:solidFill>
                <a:schemeClr val="accent1"/>
              </a:solidFill>
            </a:endParaRPr>
          </a:p>
        </p:txBody>
      </p:sp>
      <p:pic>
        <p:nvPicPr>
          <p:cNvPr id="15" name="图片 14" descr="图片包含 地图, 游戏机&#10;&#10;描述已自动生成">
            <a:extLst>
              <a:ext uri="{FF2B5EF4-FFF2-40B4-BE49-F238E27FC236}">
                <a16:creationId xmlns:a16="http://schemas.microsoft.com/office/drawing/2014/main"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21" name="文本框 20">
            <a:extLst>
              <a:ext uri="{FF2B5EF4-FFF2-40B4-BE49-F238E27FC236}">
                <a16:creationId xmlns:a16="http://schemas.microsoft.com/office/drawing/2014/main"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gn="l">
              <a:lnSpc>
                <a:spcPct val="130000"/>
              </a:lnSpc>
            </a:pPr>
            <a:r>
              <a:rPr lang="zh-CN" altLang="en-US" sz="1200" dirty="0">
                <a:solidFill>
                  <a:schemeClr val="bg1"/>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420398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iterate type="lt">
                                        <p:tmPct val="3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600"/>
                                      </p:stCondLst>
                                      <p:iterate type="lt">
                                        <p:tmPct val="1220"/>
                                      </p:iterate>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064249" y="907593"/>
            <a:ext cx="9534983"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x-none" b="1" dirty="0" smtClean="0">
                <a:ln>
                  <a:solidFill>
                    <a:srgbClr val="FFFF00"/>
                  </a:solidFill>
                </a:ln>
                <a:latin typeface="Times New Roman" panose="02020603050405020304" pitchFamily="18" charset="0"/>
                <a:cs typeface="Times New Roman" panose="02020603050405020304" pitchFamily="18" charset="0"/>
              </a:rPr>
              <a:t>*</a:t>
            </a:r>
            <a:r>
              <a:rPr lang="en-US" altLang="x-none" b="1" dirty="0" err="1" smtClean="0">
                <a:ln>
                  <a:solidFill>
                    <a:srgbClr val="FFFF00"/>
                  </a:solidFill>
                </a:ln>
                <a:latin typeface="Times New Roman" panose="02020603050405020304" pitchFamily="18" charset="0"/>
                <a:cs typeface="Times New Roman" panose="02020603050405020304" pitchFamily="18" charset="0"/>
              </a:rPr>
              <a:t>Dựa</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vào</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nguyên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tắc</a:t>
            </a:r>
            <a:r>
              <a:rPr lang="en-US" altLang="x-none" b="1" dirty="0" smtClean="0">
                <a:ln>
                  <a:solidFill>
                    <a:srgbClr val="FFFF00"/>
                  </a:solidFill>
                </a:ln>
                <a:latin typeface="Times New Roman" panose="02020603050405020304" pitchFamily="18" charset="0"/>
                <a:cs typeface="Times New Roman" panose="02020603050405020304" pitchFamily="18" charset="0"/>
              </a:rPr>
              <a:t> 4, </a:t>
            </a:r>
            <a:r>
              <a:rPr lang="en-US" altLang="x-none" b="1" dirty="0" err="1" smtClean="0">
                <a:ln>
                  <a:solidFill>
                    <a:srgbClr val="FFFF00"/>
                  </a:solidFill>
                </a:ln>
                <a:latin typeface="Times New Roman" panose="02020603050405020304" pitchFamily="18" charset="0"/>
                <a:cs typeface="Times New Roman" panose="02020603050405020304" pitchFamily="18" charset="0"/>
              </a:rPr>
              <a:t>hoàn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thành</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phiếu</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học</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tập</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sau</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43" y="1861183"/>
            <a:ext cx="10984632" cy="4041906"/>
          </a:xfrm>
          <a:prstGeom prst="rect">
            <a:avLst/>
          </a:prstGeom>
        </p:spPr>
      </p:pic>
    </p:spTree>
    <p:extLst>
      <p:ext uri="{BB962C8B-B14F-4D97-AF65-F5344CB8AC3E}">
        <p14:creationId xmlns:p14="http://schemas.microsoft.com/office/powerpoint/2010/main" val="40608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p:cNvSpPr/>
          <p:nvPr/>
        </p:nvSpPr>
        <p:spPr>
          <a:xfrm>
            <a:off x="3014982" y="994932"/>
            <a:ext cx="7067662"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hought Bubble: Cloud 1"/>
          <p:cNvSpPr/>
          <p:nvPr/>
        </p:nvSpPr>
        <p:spPr>
          <a:xfrm>
            <a:off x="2919626" y="2417627"/>
            <a:ext cx="1393372"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p:cNvSpPr/>
          <p:nvPr/>
        </p:nvSpPr>
        <p:spPr>
          <a:xfrm>
            <a:off x="4538019" y="1674995"/>
            <a:ext cx="943333"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p:cNvSpPr/>
          <p:nvPr/>
        </p:nvSpPr>
        <p:spPr>
          <a:xfrm>
            <a:off x="5842862" y="1929992"/>
            <a:ext cx="1081400"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a:fillRect/>
          </a:stretch>
        </p:blipFill>
        <p:spPr bwMode="auto">
          <a:xfrm>
            <a:off x="3011893" y="4494134"/>
            <a:ext cx="6168217"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a:fillRect/>
          </a:stretch>
        </p:blipFill>
        <p:spPr bwMode="auto">
          <a:xfrm>
            <a:off x="4176506" y="2333627"/>
            <a:ext cx="191949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a:fillRect/>
          </a:stretch>
        </p:blipFill>
        <p:spPr bwMode="auto">
          <a:xfrm>
            <a:off x="6154333" y="2250270"/>
            <a:ext cx="2212565" cy="4524375"/>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12"/>
          <p:cNvSpPr>
            <a:spLocks noChangeArrowheads="1" noChangeShapeType="1" noTextEdit="1"/>
          </p:cNvSpPr>
          <p:nvPr/>
        </p:nvSpPr>
        <p:spPr bwMode="auto">
          <a:xfrm>
            <a:off x="4000500" y="83727"/>
            <a:ext cx="4191000" cy="899482"/>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rPr>
              <a:t>VẬN DỤNG</a:t>
            </a:r>
          </a:p>
        </p:txBody>
      </p:sp>
    </p:spTree>
    <p:extLst>
      <p:ext uri="{BB962C8B-B14F-4D97-AF65-F5344CB8AC3E}">
        <p14:creationId xmlns:p14="http://schemas.microsoft.com/office/powerpoint/2010/main" val="1519153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500"/>
                                        <p:tgtEl>
                                          <p:spTgt spid="205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520" y="2240285"/>
            <a:ext cx="8640960" cy="89255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vi-VN" sz="2600" b="1" u="sng" dirty="0">
                <a:latin typeface="Times New Roman" panose="02020603050405020304" pitchFamily="18" charset="0"/>
                <a:cs typeface="Times New Roman" panose="02020603050405020304" pitchFamily="18" charset="0"/>
                <a:sym typeface="Wingdings" panose="05000000000000000000"/>
              </a:rPr>
              <a:t>1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Hùng và Nam vừa chơi đá bóng về, Nam rủ Hùng ra hồ để tắm. Nếu là Hùng em sẽ ứng xử như thế nào ?</a:t>
            </a:r>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28800" y="49530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a:latin typeface="Times New Roman" panose="02020603050405020304" pitchFamily="18" charset="0"/>
                <a:cs typeface="Times New Roman" panose="02020603050405020304" pitchFamily="18" charset="0"/>
                <a:sym typeface="Wingdings" panose="05000000000000000000"/>
              </a:rPr>
              <a:t>3</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828800" y="35052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2</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Đi</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học</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về</a:t>
            </a:r>
            <a:r>
              <a:rPr lang="en-US" sz="2600" dirty="0">
                <a:latin typeface="Times New Roman" panose="02020603050405020304" pitchFamily="18" charset="0"/>
                <a:cs typeface="Times New Roman" panose="02020603050405020304" pitchFamily="18" charset="0"/>
                <a:sym typeface="Wingdings" panose="05000000000000000000"/>
              </a:rPr>
              <a:t>,</a:t>
            </a:r>
            <a:r>
              <a:rPr lang="vi-VN" sz="2600" dirty="0">
                <a:latin typeface="Times New Roman" panose="02020603050405020304" pitchFamily="18" charset="0"/>
                <a:cs typeface="Times New Roman" panose="02020603050405020304" pitchFamily="18" charset="0"/>
              </a:rPr>
              <a:t>Trung thấy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sp>
        <p:nvSpPr>
          <p:cNvPr id="10" name="WordArt 8"/>
          <p:cNvSpPr>
            <a:spLocks noChangeArrowheads="1" noChangeShapeType="1" noTextEdit="1"/>
          </p:cNvSpPr>
          <p:nvPr/>
        </p:nvSpPr>
        <p:spPr bwMode="auto">
          <a:xfrm>
            <a:off x="2184884" y="571487"/>
            <a:ext cx="7086600" cy="1044575"/>
          </a:xfrm>
          <a:prstGeom prst="rect">
            <a:avLst/>
          </a:prstGeom>
        </p:spPr>
        <p:txBody>
          <a:bodyPr wrap="none" fromWordArt="1">
            <a:prstTxWarp prst="textPlain">
              <a:avLst>
                <a:gd name="adj" fmla="val 50000"/>
              </a:avLst>
            </a:prstTxWarp>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Em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sẽ</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huống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sau</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
        <p:nvSpPr>
          <p:cNvPr id="11"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590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1593" y="332415"/>
            <a:ext cx="5138741" cy="752528"/>
          </a:xfrm>
          <a:prstGeom prst="rect">
            <a:avLst/>
          </a:prstGeom>
        </p:spPr>
        <p:txBody>
          <a:bodyPr spcFirstLastPara="1" vert="horz" wrap="square" lIns="121856" tIns="121856" rIns="121856" bIns="121856" rtlCol="0" anchor="ctr" anchorCtr="0">
            <a:noAutofit/>
          </a:bodyPr>
          <a:lstStyle/>
          <a:p>
            <a:r>
              <a:rPr lang="en-US" sz="3599" b="1" dirty="0">
                <a:latin typeface="Times New Roman" panose="02020603050405020304" pitchFamily="18" charset="0"/>
                <a:cs typeface="Times New Roman" panose="02020603050405020304" pitchFamily="18" charset="0"/>
              </a:rPr>
              <a:t>H</a:t>
            </a:r>
            <a:r>
              <a:rPr lang="vi-VN" sz="3599" b="1" dirty="0">
                <a:latin typeface="Times New Roman" panose="02020603050405020304" pitchFamily="18" charset="0"/>
                <a:cs typeface="Times New Roman" panose="02020603050405020304" pitchFamily="18" charset="0"/>
              </a:rPr>
              <a:t>ư</a:t>
            </a:r>
            <a:r>
              <a:rPr lang="en-US" sz="3599" b="1" dirty="0" err="1">
                <a:latin typeface="Times New Roman" panose="02020603050405020304" pitchFamily="18" charset="0"/>
                <a:cs typeface="Times New Roman" panose="02020603050405020304" pitchFamily="18" charset="0"/>
              </a:rPr>
              <a:t>ớng</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dẫn</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tự</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học</a:t>
            </a:r>
            <a:endParaRPr sz="3599"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646" y="12200"/>
            <a:ext cx="2851796" cy="1196787"/>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5560" y="1193303"/>
            <a:ext cx="3214881"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9754" y="3358679"/>
            <a:ext cx="1192237" cy="1155654"/>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8965" y="2270040"/>
            <a:ext cx="1192237" cy="112214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1202" y="2861361"/>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854" y="2094885"/>
            <a:ext cx="4073047" cy="953886"/>
          </a:xfrm>
          <a:prstGeom prst="rect">
            <a:avLst/>
          </a:prstGeom>
        </p:spPr>
        <p:txBody>
          <a:bodyPr wrap="square">
            <a:spAutoFit/>
            <a:scene3d>
              <a:camera prst="orthographicFront"/>
              <a:lightRig rig="threePt" dir="t"/>
            </a:scene3d>
            <a:sp3d contourW="12700"/>
          </a:bodyPr>
          <a:lstStyle/>
          <a:p>
            <a:pPr defTabSz="914217">
              <a:defRPr/>
            </a:pPr>
            <a:r>
              <a:rPr lang="it-IT" sz="2799" b="1" i="1" dirty="0">
                <a:solidFill>
                  <a:srgbClr val="2A4849"/>
                </a:solidFill>
                <a:latin typeface="Times New Roman" panose="02020603050405020304" pitchFamily="18" charset="0"/>
                <a:cs typeface="Times New Roman" panose="02020603050405020304" pitchFamily="18" charset="0"/>
              </a:rPr>
              <a:t>* Bài cũ: hoàn thành bài tập theo yêu cầu.</a:t>
            </a:r>
            <a:endParaRPr lang="en-US" sz="2799" dirty="0">
              <a:solidFill>
                <a:srgbClr val="2A4849"/>
              </a:solidFill>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620" y="3914795"/>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909" y="3578857"/>
            <a:ext cx="3607992" cy="2246128"/>
          </a:xfrm>
          <a:prstGeom prst="rect">
            <a:avLst/>
          </a:prstGeom>
          <a:noFill/>
        </p:spPr>
        <p:txBody>
          <a:bodyPr wrap="square" rtlCol="0">
            <a:spAutoFit/>
            <a:scene3d>
              <a:camera prst="orthographicFront"/>
              <a:lightRig rig="threePt" dir="t"/>
            </a:scene3d>
            <a:sp3d contourW="12700"/>
          </a:bodyPr>
          <a:lstStyle/>
          <a:p>
            <a:pPr algn="just" defTabSz="914217">
              <a:defRPr/>
            </a:pP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mới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Soạn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Viết</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văn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bản</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thuyết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a:solidFill>
                  <a:srgbClr val="2A4849"/>
                </a:solidFill>
                <a:latin typeface="Times New Roman" panose="02020603050405020304" pitchFamily="18" charset="0"/>
                <a:cs typeface="Times New Roman" panose="02020603050405020304" pitchFamily="18" charset="0"/>
              </a:rPr>
              <a:t>minh </a:t>
            </a:r>
            <a:r>
              <a:rPr lang="en-US" sz="2799" b="1" i="1" dirty="0" err="1" smtClean="0">
                <a:solidFill>
                  <a:srgbClr val="2A4849"/>
                </a:solidFill>
                <a:latin typeface="Times New Roman" panose="02020603050405020304" pitchFamily="18" charset="0"/>
                <a:cs typeface="Times New Roman" panose="02020603050405020304" pitchFamily="18" charset="0"/>
              </a:rPr>
              <a:t>về</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một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quy</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tắc</a:t>
            </a:r>
            <a:r>
              <a:rPr lang="en-US" sz="2799" b="1" i="1" dirty="0" smtClean="0">
                <a:solidFill>
                  <a:srgbClr val="2A4849"/>
                </a:solidFill>
                <a:latin typeface="Times New Roman" panose="02020603050405020304" pitchFamily="18" charset="0"/>
                <a:cs typeface="Times New Roman" panose="02020603050405020304" pitchFamily="18" charset="0"/>
              </a:rPr>
              <a:t> hay </a:t>
            </a:r>
            <a:r>
              <a:rPr lang="en-US" sz="2799" b="1" i="1" dirty="0" err="1" smtClean="0">
                <a:solidFill>
                  <a:srgbClr val="2A4849"/>
                </a:solidFill>
                <a:latin typeface="Times New Roman" panose="02020603050405020304" pitchFamily="18" charset="0"/>
                <a:cs typeface="Times New Roman" panose="02020603050405020304" pitchFamily="18" charset="0"/>
              </a:rPr>
              <a:t>luật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lệ</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trong</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hoạt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động</a:t>
            </a:r>
            <a:r>
              <a:rPr lang="en-US" sz="2799" b="1" i="1" dirty="0" smtClean="0">
                <a:solidFill>
                  <a:srgbClr val="2A4849"/>
                </a:solidFill>
                <a:latin typeface="Times New Roman" panose="02020603050405020304" pitchFamily="18" charset="0"/>
                <a:cs typeface="Times New Roman" panose="02020603050405020304" pitchFamily="18" charset="0"/>
              </a:rPr>
              <a:t>.</a:t>
            </a:r>
            <a:endParaRPr lang="en-US" sz="2799" dirty="0">
              <a:solidFill>
                <a:srgbClr val="2A4849"/>
              </a:solidFill>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32" y="2486760"/>
            <a:ext cx="5227013" cy="4162603"/>
          </a:xfrm>
          <a:prstGeom prst="rect">
            <a:avLst/>
          </a:prstGeom>
        </p:spPr>
      </p:pic>
    </p:spTree>
    <p:extLst>
      <p:ext uri="{BB962C8B-B14F-4D97-AF65-F5344CB8AC3E}">
        <p14:creationId xmlns:p14="http://schemas.microsoft.com/office/powerpoint/2010/main" val="1548285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47414" y="2213188"/>
            <a:ext cx="3009900" cy="2122593"/>
          </a:xfrm>
          <a:prstGeom prst="rect">
            <a:avLst/>
          </a:prstGeom>
        </p:spPr>
      </p:pic>
      <p:pic>
        <p:nvPicPr>
          <p:cNvPr id="6" name="图片 9"/>
          <p:cNvPicPr>
            <a:picLocks noChangeAspect="1"/>
          </p:cNvPicPr>
          <p:nvPr/>
        </p:nvPicPr>
        <p:blipFill>
          <a:blip r:embed="rId3" cstate="screen"/>
          <a:stretch>
            <a:fillRect/>
          </a:stretch>
        </p:blipFill>
        <p:spPr>
          <a:xfrm>
            <a:off x="9648614" y="1723813"/>
            <a:ext cx="2607733" cy="3102187"/>
          </a:xfrm>
          <a:prstGeom prst="rect">
            <a:avLst/>
          </a:prstGeom>
        </p:spPr>
      </p:pic>
      <p:pic>
        <p:nvPicPr>
          <p:cNvPr id="9" name="Content Placeholder 8"/>
          <p:cNvPicPr>
            <a:picLocks noGrp="1" noChangeAspect="1"/>
          </p:cNvPicPr>
          <p:nvPr>
            <p:ph sz="half" idx="4294967295"/>
          </p:nvPr>
        </p:nvPicPr>
        <p:blipFill rotWithShape="1">
          <a:blip r:embed="rId4"/>
          <a:srcRect l="6315" t="3648" r="13799" b="1869"/>
          <a:stretch>
            <a:fillRect/>
          </a:stretch>
        </p:blipFill>
        <p:spPr>
          <a:xfrm>
            <a:off x="5075239" y="19051"/>
            <a:ext cx="2041525" cy="2727325"/>
          </a:xfrm>
          <a:ln w="38100" cap="sq">
            <a:solidFill>
              <a:srgbClr val="000000"/>
            </a:solidFill>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rot="19662449">
            <a:off x="2189163" y="346075"/>
            <a:ext cx="2043112" cy="27955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stretch>
            <a:fillRect/>
          </a:stretch>
        </p:blipFill>
        <p:spPr>
          <a:xfrm rot="2201013">
            <a:off x="2147888" y="3865563"/>
            <a:ext cx="2043112" cy="26527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a:stretch>
            <a:fillRect/>
          </a:stretch>
        </p:blipFill>
        <p:spPr>
          <a:xfrm>
            <a:off x="5103813" y="4205288"/>
            <a:ext cx="2043112" cy="265271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8"/>
          <a:stretch>
            <a:fillRect/>
          </a:stretch>
        </p:blipFill>
        <p:spPr>
          <a:xfrm rot="19659540">
            <a:off x="7942264" y="3860801"/>
            <a:ext cx="2054225" cy="265271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01573">
            <a:off x="7951789" y="336551"/>
            <a:ext cx="2054225" cy="28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2"/>
          <p:cNvSpPr txBox="1"/>
          <p:nvPr/>
        </p:nvSpPr>
        <p:spPr>
          <a:xfrm>
            <a:off x="1981200" y="3122613"/>
            <a:ext cx="8229600" cy="696912"/>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defRPr/>
            </a:pPr>
            <a:r>
              <a:rPr lang="en-US" sz="3200" b="0" u="sng" dirty="0" err="1">
                <a:solidFill>
                  <a:srgbClr val="000099"/>
                </a:solidFill>
                <a:cs typeface="Arial" panose="020B0604020202020204" pitchFamily="34" charset="0"/>
              </a:rPr>
              <a:t>Tiết</a:t>
            </a:r>
            <a:r>
              <a:rPr lang="en-US" sz="3200" b="0" u="sng" dirty="0">
                <a:solidFill>
                  <a:srgbClr val="000099"/>
                </a:solidFill>
                <a:cs typeface="Arial" panose="020B0604020202020204" pitchFamily="34" charset="0"/>
              </a:rPr>
              <a:t> ...</a:t>
            </a:r>
            <a:r>
              <a:rPr lang="en-US" sz="3200" b="0" dirty="0">
                <a:solidFill>
                  <a:srgbClr val="000099"/>
                </a:solidFill>
                <a:cs typeface="Arial" panose="020B0604020202020204" pitchFamily="34" charset="0"/>
              </a:rPr>
              <a:t>: </a:t>
            </a:r>
            <a:r>
              <a:rPr lang="en-US" dirty="0">
                <a:solidFill>
                  <a:srgbClr val="FF0000"/>
                </a:solidFill>
                <a:latin typeface="Broadway" panose="04040905080B02020502" pitchFamily="82" charset="0"/>
              </a:rPr>
              <a:t>THUẬT NGỮ</a:t>
            </a:r>
          </a:p>
        </p:txBody>
      </p:sp>
    </p:spTree>
    <p:extLst>
      <p:ext uri="{BB962C8B-B14F-4D97-AF65-F5344CB8AC3E}">
        <p14:creationId xmlns:p14="http://schemas.microsoft.com/office/powerpoint/2010/main" val="375989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100" fill="hold"/>
                                        <p:tgtEl>
                                          <p:spTgt spid="23"/>
                                        </p:tgtEl>
                                        <p:attrNameLst>
                                          <p:attrName>ppt_w</p:attrName>
                                        </p:attrNameLst>
                                      </p:cBhvr>
                                      <p:tavLst>
                                        <p:tav tm="0">
                                          <p:val>
                                            <p:fltVal val="0"/>
                                          </p:val>
                                        </p:tav>
                                        <p:tav tm="100000">
                                          <p:val>
                                            <p:strVal val="#ppt_w"/>
                                          </p:val>
                                        </p:tav>
                                      </p:tavLst>
                                    </p:anim>
                                    <p:anim calcmode="lin" valueType="num">
                                      <p:cBhvr>
                                        <p:cTn id="21" dur="1100" fill="hold"/>
                                        <p:tgtEl>
                                          <p:spTgt spid="23"/>
                                        </p:tgtEl>
                                        <p:attrNameLst>
                                          <p:attrName>ppt_h</p:attrName>
                                        </p:attrNameLst>
                                      </p:cBhvr>
                                      <p:tavLst>
                                        <p:tav tm="0">
                                          <p:val>
                                            <p:fltVal val="0"/>
                                          </p:val>
                                        </p:tav>
                                        <p:tav tm="100000">
                                          <p:val>
                                            <p:strVal val="#ppt_h"/>
                                          </p:val>
                                        </p:tav>
                                      </p:tavLst>
                                    </p:anim>
                                    <p:animEffect transition="in" filter="fade">
                                      <p:cBhvr>
                                        <p:cTn id="22"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5814" y="40115"/>
            <a:ext cx="11937153" cy="3281680"/>
            <a:chOff x="268603" y="304887"/>
            <a:chExt cx="8952865" cy="2461260"/>
          </a:xfrm>
        </p:grpSpPr>
        <p:pic>
          <p:nvPicPr>
            <p:cNvPr id="2" name="图片 1"/>
            <p:cNvPicPr>
              <a:picLocks noChangeAspect="1"/>
            </p:cNvPicPr>
            <p:nvPr/>
          </p:nvPicPr>
          <p:blipFill rotWithShape="1">
            <a:blip r:embed="rId2" cstate="screen"/>
            <a:srcRect/>
            <a:stretch>
              <a:fillRect/>
            </a:stretch>
          </p:blipFill>
          <p:spPr>
            <a:xfrm rot="16200000">
              <a:off x="3514406" y="-2940916"/>
              <a:ext cx="2461260" cy="8952865"/>
            </a:xfrm>
            <a:prstGeom prst="rect">
              <a:avLst/>
            </a:prstGeom>
          </p:spPr>
        </p:pic>
        <p:sp>
          <p:nvSpPr>
            <p:cNvPr id="32" name="TextBox 7"/>
            <p:cNvSpPr txBox="1"/>
            <p:nvPr/>
          </p:nvSpPr>
          <p:spPr>
            <a:xfrm>
              <a:off x="1384935" y="843791"/>
              <a:ext cx="6736080" cy="1511935"/>
            </a:xfrm>
            <a:prstGeom prst="rect">
              <a:avLst/>
            </a:prstGeom>
            <a:noFill/>
          </p:spPr>
          <p:txBody>
            <a:bodyPr wrap="square" lIns="0" tIns="0" rIns="0" bIns="0">
              <a:noAutofit/>
            </a:bodyPr>
            <a:lstStyle/>
            <a:p>
              <a:pPr algn="ctr"/>
              <a:r>
                <a:rPr lang="en-US" altLang="vi-VN" sz="2667"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Quan sát nội dung phần Tri thức Tiếng Việt ở SGK trang 97 và phần thực hành Tiếng Việt ở trang 107,108,109, hãy xác định những kiến thức trọng tâm mà chúng ta sẽ tìm hiểu trong tiết học hôm nay?</a:t>
              </a:r>
              <a:endParaRPr lang="en-US" altLang="vi-VN" sz="2667"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grpSp>
      <p:pic>
        <p:nvPicPr>
          <p:cNvPr id="3" name="图片 2"/>
          <p:cNvPicPr>
            <a:picLocks noChangeAspect="1"/>
          </p:cNvPicPr>
          <p:nvPr/>
        </p:nvPicPr>
        <p:blipFill>
          <a:blip r:embed="rId3" cstate="screen"/>
          <a:stretch>
            <a:fillRect/>
          </a:stretch>
        </p:blipFill>
        <p:spPr>
          <a:xfrm>
            <a:off x="241260" y="4487832"/>
            <a:ext cx="2859785" cy="2015913"/>
          </a:xfrm>
          <a:prstGeom prst="rect">
            <a:avLst/>
          </a:prstGeom>
        </p:spPr>
      </p:pic>
      <p:pic>
        <p:nvPicPr>
          <p:cNvPr id="6" name="图片 9"/>
          <p:cNvPicPr>
            <a:picLocks noChangeAspect="1"/>
          </p:cNvPicPr>
          <p:nvPr/>
        </p:nvPicPr>
        <p:blipFill>
          <a:blip r:embed="rId4" cstate="screen"/>
          <a:stretch>
            <a:fillRect/>
          </a:stretch>
        </p:blipFill>
        <p:spPr>
          <a:xfrm>
            <a:off x="9910023" y="4342325"/>
            <a:ext cx="2046328" cy="2370168"/>
          </a:xfrm>
          <a:prstGeom prst="rect">
            <a:avLst/>
          </a:prstGeom>
        </p:spPr>
      </p:pic>
      <p:pic>
        <p:nvPicPr>
          <p:cNvPr id="4" name="图片 1"/>
          <p:cNvPicPr>
            <a:picLocks noGrp="1" noChangeAspect="1"/>
          </p:cNvPicPr>
          <p:nvPr>
            <p:ph idx="1"/>
          </p:nvPr>
        </p:nvPicPr>
        <p:blipFill rotWithShape="1">
          <a:blip r:embed="rId2" cstate="screen"/>
          <a:srcRect/>
          <a:stretch>
            <a:fillRect/>
          </a:stretch>
        </p:blipFill>
        <p:spPr>
          <a:xfrm rot="16200000">
            <a:off x="4928056" y="1716297"/>
            <a:ext cx="3080173" cy="7123007"/>
          </a:xfrm>
          <a:prstGeom prst="rect">
            <a:avLst/>
          </a:prstGeom>
        </p:spPr>
      </p:pic>
      <p:sp>
        <p:nvSpPr>
          <p:cNvPr id="7" name="TextBox 7"/>
          <p:cNvSpPr txBox="1"/>
          <p:nvPr/>
        </p:nvSpPr>
        <p:spPr>
          <a:xfrm>
            <a:off x="3615906" y="4289818"/>
            <a:ext cx="5465233" cy="2015913"/>
          </a:xfrm>
          <a:prstGeom prst="rect">
            <a:avLst/>
          </a:prstGeom>
          <a:noFill/>
        </p:spPr>
        <p:txBody>
          <a:bodyPr wrap="square" lIns="0" tIns="0" rIns="0" bIns="0">
            <a:noAutofit/>
          </a:bodyPr>
          <a:lstStyle/>
          <a:p>
            <a:pPr algn="ctr"/>
            <a:r>
              <a:rPr lang="en-US" altLang="vi-VN" sz="2667"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Thuật ngữ là gì?</a:t>
            </a:r>
          </a:p>
          <a:p>
            <a:pPr algn="ctr"/>
            <a:r>
              <a:rPr lang="en-US" altLang="vi-VN" sz="2667"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Đặc điểm của thuật ngữ ?</a:t>
            </a:r>
          </a:p>
          <a:p>
            <a:pPr algn="ctr"/>
            <a:r>
              <a:rPr lang="en-US" altLang="vi-VN" sz="2667"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Chức năng của thuật ngữ?</a:t>
            </a:r>
          </a:p>
          <a:p>
            <a:pPr algn="ctr"/>
            <a:r>
              <a:rPr lang="en-US" altLang="vi-VN" sz="2667"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Phương tiện phi </a:t>
            </a:r>
            <a:r>
              <a:rPr lang="en-US" altLang="vi-VN" sz="2667"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ngôn ngữ?</a:t>
            </a:r>
            <a:endParaRPr lang="en-US" altLang="vi-VN" sz="2667"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3096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9880" y="837346"/>
            <a:ext cx="11043920" cy="1312333"/>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a:solidFill>
                    <a:srgbClr val="FF0000"/>
                  </a:solidFill>
                  <a:latin typeface="Times New Roman" panose="02020603050405020304" pitchFamily="18" charset="0"/>
                  <a:cs typeface="Times New Roman" panose="02020603050405020304" pitchFamily="18" charset="0"/>
                </a:rPr>
                <a:t>B</a:t>
              </a:r>
              <a:r>
                <a:rPr lang="en-US" altLang="vi-VN" sz="2133" b="1">
                  <a:solidFill>
                    <a:srgbClr val="FF0000"/>
                  </a:solidFill>
                  <a:latin typeface="Times New Roman" panose="02020603050405020304" pitchFamily="18" charset="0"/>
                  <a:cs typeface="Times New Roman" panose="02020603050405020304" pitchFamily="18" charset="0"/>
                </a:rPr>
                <a:t>ài 3/107-108: Điền vào bảng dưới đây một số thuật ngữ được sử dụng trong các phần 1, 2 của văn bản </a:t>
              </a:r>
              <a:r>
                <a:rPr lang="en-US" altLang="vi-VN" sz="2133" b="1" i="1">
                  <a:solidFill>
                    <a:srgbClr val="FF0000"/>
                  </a:solidFill>
                  <a:latin typeface="Times New Roman" panose="02020603050405020304" pitchFamily="18" charset="0"/>
                  <a:cs typeface="Times New Roman" panose="02020603050405020304" pitchFamily="18" charset="0"/>
                </a:rPr>
                <a:t>Cách ghi chép để nắm chắc nội dung bài học</a:t>
              </a:r>
              <a:r>
                <a:rPr lang="en-US" altLang="vi-VN" sz="2133"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p>
          </p:txBody>
        </p:sp>
        <p:pic>
          <p:nvPicPr>
            <p:cNvPr id="75" name="图片 1"/>
            <p:cNvPicPr>
              <a:picLocks noChangeAspect="1"/>
            </p:cNvPicPr>
            <p:nvPr/>
          </p:nvPicPr>
          <p:blipFill>
            <a:blip r:embed="rId2" cstate="screen"/>
            <a:stretch>
              <a:fillRect/>
            </a:stretch>
          </p:blipFill>
          <p:spPr>
            <a:xfrm>
              <a:off x="95378" y="818412"/>
              <a:ext cx="764517" cy="923330"/>
            </a:xfrm>
            <a:prstGeom prst="rect">
              <a:avLst/>
            </a:prstGeom>
          </p:spPr>
        </p:pic>
      </p:grpSp>
      <p:grpSp>
        <p:nvGrpSpPr>
          <p:cNvPr id="22" name="Group 21"/>
          <p:cNvGrpSpPr/>
          <p:nvPr/>
        </p:nvGrpSpPr>
        <p:grpSpPr>
          <a:xfrm>
            <a:off x="3118546" y="92280"/>
            <a:ext cx="6040967" cy="889000"/>
            <a:chOff x="-542679" y="1685462"/>
            <a:chExt cx="3804922" cy="939736"/>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546574"/>
            </a:xfrm>
            <a:prstGeom prst="rect">
              <a:avLst/>
            </a:prstGeom>
            <a:noFill/>
          </p:spPr>
          <p:txBody>
            <a:bodyPr wrap="square">
              <a:spAutoFit/>
            </a:bodyPr>
            <a:lstStyle/>
            <a:p>
              <a:pPr>
                <a:lnSpc>
                  <a:spcPct val="115000"/>
                </a:lnSpc>
              </a:pPr>
              <a:r>
                <a:rPr lang="vi-VN" sz="2400" b="1">
                  <a:solidFill>
                    <a:srgbClr val="01077A"/>
                  </a:solidFill>
                  <a:latin typeface="Times New Roman" panose="02020603050405020304" pitchFamily="18" charset="0"/>
                  <a:ea typeface="MS Mincho" panose="02020609040205080304" pitchFamily="49" charset="-128"/>
                </a:rPr>
                <a:t>I</a:t>
              </a:r>
              <a:r>
                <a:rPr lang="en-US" altLang="vi-VN" sz="2400" b="1">
                  <a:solidFill>
                    <a:srgbClr val="01077A"/>
                  </a:solidFill>
                  <a:latin typeface="Times New Roman" panose="02020603050405020304" pitchFamily="18" charset="0"/>
                  <a:ea typeface="MS Mincho" panose="02020609040205080304" pitchFamily="49" charset="-128"/>
                </a:rPr>
                <a:t>I</a:t>
              </a:r>
              <a:r>
                <a:rPr lang="vi-VN" sz="2400" b="1">
                  <a:solidFill>
                    <a:srgbClr val="01077A"/>
                  </a:solidFill>
                  <a:latin typeface="Times New Roman" panose="02020603050405020304" pitchFamily="18" charset="0"/>
                  <a:ea typeface="MS Mincho" panose="02020609040205080304" pitchFamily="49" charset="-128"/>
                </a:rPr>
                <a:t>.</a:t>
              </a:r>
              <a:r>
                <a:rPr lang="en-US" altLang="vi-VN" sz="2400" b="1">
                  <a:solidFill>
                    <a:srgbClr val="01077A"/>
                  </a:solidFill>
                  <a:latin typeface="Times New Roman" panose="02020603050405020304" pitchFamily="18" charset="0"/>
                  <a:ea typeface="MS Mincho" panose="02020609040205080304" pitchFamily="49" charset="-128"/>
                </a:rPr>
                <a:t> </a:t>
              </a:r>
              <a:r>
                <a:rPr lang="en-US" sz="2400" b="1">
                  <a:solidFill>
                    <a:srgbClr val="01077A"/>
                  </a:solidFill>
                  <a:latin typeface="Times New Roman" panose="02020603050405020304" pitchFamily="18" charset="0"/>
                  <a:ea typeface="MS Mincho" panose="02020609040205080304" pitchFamily="49" charset="-128"/>
                </a:rPr>
                <a:t>THỰC HÀNH TIẾNG VIỆT</a:t>
              </a:r>
              <a:endParaRPr lang="en-US" sz="2133">
                <a:solidFill>
                  <a:srgbClr val="01077A"/>
                </a:solidFill>
                <a:latin typeface="Times New Roman" panose="02020603050405020304" pitchFamily="18" charset="0"/>
                <a:ea typeface="Times New Roman" panose="02020603050405020304" pitchFamily="18" charset="0"/>
              </a:endParaRPr>
            </a:p>
          </p:txBody>
        </p:sp>
      </p:grpSp>
      <p:graphicFrame>
        <p:nvGraphicFramePr>
          <p:cNvPr id="9" name="Table 9"/>
          <p:cNvGraphicFramePr>
            <a:graphicFrameLocks noGrp="1"/>
          </p:cNvGraphicFramePr>
          <p:nvPr>
            <p:ph idx="1"/>
          </p:nvPr>
        </p:nvGraphicFramePr>
        <p:xfrm>
          <a:off x="652628" y="2632740"/>
          <a:ext cx="10972800" cy="3926416"/>
        </p:xfrm>
        <a:graphic>
          <a:graphicData uri="http://schemas.openxmlformats.org/drawingml/2006/table">
            <a:tbl>
              <a:tblPr firstRow="1" bandRow="1">
                <a:tableStyleId>{616DA210-FB5B-4158-B5E0-FEB733F419BA}</a:tableStyleId>
              </a:tblPr>
              <a:tblGrid>
                <a:gridCol w="5415280">
                  <a:extLst>
                    <a:ext uri="{9D8B030D-6E8A-4147-A177-3AD203B41FA5}">
                      <a16:colId xmlns:a16="http://schemas.microsoft.com/office/drawing/2014/main" val="20000"/>
                    </a:ext>
                  </a:extLst>
                </a:gridCol>
                <a:gridCol w="5557520">
                  <a:extLst>
                    <a:ext uri="{9D8B030D-6E8A-4147-A177-3AD203B41FA5}">
                      <a16:colId xmlns:a16="http://schemas.microsoft.com/office/drawing/2014/main" val="20001"/>
                    </a:ext>
                  </a:extLst>
                </a:gridCol>
              </a:tblGrid>
              <a:tr h="528320">
                <a:tc>
                  <a:txBody>
                    <a:bodyPr/>
                    <a:lstStyle/>
                    <a:p>
                      <a:pPr algn="ctr"/>
                      <a:r>
                        <a:rPr lang="en-US" sz="2700">
                          <a:latin typeface="Times New Roman" panose="02020603050405020304" pitchFamily="18" charset="0"/>
                          <a:cs typeface="Times New Roman" panose="02020603050405020304" pitchFamily="18" charset="0"/>
                        </a:rPr>
                        <a:t>Phần văn bản</a:t>
                      </a:r>
                    </a:p>
                  </a:txBody>
                  <a:tcPr marL="121920" marR="121920" marT="60960" marB="60960">
                    <a:solidFill>
                      <a:schemeClr val="accent3">
                        <a:lumMod val="20000"/>
                        <a:lumOff val="80000"/>
                      </a:schemeClr>
                    </a:solidFill>
                  </a:tcPr>
                </a:tc>
                <a:tc>
                  <a:txBody>
                    <a:bodyPr/>
                    <a:lstStyle/>
                    <a:p>
                      <a:pPr algn="ctr"/>
                      <a:r>
                        <a:rPr lang="en-US" altLang="vi-VN" sz="2700">
                          <a:solidFill>
                            <a:srgbClr val="FF0000"/>
                          </a:solidFill>
                          <a:latin typeface="Times New Roman" panose="02020603050405020304" pitchFamily="18" charset="0"/>
                          <a:cs typeface="Times New Roman" panose="02020603050405020304" pitchFamily="18" charset="0"/>
                        </a:rPr>
                        <a:t>Thuật ngữ được sử dụng</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0"/>
                  </a:ext>
                </a:extLst>
              </a:tr>
              <a:tr h="1719960">
                <a:tc>
                  <a:txBody>
                    <a:bodyPr/>
                    <a:lstStyle/>
                    <a:p>
                      <a:r>
                        <a:rPr lang="en-US" sz="27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 Lập ra quy tắc ghi chép: chia rõ các phần</a:t>
                      </a:r>
                      <a:endParaRPr lang="en-US" sz="2700">
                        <a:latin typeface="Times New Roman" panose="02020603050405020304" pitchFamily="18" charset="0"/>
                        <a:ea typeface="Tahoma" panose="020B0604030504040204" pitchFamily="34"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endParaRPr lang="en-US" sz="2700">
                        <a:solidFill>
                          <a:srgbClr val="FF0000"/>
                        </a:solidFill>
                        <a:latin typeface="Times New Roman" panose="02020603050405020304" pitchFamily="18" charset="0"/>
                        <a:cs typeface="Times New Roman" panose="02020603050405020304" pitchFamily="18" charset="0"/>
                      </a:endParaRPr>
                    </a:p>
                    <a:p>
                      <a:endParaRPr lang="en-US" sz="2700">
                        <a:solidFill>
                          <a:srgbClr val="FF0000"/>
                        </a:solidFill>
                        <a:latin typeface="Times New Roman" panose="02020603050405020304" pitchFamily="18" charset="0"/>
                        <a:cs typeface="Times New Roman" panose="02020603050405020304" pitchFamily="18" charset="0"/>
                      </a:endParaRPr>
                    </a:p>
                    <a:p>
                      <a:endParaRPr lang="en-US" sz="2700">
                        <a:solidFill>
                          <a:srgbClr val="FF0000"/>
                        </a:solidFill>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extLst>
                  <a:ext uri="{0D108BD9-81ED-4DB2-BD59-A6C34878D82A}">
                    <a16:rowId xmlns:a16="http://schemas.microsoft.com/office/drawing/2014/main" val="10001"/>
                  </a:ext>
                </a:extLst>
              </a:tr>
              <a:tr h="1678136">
                <a:tc>
                  <a:txBody>
                    <a:bodyPr/>
                    <a:lstStyle/>
                    <a:p>
                      <a:r>
                        <a:rPr lang="en-US" sz="27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 Học cách tìm nội dung chính</a:t>
                      </a:r>
                      <a:endParaRPr lang="en-US" sz="2700">
                        <a:latin typeface="Times New Roman" panose="02020603050405020304" pitchFamily="18" charset="0"/>
                        <a:ea typeface="Tahoma" panose="020B0604030504040204" pitchFamily="34"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endParaRPr lang="en-US" sz="2700">
                        <a:solidFill>
                          <a:srgbClr val="FF0000"/>
                        </a:solidFill>
                        <a:latin typeface="Times New Roman" panose="02020603050405020304" pitchFamily="18" charset="0"/>
                        <a:cs typeface="Times New Roman" panose="02020603050405020304" pitchFamily="18" charset="0"/>
                      </a:endParaRPr>
                    </a:p>
                    <a:p>
                      <a:endParaRPr lang="en-US" sz="2700">
                        <a:solidFill>
                          <a:srgbClr val="FF0000"/>
                        </a:solidFill>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79857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60648"/>
            <a:ext cx="11043920" cy="1312333"/>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a:solidFill>
                    <a:srgbClr val="FF0000"/>
                  </a:solidFill>
                  <a:latin typeface="Times New Roman" panose="02020603050405020304" pitchFamily="18" charset="0"/>
                  <a:cs typeface="Times New Roman" panose="02020603050405020304" pitchFamily="18" charset="0"/>
                </a:rPr>
                <a:t>B</a:t>
              </a:r>
              <a:r>
                <a:rPr lang="en-US" altLang="vi-VN" sz="2133" b="1">
                  <a:solidFill>
                    <a:srgbClr val="FF0000"/>
                  </a:solidFill>
                  <a:latin typeface="Times New Roman" panose="02020603050405020304" pitchFamily="18" charset="0"/>
                  <a:cs typeface="Times New Roman" panose="02020603050405020304" pitchFamily="18" charset="0"/>
                </a:rPr>
                <a:t>ài 4/108: Điền vào bảng dưới đây một số thuật ngữ được sử dụng trong các phần của văn bản </a:t>
              </a:r>
              <a:r>
                <a:rPr lang="en-US" altLang="vi-VN" sz="2133" b="1" i="1">
                  <a:solidFill>
                    <a:srgbClr val="FF0000"/>
                  </a:solidFill>
                  <a:latin typeface="Times New Roman" panose="02020603050405020304" pitchFamily="18" charset="0"/>
                  <a:cs typeface="Times New Roman" panose="02020603050405020304" pitchFamily="18" charset="0"/>
                </a:rPr>
                <a:t>Chúng ta có thể đọc nhanh hơn</a:t>
              </a:r>
              <a:r>
                <a:rPr lang="en-US" altLang="vi-VN" sz="2133"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p>
          </p:txBody>
        </p:sp>
        <p:pic>
          <p:nvPicPr>
            <p:cNvPr id="75" name="图片 1"/>
            <p:cNvPicPr>
              <a:picLocks noChangeAspect="1"/>
            </p:cNvPicPr>
            <p:nvPr/>
          </p:nvPicPr>
          <p:blipFill>
            <a:blip r:embed="rId2" cstate="screen"/>
            <a:stretch>
              <a:fillRect/>
            </a:stretch>
          </p:blipFill>
          <p:spPr>
            <a:xfrm>
              <a:off x="95378" y="818412"/>
              <a:ext cx="764517" cy="923330"/>
            </a:xfrm>
            <a:prstGeom prst="rect">
              <a:avLst/>
            </a:prstGeom>
          </p:spPr>
        </p:pic>
      </p:grpSp>
      <p:graphicFrame>
        <p:nvGraphicFramePr>
          <p:cNvPr id="3" name="Table 9"/>
          <p:cNvGraphicFramePr>
            <a:graphicFrameLocks noGrp="1"/>
          </p:cNvGraphicFramePr>
          <p:nvPr>
            <p:ph idx="1"/>
          </p:nvPr>
        </p:nvGraphicFramePr>
        <p:xfrm>
          <a:off x="492517" y="1955088"/>
          <a:ext cx="10972800" cy="3676208"/>
        </p:xfrm>
        <a:graphic>
          <a:graphicData uri="http://schemas.openxmlformats.org/drawingml/2006/table">
            <a:tbl>
              <a:tblPr firstRow="1" bandRow="1">
                <a:tableStyleId>{616DA210-FB5B-4158-B5E0-FEB733F419BA}</a:tableStyleId>
              </a:tblPr>
              <a:tblGrid>
                <a:gridCol w="6110393">
                  <a:extLst>
                    <a:ext uri="{9D8B030D-6E8A-4147-A177-3AD203B41FA5}">
                      <a16:colId xmlns:a16="http://schemas.microsoft.com/office/drawing/2014/main" val="20000"/>
                    </a:ext>
                  </a:extLst>
                </a:gridCol>
                <a:gridCol w="4862407">
                  <a:extLst>
                    <a:ext uri="{9D8B030D-6E8A-4147-A177-3AD203B41FA5}">
                      <a16:colId xmlns:a16="http://schemas.microsoft.com/office/drawing/2014/main" val="20001"/>
                    </a:ext>
                  </a:extLst>
                </a:gridCol>
              </a:tblGrid>
              <a:tr h="487680">
                <a:tc>
                  <a:txBody>
                    <a:bodyPr/>
                    <a:lstStyle/>
                    <a:p>
                      <a:pPr algn="ctr"/>
                      <a:r>
                        <a:rPr lang="en-US" altLang="vi-VN" sz="2400">
                          <a:latin typeface="Times New Roman" panose="02020603050405020304" pitchFamily="18" charset="0"/>
                          <a:cs typeface="Times New Roman" panose="02020603050405020304" pitchFamily="18" charset="0"/>
                        </a:rPr>
                        <a:t>Phần văn bản</a:t>
                      </a:r>
                    </a:p>
                  </a:txBody>
                  <a:tcPr marL="121920" marR="121920" marT="60960" marB="60960">
                    <a:solidFill>
                      <a:schemeClr val="accent3">
                        <a:lumMod val="20000"/>
                        <a:lumOff val="80000"/>
                      </a:schemeClr>
                    </a:solidFill>
                  </a:tcPr>
                </a:tc>
                <a:tc>
                  <a:txBody>
                    <a:bodyPr/>
                    <a:lstStyle/>
                    <a:p>
                      <a:pPr algn="ctr"/>
                      <a:r>
                        <a:rPr lang="en-US" altLang="vi-VN" sz="2400">
                          <a:solidFill>
                            <a:srgbClr val="FF0000"/>
                          </a:solidFill>
                          <a:latin typeface="Times New Roman" panose="02020603050405020304" pitchFamily="18" charset="0"/>
                          <a:cs typeface="Times New Roman" panose="02020603050405020304" pitchFamily="18" charset="0"/>
                        </a:rPr>
                        <a:t>Thuật ngữ được sử dụng</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0"/>
                  </a:ext>
                </a:extLst>
              </a:tr>
              <a:tr h="531421">
                <a:tc>
                  <a:txBody>
                    <a:bodyPr/>
                    <a:lstStyle/>
                    <a:p>
                      <a:r>
                        <a:rPr lang="en-US" sz="2400">
                          <a:latin typeface="Times New Roman" panose="02020603050405020304" pitchFamily="18" charset="0"/>
                          <a:cs typeface="Times New Roman" panose="02020603050405020304" pitchFamily="18" charset="0"/>
                        </a:rPr>
                        <a:t>1. </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Ví dụ: tốc độ đọc...</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1"/>
                  </a:ext>
                </a:extLst>
              </a:tr>
              <a:tr h="531421">
                <a:tc>
                  <a:txBody>
                    <a:bodyPr/>
                    <a:lstStyle/>
                    <a:p>
                      <a:r>
                        <a:rPr lang="en-US" sz="2400">
                          <a:latin typeface="Times New Roman" panose="02020603050405020304" pitchFamily="18" charset="0"/>
                          <a:cs typeface="Times New Roman" panose="02020603050405020304" pitchFamily="18" charset="0"/>
                        </a:rPr>
                        <a:t>2.</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2"/>
                  </a:ext>
                </a:extLst>
              </a:tr>
              <a:tr h="531421">
                <a:tc>
                  <a:txBody>
                    <a:bodyPr/>
                    <a:lstStyle/>
                    <a:p>
                      <a:r>
                        <a:rPr lang="en-US" sz="2400">
                          <a:latin typeface="Times New Roman" panose="02020603050405020304" pitchFamily="18" charset="0"/>
                          <a:cs typeface="Times New Roman" panose="02020603050405020304" pitchFamily="18" charset="0"/>
                        </a:rPr>
                        <a:t>3. </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3"/>
                  </a:ext>
                </a:extLst>
              </a:tr>
              <a:tr h="531421">
                <a:tc>
                  <a:txBody>
                    <a:bodyPr/>
                    <a:lstStyle/>
                    <a:p>
                      <a:r>
                        <a:rPr lang="en-US" sz="2400">
                          <a:latin typeface="Times New Roman" panose="02020603050405020304" pitchFamily="18" charset="0"/>
                          <a:cs typeface="Times New Roman" panose="02020603050405020304" pitchFamily="18" charset="0"/>
                        </a:rPr>
                        <a:t>4.</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4"/>
                  </a:ext>
                </a:extLst>
              </a:tr>
              <a:tr h="531421">
                <a:tc>
                  <a:txBody>
                    <a:bodyPr/>
                    <a:lstStyle/>
                    <a:p>
                      <a:r>
                        <a:rPr lang="en-US" sz="2400">
                          <a:latin typeface="Times New Roman" panose="02020603050405020304" pitchFamily="18" charset="0"/>
                          <a:cs typeface="Times New Roman" panose="02020603050405020304" pitchFamily="18" charset="0"/>
                        </a:rPr>
                        <a:t>5. </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5"/>
                  </a:ext>
                </a:extLst>
              </a:tr>
              <a:tr h="531421">
                <a:tc>
                  <a:txBody>
                    <a:bodyPr/>
                    <a:lstStyle/>
                    <a:p>
                      <a:r>
                        <a:rPr lang="en-US" sz="2400">
                          <a:latin typeface="Times New Roman" panose="02020603050405020304" pitchFamily="18" charset="0"/>
                          <a:cs typeface="Times New Roman" panose="02020603050405020304" pitchFamily="18" charset="0"/>
                        </a:rPr>
                        <a:t>6. </a:t>
                      </a:r>
                    </a:p>
                  </a:txBody>
                  <a:tcPr marL="121920" marR="121920" marT="60960" marB="60960">
                    <a:solidFill>
                      <a:schemeClr val="accent3">
                        <a:lumMod val="20000"/>
                        <a:lumOff val="80000"/>
                      </a:schemeClr>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a:t>
                      </a:r>
                    </a:p>
                  </a:txBody>
                  <a:tcPr marL="121920" marR="121920" marT="60960" marB="60960">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3242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9349" y="260648"/>
            <a:ext cx="11043920" cy="1312333"/>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a:solidFill>
                    <a:srgbClr val="FF0000"/>
                  </a:solidFill>
                  <a:latin typeface="Times New Roman" panose="02020603050405020304" pitchFamily="18" charset="0"/>
                  <a:cs typeface="Times New Roman" panose="02020603050405020304" pitchFamily="18" charset="0"/>
                </a:rPr>
                <a:t>B</a:t>
              </a:r>
              <a:r>
                <a:rPr lang="en-US" altLang="vi-VN" sz="2133" b="1">
                  <a:solidFill>
                    <a:srgbClr val="FF0000"/>
                  </a:solidFill>
                  <a:latin typeface="Times New Roman" panose="02020603050405020304" pitchFamily="18" charset="0"/>
                  <a:cs typeface="Times New Roman" panose="02020603050405020304" pitchFamily="18" charset="0"/>
                </a:rPr>
                <a:t>ài 5/108: Vận dụng kiến thức đã học từ các môn học Ngữ văn, Lịch sử và Địa lí, Toán học, Khoa học Tự nhiên... để tìm thuật ngữ và nghành khoa học thích hợp, sau đó hoàn chỉnh bảng tổng hợp dưới đây:</a:t>
              </a:r>
            </a:p>
          </p:txBody>
        </p:sp>
        <p:pic>
          <p:nvPicPr>
            <p:cNvPr id="75" name="图片 1"/>
            <p:cNvPicPr>
              <a:picLocks noChangeAspect="1"/>
            </p:cNvPicPr>
            <p:nvPr/>
          </p:nvPicPr>
          <p:blipFill>
            <a:blip r:embed="rId2" cstate="screen"/>
            <a:stretch>
              <a:fillRect/>
            </a:stretch>
          </p:blipFill>
          <p:spPr>
            <a:xfrm>
              <a:off x="95378" y="818412"/>
              <a:ext cx="764517" cy="923330"/>
            </a:xfrm>
            <a:prstGeom prst="rect">
              <a:avLst/>
            </a:prstGeom>
          </p:spPr>
        </p:pic>
      </p:grpSp>
      <p:graphicFrame>
        <p:nvGraphicFramePr>
          <p:cNvPr id="9" name="Table 9"/>
          <p:cNvGraphicFramePr>
            <a:graphicFrameLocks noGrp="1"/>
          </p:cNvGraphicFramePr>
          <p:nvPr>
            <p:ph idx="1"/>
          </p:nvPr>
        </p:nvGraphicFramePr>
        <p:xfrm>
          <a:off x="652099" y="2084851"/>
          <a:ext cx="10972800" cy="4354407"/>
        </p:xfrm>
        <a:graphic>
          <a:graphicData uri="http://schemas.openxmlformats.org/drawingml/2006/table">
            <a:tbl>
              <a:tblPr firstRow="1" bandRow="1">
                <a:tableStyleId>{616DA210-FB5B-4158-B5E0-FEB733F419BA}</a:tableStyleId>
              </a:tblPr>
              <a:tblGrid>
                <a:gridCol w="2337647">
                  <a:extLst>
                    <a:ext uri="{9D8B030D-6E8A-4147-A177-3AD203B41FA5}">
                      <a16:colId xmlns:a16="http://schemas.microsoft.com/office/drawing/2014/main" val="20000"/>
                    </a:ext>
                  </a:extLst>
                </a:gridCol>
                <a:gridCol w="5813213">
                  <a:extLst>
                    <a:ext uri="{9D8B030D-6E8A-4147-A177-3AD203B41FA5}">
                      <a16:colId xmlns:a16="http://schemas.microsoft.com/office/drawing/2014/main" val="20001"/>
                    </a:ext>
                  </a:extLst>
                </a:gridCol>
                <a:gridCol w="2821940">
                  <a:extLst>
                    <a:ext uri="{9D8B030D-6E8A-4147-A177-3AD203B41FA5}">
                      <a16:colId xmlns:a16="http://schemas.microsoft.com/office/drawing/2014/main" val="20002"/>
                    </a:ext>
                  </a:extLst>
                </a:gridCol>
              </a:tblGrid>
              <a:tr h="531707">
                <a:tc>
                  <a:txBody>
                    <a:bodyPr/>
                    <a:lstStyle/>
                    <a:p>
                      <a:pPr algn="ctr"/>
                      <a:r>
                        <a:rPr lang="en-US" altLang="vi-VN" sz="2400">
                          <a:latin typeface="Times New Roman" panose="02020603050405020304" pitchFamily="18" charset="0"/>
                          <a:cs typeface="Times New Roman" panose="02020603050405020304" pitchFamily="18" charset="0"/>
                        </a:rPr>
                        <a:t>Thuật ngữ</a:t>
                      </a:r>
                    </a:p>
                  </a:txBody>
                  <a:tcPr marL="121920" marR="121920" marT="60960" marB="60960">
                    <a:solidFill>
                      <a:schemeClr val="accent3">
                        <a:lumMod val="20000"/>
                        <a:lumOff val="80000"/>
                      </a:schemeClr>
                    </a:solidFill>
                  </a:tcPr>
                </a:tc>
                <a:tc>
                  <a:txBody>
                    <a:bodyPr/>
                    <a:lstStyle/>
                    <a:p>
                      <a:pPr algn="ctr"/>
                      <a:r>
                        <a:rPr lang="en-US" altLang="vi-VN" sz="2400">
                          <a:latin typeface="Times New Roman" panose="02020603050405020304" pitchFamily="18" charset="0"/>
                          <a:cs typeface="Times New Roman" panose="02020603050405020304" pitchFamily="18" charset="0"/>
                        </a:rPr>
                        <a:t>Giải thích</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lgn="ctr">
                        <a:buNone/>
                      </a:pPr>
                      <a:r>
                        <a:rPr lang="en-US" altLang="vi-VN" sz="2400">
                          <a:latin typeface="Times New Roman" panose="02020603050405020304" pitchFamily="18" charset="0"/>
                          <a:cs typeface="Times New Roman" panose="02020603050405020304" pitchFamily="18" charset="0"/>
                        </a:rPr>
                        <a:t>Nghành khoa học</a:t>
                      </a: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0"/>
                  </a:ext>
                </a:extLst>
              </a:tr>
              <a:tr h="530860">
                <a:tc>
                  <a:txBody>
                    <a:bodyPr/>
                    <a:lstStyle/>
                    <a:p>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r>
                        <a:rPr lang="en-US" sz="2400">
                          <a:latin typeface="Times New Roman" panose="02020603050405020304" pitchFamily="18" charset="0"/>
                          <a:cs typeface="Times New Roman" panose="02020603050405020304" pitchFamily="18" charset="0"/>
                        </a:rPr>
                        <a:t>là góc có số đo bằng 90 độ.</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sz="2400">
                        <a:latin typeface="Times New Roman" panose="02020603050405020304" pitchFamily="18" charset="0"/>
                        <a:cs typeface="Times New Roman" panose="02020603050405020304" pitchFamily="18" charset="0"/>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1"/>
                  </a:ext>
                </a:extLst>
              </a:tr>
              <a:tr h="853440">
                <a:tc>
                  <a:txBody>
                    <a:bodyPr/>
                    <a:lstStyle/>
                    <a:p>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r>
                        <a:rPr lang="en-US" sz="2400">
                          <a:latin typeface="Times New Roman" panose="02020603050405020304" pitchFamily="18" charset="0"/>
                          <a:cs typeface="Times New Roman" panose="02020603050405020304" pitchFamily="18" charset="0"/>
                        </a:rPr>
                        <a:t>là đường nối liền các điểm có cùng độ cao trên lược đồ địa hình.</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sz="2400">
                        <a:latin typeface="Times New Roman" panose="02020603050405020304" pitchFamily="18" charset="0"/>
                        <a:cs typeface="Times New Roman" panose="02020603050405020304" pitchFamily="18" charset="0"/>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2"/>
                  </a:ext>
                </a:extLst>
              </a:tr>
              <a:tr h="1219200">
                <a:tc>
                  <a:txBody>
                    <a:bodyPr/>
                    <a:lstStyle/>
                    <a:p>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r>
                        <a:rPr lang="en-US" sz="2400">
                          <a:latin typeface="Times New Roman" panose="02020603050405020304" pitchFamily="18" charset="0"/>
                          <a:cs typeface="Times New Roman" panose="02020603050405020304" pitchFamily="18" charset="0"/>
                        </a:rPr>
                        <a:t>là thể loại văn học viết cho thiếu nhi, nhân vật chính thường là loài vật hoặc đồ vật được nhân hóa.</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sz="2400">
                        <a:latin typeface="Times New Roman" panose="02020603050405020304" pitchFamily="18" charset="0"/>
                        <a:cs typeface="Times New Roman" panose="02020603050405020304" pitchFamily="18" charset="0"/>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3"/>
                  </a:ext>
                </a:extLst>
              </a:tr>
              <a:tr h="1219200">
                <a:tc>
                  <a:txBody>
                    <a:bodyPr/>
                    <a:lstStyle/>
                    <a:p>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r>
                        <a:rPr lang="en-US" sz="2400">
                          <a:latin typeface="Times New Roman" panose="02020603050405020304" pitchFamily="18" charset="0"/>
                          <a:cs typeface="Times New Roman" panose="02020603050405020304" pitchFamily="18" charset="0"/>
                        </a:rPr>
                        <a:t>là một thời kì tiền sử kéo dài mà trong giai đoạn này đá đã được sử dụng rộng rãi để tạo ra các công cụ có cạnh sắc, đầu nhọn.</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sz="2400">
                        <a:latin typeface="Times New Roman" panose="02020603050405020304" pitchFamily="18" charset="0"/>
                        <a:cs typeface="Times New Roman" panose="02020603050405020304" pitchFamily="18" charset="0"/>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21759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85" y="38287"/>
            <a:ext cx="1781400" cy="1673869"/>
          </a:xfrm>
          <a:prstGeom prst="rect">
            <a:avLst/>
          </a:prstGeom>
        </p:spPr>
      </p:pic>
      <p:pic>
        <p:nvPicPr>
          <p:cNvPr id="17" name="图片 4"/>
          <p:cNvPicPr>
            <a:picLocks noChangeAspect="1"/>
          </p:cNvPicPr>
          <p:nvPr/>
        </p:nvPicPr>
        <p:blipFill rotWithShape="1">
          <a:blip r:embed="rId3">
            <a:extLst>
              <a:ext uri="{28A0092B-C50C-407E-A947-70E740481C1C}">
                <a14:useLocalDpi xmlns:a14="http://schemas.microsoft.com/office/drawing/2010/main" val="0"/>
              </a:ext>
            </a:extLst>
          </a:blip>
          <a:srcRect r="24776"/>
          <a:stretch>
            <a:fillRect/>
          </a:stretch>
        </p:blipFill>
        <p:spPr>
          <a:xfrm>
            <a:off x="0" y="4410504"/>
            <a:ext cx="12192000" cy="2447497"/>
          </a:xfrm>
          <a:prstGeom prst="rect">
            <a:avLst/>
          </a:prstGeom>
        </p:spPr>
      </p:pic>
      <p:grpSp>
        <p:nvGrpSpPr>
          <p:cNvPr id="15" name="Group 14"/>
          <p:cNvGrpSpPr/>
          <p:nvPr/>
        </p:nvGrpSpPr>
        <p:grpSpPr>
          <a:xfrm>
            <a:off x="427296" y="238659"/>
            <a:ext cx="11551920" cy="1582671"/>
            <a:chOff x="2857702" y="3756824"/>
            <a:chExt cx="8848276" cy="1273343"/>
          </a:xfrm>
        </p:grpSpPr>
        <p:sp>
          <p:nvSpPr>
            <p:cNvPr id="16" name="Rectangle: Rounded Corners 15"/>
            <p:cNvSpPr/>
            <p:nvPr/>
          </p:nvSpPr>
          <p:spPr>
            <a:xfrm>
              <a:off x="3519831" y="3756824"/>
              <a:ext cx="8186147" cy="86306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a:solidFill>
                    <a:srgbClr val="FF0000"/>
                  </a:solidFill>
                  <a:latin typeface="Times New Roman" panose="02020603050405020304" pitchFamily="18" charset="0"/>
                  <a:cs typeface="Times New Roman" panose="02020603050405020304" pitchFamily="18" charset="0"/>
                  <a:sym typeface="+mn-ea"/>
                </a:rPr>
                <a:t>B</a:t>
              </a:r>
              <a:r>
                <a:rPr lang="en-US" altLang="vi-VN" sz="2133" b="1">
                  <a:solidFill>
                    <a:srgbClr val="FF0000"/>
                  </a:solidFill>
                  <a:latin typeface="Times New Roman" panose="02020603050405020304" pitchFamily="18" charset="0"/>
                  <a:cs typeface="Times New Roman" panose="02020603050405020304" pitchFamily="18" charset="0"/>
                  <a:sym typeface="+mn-ea"/>
                </a:rPr>
                <a:t>ài 6/108: Chỉ ra một số phương tiện giao tiếp phi ngôn ngữ được sử dụng trong văn bản </a:t>
              </a:r>
              <a:r>
                <a:rPr lang="en-US" altLang="vi-VN" sz="2133" b="1" i="1">
                  <a:solidFill>
                    <a:srgbClr val="FF0000"/>
                  </a:solidFill>
                  <a:latin typeface="Times New Roman" panose="02020603050405020304" pitchFamily="18" charset="0"/>
                  <a:cs typeface="Times New Roman" panose="02020603050405020304" pitchFamily="18" charset="0"/>
                  <a:sym typeface="+mn-ea"/>
                </a:rPr>
                <a:t>Chúng ta có thể đọc nhanh hơn</a:t>
              </a:r>
              <a:r>
                <a:rPr lang="en-US" altLang="vi-VN" sz="2133" b="1">
                  <a:solidFill>
                    <a:srgbClr val="FF0000"/>
                  </a:solidFill>
                  <a:latin typeface="Times New Roman" panose="02020603050405020304" pitchFamily="18" charset="0"/>
                  <a:cs typeface="Times New Roman" panose="02020603050405020304" pitchFamily="18" charset="0"/>
                  <a:sym typeface="+mn-ea"/>
                </a:rPr>
                <a:t> và </a:t>
              </a:r>
              <a:r>
                <a:rPr lang="en-US" altLang="vi-VN" sz="2133"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r>
                <a:rPr lang="en-US" altLang="vi-VN" sz="2133" b="1">
                  <a:solidFill>
                    <a:srgbClr val="FF0000"/>
                  </a:solidFill>
                  <a:latin typeface="Times New Roman" panose="02020603050405020304" pitchFamily="18" charset="0"/>
                  <a:cs typeface="Times New Roman" panose="02020603050405020304" pitchFamily="18" charset="0"/>
                  <a:sym typeface="+mn-ea"/>
                </a:rPr>
                <a:t>.</a:t>
              </a:r>
              <a:endParaRPr lang="en-US" sz="2133" b="1">
                <a:solidFill>
                  <a:srgbClr val="007600"/>
                </a:solidFill>
              </a:endParaRPr>
            </a:p>
          </p:txBody>
        </p:sp>
        <p:pic>
          <p:nvPicPr>
            <p:cNvPr id="18" name="图片 1"/>
            <p:cNvPicPr>
              <a:picLocks noChangeAspect="1"/>
            </p:cNvPicPr>
            <p:nvPr/>
          </p:nvPicPr>
          <p:blipFill>
            <a:blip r:embed="rId4" cstate="screen"/>
            <a:stretch>
              <a:fillRect/>
            </a:stretch>
          </p:blipFill>
          <p:spPr>
            <a:xfrm>
              <a:off x="2857702" y="4106837"/>
              <a:ext cx="764517" cy="923330"/>
            </a:xfrm>
            <a:prstGeom prst="rect">
              <a:avLst/>
            </a:prstGeom>
          </p:spPr>
        </p:pic>
      </p:grpSp>
      <p:graphicFrame>
        <p:nvGraphicFramePr>
          <p:cNvPr id="4" name="Table 9"/>
          <p:cNvGraphicFramePr>
            <a:graphicFrameLocks noGrp="1"/>
          </p:cNvGraphicFramePr>
          <p:nvPr>
            <p:ph idx="1"/>
          </p:nvPr>
        </p:nvGraphicFramePr>
        <p:xfrm>
          <a:off x="277084" y="1588266"/>
          <a:ext cx="11856719" cy="4842933"/>
        </p:xfrm>
        <a:graphic>
          <a:graphicData uri="http://schemas.openxmlformats.org/drawingml/2006/table">
            <a:tbl>
              <a:tblPr firstRow="1" bandRow="1">
                <a:tableStyleId>{616DA210-FB5B-4158-B5E0-FEB733F419BA}</a:tableStyleId>
              </a:tblPr>
              <a:tblGrid>
                <a:gridCol w="2196253">
                  <a:extLst>
                    <a:ext uri="{9D8B030D-6E8A-4147-A177-3AD203B41FA5}">
                      <a16:colId xmlns:a16="http://schemas.microsoft.com/office/drawing/2014/main" val="20000"/>
                    </a:ext>
                  </a:extLst>
                </a:gridCol>
                <a:gridCol w="3971713">
                  <a:extLst>
                    <a:ext uri="{9D8B030D-6E8A-4147-A177-3AD203B41FA5}">
                      <a16:colId xmlns:a16="http://schemas.microsoft.com/office/drawing/2014/main" val="20001"/>
                    </a:ext>
                  </a:extLst>
                </a:gridCol>
                <a:gridCol w="5688753">
                  <a:extLst>
                    <a:ext uri="{9D8B030D-6E8A-4147-A177-3AD203B41FA5}">
                      <a16:colId xmlns:a16="http://schemas.microsoft.com/office/drawing/2014/main" val="20002"/>
                    </a:ext>
                  </a:extLst>
                </a:gridCol>
              </a:tblGrid>
              <a:tr h="853440">
                <a:tc>
                  <a:txBody>
                    <a:bodyPr/>
                    <a:lstStyle/>
                    <a:p>
                      <a:pPr algn="ctr"/>
                      <a:r>
                        <a:rPr lang="en-US" altLang="vi-VN" sz="2400">
                          <a:solidFill>
                            <a:srgbClr val="FF0000"/>
                          </a:solidFill>
                          <a:latin typeface="Times New Roman" panose="02020603050405020304" pitchFamily="18" charset="0"/>
                          <a:cs typeface="Times New Roman" panose="02020603050405020304" pitchFamily="18" charset="0"/>
                          <a:sym typeface="+mn-ea"/>
                        </a:rPr>
                        <a:t>Văn bản</a:t>
                      </a:r>
                      <a:endParaRPr lang="en-US" altLang="vi-VN"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pPr algn="ctr"/>
                      <a:r>
                        <a:rPr lang="en-US" altLang="vi-VN" sz="2400">
                          <a:latin typeface="Times New Roman" panose="02020603050405020304" pitchFamily="18" charset="0"/>
                          <a:cs typeface="Times New Roman" panose="02020603050405020304" pitchFamily="18" charset="0"/>
                        </a:rPr>
                        <a:t>Phương tiện giao tiếp phi ngôn ngữ</a:t>
                      </a: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lgn="ctr">
                        <a:buNone/>
                      </a:pPr>
                      <a:r>
                        <a:rPr lang="en-US" altLang="vi-VN" sz="2400">
                          <a:latin typeface="Times New Roman" panose="02020603050405020304" pitchFamily="18" charset="0"/>
                          <a:cs typeface="Times New Roman" panose="02020603050405020304" pitchFamily="18" charset="0"/>
                        </a:rPr>
                        <a:t>Tác dụng</a:t>
                      </a: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0"/>
                  </a:ext>
                </a:extLst>
              </a:tr>
              <a:tr h="2404533">
                <a:tc>
                  <a:txBody>
                    <a:bodyPr/>
                    <a:lstStyle/>
                    <a:p>
                      <a:r>
                        <a:rPr lang="en-US" altLang="vi-VN" sz="2400" b="1">
                          <a:solidFill>
                            <a:srgbClr val="FF0000"/>
                          </a:solidFill>
                          <a:latin typeface="Times New Roman" panose="02020603050405020304" pitchFamily="18" charset="0"/>
                          <a:cs typeface="Times New Roman" panose="02020603050405020304" pitchFamily="18" charset="0"/>
                          <a:sym typeface="+mn-ea"/>
                        </a:rPr>
                        <a:t> </a:t>
                      </a:r>
                      <a:r>
                        <a:rPr lang="en-US" altLang="vi-VN" sz="2400" b="1" i="1">
                          <a:solidFill>
                            <a:srgbClr val="FF0000"/>
                          </a:solidFill>
                          <a:latin typeface="Times New Roman" panose="02020603050405020304" pitchFamily="18" charset="0"/>
                          <a:cs typeface="Times New Roman" panose="02020603050405020304" pitchFamily="18" charset="0"/>
                          <a:sym typeface="+mn-ea"/>
                        </a:rPr>
                        <a:t>Chúng ta có thể đọc nhanh hơn</a:t>
                      </a:r>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pPr lvl="0" algn="just">
                        <a:lnSpc>
                          <a:spcPct val="150000"/>
                        </a:lnSpc>
                        <a:spcAft>
                          <a:spcPts val="800"/>
                        </a:spcAft>
                      </a:pPr>
                      <a:endParaRPr lang="en-US" altLang="vi-VN" sz="2400" b="1">
                        <a:solidFill>
                          <a:srgbClr val="00B0F0"/>
                        </a:solidFill>
                        <a:latin typeface="Times New Roman" panose="02020603050405020304" pitchFamily="18" charset="0"/>
                        <a:cs typeface="Times New Roman" panose="02020603050405020304" pitchFamily="18" charset="0"/>
                        <a:sym typeface="+mn-ea"/>
                      </a:endParaRPr>
                    </a:p>
                    <a:p>
                      <a:pPr lvl="0" algn="just">
                        <a:lnSpc>
                          <a:spcPct val="150000"/>
                        </a:lnSpc>
                        <a:spcAft>
                          <a:spcPts val="800"/>
                        </a:spcAft>
                      </a:pPr>
                      <a:endParaRPr lang="en-US" altLang="vi-VN" sz="2400" b="1">
                        <a:solidFill>
                          <a:srgbClr val="00B0F0"/>
                        </a:solidFill>
                        <a:latin typeface="Times New Roman" panose="02020603050405020304" pitchFamily="18" charset="0"/>
                        <a:cs typeface="Times New Roman" panose="02020603050405020304" pitchFamily="18" charset="0"/>
                        <a:sym typeface="+mn-ea"/>
                      </a:endParaRPr>
                    </a:p>
                    <a:p>
                      <a:endParaRPr lang="en-US" sz="2400" b="1">
                        <a:solidFill>
                          <a:srgbClr val="00B0F0"/>
                        </a:solidFill>
                        <a:latin typeface="Times New Roman" panose="02020603050405020304" pitchFamily="18" charset="0"/>
                        <a:ea typeface="Calibri" panose="020F0502020204030204" charset="0"/>
                        <a:cs typeface="Times New Roman" panose="02020603050405020304" pitchFamily="18" charset="0"/>
                      </a:endParaRP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altLang="vi-VN" sz="24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24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2400" b="1">
                        <a:solidFill>
                          <a:srgbClr val="FF0000"/>
                        </a:solidFill>
                        <a:latin typeface="Times New Roman" panose="02020603050405020304" pitchFamily="18" charset="0"/>
                        <a:cs typeface="Times New Roman" panose="02020603050405020304" pitchFamily="18" charset="0"/>
                        <a:sym typeface="+mn-ea"/>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1"/>
                  </a:ext>
                </a:extLst>
              </a:tr>
              <a:tr h="1584960">
                <a:tc>
                  <a:txBody>
                    <a:bodyPr/>
                    <a:lstStyle/>
                    <a:p>
                      <a:r>
                        <a:rPr lang="en-US" altLang="vi-VN" sz="2400"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endParaRPr lang="en-US" sz="2400">
                        <a:latin typeface="Times New Roman" panose="02020603050405020304" pitchFamily="18" charset="0"/>
                        <a:cs typeface="Times New Roman" panose="02020603050405020304" pitchFamily="18" charset="0"/>
                      </a:endParaRPr>
                    </a:p>
                  </a:txBody>
                  <a:tcPr marL="121920" marR="121920" marT="60960" marB="60960">
                    <a:solidFill>
                      <a:schemeClr val="accent3">
                        <a:lumMod val="20000"/>
                        <a:lumOff val="80000"/>
                      </a:schemeClr>
                    </a:solidFill>
                  </a:tcPr>
                </a:tc>
                <a:tc>
                  <a:txBody>
                    <a:bodyPr/>
                    <a:lstStyle/>
                    <a:p>
                      <a:endParaRPr lang="en-US" sz="2400" b="1">
                        <a:solidFill>
                          <a:srgbClr val="00B0F0"/>
                        </a:solidFill>
                        <a:latin typeface="Times New Roman" panose="02020603050405020304" pitchFamily="18" charset="0"/>
                        <a:cs typeface="Times New Roman" panose="02020603050405020304" pitchFamily="18" charset="0"/>
                      </a:endParaRPr>
                    </a:p>
                  </a:txBody>
                  <a:tcPr marL="121920" marR="121920" marT="60960" marB="60960">
                    <a:lnR w="12700" cmpd="sng">
                      <a:solidFill>
                        <a:schemeClr val="tx1"/>
                      </a:solidFill>
                      <a:prstDash val="solid"/>
                    </a:lnR>
                    <a:solidFill>
                      <a:schemeClr val="accent3">
                        <a:lumMod val="20000"/>
                        <a:lumOff val="80000"/>
                      </a:schemeClr>
                    </a:solidFill>
                  </a:tcPr>
                </a:tc>
                <a:tc>
                  <a:txBody>
                    <a:bodyPr/>
                    <a:lstStyle/>
                    <a:p>
                      <a:pPr>
                        <a:buNone/>
                      </a:pPr>
                      <a:endParaRPr lang="en-US" sz="2400">
                        <a:latin typeface="Times New Roman" panose="02020603050405020304" pitchFamily="18" charset="0"/>
                        <a:cs typeface="Times New Roman" panose="02020603050405020304" pitchFamily="18" charset="0"/>
                      </a:endParaRPr>
                    </a:p>
                  </a:txBody>
                  <a:tcPr marL="121920" marR="121920" marT="60960" marB="60960">
                    <a:lnL w="12700" cmpd="sng">
                      <a:solidFill>
                        <a:schemeClr val="tx1"/>
                      </a:solidFill>
                      <a:prstDash val="solid"/>
                    </a:lnL>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17749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57BAB-592F-40CA-A7D7-FBAAB9C48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273" y="246743"/>
            <a:ext cx="4747184" cy="5101771"/>
          </a:xfrm>
          <a:prstGeom prst="rect">
            <a:avLst/>
          </a:prstGeom>
          <a:ln>
            <a:noFill/>
          </a:ln>
          <a:effectLst>
            <a:softEdge rad="112500"/>
          </a:effectLst>
        </p:spPr>
      </p:pic>
      <p:sp>
        <p:nvSpPr>
          <p:cNvPr id="4" name="矩形: 圆角 3">
            <a:extLst>
              <a:ext uri="{FF2B5EF4-FFF2-40B4-BE49-F238E27FC236}">
                <a16:creationId xmlns:a16="http://schemas.microsoft.com/office/drawing/2014/main" id="{91F404C2-6D60-4B95-94F2-48C9E28EAC10}"/>
              </a:ext>
            </a:extLst>
          </p:cNvPr>
          <p:cNvSpPr/>
          <p:nvPr/>
        </p:nvSpPr>
        <p:spPr>
          <a:xfrm>
            <a:off x="1440543" y="1741714"/>
            <a:ext cx="5143500" cy="4463983"/>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E48F7106-ABDC-428C-87EE-A84FE171CEF1}"/>
              </a:ext>
            </a:extLst>
          </p:cNvPr>
          <p:cNvSpPr txBox="1"/>
          <p:nvPr/>
        </p:nvSpPr>
        <p:spPr>
          <a:xfrm>
            <a:off x="1931357" y="2544467"/>
            <a:ext cx="3958671" cy="2858475"/>
          </a:xfrm>
          <a:prstGeom prst="rect">
            <a:avLst/>
          </a:prstGeom>
          <a:noFill/>
        </p:spPr>
        <p:txBody>
          <a:bodyPr wrap="square" rtlCol="0">
            <a:spAutoFit/>
          </a:bodyPr>
          <a:lstStyle/>
          <a:p>
            <a:pPr algn="just">
              <a:lnSpc>
                <a:spcPct val="107000"/>
              </a:lnSpc>
              <a:spcAft>
                <a:spcPts val="800"/>
              </a:spcAft>
            </a:pP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tự</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phát</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ghi</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lại</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vắn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tắt</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những</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điều</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em</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cho</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ưu</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điểm</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hạn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chế</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cả</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thức</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tính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thân</a:t>
            </a:r>
            <a:r>
              <a:rPr lang="en-US" sz="2800" dirty="0">
                <a:solidFill>
                  <a:srgbClr val="407668"/>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p>
        </p:txBody>
      </p:sp>
      <p:pic>
        <p:nvPicPr>
          <p:cNvPr id="10" name="图片 9" descr="图片包含 游戏机, 花&#10;&#10;描述已自动生成">
            <a:extLst>
              <a:ext uri="{FF2B5EF4-FFF2-40B4-BE49-F238E27FC236}">
                <a16:creationId xmlns:a16="http://schemas.microsoft.com/office/drawing/2014/main" id="{FD6883C7-C209-429F-90D7-8EEE219A2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307400" y="-990600"/>
            <a:ext cx="1117600" cy="1676400"/>
          </a:xfrm>
          <a:prstGeom prst="rect">
            <a:avLst/>
          </a:prstGeom>
        </p:spPr>
      </p:pic>
      <p:pic>
        <p:nvPicPr>
          <p:cNvPr id="12" name="图片 11" descr="图片包含 桌子, 花, 花瓶&#10;&#10;描述已自动生成">
            <a:extLst>
              <a:ext uri="{FF2B5EF4-FFF2-40B4-BE49-F238E27FC236}">
                <a16:creationId xmlns:a16="http://schemas.microsoft.com/office/drawing/2014/main" id="{06CE2034-86C4-4B4B-8929-CDD76C5855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32862802" y="-990600"/>
            <a:ext cx="1117600" cy="1676400"/>
          </a:xfrm>
          <a:prstGeom prst="rect">
            <a:avLst/>
          </a:prstGeom>
        </p:spPr>
      </p:pic>
      <p:sp>
        <p:nvSpPr>
          <p:cNvPr id="14" name="文本框 13">
            <a:extLst>
              <a:ext uri="{FF2B5EF4-FFF2-40B4-BE49-F238E27FC236}">
                <a16:creationId xmlns:a16="http://schemas.microsoft.com/office/drawing/2014/main" id="{E8E7E966-9DA1-4460-89ED-EC0DC4F818CF}"/>
              </a:ext>
            </a:extLst>
          </p:cNvPr>
          <p:cNvSpPr txBox="1"/>
          <p:nvPr/>
        </p:nvSpPr>
        <p:spPr>
          <a:xfrm>
            <a:off x="27504006" y="-1435434"/>
            <a:ext cx="1625060" cy="1084913"/>
          </a:xfrm>
          <a:prstGeom prst="rect">
            <a:avLst/>
          </a:prstGeom>
          <a:noFill/>
        </p:spPr>
        <p:txBody>
          <a:bodyPr vert="eaVert" wrap="square" rtlCol="0">
            <a:spAutoFit/>
          </a:bodyPr>
          <a:lstStyle/>
          <a:p>
            <a:pPr>
              <a:lnSpc>
                <a:spcPct val="130000"/>
              </a:lnSpc>
            </a:pPr>
            <a:r>
              <a:rPr lang="en-US" altLang="zh-CN" sz="1200" dirty="0">
                <a:solidFill>
                  <a:schemeClr val="bg1"/>
                </a:solidFill>
              </a:rPr>
              <a:t>JULY GRADUALLY LEFT US, AUGUST IS A BEAUTIFUL TIME</a:t>
            </a:r>
            <a:endParaRPr lang="zh-CN" altLang="en-US" sz="1200" dirty="0">
              <a:solidFill>
                <a:schemeClr val="bg1"/>
              </a:solidFill>
            </a:endParaRPr>
          </a:p>
        </p:txBody>
      </p:sp>
      <p:sp>
        <p:nvSpPr>
          <p:cNvPr id="16" name="矩形 15">
            <a:extLst>
              <a:ext uri="{FF2B5EF4-FFF2-40B4-BE49-F238E27FC236}">
                <a16:creationId xmlns:a16="http://schemas.microsoft.com/office/drawing/2014/main" id="{0727F265-5A9B-4336-82F6-BD00E01B887D}"/>
              </a:ext>
            </a:extLst>
          </p:cNvPr>
          <p:cNvSpPr/>
          <p:nvPr/>
        </p:nvSpPr>
        <p:spPr>
          <a:xfrm>
            <a:off x="36550955" y="-752518"/>
            <a:ext cx="154800" cy="75251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1EFC532-3435-4A21-9A0F-9133CE95F059}"/>
              </a:ext>
            </a:extLst>
          </p:cNvPr>
          <p:cNvSpPr txBox="1"/>
          <p:nvPr/>
        </p:nvSpPr>
        <p:spPr>
          <a:xfrm>
            <a:off x="36265056" y="-799053"/>
            <a:ext cx="134034" cy="24439576"/>
          </a:xfrm>
          <a:prstGeom prst="rect">
            <a:avLst/>
          </a:prstGeom>
          <a:noFill/>
        </p:spPr>
        <p:txBody>
          <a:bodyPr wrap="square" rtlCol="0">
            <a:spAutoFit/>
          </a:bodyPr>
          <a:lstStyle/>
          <a:p>
            <a:pPr algn="l">
              <a:lnSpc>
                <a:spcPct val="130000"/>
              </a:lnSpc>
            </a:pPr>
            <a:r>
              <a:rPr lang="zh-CN" altLang="en-US" sz="1400" dirty="0">
                <a:solidFill>
                  <a:schemeClr val="tx1">
                    <a:lumMod val="85000"/>
                    <a:lumOff val="15000"/>
                  </a:schemeClr>
                </a:solidFill>
              </a:rPr>
              <a:t>八月的警营，红旗飘飘，柳树依依，小鸟在枝头鸣叫，穿着橄榄绿警服的战士们，排成一排排整齐的长队，迎接他们的亲人们到来，这是警营一年中最热闹的一天，所有快乐都写在了每位土兵的脸上</a:t>
            </a:r>
          </a:p>
        </p:txBody>
      </p:sp>
      <p:sp>
        <p:nvSpPr>
          <p:cNvPr id="20" name="文本框 19">
            <a:extLst>
              <a:ext uri="{FF2B5EF4-FFF2-40B4-BE49-F238E27FC236}">
                <a16:creationId xmlns:a16="http://schemas.microsoft.com/office/drawing/2014/main" id="{2D4C79B1-7B6C-4EBB-BDD5-E6EF3D37643C}"/>
              </a:ext>
            </a:extLst>
          </p:cNvPr>
          <p:cNvSpPr txBox="1"/>
          <p:nvPr/>
        </p:nvSpPr>
        <p:spPr>
          <a:xfrm>
            <a:off x="35244492" y="-2115336"/>
            <a:ext cx="98737" cy="3046988"/>
          </a:xfrm>
          <a:prstGeom prst="rect">
            <a:avLst/>
          </a:prstGeom>
          <a:noFill/>
        </p:spPr>
        <p:txBody>
          <a:bodyPr wrap="squar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1745170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 y="-891480"/>
            <a:ext cx="5606613" cy="4134725"/>
          </a:xfrm>
          <a:prstGeom prst="rect">
            <a:avLst/>
          </a:prstGeom>
        </p:spPr>
      </p:pic>
      <p:sp>
        <p:nvSpPr>
          <p:cNvPr id="10" name="文本框 9"/>
          <p:cNvSpPr txBox="1"/>
          <p:nvPr/>
        </p:nvSpPr>
        <p:spPr>
          <a:xfrm>
            <a:off x="-1392832" y="1175884"/>
            <a:ext cx="8727687" cy="779749"/>
          </a:xfrm>
          <a:prstGeom prst="rect">
            <a:avLst/>
          </a:prstGeom>
          <a:noFill/>
        </p:spPr>
        <p:txBody>
          <a:bodyPr vert="horz" wrap="square" lIns="121904" tIns="60952" rIns="121904" bIns="60952" rtlCol="0">
            <a:spAutoFit/>
          </a:bodyPr>
          <a:lstStyle/>
          <a:p>
            <a:pPr algn="ctr"/>
            <a:r>
              <a:rPr lang="vi-VN" altLang="zh-C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VẬN DỤNG</a:t>
            </a:r>
            <a:endParaRPr lang="zh-CN" altLang="en-US"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4" cstate="screen"/>
          <a:stretch>
            <a:fillRect/>
          </a:stretch>
        </p:blipFill>
        <p:spPr>
          <a:xfrm rot="20034392">
            <a:off x="7114503" y="-798753"/>
            <a:ext cx="5129839" cy="3200560"/>
          </a:xfrm>
          <a:prstGeom prst="rect">
            <a:avLst/>
          </a:prstGeom>
        </p:spPr>
      </p:pic>
      <p:pic>
        <p:nvPicPr>
          <p:cNvPr id="6" name="图片 4"/>
          <p:cNvPicPr>
            <a:picLocks noChangeAspect="1"/>
          </p:cNvPicPr>
          <p:nvPr/>
        </p:nvPicPr>
        <p:blipFill rotWithShape="1">
          <a:blip r:embed="rId5">
            <a:extLst>
              <a:ext uri="{28A0092B-C50C-407E-A947-70E740481C1C}">
                <a14:useLocalDpi xmlns:a14="http://schemas.microsoft.com/office/drawing/2010/main" val="0"/>
              </a:ext>
            </a:extLst>
          </a:blip>
          <a:srcRect r="24776"/>
          <a:stretch>
            <a:fillRect/>
          </a:stretch>
        </p:blipFill>
        <p:spPr>
          <a:xfrm>
            <a:off x="0" y="4410504"/>
            <a:ext cx="12192000" cy="2447497"/>
          </a:xfrm>
          <a:prstGeom prst="rect">
            <a:avLst/>
          </a:prstGeom>
        </p:spPr>
      </p:pic>
      <p:pic>
        <p:nvPicPr>
          <p:cNvPr id="11" name="图片 9"/>
          <p:cNvPicPr>
            <a:picLocks noChangeAspect="1"/>
          </p:cNvPicPr>
          <p:nvPr/>
        </p:nvPicPr>
        <p:blipFill rotWithShape="1">
          <a:blip r:embed="rId6" cstate="screen"/>
          <a:srcRect/>
          <a:stretch>
            <a:fillRect/>
          </a:stretch>
        </p:blipFill>
        <p:spPr>
          <a:xfrm>
            <a:off x="0" y="2203027"/>
            <a:ext cx="6751320" cy="4492413"/>
          </a:xfrm>
          <a:prstGeom prst="rect">
            <a:avLst/>
          </a:prstGeom>
        </p:spPr>
      </p:pic>
      <p:pic>
        <p:nvPicPr>
          <p:cNvPr id="3" name="图片 11"/>
          <p:cNvPicPr>
            <a:picLocks noChangeAspect="1"/>
          </p:cNvPicPr>
          <p:nvPr/>
        </p:nvPicPr>
        <p:blipFill rotWithShape="1">
          <a:blip r:embed="rId6" cstate="screen"/>
          <a:srcRect/>
          <a:stretch>
            <a:fillRect/>
          </a:stretch>
        </p:blipFill>
        <p:spPr>
          <a:xfrm flipH="1">
            <a:off x="4391661" y="2081107"/>
            <a:ext cx="7644553" cy="4602480"/>
          </a:xfrm>
          <a:prstGeom prst="rect">
            <a:avLst/>
          </a:prstGeom>
        </p:spPr>
      </p:pic>
      <p:sp>
        <p:nvSpPr>
          <p:cNvPr id="5" name="文本框 9"/>
          <p:cNvSpPr txBox="1"/>
          <p:nvPr/>
        </p:nvSpPr>
        <p:spPr>
          <a:xfrm>
            <a:off x="6751320" y="3718560"/>
            <a:ext cx="4878493" cy="2093057"/>
          </a:xfrm>
          <a:prstGeom prst="rect">
            <a:avLst/>
          </a:prstGeom>
          <a:noFill/>
        </p:spPr>
        <p:txBody>
          <a:bodyPr vert="horz" wrap="square" lIns="121904" tIns="60952" rIns="121904" bIns="60952" rtlCol="0">
            <a:spAutoFit/>
          </a:bodyPr>
          <a:lstStyle/>
          <a:p>
            <a:pPr algn="ctr"/>
            <a:r>
              <a:rPr lang="en-US" altLang="zh-C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có trong các ngành nghề của xã hội.</a:t>
            </a:r>
          </a:p>
        </p:txBody>
      </p:sp>
      <p:sp>
        <p:nvSpPr>
          <p:cNvPr id="9" name="文本框 9"/>
          <p:cNvSpPr txBox="1"/>
          <p:nvPr/>
        </p:nvSpPr>
        <p:spPr>
          <a:xfrm>
            <a:off x="143087" y="3716867"/>
            <a:ext cx="4975013" cy="2749711"/>
          </a:xfrm>
          <a:prstGeom prst="rect">
            <a:avLst/>
          </a:prstGeom>
          <a:noFill/>
        </p:spPr>
        <p:txBody>
          <a:bodyPr vert="horz" wrap="square" lIns="121904" tIns="60952" rIns="121904" bIns="60952" rtlCol="0">
            <a:spAutoFit/>
          </a:bodyPr>
          <a:lstStyle/>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a:t>
            </a:r>
          </a:p>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trong các môn học</a:t>
            </a:r>
          </a:p>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 đã được học ở lớp 6.</a:t>
            </a:r>
            <a:endParaRPr lang="en-US" altLang="vi-V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Tree>
    <p:extLst>
      <p:ext uri="{BB962C8B-B14F-4D97-AF65-F5344CB8AC3E}">
        <p14:creationId xmlns:p14="http://schemas.microsoft.com/office/powerpoint/2010/main" val="32050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 y="-891480"/>
            <a:ext cx="5606613" cy="4134725"/>
          </a:xfrm>
          <a:prstGeom prst="rect">
            <a:avLst/>
          </a:prstGeom>
        </p:spPr>
      </p:pic>
      <p:sp>
        <p:nvSpPr>
          <p:cNvPr id="10" name="文本框 9"/>
          <p:cNvSpPr txBox="1"/>
          <p:nvPr/>
        </p:nvSpPr>
        <p:spPr>
          <a:xfrm>
            <a:off x="-1392832" y="1175884"/>
            <a:ext cx="8727687" cy="779749"/>
          </a:xfrm>
          <a:prstGeom prst="rect">
            <a:avLst/>
          </a:prstGeom>
          <a:noFill/>
        </p:spPr>
        <p:txBody>
          <a:bodyPr vert="horz" wrap="square" lIns="121904" tIns="60952" rIns="121904" bIns="60952" rtlCol="0">
            <a:spAutoFit/>
          </a:bodyPr>
          <a:lstStyle/>
          <a:p>
            <a:pPr algn="ctr"/>
            <a:r>
              <a:rPr lang="vi-VN" altLang="zh-C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VẬN DỤNG</a:t>
            </a:r>
            <a:endParaRPr lang="zh-CN" altLang="en-US"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4" cstate="screen"/>
          <a:stretch>
            <a:fillRect/>
          </a:stretch>
        </p:blipFill>
        <p:spPr>
          <a:xfrm rot="20034392">
            <a:off x="7114503" y="-798753"/>
            <a:ext cx="5129839" cy="3200560"/>
          </a:xfrm>
          <a:prstGeom prst="rect">
            <a:avLst/>
          </a:prstGeom>
        </p:spPr>
      </p:pic>
      <p:pic>
        <p:nvPicPr>
          <p:cNvPr id="6" name="图片 4"/>
          <p:cNvPicPr>
            <a:picLocks noChangeAspect="1"/>
          </p:cNvPicPr>
          <p:nvPr/>
        </p:nvPicPr>
        <p:blipFill rotWithShape="1">
          <a:blip r:embed="rId5">
            <a:extLst>
              <a:ext uri="{28A0092B-C50C-407E-A947-70E740481C1C}">
                <a14:useLocalDpi xmlns:a14="http://schemas.microsoft.com/office/drawing/2010/main" val="0"/>
              </a:ext>
            </a:extLst>
          </a:blip>
          <a:srcRect r="24776"/>
          <a:stretch>
            <a:fillRect/>
          </a:stretch>
        </p:blipFill>
        <p:spPr>
          <a:xfrm>
            <a:off x="0" y="4410504"/>
            <a:ext cx="12192000" cy="2447497"/>
          </a:xfrm>
          <a:prstGeom prst="rect">
            <a:avLst/>
          </a:prstGeom>
        </p:spPr>
      </p:pic>
      <p:pic>
        <p:nvPicPr>
          <p:cNvPr id="11" name="图片 9"/>
          <p:cNvPicPr>
            <a:picLocks noChangeAspect="1"/>
          </p:cNvPicPr>
          <p:nvPr/>
        </p:nvPicPr>
        <p:blipFill rotWithShape="1">
          <a:blip r:embed="rId6" cstate="screen"/>
          <a:srcRect/>
          <a:stretch>
            <a:fillRect/>
          </a:stretch>
        </p:blipFill>
        <p:spPr>
          <a:xfrm>
            <a:off x="0" y="2203027"/>
            <a:ext cx="6751320" cy="4492413"/>
          </a:xfrm>
          <a:prstGeom prst="rect">
            <a:avLst/>
          </a:prstGeom>
        </p:spPr>
      </p:pic>
      <p:pic>
        <p:nvPicPr>
          <p:cNvPr id="3" name="图片 11"/>
          <p:cNvPicPr>
            <a:picLocks noChangeAspect="1"/>
          </p:cNvPicPr>
          <p:nvPr/>
        </p:nvPicPr>
        <p:blipFill rotWithShape="1">
          <a:blip r:embed="rId6" cstate="screen"/>
          <a:srcRect/>
          <a:stretch>
            <a:fillRect/>
          </a:stretch>
        </p:blipFill>
        <p:spPr>
          <a:xfrm flipH="1">
            <a:off x="4391661" y="2081107"/>
            <a:ext cx="7644553" cy="4602480"/>
          </a:xfrm>
          <a:prstGeom prst="rect">
            <a:avLst/>
          </a:prstGeom>
        </p:spPr>
      </p:pic>
      <p:sp>
        <p:nvSpPr>
          <p:cNvPr id="5" name="文本框 9"/>
          <p:cNvSpPr txBox="1"/>
          <p:nvPr/>
        </p:nvSpPr>
        <p:spPr>
          <a:xfrm>
            <a:off x="6751320" y="3718561"/>
            <a:ext cx="4878493" cy="2093057"/>
          </a:xfrm>
          <a:prstGeom prst="rect">
            <a:avLst/>
          </a:prstGeom>
          <a:noFill/>
        </p:spPr>
        <p:txBody>
          <a:bodyPr vert="horz" wrap="square" lIns="121904" tIns="60952" rIns="121904" bIns="60952" rtlCol="0">
            <a:spAutoFit/>
          </a:bodyPr>
          <a:lstStyle/>
          <a:p>
            <a:pPr algn="ctr"/>
            <a:r>
              <a:rPr lang="en-US" altLang="zh-C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có trong các bài văn, bài thơ.</a:t>
            </a:r>
          </a:p>
        </p:txBody>
      </p:sp>
      <p:sp>
        <p:nvSpPr>
          <p:cNvPr id="9" name="文本框 9"/>
          <p:cNvSpPr txBox="1"/>
          <p:nvPr/>
        </p:nvSpPr>
        <p:spPr>
          <a:xfrm>
            <a:off x="143087" y="3716868"/>
            <a:ext cx="4975013" cy="1436403"/>
          </a:xfrm>
          <a:prstGeom prst="rect">
            <a:avLst/>
          </a:prstGeom>
          <a:noFill/>
        </p:spPr>
        <p:txBody>
          <a:bodyPr vert="horz" wrap="square" lIns="121904" tIns="60952" rIns="121904" bIns="60952" rtlCol="0">
            <a:spAutoFit/>
          </a:bodyPr>
          <a:lstStyle/>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a:t>
            </a:r>
          </a:p>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trong các bài hát.</a:t>
            </a:r>
            <a:endParaRPr lang="en-US" altLang="vi-V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
        <p:nvSpPr>
          <p:cNvPr id="2" name="文本框 9"/>
          <p:cNvSpPr txBox="1"/>
          <p:nvPr/>
        </p:nvSpPr>
        <p:spPr>
          <a:xfrm>
            <a:off x="6751320" y="3716868"/>
            <a:ext cx="4878493" cy="2093057"/>
          </a:xfrm>
          <a:prstGeom prst="rect">
            <a:avLst/>
          </a:prstGeom>
          <a:noFill/>
        </p:spPr>
        <p:txBody>
          <a:bodyPr vert="horz" wrap="square" lIns="121904" tIns="60952" rIns="121904" bIns="60952" rtlCol="0">
            <a:spAutoFit/>
          </a:bodyPr>
          <a:lstStyle/>
          <a:p>
            <a:pPr algn="ctr"/>
            <a:r>
              <a:rPr lang="en-US" altLang="zh-C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có trong các bài văn, bài thơ.</a:t>
            </a:r>
          </a:p>
        </p:txBody>
      </p:sp>
      <p:sp>
        <p:nvSpPr>
          <p:cNvPr id="7" name="文本框 9"/>
          <p:cNvSpPr txBox="1"/>
          <p:nvPr/>
        </p:nvSpPr>
        <p:spPr>
          <a:xfrm>
            <a:off x="143087" y="3715174"/>
            <a:ext cx="4975013" cy="1436403"/>
          </a:xfrm>
          <a:prstGeom prst="rect">
            <a:avLst/>
          </a:prstGeom>
          <a:noFill/>
        </p:spPr>
        <p:txBody>
          <a:bodyPr vert="horz" wrap="square" lIns="121904" tIns="60952" rIns="121904" bIns="60952" rtlCol="0">
            <a:spAutoFit/>
          </a:bodyPr>
          <a:lstStyle/>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các thuật ngữ </a:t>
            </a:r>
          </a:p>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trong các bài hát.</a:t>
            </a:r>
            <a:endParaRPr lang="en-US" altLang="vi-V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Tree>
    <p:extLst>
      <p:ext uri="{BB962C8B-B14F-4D97-AF65-F5344CB8AC3E}">
        <p14:creationId xmlns:p14="http://schemas.microsoft.com/office/powerpoint/2010/main" val="3746887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 y="-891480"/>
            <a:ext cx="5606613" cy="4134725"/>
          </a:xfrm>
          <a:prstGeom prst="rect">
            <a:avLst/>
          </a:prstGeom>
        </p:spPr>
      </p:pic>
      <p:sp>
        <p:nvSpPr>
          <p:cNvPr id="10" name="文本框 9"/>
          <p:cNvSpPr txBox="1"/>
          <p:nvPr/>
        </p:nvSpPr>
        <p:spPr>
          <a:xfrm>
            <a:off x="-1392832" y="1175884"/>
            <a:ext cx="8727687" cy="779749"/>
          </a:xfrm>
          <a:prstGeom prst="rect">
            <a:avLst/>
          </a:prstGeom>
          <a:noFill/>
        </p:spPr>
        <p:txBody>
          <a:bodyPr vert="horz" wrap="square" lIns="121904" tIns="60952" rIns="121904" bIns="60952" rtlCol="0">
            <a:spAutoFit/>
          </a:bodyPr>
          <a:lstStyle/>
          <a:p>
            <a:pPr algn="ctr"/>
            <a:r>
              <a:rPr lang="vi-VN" altLang="zh-C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VẬN DỤNG</a:t>
            </a:r>
            <a:endParaRPr lang="zh-CN" altLang="en-US"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4" cstate="screen"/>
          <a:stretch>
            <a:fillRect/>
          </a:stretch>
        </p:blipFill>
        <p:spPr>
          <a:xfrm rot="20034392">
            <a:off x="7114503" y="-798753"/>
            <a:ext cx="5129839" cy="3200560"/>
          </a:xfrm>
          <a:prstGeom prst="rect">
            <a:avLst/>
          </a:prstGeom>
        </p:spPr>
      </p:pic>
      <p:pic>
        <p:nvPicPr>
          <p:cNvPr id="6" name="图片 4"/>
          <p:cNvPicPr>
            <a:picLocks noChangeAspect="1"/>
          </p:cNvPicPr>
          <p:nvPr/>
        </p:nvPicPr>
        <p:blipFill rotWithShape="1">
          <a:blip r:embed="rId5">
            <a:extLst>
              <a:ext uri="{28A0092B-C50C-407E-A947-70E740481C1C}">
                <a14:useLocalDpi xmlns:a14="http://schemas.microsoft.com/office/drawing/2010/main" val="0"/>
              </a:ext>
            </a:extLst>
          </a:blip>
          <a:srcRect r="24776"/>
          <a:stretch>
            <a:fillRect/>
          </a:stretch>
        </p:blipFill>
        <p:spPr>
          <a:xfrm>
            <a:off x="0" y="4410504"/>
            <a:ext cx="12192000" cy="2447497"/>
          </a:xfrm>
          <a:prstGeom prst="rect">
            <a:avLst/>
          </a:prstGeom>
        </p:spPr>
      </p:pic>
      <p:pic>
        <p:nvPicPr>
          <p:cNvPr id="11" name="图片 9"/>
          <p:cNvPicPr>
            <a:picLocks noChangeAspect="1"/>
          </p:cNvPicPr>
          <p:nvPr/>
        </p:nvPicPr>
        <p:blipFill rotWithShape="1">
          <a:blip r:embed="rId6" cstate="screen"/>
          <a:srcRect/>
          <a:stretch>
            <a:fillRect/>
          </a:stretch>
        </p:blipFill>
        <p:spPr>
          <a:xfrm>
            <a:off x="71120" y="1988820"/>
            <a:ext cx="12042987" cy="4492413"/>
          </a:xfrm>
          <a:prstGeom prst="rect">
            <a:avLst/>
          </a:prstGeom>
        </p:spPr>
      </p:pic>
      <p:sp>
        <p:nvSpPr>
          <p:cNvPr id="12" name="Rectangle: Rounded Corners 4"/>
          <p:cNvSpPr/>
          <p:nvPr/>
        </p:nvSpPr>
        <p:spPr>
          <a:xfrm>
            <a:off x="1417321" y="3720254"/>
            <a:ext cx="6603153" cy="1462193"/>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FF0000"/>
                </a:solidFill>
                <a:latin typeface="Times New Roman" panose="02020603050405020304" pitchFamily="18" charset="0"/>
                <a:cs typeface="Times New Roman" panose="02020603050405020304" pitchFamily="18" charset="0"/>
              </a:rPr>
              <a:t>2. Vẽ sơ đồ tư duy thể hiện nội dung trọng tâm của bài học </a:t>
            </a:r>
            <a:r>
              <a:rPr lang="en-US" sz="2133" b="1" i="1">
                <a:solidFill>
                  <a:srgbClr val="FF0000"/>
                </a:solidFill>
                <a:latin typeface="Times New Roman" panose="02020603050405020304" pitchFamily="18" charset="0"/>
                <a:cs typeface="Times New Roman" panose="02020603050405020304" pitchFamily="18" charset="0"/>
              </a:rPr>
              <a:t>Thuật ngữ</a:t>
            </a:r>
            <a:r>
              <a:rPr lang="en-US" sz="2133"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176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 y="-891480"/>
            <a:ext cx="5606613" cy="4134725"/>
          </a:xfrm>
          <a:prstGeom prst="rect">
            <a:avLst/>
          </a:prstGeom>
        </p:spPr>
      </p:pic>
      <p:sp>
        <p:nvSpPr>
          <p:cNvPr id="10" name="文本框 9"/>
          <p:cNvSpPr txBox="1"/>
          <p:nvPr/>
        </p:nvSpPr>
        <p:spPr>
          <a:xfrm>
            <a:off x="-1392832" y="1175884"/>
            <a:ext cx="8727687" cy="779749"/>
          </a:xfrm>
          <a:prstGeom prst="rect">
            <a:avLst/>
          </a:prstGeom>
          <a:noFill/>
        </p:spPr>
        <p:txBody>
          <a:bodyPr vert="horz" wrap="square" lIns="121904" tIns="60952" rIns="121904" bIns="60952" rtlCol="0">
            <a:spAutoFit/>
          </a:bodyPr>
          <a:lstStyle/>
          <a:p>
            <a:pPr algn="ctr"/>
            <a:r>
              <a:rPr lang="en-US" altLang="vi-VN" sz="4267"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DẶN DÒ</a:t>
            </a:r>
            <a:endParaRPr lang="en-US" altLang="vi-VN" sz="4267"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4" cstate="screen"/>
          <a:stretch>
            <a:fillRect/>
          </a:stretch>
        </p:blipFill>
        <p:spPr>
          <a:xfrm rot="20034392">
            <a:off x="7115350" y="-790287"/>
            <a:ext cx="5129839" cy="3200560"/>
          </a:xfrm>
          <a:prstGeom prst="rect">
            <a:avLst/>
          </a:prstGeom>
        </p:spPr>
      </p:pic>
      <p:pic>
        <p:nvPicPr>
          <p:cNvPr id="6" name="图片 4"/>
          <p:cNvPicPr>
            <a:picLocks noChangeAspect="1"/>
          </p:cNvPicPr>
          <p:nvPr/>
        </p:nvPicPr>
        <p:blipFill rotWithShape="1">
          <a:blip r:embed="rId5">
            <a:extLst>
              <a:ext uri="{28A0092B-C50C-407E-A947-70E740481C1C}">
                <a14:useLocalDpi xmlns:a14="http://schemas.microsoft.com/office/drawing/2010/main" val="0"/>
              </a:ext>
            </a:extLst>
          </a:blip>
          <a:srcRect r="24776"/>
          <a:stretch>
            <a:fillRect/>
          </a:stretch>
        </p:blipFill>
        <p:spPr>
          <a:xfrm>
            <a:off x="0" y="4410504"/>
            <a:ext cx="12192000" cy="2447497"/>
          </a:xfrm>
          <a:prstGeom prst="rect">
            <a:avLst/>
          </a:prstGeom>
        </p:spPr>
      </p:pic>
      <p:pic>
        <p:nvPicPr>
          <p:cNvPr id="11" name="图片 9"/>
          <p:cNvPicPr>
            <a:picLocks noChangeAspect="1"/>
          </p:cNvPicPr>
          <p:nvPr/>
        </p:nvPicPr>
        <p:blipFill rotWithShape="1">
          <a:blip r:embed="rId6" cstate="screen"/>
          <a:srcRect/>
          <a:stretch>
            <a:fillRect/>
          </a:stretch>
        </p:blipFill>
        <p:spPr>
          <a:xfrm>
            <a:off x="71120" y="1988820"/>
            <a:ext cx="12042987" cy="4492413"/>
          </a:xfrm>
          <a:prstGeom prst="rect">
            <a:avLst/>
          </a:prstGeom>
        </p:spPr>
      </p:pic>
      <p:sp>
        <p:nvSpPr>
          <p:cNvPr id="12" name="Rectangle: Rounded Corners 4"/>
          <p:cNvSpPr/>
          <p:nvPr/>
        </p:nvSpPr>
        <p:spPr>
          <a:xfrm>
            <a:off x="1087967" y="3411221"/>
            <a:ext cx="6932507" cy="2532380"/>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FF0000"/>
                </a:solidFill>
                <a:latin typeface="Times New Roman" panose="02020603050405020304" pitchFamily="18" charset="0"/>
                <a:cs typeface="Times New Roman" panose="02020603050405020304" pitchFamily="18" charset="0"/>
              </a:rPr>
              <a:t>Chuẩn bị bài mới: Soạn bài  </a:t>
            </a:r>
            <a:r>
              <a:rPr lang="en-US" sz="2133" b="1">
                <a:solidFill>
                  <a:srgbClr val="00B0F0"/>
                </a:solidFill>
                <a:latin typeface="Times New Roman" panose="02020603050405020304" pitchFamily="18" charset="0"/>
                <a:cs typeface="Times New Roman" panose="02020603050405020304" pitchFamily="18" charset="0"/>
              </a:rPr>
              <a:t>Đọc mở rộng theo thể loại:</a:t>
            </a:r>
            <a:r>
              <a:rPr lang="en-US" sz="2133" b="1">
                <a:solidFill>
                  <a:srgbClr val="FF0000"/>
                </a:solidFill>
                <a:latin typeface="Times New Roman" panose="02020603050405020304" pitchFamily="18" charset="0"/>
                <a:cs typeface="Times New Roman" panose="02020603050405020304" pitchFamily="18" charset="0"/>
              </a:rPr>
              <a:t> Phòng tránh đuối nước ( Nguyễn Trọng An)</a:t>
            </a:r>
          </a:p>
          <a:p>
            <a:pPr algn="ctr"/>
            <a:r>
              <a:rPr lang="en-US" sz="2133" b="1">
                <a:solidFill>
                  <a:srgbClr val="00B0F0"/>
                </a:solidFill>
                <a:latin typeface="Times New Roman" panose="02020603050405020304" pitchFamily="18" charset="0"/>
                <a:cs typeface="Times New Roman" panose="02020603050405020304" pitchFamily="18" charset="0"/>
              </a:rPr>
              <a:t>1. Trả lời các câu hỏi trong các thẻ học in màu và phần hướng dẫn đọc hiểu ở SGK.</a:t>
            </a:r>
          </a:p>
          <a:p>
            <a:pPr algn="ctr"/>
            <a:r>
              <a:rPr lang="en-US" sz="2133" b="1">
                <a:solidFill>
                  <a:srgbClr val="00B0F0"/>
                </a:solidFill>
                <a:latin typeface="Times New Roman" panose="02020603050405020304" pitchFamily="18" charset="0"/>
                <a:cs typeface="Times New Roman" panose="02020603050405020304" pitchFamily="18" charset="0"/>
              </a:rPr>
              <a:t>2. Làm video về tai nạn đuối nước từ những vụ việc tại địa phương hoặc xem trên tivi.</a:t>
            </a:r>
          </a:p>
          <a:p>
            <a:pPr algn="ctr"/>
            <a:r>
              <a:rPr lang="en-US" sz="2133" b="1">
                <a:solidFill>
                  <a:srgbClr val="00B0F0"/>
                </a:solidFill>
                <a:latin typeface="Times New Roman" panose="02020603050405020304" pitchFamily="18" charset="0"/>
                <a:cs typeface="Times New Roman" panose="02020603050405020304" pitchFamily="18" charset="0"/>
              </a:rPr>
              <a:t>3. Làm PP thuyết trình về cách phòng chống đuối nước.</a:t>
            </a:r>
          </a:p>
        </p:txBody>
      </p:sp>
    </p:spTree>
    <p:extLst>
      <p:ext uri="{BB962C8B-B14F-4D97-AF65-F5344CB8AC3E}">
        <p14:creationId xmlns:p14="http://schemas.microsoft.com/office/powerpoint/2010/main" val="1743261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EEF268-C605-4368-AE97-670A40A77612}"/>
              </a:ext>
            </a:extLst>
          </p:cNvPr>
          <p:cNvPicPr>
            <a:picLocks noChangeAspect="1"/>
          </p:cNvPicPr>
          <p:nvPr/>
        </p:nvPicPr>
        <p:blipFill>
          <a:blip r:embed="rId4"/>
          <a:stretch>
            <a:fillRect/>
          </a:stretch>
        </p:blipFill>
        <p:spPr>
          <a:xfrm>
            <a:off x="1524000" y="395287"/>
            <a:ext cx="9144000" cy="6067425"/>
          </a:xfrm>
          <a:prstGeom prst="rect">
            <a:avLst/>
          </a:prstGeom>
          <a:ln>
            <a:noFill/>
          </a:ln>
          <a:effectLst>
            <a:softEdge rad="112500"/>
          </a:effectLst>
        </p:spPr>
      </p:pic>
      <p:pic>
        <p:nvPicPr>
          <p:cNvPr id="10" name="图片 9">
            <a:extLst>
              <a:ext uri="{FF2B5EF4-FFF2-40B4-BE49-F238E27FC236}">
                <a16:creationId xmlns:a16="http://schemas.microsoft.com/office/drawing/2014/main" id="{65BC7554-375C-4709-BD98-9D6F61C4B93D}"/>
              </a:ext>
            </a:extLst>
          </p:cNvPr>
          <p:cNvPicPr>
            <a:picLocks noChangeAspect="1"/>
          </p:cNvPicPr>
          <p:nvPr/>
        </p:nvPicPr>
        <p:blipFill>
          <a:blip r:embed="rId5">
            <a:alphaModFix amt="65000"/>
            <a:extLst>
              <a:ext uri="{BEBA8EAE-BF5A-486C-A8C5-ECC9F3942E4B}">
                <a14:imgProps xmlns:a14="http://schemas.microsoft.com/office/drawing/2010/main">
                  <a14:imgLayer r:embed="rId6">
                    <a14:imgEffect>
                      <a14:artisticBlur radius="42"/>
                    </a14:imgEffect>
                    <a14:imgEffect>
                      <a14:saturation sat="0"/>
                    </a14:imgEffect>
                    <a14:imgEffect>
                      <a14:brightnessContrast bright="-40000"/>
                    </a14:imgEffect>
                  </a14:imgLayer>
                </a14:imgProps>
              </a:ext>
            </a:extLst>
          </a:blip>
          <a:stretch>
            <a:fillRect/>
          </a:stretch>
        </p:blipFill>
        <p:spPr>
          <a:xfrm rot="579563">
            <a:off x="7411957" y="3206294"/>
            <a:ext cx="6374307" cy="5726072"/>
          </a:xfrm>
          <a:prstGeom prst="rect">
            <a:avLst/>
          </a:prstGeom>
          <a:effectLst/>
        </p:spPr>
      </p:pic>
      <p:pic>
        <p:nvPicPr>
          <p:cNvPr id="11" name="图片 10">
            <a:extLst>
              <a:ext uri="{FF2B5EF4-FFF2-40B4-BE49-F238E27FC236}">
                <a16:creationId xmlns:a16="http://schemas.microsoft.com/office/drawing/2014/main" id="{716BA7E6-3E66-4510-99BB-A787C462157F}"/>
              </a:ext>
            </a:extLst>
          </p:cNvPr>
          <p:cNvPicPr>
            <a:picLocks noChangeAspect="1"/>
          </p:cNvPicPr>
          <p:nvPr/>
        </p:nvPicPr>
        <p:blipFill>
          <a:blip r:embed="rId7">
            <a:alphaModFix amt="67000"/>
            <a:extLst>
              <a:ext uri="{BEBA8EAE-BF5A-486C-A8C5-ECC9F3942E4B}">
                <a14:imgProps xmlns:a14="http://schemas.microsoft.com/office/drawing/2010/main">
                  <a14:imgLayer r:embed="rId8">
                    <a14:imgEffect>
                      <a14:artisticBlur radius="34"/>
                    </a14:imgEffect>
                    <a14:imgEffect>
                      <a14:saturation sat="0"/>
                    </a14:imgEffect>
                  </a14:imgLayer>
                </a14:imgProps>
              </a:ext>
            </a:extLst>
          </a:blip>
          <a:stretch>
            <a:fillRect/>
          </a:stretch>
        </p:blipFill>
        <p:spPr>
          <a:xfrm rot="3766547">
            <a:off x="-944601" y="-1394516"/>
            <a:ext cx="5140401" cy="4617829"/>
          </a:xfrm>
          <a:prstGeom prst="rect">
            <a:avLst/>
          </a:prstGeom>
          <a:effectLst/>
        </p:spPr>
      </p:pic>
      <p:sp>
        <p:nvSpPr>
          <p:cNvPr id="14" name="矩形: 圆角 13">
            <a:extLst>
              <a:ext uri="{FF2B5EF4-FFF2-40B4-BE49-F238E27FC236}">
                <a16:creationId xmlns:a16="http://schemas.microsoft.com/office/drawing/2014/main" id="{5B10598F-B303-4589-AD53-BCB87D897FDC}"/>
              </a:ext>
            </a:extLst>
          </p:cNvPr>
          <p:cNvSpPr/>
          <p:nvPr/>
        </p:nvSpPr>
        <p:spPr>
          <a:xfrm>
            <a:off x="2907323" y="2057400"/>
            <a:ext cx="6377354" cy="2743200"/>
          </a:xfrm>
          <a:prstGeom prst="roundRect">
            <a:avLst>
              <a:gd name="adj" fmla="val 0"/>
            </a:avLst>
          </a:prstGeom>
          <a:solidFill>
            <a:schemeClr val="bg1">
              <a:lumMod val="95000"/>
              <a:alpha val="6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38B10804-AE0C-4F92-BDC4-939844D40ABB}"/>
              </a:ext>
            </a:extLst>
          </p:cNvPr>
          <p:cNvSpPr txBox="1"/>
          <p:nvPr/>
        </p:nvSpPr>
        <p:spPr>
          <a:xfrm>
            <a:off x="3340555" y="2919688"/>
            <a:ext cx="5567550" cy="769441"/>
          </a:xfrm>
          <a:prstGeom prst="rect">
            <a:avLst/>
          </a:prstGeom>
          <a:noFill/>
        </p:spPr>
        <p:txBody>
          <a:bodyPr wrap="none" rtlCol="0">
            <a:spAutoFit/>
          </a:bodyPr>
          <a:lstStyle/>
          <a:p>
            <a:pPr algn="ctr"/>
            <a:r>
              <a:rPr lang="pt-BR" sz="4400" b="1" dirty="0">
                <a:solidFill>
                  <a:srgbClr val="407668"/>
                </a:solidFill>
                <a:latin typeface="#9Slide03 Arima Madurai Black" panose="00000A00000000000000" pitchFamily="2" charset="0"/>
                <a:cs typeface="#9Slide03 Arima Madurai Black" panose="00000A00000000000000" pitchFamily="2" charset="0"/>
              </a:rPr>
              <a:t>BÀI HỌC TỪ CÂY CAU </a:t>
            </a:r>
            <a:endParaRPr lang="zh-CN" altLang="en-US" sz="23900" spc="600" dirty="0">
              <a:solidFill>
                <a:srgbClr val="407668"/>
              </a:solidFill>
              <a:latin typeface="#9Slide03 Arima Madurai Black" panose="00000A00000000000000" pitchFamily="2" charset="0"/>
              <a:cs typeface="#9Slide03 Arima Madurai Black" panose="00000A00000000000000" pitchFamily="2" charset="0"/>
            </a:endParaRPr>
          </a:p>
        </p:txBody>
      </p:sp>
      <p:sp>
        <p:nvSpPr>
          <p:cNvPr id="17" name="文本框 16">
            <a:extLst>
              <a:ext uri="{FF2B5EF4-FFF2-40B4-BE49-F238E27FC236}">
                <a16:creationId xmlns:a16="http://schemas.microsoft.com/office/drawing/2014/main" id="{A1DBD243-BF40-4BCA-B642-F7F69F79BFAE}"/>
              </a:ext>
            </a:extLst>
          </p:cNvPr>
          <p:cNvSpPr txBox="1"/>
          <p:nvPr/>
        </p:nvSpPr>
        <p:spPr>
          <a:xfrm>
            <a:off x="3462133" y="3724207"/>
            <a:ext cx="5265019" cy="769441"/>
          </a:xfrm>
          <a:prstGeom prst="rect">
            <a:avLst/>
          </a:prstGeom>
          <a:noFill/>
        </p:spPr>
        <p:txBody>
          <a:bodyPr wrap="square" rtlCol="0">
            <a:spAutoFit/>
          </a:bodyPr>
          <a:lstStyle/>
          <a:p>
            <a:pPr algn="dist"/>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Nguyễn</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Văn</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r>
              <a:rPr lang="en-US" altLang="zh-CN" sz="4400" dirty="0" err="1">
                <a:solidFill>
                  <a:schemeClr val="accent1"/>
                </a:solidFill>
                <a:latin typeface="#9Slide03 Arima Madurai Black" panose="00000A00000000000000" pitchFamily="2" charset="0"/>
                <a:cs typeface="#9Slide03 Arima Madurai Black" panose="00000A00000000000000" pitchFamily="2" charset="0"/>
              </a:rPr>
              <a:t>Học</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 </a:t>
            </a:r>
            <a:endParaRPr lang="zh-CN" altLang="en-US" sz="44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20" name="直接连接符 19">
            <a:extLst>
              <a:ext uri="{FF2B5EF4-FFF2-40B4-BE49-F238E27FC236}">
                <a16:creationId xmlns:a16="http://schemas.microsoft.com/office/drawing/2014/main" id="{314E4A89-2229-46EB-85DF-7B0DF61CE03E}"/>
              </a:ext>
            </a:extLst>
          </p:cNvPr>
          <p:cNvCxnSpPr>
            <a:cxnSpLocks/>
          </p:cNvCxnSpPr>
          <p:nvPr/>
        </p:nvCxnSpPr>
        <p:spPr>
          <a:xfrm>
            <a:off x="5528594" y="521583"/>
            <a:ext cx="11348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圆角 1">
            <a:extLst>
              <a:ext uri="{FF2B5EF4-FFF2-40B4-BE49-F238E27FC236}">
                <a16:creationId xmlns:a16="http://schemas.microsoft.com/office/drawing/2014/main" id="{40E29D16-E1D8-447B-AA49-A7C237708193}"/>
              </a:ext>
            </a:extLst>
          </p:cNvPr>
          <p:cNvSpPr/>
          <p:nvPr/>
        </p:nvSpPr>
        <p:spPr>
          <a:xfrm rot="18275544">
            <a:off x="-17598600" y="15483281"/>
            <a:ext cx="2676100" cy="3020618"/>
          </a:xfrm>
          <a:prstGeom prst="roundRect">
            <a:avLst>
              <a:gd name="adj" fmla="val 0"/>
            </a:avLst>
          </a:prstGeom>
          <a:solidFill>
            <a:schemeClr val="bg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室内, 花, 小, 桌子&#10;&#10;描述已自动生成">
            <a:extLst>
              <a:ext uri="{FF2B5EF4-FFF2-40B4-BE49-F238E27FC236}">
                <a16:creationId xmlns:a16="http://schemas.microsoft.com/office/drawing/2014/main" id="{0E2D4AA4-2FD7-4EA7-A2E6-73C184489BE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6567" r="22934"/>
          <a:stretch/>
        </p:blipFill>
        <p:spPr>
          <a:xfrm rot="18275544">
            <a:off x="-18539747" y="14521769"/>
            <a:ext cx="2461548" cy="2712130"/>
          </a:xfrm>
          <a:prstGeom prst="rect">
            <a:avLst/>
          </a:prstGeom>
          <a:effectLst>
            <a:outerShdw blurRad="241300" sx="102000" sy="102000" algn="ctr" rotWithShape="0">
              <a:prstClr val="black">
                <a:alpha val="26000"/>
              </a:prstClr>
            </a:outerShdw>
          </a:effectLst>
        </p:spPr>
      </p:pic>
      <p:sp>
        <p:nvSpPr>
          <p:cNvPr id="4" name="文本框 3">
            <a:extLst>
              <a:ext uri="{FF2B5EF4-FFF2-40B4-BE49-F238E27FC236}">
                <a16:creationId xmlns:a16="http://schemas.microsoft.com/office/drawing/2014/main" id="{82FCD816-870B-4A22-923E-27644F36EDA1}"/>
              </a:ext>
            </a:extLst>
          </p:cNvPr>
          <p:cNvSpPr txBox="1"/>
          <p:nvPr/>
        </p:nvSpPr>
        <p:spPr>
          <a:xfrm rot="18275544">
            <a:off x="-19052006" y="16412508"/>
            <a:ext cx="2186406" cy="1938992"/>
          </a:xfrm>
          <a:prstGeom prst="rect">
            <a:avLst/>
          </a:prstGeom>
          <a:noFill/>
        </p:spPr>
        <p:txBody>
          <a:bodyPr wrap="square" rtlCol="0">
            <a:spAutoFit/>
          </a:bodyPr>
          <a:lstStyle/>
          <a:p>
            <a:pPr algn="ctr"/>
            <a:r>
              <a:rPr lang="en-US" altLang="zh-CN" sz="6000" dirty="0">
                <a:solidFill>
                  <a:schemeClr val="tx1">
                    <a:lumMod val="85000"/>
                    <a:lumOff val="15000"/>
                  </a:schemeClr>
                </a:solidFill>
              </a:rPr>
              <a:t>CONTENT</a:t>
            </a:r>
            <a:endParaRPr lang="zh-CN" altLang="en-US" sz="6000" dirty="0">
              <a:solidFill>
                <a:schemeClr val="tx1">
                  <a:lumMod val="85000"/>
                  <a:lumOff val="15000"/>
                </a:schemeClr>
              </a:solidFill>
            </a:endParaRPr>
          </a:p>
        </p:txBody>
      </p:sp>
      <p:cxnSp>
        <p:nvCxnSpPr>
          <p:cNvPr id="6" name="直接连接符 5">
            <a:extLst>
              <a:ext uri="{FF2B5EF4-FFF2-40B4-BE49-F238E27FC236}">
                <a16:creationId xmlns:a16="http://schemas.microsoft.com/office/drawing/2014/main" id="{3375877E-5899-4070-9A21-E91B68DF13FB}"/>
              </a:ext>
            </a:extLst>
          </p:cNvPr>
          <p:cNvCxnSpPr>
            <a:cxnSpLocks/>
          </p:cNvCxnSpPr>
          <p:nvPr/>
        </p:nvCxnSpPr>
        <p:spPr>
          <a:xfrm rot="18275544">
            <a:off x="-16649700" y="10696978"/>
            <a:ext cx="0" cy="7324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5B30C99-0F60-4F94-88A0-F01421C9D429}"/>
              </a:ext>
            </a:extLst>
          </p:cNvPr>
          <p:cNvCxnSpPr>
            <a:cxnSpLocks/>
          </p:cNvCxnSpPr>
          <p:nvPr/>
        </p:nvCxnSpPr>
        <p:spPr>
          <a:xfrm rot="18275544" flipV="1">
            <a:off x="-22820330" y="19265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754983A-0CD0-44EE-8A05-234BE0C4A336}"/>
              </a:ext>
            </a:extLst>
          </p:cNvPr>
          <p:cNvCxnSpPr>
            <a:cxnSpLocks/>
          </p:cNvCxnSpPr>
          <p:nvPr/>
        </p:nvCxnSpPr>
        <p:spPr>
          <a:xfrm rot="18275544" flipV="1">
            <a:off x="-22058330" y="189102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F7B3BB7-607D-4A54-8DD9-A269CF9327F0}"/>
              </a:ext>
            </a:extLst>
          </p:cNvPr>
          <p:cNvCxnSpPr>
            <a:cxnSpLocks/>
          </p:cNvCxnSpPr>
          <p:nvPr/>
        </p:nvCxnSpPr>
        <p:spPr>
          <a:xfrm rot="18275544" flipV="1">
            <a:off x="-20635930" y="16852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222FC56-A960-44B6-8067-E7D84A908BFC}"/>
              </a:ext>
            </a:extLst>
          </p:cNvPr>
          <p:cNvSpPr txBox="1"/>
          <p:nvPr/>
        </p:nvSpPr>
        <p:spPr>
          <a:xfrm rot="18275544">
            <a:off x="-8772504" y="18320603"/>
            <a:ext cx="327004" cy="830997"/>
          </a:xfrm>
          <a:prstGeom prst="rect">
            <a:avLst/>
          </a:prstGeom>
          <a:noFill/>
        </p:spPr>
        <p:txBody>
          <a:bodyPr wrap="square" rtlCol="0">
            <a:spAutoFit/>
          </a:bodyPr>
          <a:lstStyle/>
          <a:p>
            <a:r>
              <a:rPr lang="en-US" altLang="zh-CN" sz="2400" dirty="0">
                <a:solidFill>
                  <a:schemeClr val="bg1"/>
                </a:solidFill>
              </a:rPr>
              <a:t>01</a:t>
            </a:r>
            <a:endParaRPr lang="zh-CN" altLang="en-US" sz="2400" dirty="0">
              <a:solidFill>
                <a:schemeClr val="bg1"/>
              </a:solidFill>
            </a:endParaRPr>
          </a:p>
        </p:txBody>
      </p:sp>
      <p:sp>
        <p:nvSpPr>
          <p:cNvPr id="29" name="文本框 28">
            <a:extLst>
              <a:ext uri="{FF2B5EF4-FFF2-40B4-BE49-F238E27FC236}">
                <a16:creationId xmlns:a16="http://schemas.microsoft.com/office/drawing/2014/main" id="{5407BD1B-9446-420E-8635-FE8D24FD6D19}"/>
              </a:ext>
            </a:extLst>
          </p:cNvPr>
          <p:cNvSpPr txBox="1"/>
          <p:nvPr/>
        </p:nvSpPr>
        <p:spPr>
          <a:xfrm rot="18275544">
            <a:off x="-13237160" y="13687980"/>
            <a:ext cx="970868" cy="954107"/>
          </a:xfrm>
          <a:prstGeom prst="rect">
            <a:avLst/>
          </a:prstGeom>
          <a:noFill/>
        </p:spPr>
        <p:txBody>
          <a:bodyPr wrap="square" rtlCol="0">
            <a:spAutoFit/>
          </a:bodyPr>
          <a:lstStyle/>
          <a:p>
            <a:r>
              <a:rPr lang="zh-CN" altLang="en-US" sz="2800" dirty="0">
                <a:solidFill>
                  <a:schemeClr val="bg1"/>
                </a:solidFill>
              </a:rPr>
              <a:t>七月再见</a:t>
            </a:r>
          </a:p>
        </p:txBody>
      </p:sp>
      <p:sp>
        <p:nvSpPr>
          <p:cNvPr id="31" name="文本框 30">
            <a:extLst>
              <a:ext uri="{FF2B5EF4-FFF2-40B4-BE49-F238E27FC236}">
                <a16:creationId xmlns:a16="http://schemas.microsoft.com/office/drawing/2014/main" id="{297890D1-3C43-402E-8C94-9E97B136CD91}"/>
              </a:ext>
            </a:extLst>
          </p:cNvPr>
          <p:cNvSpPr txBox="1"/>
          <p:nvPr/>
        </p:nvSpPr>
        <p:spPr>
          <a:xfrm rot="18275544">
            <a:off x="-19236596" y="156504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3" name="文本框 32">
            <a:extLst>
              <a:ext uri="{FF2B5EF4-FFF2-40B4-BE49-F238E27FC236}">
                <a16:creationId xmlns:a16="http://schemas.microsoft.com/office/drawing/2014/main" id="{EBEAA9F3-4430-4850-82E0-7C2182A53746}"/>
              </a:ext>
            </a:extLst>
          </p:cNvPr>
          <p:cNvSpPr txBox="1"/>
          <p:nvPr/>
        </p:nvSpPr>
        <p:spPr>
          <a:xfrm rot="18275544">
            <a:off x="-8302604" y="17609403"/>
            <a:ext cx="327004" cy="830997"/>
          </a:xfrm>
          <a:prstGeom prst="rect">
            <a:avLst/>
          </a:prstGeom>
          <a:noFill/>
        </p:spPr>
        <p:txBody>
          <a:bodyPr wrap="square" rtlCol="0">
            <a:spAutoFit/>
          </a:bodyPr>
          <a:lstStyle/>
          <a:p>
            <a:r>
              <a:rPr lang="en-US" altLang="zh-CN" sz="2400" dirty="0">
                <a:solidFill>
                  <a:schemeClr val="bg1"/>
                </a:solidFill>
              </a:rPr>
              <a:t>02</a:t>
            </a:r>
            <a:endParaRPr lang="zh-CN" altLang="en-US" sz="2400" dirty="0">
              <a:solidFill>
                <a:schemeClr val="bg1"/>
              </a:solidFill>
            </a:endParaRPr>
          </a:p>
        </p:txBody>
      </p:sp>
      <p:sp>
        <p:nvSpPr>
          <p:cNvPr id="35" name="文本框 34">
            <a:extLst>
              <a:ext uri="{FF2B5EF4-FFF2-40B4-BE49-F238E27FC236}">
                <a16:creationId xmlns:a16="http://schemas.microsoft.com/office/drawing/2014/main" id="{06ADDFD6-AD6C-4041-87AA-D574EDCADDC2}"/>
              </a:ext>
            </a:extLst>
          </p:cNvPr>
          <p:cNvSpPr txBox="1"/>
          <p:nvPr/>
        </p:nvSpPr>
        <p:spPr>
          <a:xfrm rot="18275544">
            <a:off x="-10330768" y="14057292"/>
            <a:ext cx="970868" cy="954107"/>
          </a:xfrm>
          <a:prstGeom prst="rect">
            <a:avLst/>
          </a:prstGeom>
          <a:noFill/>
        </p:spPr>
        <p:txBody>
          <a:bodyPr wrap="square" rtlCol="0">
            <a:spAutoFit/>
          </a:bodyPr>
          <a:lstStyle/>
          <a:p>
            <a:r>
              <a:rPr lang="zh-CN" altLang="en-US" sz="2800" dirty="0">
                <a:solidFill>
                  <a:schemeClr val="bg1"/>
                </a:solidFill>
              </a:rPr>
              <a:t>你好八月</a:t>
            </a:r>
          </a:p>
        </p:txBody>
      </p:sp>
      <p:sp>
        <p:nvSpPr>
          <p:cNvPr id="37" name="文本框 36">
            <a:extLst>
              <a:ext uri="{FF2B5EF4-FFF2-40B4-BE49-F238E27FC236}">
                <a16:creationId xmlns:a16="http://schemas.microsoft.com/office/drawing/2014/main" id="{15524A36-7ADD-4273-A0D4-1E44481ABB7F}"/>
              </a:ext>
            </a:extLst>
          </p:cNvPr>
          <p:cNvSpPr txBox="1"/>
          <p:nvPr/>
        </p:nvSpPr>
        <p:spPr>
          <a:xfrm rot="18275544">
            <a:off x="-13089796" y="180507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9" name="文本框 38">
            <a:extLst>
              <a:ext uri="{FF2B5EF4-FFF2-40B4-BE49-F238E27FC236}">
                <a16:creationId xmlns:a16="http://schemas.microsoft.com/office/drawing/2014/main" id="{825DAB14-A631-43FC-9721-D85E8EF56958}"/>
              </a:ext>
            </a:extLst>
          </p:cNvPr>
          <p:cNvSpPr txBox="1"/>
          <p:nvPr/>
        </p:nvSpPr>
        <p:spPr>
          <a:xfrm rot="18275544">
            <a:off x="-15668603" y="15044003"/>
            <a:ext cx="327004" cy="830997"/>
          </a:xfrm>
          <a:prstGeom prst="rect">
            <a:avLst/>
          </a:prstGeom>
          <a:noFill/>
        </p:spPr>
        <p:txBody>
          <a:bodyPr wrap="square" rtlCol="0">
            <a:spAutoFit/>
          </a:bodyPr>
          <a:lstStyle/>
          <a:p>
            <a:r>
              <a:rPr lang="en-US" altLang="zh-CN" sz="2400" dirty="0">
                <a:solidFill>
                  <a:schemeClr val="bg1"/>
                </a:solidFill>
              </a:rPr>
              <a:t>03</a:t>
            </a:r>
            <a:endParaRPr lang="zh-CN" altLang="en-US" sz="2400" dirty="0">
              <a:solidFill>
                <a:schemeClr val="bg1"/>
              </a:solidFill>
            </a:endParaRPr>
          </a:p>
        </p:txBody>
      </p:sp>
      <p:sp>
        <p:nvSpPr>
          <p:cNvPr id="41" name="文本框 40">
            <a:extLst>
              <a:ext uri="{FF2B5EF4-FFF2-40B4-BE49-F238E27FC236}">
                <a16:creationId xmlns:a16="http://schemas.microsoft.com/office/drawing/2014/main" id="{CF9DB64D-8A36-4821-8BFB-180C184489CC}"/>
              </a:ext>
            </a:extLst>
          </p:cNvPr>
          <p:cNvSpPr txBox="1"/>
          <p:nvPr/>
        </p:nvSpPr>
        <p:spPr>
          <a:xfrm rot="18275544">
            <a:off x="-12731068" y="14539892"/>
            <a:ext cx="970868" cy="954107"/>
          </a:xfrm>
          <a:prstGeom prst="rect">
            <a:avLst/>
          </a:prstGeom>
          <a:noFill/>
        </p:spPr>
        <p:txBody>
          <a:bodyPr wrap="square" rtlCol="0">
            <a:spAutoFit/>
          </a:bodyPr>
          <a:lstStyle/>
          <a:p>
            <a:r>
              <a:rPr lang="zh-CN" altLang="en-US" sz="2800" dirty="0">
                <a:solidFill>
                  <a:schemeClr val="bg1"/>
                </a:solidFill>
              </a:rPr>
              <a:t>时光相册</a:t>
            </a:r>
          </a:p>
        </p:txBody>
      </p:sp>
      <p:sp>
        <p:nvSpPr>
          <p:cNvPr id="43" name="文本框 42">
            <a:extLst>
              <a:ext uri="{FF2B5EF4-FFF2-40B4-BE49-F238E27FC236}">
                <a16:creationId xmlns:a16="http://schemas.microsoft.com/office/drawing/2014/main" id="{4C891FAB-65E2-4359-BED3-54A936CF851C}"/>
              </a:ext>
            </a:extLst>
          </p:cNvPr>
          <p:cNvSpPr txBox="1"/>
          <p:nvPr/>
        </p:nvSpPr>
        <p:spPr>
          <a:xfrm rot="18275544">
            <a:off x="-14588396" y="176443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45" name="文本框 44">
            <a:extLst>
              <a:ext uri="{FF2B5EF4-FFF2-40B4-BE49-F238E27FC236}">
                <a16:creationId xmlns:a16="http://schemas.microsoft.com/office/drawing/2014/main" id="{582C704A-A40A-4DCC-93D5-1F8F5BA5DA11}"/>
              </a:ext>
            </a:extLst>
          </p:cNvPr>
          <p:cNvSpPr txBox="1"/>
          <p:nvPr/>
        </p:nvSpPr>
        <p:spPr>
          <a:xfrm rot="18275544">
            <a:off x="-14919303" y="17495103"/>
            <a:ext cx="327004" cy="830997"/>
          </a:xfrm>
          <a:prstGeom prst="rect">
            <a:avLst/>
          </a:prstGeom>
          <a:noFill/>
        </p:spPr>
        <p:txBody>
          <a:bodyPr wrap="square" rtlCol="0">
            <a:spAutoFit/>
          </a:bodyPr>
          <a:lstStyle/>
          <a:p>
            <a:r>
              <a:rPr lang="en-US" altLang="zh-CN" sz="2400" dirty="0">
                <a:solidFill>
                  <a:schemeClr val="bg1"/>
                </a:solidFill>
              </a:rPr>
              <a:t>04</a:t>
            </a:r>
            <a:endParaRPr lang="zh-CN" altLang="en-US" sz="2400" dirty="0">
              <a:solidFill>
                <a:schemeClr val="bg1"/>
              </a:solidFill>
            </a:endParaRPr>
          </a:p>
        </p:txBody>
      </p:sp>
      <p:sp>
        <p:nvSpPr>
          <p:cNvPr id="47" name="文本框 46">
            <a:extLst>
              <a:ext uri="{FF2B5EF4-FFF2-40B4-BE49-F238E27FC236}">
                <a16:creationId xmlns:a16="http://schemas.microsoft.com/office/drawing/2014/main" id="{82C7B615-1F77-4F44-823A-65222A206DD5}"/>
              </a:ext>
            </a:extLst>
          </p:cNvPr>
          <p:cNvSpPr txBox="1"/>
          <p:nvPr/>
        </p:nvSpPr>
        <p:spPr>
          <a:xfrm rot="18275544">
            <a:off x="-12337368" y="16254392"/>
            <a:ext cx="970868" cy="954107"/>
          </a:xfrm>
          <a:prstGeom prst="rect">
            <a:avLst/>
          </a:prstGeom>
          <a:noFill/>
        </p:spPr>
        <p:txBody>
          <a:bodyPr wrap="square" rtlCol="0">
            <a:spAutoFit/>
          </a:bodyPr>
          <a:lstStyle/>
          <a:p>
            <a:r>
              <a:rPr lang="zh-CN" altLang="en-US" sz="2800" dirty="0">
                <a:solidFill>
                  <a:schemeClr val="bg1"/>
                </a:solidFill>
              </a:rPr>
              <a:t>未来期许</a:t>
            </a:r>
          </a:p>
        </p:txBody>
      </p:sp>
      <p:sp>
        <p:nvSpPr>
          <p:cNvPr id="49" name="文本框 48">
            <a:extLst>
              <a:ext uri="{FF2B5EF4-FFF2-40B4-BE49-F238E27FC236}">
                <a16:creationId xmlns:a16="http://schemas.microsoft.com/office/drawing/2014/main" id="{A9524143-28D5-4EA9-B7AA-578D9F9B8517}"/>
              </a:ext>
            </a:extLst>
          </p:cNvPr>
          <p:cNvSpPr txBox="1"/>
          <p:nvPr/>
        </p:nvSpPr>
        <p:spPr>
          <a:xfrm rot="18275544">
            <a:off x="-12831822" y="18854208"/>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pic>
        <p:nvPicPr>
          <p:cNvPr id="58" name="5c18cfc8be855">
            <a:hlinkClick r:id="" action="ppaction://media"/>
            <a:extLst>
              <a:ext uri="{FF2B5EF4-FFF2-40B4-BE49-F238E27FC236}">
                <a16:creationId xmlns:a16="http://schemas.microsoft.com/office/drawing/2014/main" id="{80E3ACB8-C5BD-4FDE-BC44-EECF2769EC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25552" y="-1690370"/>
            <a:ext cx="487362" cy="487363"/>
          </a:xfrm>
          <a:prstGeom prst="rect">
            <a:avLst/>
          </a:prstGeom>
        </p:spPr>
      </p:pic>
    </p:spTree>
    <p:extLst>
      <p:ext uri="{BB962C8B-B14F-4D97-AF65-F5344CB8AC3E}">
        <p14:creationId xmlns:p14="http://schemas.microsoft.com/office/powerpoint/2010/main" val="2249083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30000"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30000" fill="hold" grpId="0" nodeType="withEffect">
                                  <p:stCondLst>
                                    <p:cond delay="700"/>
                                  </p:stCondLst>
                                  <p:iterate type="lt">
                                    <p:tmPct val="3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090"/>
                            </p:stCondLst>
                            <p:childTnLst>
                              <p:par>
                                <p:cTn id="14" presetID="1" presetClass="mediacall" presetSubtype="0" fill="hold" nodeType="afterEffect">
                                  <p:stCondLst>
                                    <p:cond delay="0"/>
                                  </p:stCondLst>
                                  <p:childTnLst>
                                    <p:cmd type="call" cmd="playFrom(0.0)">
                                      <p:cBhvr>
                                        <p:cTn id="15"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58"/>
                </p:tgtEl>
              </p:cMediaNode>
            </p:audio>
          </p:childTnLst>
        </p:cTn>
      </p:par>
    </p:tnLst>
    <p:bldLst>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图片包含 植物, 花, 游戏机, 花瓶&#10;&#10;描述已自动生成">
            <a:extLst>
              <a:ext uri="{FF2B5EF4-FFF2-40B4-BE49-F238E27FC236}">
                <a16:creationId xmlns:a16="http://schemas.microsoft.com/office/drawing/2014/main" id="{C8369067-9E7B-45FE-9E2C-C866D5A8298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1608082">
            <a:off x="13259148" y="5602071"/>
            <a:ext cx="3493477" cy="5484604"/>
          </a:xfrm>
          <a:prstGeom prst="rect">
            <a:avLst/>
          </a:prstGeom>
          <a:effectLst>
            <a:outerShdw blurRad="190500" dist="2540000" dir="13500000" algn="br" rotWithShape="0">
              <a:prstClr val="black">
                <a:alpha val="40000"/>
              </a:prstClr>
            </a:outerShdw>
          </a:effectLst>
        </p:spPr>
      </p:pic>
      <p:sp>
        <p:nvSpPr>
          <p:cNvPr id="4" name="文本框 3">
            <a:extLst>
              <a:ext uri="{FF2B5EF4-FFF2-40B4-BE49-F238E27FC236}">
                <a16:creationId xmlns:a16="http://schemas.microsoft.com/office/drawing/2014/main" id="{EF436393-2BB3-4EBC-92D7-13BDCA11DB03}"/>
              </a:ext>
            </a:extLst>
          </p:cNvPr>
          <p:cNvSpPr txBox="1"/>
          <p:nvPr/>
        </p:nvSpPr>
        <p:spPr>
          <a:xfrm>
            <a:off x="6131169" y="-4314093"/>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1350" name="文本框 1349">
            <a:extLst>
              <a:ext uri="{FF2B5EF4-FFF2-40B4-BE49-F238E27FC236}">
                <a16:creationId xmlns:a16="http://schemas.microsoft.com/office/drawing/2014/main" id="{F92A054F-015F-4916-BE56-E32C94F864AB}"/>
              </a:ext>
            </a:extLst>
          </p:cNvPr>
          <p:cNvSpPr txBox="1"/>
          <p:nvPr/>
        </p:nvSpPr>
        <p:spPr>
          <a:xfrm>
            <a:off x="6175929" y="4090830"/>
            <a:ext cx="2262158" cy="830997"/>
          </a:xfrm>
          <a:prstGeom prst="rect">
            <a:avLst/>
          </a:prstGeom>
          <a:noFill/>
        </p:spPr>
        <p:txBody>
          <a:bodyPr wrap="none" rtlCol="0">
            <a:spAutoFit/>
          </a:bodyPr>
          <a:lstStyle/>
          <a:p>
            <a:r>
              <a:rPr lang="zh-CN" altLang="en-US" sz="4800" spc="600" dirty="0">
                <a:solidFill>
                  <a:schemeClr val="accent1"/>
                </a:solidFill>
              </a:rPr>
              <a:t>七月见</a:t>
            </a:r>
          </a:p>
        </p:txBody>
      </p:sp>
      <p:sp>
        <p:nvSpPr>
          <p:cNvPr id="1353" name="文本框 1352">
            <a:extLst>
              <a:ext uri="{FF2B5EF4-FFF2-40B4-BE49-F238E27FC236}">
                <a16:creationId xmlns:a16="http://schemas.microsoft.com/office/drawing/2014/main" id="{7C06C76A-9F2E-4BE9-90FF-F5CE850390BB}"/>
              </a:ext>
            </a:extLst>
          </p:cNvPr>
          <p:cNvSpPr txBox="1"/>
          <p:nvPr/>
        </p:nvSpPr>
        <p:spPr>
          <a:xfrm flipV="1">
            <a:off x="-9871867" y="-12793518"/>
            <a:ext cx="634779" cy="6077305"/>
          </a:xfrm>
          <a:prstGeom prst="rect">
            <a:avLst/>
          </a:prstGeom>
          <a:noFill/>
        </p:spPr>
        <p:txBody>
          <a:bodyPr wrap="square" rtlCol="0">
            <a:spAutoFit/>
          </a:bodyPr>
          <a:lstStyle/>
          <a:p>
            <a:pPr algn="l">
              <a:lnSpc>
                <a:spcPct val="130000"/>
              </a:lnSpc>
            </a:pPr>
            <a:r>
              <a:rPr lang="zh-CN" altLang="en-US" sz="1200" dirty="0">
                <a:solidFill>
                  <a:schemeClr val="bg1"/>
                </a:solidFill>
              </a:rPr>
              <a:t>八月，枝头妖娆。或许是因了秋的张望，指尖总在不经意中，生长些许淡淡的凉，忧伤若丝，洇染一颗善感的心八月的城，在几场彻夜的雷雨之后显得淡漠而温柔</a:t>
            </a:r>
          </a:p>
          <a:p>
            <a:pPr algn="l">
              <a:lnSpc>
                <a:spcPct val="130000"/>
              </a:lnSpc>
            </a:pPr>
            <a:endParaRPr lang="zh-CN" altLang="en-US" sz="1200" dirty="0">
              <a:solidFill>
                <a:schemeClr val="bg1"/>
              </a:solidFill>
            </a:endParaRPr>
          </a:p>
        </p:txBody>
      </p:sp>
      <p:pic>
        <p:nvPicPr>
          <p:cNvPr id="1354" name="图片 1353" descr="图片包含 绿色, 花, 桌子, 水&#10;&#10;描述已自动生成">
            <a:extLst>
              <a:ext uri="{FF2B5EF4-FFF2-40B4-BE49-F238E27FC236}">
                <a16:creationId xmlns:a16="http://schemas.microsoft.com/office/drawing/2014/main" id="{D568DB5C-DA47-4E7B-A338-A23C0FA543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V="1">
            <a:off x="-9936164" y="-14162644"/>
            <a:ext cx="415957" cy="572373"/>
          </a:xfrm>
          <a:prstGeom prst="roundRect">
            <a:avLst/>
          </a:prstGeom>
          <a:effectLst>
            <a:outerShdw blurRad="152400" sx="102000" sy="102000" algn="ctr" rotWithShape="0">
              <a:prstClr val="black">
                <a:alpha val="25000"/>
              </a:prstClr>
            </a:outerShdw>
          </a:effectLst>
        </p:spPr>
      </p:pic>
      <p:pic>
        <p:nvPicPr>
          <p:cNvPr id="1355" name="图片 1354" descr="图片包含 叶子, 绿色, 小, 树&#10;&#10;描述已自动生成">
            <a:extLst>
              <a:ext uri="{FF2B5EF4-FFF2-40B4-BE49-F238E27FC236}">
                <a16:creationId xmlns:a16="http://schemas.microsoft.com/office/drawing/2014/main" id="{52E4B862-D1FE-4D08-A246-8C7334C8FB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7391982" y="-12755846"/>
            <a:ext cx="381582" cy="572373"/>
          </a:xfrm>
          <a:prstGeom prst="roundRect">
            <a:avLst/>
          </a:prstGeom>
          <a:effectLst>
            <a:outerShdw blurRad="152400" sx="102000" sy="102000" algn="ctr" rotWithShape="0">
              <a:prstClr val="black">
                <a:alpha val="25000"/>
              </a:prstClr>
            </a:outerShdw>
          </a:effectLst>
        </p:spPr>
      </p:pic>
      <p:pic>
        <p:nvPicPr>
          <p:cNvPr id="1356" name="图片 1355" descr="图片包含 植物, 游戏机&#10;&#10;描述已自动生成">
            <a:extLst>
              <a:ext uri="{FF2B5EF4-FFF2-40B4-BE49-F238E27FC236}">
                <a16:creationId xmlns:a16="http://schemas.microsoft.com/office/drawing/2014/main" id="{5E1A23E4-DF7B-4E14-A403-C6A5BD16B55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68" r="68"/>
          <a:stretch/>
        </p:blipFill>
        <p:spPr>
          <a:xfrm flipV="1">
            <a:off x="-8810414" y="-15089744"/>
            <a:ext cx="381582" cy="572373"/>
          </a:xfrm>
          <a:prstGeom prst="roundRect">
            <a:avLst/>
          </a:prstGeom>
          <a:effectLst>
            <a:outerShdw blurRad="152400" sx="102000" sy="102000" algn="ctr" rotWithShape="0">
              <a:prstClr val="black">
                <a:alpha val="25000"/>
              </a:prstClr>
            </a:outerShdw>
          </a:effectLst>
        </p:spPr>
      </p:pic>
      <p:sp>
        <p:nvSpPr>
          <p:cNvPr id="1357" name="文本框 1356">
            <a:extLst>
              <a:ext uri="{FF2B5EF4-FFF2-40B4-BE49-F238E27FC236}">
                <a16:creationId xmlns:a16="http://schemas.microsoft.com/office/drawing/2014/main" id="{5DAE2E79-D1EE-444A-A72D-5DFA6133C61F}"/>
              </a:ext>
            </a:extLst>
          </p:cNvPr>
          <p:cNvSpPr txBox="1"/>
          <p:nvPr/>
        </p:nvSpPr>
        <p:spPr>
          <a:xfrm flipV="1">
            <a:off x="-11193452" y="-12906539"/>
            <a:ext cx="474300" cy="3046988"/>
          </a:xfrm>
          <a:prstGeom prst="rect">
            <a:avLst/>
          </a:prstGeom>
          <a:noFill/>
        </p:spPr>
        <p:txBody>
          <a:bodyPr wrap="square" rtlCol="0">
            <a:spAutoFit/>
          </a:bodyPr>
          <a:lstStyle/>
          <a:p>
            <a:r>
              <a:rPr lang="zh-CN" altLang="en-US" sz="4800" spc="600" dirty="0">
                <a:solidFill>
                  <a:schemeClr val="accent1"/>
                </a:solidFill>
              </a:rPr>
              <a:t>七月再见</a:t>
            </a:r>
          </a:p>
        </p:txBody>
      </p:sp>
      <p:sp>
        <p:nvSpPr>
          <p:cNvPr id="14" name="TextBox 13">
            <a:extLst>
              <a:ext uri="{FF2B5EF4-FFF2-40B4-BE49-F238E27FC236}">
                <a16:creationId xmlns:a16="http://schemas.microsoft.com/office/drawing/2014/main" id="{1A1EBEEE-E3B3-47C9-B0E7-7838A3330377}"/>
              </a:ext>
            </a:extLst>
          </p:cNvPr>
          <p:cNvSpPr txBox="1"/>
          <p:nvPr/>
        </p:nvSpPr>
        <p:spPr>
          <a:xfrm>
            <a:off x="261257" y="166914"/>
            <a:ext cx="5339583" cy="572464"/>
          </a:xfrm>
          <a:prstGeom prst="rect">
            <a:avLst/>
          </a:prstGeom>
          <a:noFill/>
        </p:spPr>
        <p:txBody>
          <a:bodyPr wrap="square" rtlCol="0">
            <a:spAutoFit/>
          </a:bodyPr>
          <a:lstStyle/>
          <a:p>
            <a:pPr algn="l">
              <a:lnSpc>
                <a:spcPct val="130000"/>
              </a:lnSpc>
            </a:pPr>
            <a:r>
              <a:rPr lang="en-US" sz="2400" dirty="0">
                <a:solidFill>
                  <a:schemeClr val="bg1"/>
                </a:solidFill>
                <a:latin typeface="#9Slide03 Arima Madurai Black" panose="00000A00000000000000" pitchFamily="2" charset="0"/>
                <a:cs typeface="#9Slide03 Arima Madurai Black" panose="00000A00000000000000" pitchFamily="2" charset="0"/>
              </a:rPr>
              <a:t>II. KHÁM PHÁ VĂN BẢN:</a:t>
            </a:r>
          </a:p>
        </p:txBody>
      </p:sp>
      <p:sp>
        <p:nvSpPr>
          <p:cNvPr id="2" name="TextBox 1">
            <a:extLst>
              <a:ext uri="{FF2B5EF4-FFF2-40B4-BE49-F238E27FC236}">
                <a16:creationId xmlns:a16="http://schemas.microsoft.com/office/drawing/2014/main" id="{0789E15D-A689-4AAC-B0A2-C1827CA0562A}"/>
              </a:ext>
            </a:extLst>
          </p:cNvPr>
          <p:cNvSpPr txBox="1"/>
          <p:nvPr/>
        </p:nvSpPr>
        <p:spPr>
          <a:xfrm>
            <a:off x="493486" y="590024"/>
            <a:ext cx="9768114" cy="572464"/>
          </a:xfrm>
          <a:prstGeom prst="rect">
            <a:avLst/>
          </a:prstGeom>
          <a:noFill/>
        </p:spPr>
        <p:txBody>
          <a:bodyPr wrap="square" rtlCol="0">
            <a:spAutoFit/>
          </a:bodyPr>
          <a:lstStyle/>
          <a:p>
            <a:pPr>
              <a:lnSpc>
                <a:spcPct val="130000"/>
              </a:lnSpc>
            </a:pP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Lời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hỏi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đáp</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giữa</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và</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hàng</a:t>
            </a:r>
            <a:r>
              <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b="1" dirty="0" err="1">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cau</a:t>
            </a:r>
            <a:endParaRPr lang="en-US" sz="2400"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4DC075FF-FC8A-4B0C-A339-6E742DFD7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0" y="1162488"/>
            <a:ext cx="11996057" cy="5637455"/>
          </a:xfrm>
          <a:prstGeom prst="rect">
            <a:avLst/>
          </a:prstGeom>
          <a:ln>
            <a:noFill/>
          </a:ln>
          <a:effectLst>
            <a:softEdge rad="112500"/>
          </a:effectLst>
        </p:spPr>
      </p:pic>
    </p:spTree>
    <p:extLst>
      <p:ext uri="{BB962C8B-B14F-4D97-AF65-F5344CB8AC3E}">
        <p14:creationId xmlns:p14="http://schemas.microsoft.com/office/powerpoint/2010/main" val="10560239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绿色, 室内, 桌子, 西兰花&#10;&#10;描述已自动生成">
            <a:extLst>
              <a:ext uri="{FF2B5EF4-FFF2-40B4-BE49-F238E27FC236}">
                <a16:creationId xmlns:a16="http://schemas.microsoft.com/office/drawing/2014/main" id="{BDE0248E-8037-404E-86F1-D67A3AABF20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774" b="1770"/>
          <a:stretch/>
        </p:blipFill>
        <p:spPr>
          <a:xfrm>
            <a:off x="6096000" y="3829373"/>
            <a:ext cx="3444240" cy="2214154"/>
          </a:xfrm>
          <a:prstGeom prst="rect">
            <a:avLst/>
          </a:prstGeom>
          <a:effectLst>
            <a:outerShdw blurRad="63500" sx="102000" sy="102000" algn="ctr" rotWithShape="0">
              <a:prstClr val="black">
                <a:alpha val="40000"/>
              </a:prstClr>
            </a:outerShdw>
          </a:effectLst>
        </p:spPr>
      </p:pic>
      <p:pic>
        <p:nvPicPr>
          <p:cNvPr id="3" name="图片 2" descr="图片包含 游戏机&#10;&#10;描述已自动生成">
            <a:extLst>
              <a:ext uri="{FF2B5EF4-FFF2-40B4-BE49-F238E27FC236}">
                <a16:creationId xmlns:a16="http://schemas.microsoft.com/office/drawing/2014/main" id="{7396E1B9-3B34-447A-A161-B9DC1CBADA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51760" y="814474"/>
            <a:ext cx="3444240" cy="2214154"/>
          </a:xfrm>
          <a:prstGeom prst="rect">
            <a:avLst/>
          </a:prstGeom>
          <a:effectLst>
            <a:outerShdw blurRad="63500" sx="102000" sy="102000" algn="ctr" rotWithShape="0">
              <a:prstClr val="black">
                <a:alpha val="40000"/>
              </a:prstClr>
            </a:outerShdw>
          </a:effectLst>
        </p:spPr>
      </p:pic>
      <p:sp>
        <p:nvSpPr>
          <p:cNvPr id="23" name="文本框 22">
            <a:extLst>
              <a:ext uri="{FF2B5EF4-FFF2-40B4-BE49-F238E27FC236}">
                <a16:creationId xmlns:a16="http://schemas.microsoft.com/office/drawing/2014/main" id="{AE94880E-A080-41D5-9CB9-4AC8A38E5F1E}"/>
              </a:ext>
            </a:extLst>
          </p:cNvPr>
          <p:cNvSpPr txBox="1"/>
          <p:nvPr/>
        </p:nvSpPr>
        <p:spPr>
          <a:xfrm>
            <a:off x="3449739" y="3196244"/>
            <a:ext cx="7287572" cy="707886"/>
          </a:xfrm>
          <a:prstGeom prst="rect">
            <a:avLst/>
          </a:prstGeom>
          <a:noFill/>
        </p:spPr>
        <p:txBody>
          <a:bodyPr wrap="none" rtlCol="0">
            <a:spAutoFit/>
          </a:bodyPr>
          <a:lstStyle/>
          <a:p>
            <a:r>
              <a:rPr lang="vi-VN" sz="40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LUYỆN TẬP</a:t>
            </a:r>
            <a:r>
              <a:rPr lang="en-US" sz="4000" b="1" dirty="0">
                <a:solidFill>
                  <a:schemeClr val="accent1"/>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4000" b="1" dirty="0">
                <a:solidFill>
                  <a:srgbClr val="FFFF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b="1" dirty="0">
                <a:solidFill>
                  <a:schemeClr val="accent1"/>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KẾT NỐI CHỦ ĐIỂM</a:t>
            </a:r>
            <a:endParaRPr lang="zh-CN" altLang="en-US" sz="4000" spc="600" dirty="0">
              <a:solidFill>
                <a:schemeClr val="accent1"/>
              </a:solidFill>
              <a:latin typeface="#9Slide03 Arima Madurai Black" panose="00000A00000000000000" pitchFamily="2" charset="0"/>
              <a:cs typeface="#9Slide03 Arima Madurai Black" panose="00000A00000000000000" pitchFamily="2" charset="0"/>
            </a:endParaRPr>
          </a:p>
        </p:txBody>
      </p:sp>
      <p:pic>
        <p:nvPicPr>
          <p:cNvPr id="25" name="图片 24" descr="图片包含 绿色, 桌子&#10;&#10;描述已自动生成">
            <a:extLst>
              <a:ext uri="{FF2B5EF4-FFF2-40B4-BE49-F238E27FC236}">
                <a16:creationId xmlns:a16="http://schemas.microsoft.com/office/drawing/2014/main" id="{C5A4E98F-750A-4771-9BFB-89699D65376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38752">
            <a:off x="-13456639" y="13914307"/>
            <a:ext cx="4350740" cy="2900493"/>
          </a:xfrm>
          <a:prstGeom prst="rect">
            <a:avLst/>
          </a:prstGeom>
          <a:effectLst>
            <a:outerShdw blurRad="254000" dist="901700" dir="13500000" algn="br" rotWithShape="0">
              <a:prstClr val="black">
                <a:alpha val="26000"/>
              </a:prstClr>
            </a:outerShdw>
          </a:effectLst>
        </p:spPr>
      </p:pic>
      <p:pic>
        <p:nvPicPr>
          <p:cNvPr id="27" name="图片 26" descr="图片包含 花瓶, 室内, 花, 桌子&#10;&#10;描述已自动生成">
            <a:extLst>
              <a:ext uri="{FF2B5EF4-FFF2-40B4-BE49-F238E27FC236}">
                <a16:creationId xmlns:a16="http://schemas.microsoft.com/office/drawing/2014/main" id="{A5ED66D3-A70A-4F47-887A-8C28AAF1AC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7776" r="6446"/>
          <a:stretch/>
        </p:blipFill>
        <p:spPr>
          <a:xfrm rot="1838752" flipH="1">
            <a:off x="-13596137" y="11759128"/>
            <a:ext cx="3337539" cy="5073962"/>
          </a:xfrm>
          <a:prstGeom prst="rect">
            <a:avLst/>
          </a:prstGeom>
        </p:spPr>
      </p:pic>
      <p:sp>
        <p:nvSpPr>
          <p:cNvPr id="29" name="textcount">
            <a:extLst>
              <a:ext uri="{FF2B5EF4-FFF2-40B4-BE49-F238E27FC236}">
                <a16:creationId xmlns:a16="http://schemas.microsoft.com/office/drawing/2014/main" id="{80B8F192-7C9E-4EFC-9FFD-9D94A57AAE6C}"/>
              </a:ext>
            </a:extLst>
          </p:cNvPr>
          <p:cNvSpPr txBox="1"/>
          <p:nvPr/>
        </p:nvSpPr>
        <p:spPr>
          <a:xfrm rot="1838752">
            <a:off x="-8442435" y="12904751"/>
            <a:ext cx="3051646" cy="3196516"/>
          </a:xfrm>
          <a:prstGeom prst="rect">
            <a:avLst/>
          </a:prstGeom>
          <a:noFill/>
        </p:spPr>
        <p:txBody>
          <a:bodyPr vert="horz" wrap="square" rtlCol="0">
            <a:spAutoFit/>
          </a:bodyPr>
          <a:lstStyle/>
          <a:p>
            <a:pPr algn="l">
              <a:lnSpc>
                <a:spcPct val="130000"/>
              </a:lnSpc>
            </a:pPr>
            <a:endParaRPr lang="zh-CN" altLang="en-US" sz="1200" dirty="0">
              <a:solidFill>
                <a:schemeClr val="bg1"/>
              </a:solidFill>
            </a:endParaRPr>
          </a:p>
          <a:p>
            <a:pPr algn="l">
              <a:lnSpc>
                <a:spcPct val="130000"/>
              </a:lnSpc>
            </a:pPr>
            <a:r>
              <a:rPr lang="zh-CN" altLang="en-US" sz="1200" dirty="0">
                <a:solidFill>
                  <a:schemeClr val="bg1"/>
                </a:solidFill>
              </a:rPr>
              <a:t>进则安居以行其志，退则安居以修其所未能，则进亦有为，退亦有为也有智者立长志，无志者长立志。</a:t>
            </a:r>
          </a:p>
          <a:p>
            <a:pPr algn="l">
              <a:lnSpc>
                <a:spcPct val="130000"/>
              </a:lnSpc>
            </a:pPr>
            <a:r>
              <a:rPr lang="zh-CN" altLang="en-US" sz="1200" dirty="0">
                <a:solidFill>
                  <a:schemeClr val="bg1"/>
                </a:solidFill>
              </a:rPr>
              <a:t>在生命里寻觅快乐的方法，就是了解你被赋予生命是为了奉献。</a:t>
            </a:r>
          </a:p>
          <a:p>
            <a:pPr algn="l">
              <a:lnSpc>
                <a:spcPct val="130000"/>
              </a:lnSpc>
            </a:pPr>
            <a:r>
              <a:rPr lang="zh-CN" altLang="en-US" sz="1200" dirty="0">
                <a:solidFill>
                  <a:schemeClr val="bg1"/>
                </a:solidFill>
              </a:rPr>
              <a:t>纯洁的思想，可使最微小的行动高贵起来</a:t>
            </a:r>
            <a:r>
              <a:rPr lang="en-US" altLang="zh-CN" sz="1200" dirty="0">
                <a:solidFill>
                  <a:schemeClr val="bg1"/>
                </a:solidFill>
              </a:rPr>
              <a:t>34</a:t>
            </a:r>
            <a:r>
              <a:rPr lang="zh-CN" altLang="en-US" sz="1200" dirty="0">
                <a:solidFill>
                  <a:schemeClr val="bg1"/>
                </a:solidFill>
              </a:rPr>
              <a:t>、心作良田耕不尽，善为至宝用无穷。我们应有纯洁的心灵，去积善为大众。就会获福无边。</a:t>
            </a:r>
          </a:p>
          <a:p>
            <a:pPr algn="l">
              <a:lnSpc>
                <a:spcPct val="130000"/>
              </a:lnSpc>
            </a:pPr>
            <a:r>
              <a:rPr lang="zh-CN" altLang="en-US" sz="1200" dirty="0">
                <a:solidFill>
                  <a:schemeClr val="bg1"/>
                </a:solidFill>
              </a:rPr>
              <a:t>坚强并不只是在大是大非中不屈服，而也是在挫折前不改变自己。</a:t>
            </a:r>
          </a:p>
          <a:p>
            <a:pPr algn="l">
              <a:lnSpc>
                <a:spcPct val="130000"/>
              </a:lnSpc>
            </a:pPr>
            <a:r>
              <a:rPr lang="zh-CN" altLang="en-US" sz="1200" dirty="0">
                <a:solidFill>
                  <a:schemeClr val="bg1"/>
                </a:solidFill>
              </a:rPr>
              <a:t>希望是厄运的忠实的姐妹。</a:t>
            </a:r>
          </a:p>
        </p:txBody>
      </p:sp>
      <p:sp>
        <p:nvSpPr>
          <p:cNvPr id="31" name="矩形 30">
            <a:extLst>
              <a:ext uri="{FF2B5EF4-FFF2-40B4-BE49-F238E27FC236}">
                <a16:creationId xmlns:a16="http://schemas.microsoft.com/office/drawing/2014/main" id="{C93FF3FA-C5E3-465D-A17B-634E4FC93DC0}"/>
              </a:ext>
            </a:extLst>
          </p:cNvPr>
          <p:cNvSpPr/>
          <p:nvPr/>
        </p:nvSpPr>
        <p:spPr>
          <a:xfrm rot="1838752">
            <a:off x="-14144507" y="17294532"/>
            <a:ext cx="2778007" cy="72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360221FD-159F-4F79-B66C-583F814AA133}"/>
              </a:ext>
            </a:extLst>
          </p:cNvPr>
          <p:cNvSpPr txBox="1"/>
          <p:nvPr/>
        </p:nvSpPr>
        <p:spPr>
          <a:xfrm rot="1838752">
            <a:off x="-6259761" y="14170442"/>
            <a:ext cx="2398961" cy="2123658"/>
          </a:xfrm>
          <a:prstGeom prst="rect">
            <a:avLst/>
          </a:prstGeom>
          <a:noFill/>
        </p:spPr>
        <p:txBody>
          <a:bodyPr wrap="square" rtlCol="0">
            <a:spAutoFit/>
          </a:bodyPr>
          <a:lstStyle/>
          <a:p>
            <a:r>
              <a:rPr lang="zh-CN" altLang="en-US" sz="6600" spc="600" dirty="0">
                <a:solidFill>
                  <a:schemeClr val="accent1"/>
                </a:solidFill>
              </a:rPr>
              <a:t>时光相册</a:t>
            </a:r>
          </a:p>
        </p:txBody>
      </p:sp>
    </p:spTree>
    <p:extLst>
      <p:ext uri="{BB962C8B-B14F-4D97-AF65-F5344CB8AC3E}">
        <p14:creationId xmlns:p14="http://schemas.microsoft.com/office/powerpoint/2010/main" val="26247608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80909CEB-E2A8-4205-B6D3-8AFFD740DF15}"/>
              </a:ext>
            </a:extLst>
          </p:cNvPr>
          <p:cNvSpPr/>
          <p:nvPr/>
        </p:nvSpPr>
        <p:spPr>
          <a:xfrm>
            <a:off x="1212831" y="2834640"/>
            <a:ext cx="4384751" cy="402336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B75532BF-E233-4346-B95E-64EBDEBAA69C}"/>
              </a:ext>
            </a:extLst>
          </p:cNvPr>
          <p:cNvSpPr txBox="1"/>
          <p:nvPr/>
        </p:nvSpPr>
        <p:spPr>
          <a:xfrm>
            <a:off x="1489465" y="3542526"/>
            <a:ext cx="3831479" cy="2677656"/>
          </a:xfrm>
          <a:prstGeom prst="rect">
            <a:avLst/>
          </a:prstGeom>
          <a:noFill/>
        </p:spPr>
        <p:txBody>
          <a:bodyPr wrap="square" rtlCol="0">
            <a:spAutoFit/>
          </a:bodyPr>
          <a:lstStyle/>
          <a:p>
            <a:pPr algn="just"/>
            <a:r>
              <a:rPr lang="en-US" sz="2800" dirty="0" err="1">
                <a:latin typeface="#9Slide03 Arima Madurai Black" panose="00000A00000000000000" pitchFamily="2" charset="0"/>
                <a:cs typeface="#9Slide03 Arima Madurai Black" panose="00000A00000000000000" pitchFamily="2" charset="0"/>
              </a:rPr>
              <a:t>Từ</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việc</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trải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nghiệm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cùng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văn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trên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có</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thể</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khám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phá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hoàn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thiện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bằng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những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nào</a:t>
            </a:r>
            <a:r>
              <a:rPr lang="en-US" sz="2800" dirty="0">
                <a:latin typeface="#9Slide03 Arima Madurai Black" panose="00000A00000000000000" pitchFamily="2" charset="0"/>
                <a:cs typeface="#9Slide03 Arima Madurai Black" panose="00000A00000000000000" pitchFamily="2" charset="0"/>
              </a:rPr>
              <a:t>?</a:t>
            </a:r>
          </a:p>
        </p:txBody>
      </p:sp>
      <p:sp>
        <p:nvSpPr>
          <p:cNvPr id="10" name="矩形: 圆角 9">
            <a:extLst>
              <a:ext uri="{FF2B5EF4-FFF2-40B4-BE49-F238E27FC236}">
                <a16:creationId xmlns:a16="http://schemas.microsoft.com/office/drawing/2014/main" id="{5F846900-AB38-419A-8618-19C3AC583EA4}"/>
              </a:ext>
            </a:extLst>
          </p:cNvPr>
          <p:cNvSpPr/>
          <p:nvPr/>
        </p:nvSpPr>
        <p:spPr>
          <a:xfrm>
            <a:off x="1659290" y="2356670"/>
            <a:ext cx="3491830" cy="918738"/>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rima Madurai Black" panose="00000A00000000000000" pitchFamily="2" charset="0"/>
              <a:cs typeface="#9Slide03 Arima Madurai Black" panose="00000A00000000000000" pitchFamily="2" charset="0"/>
            </a:endParaRPr>
          </a:p>
        </p:txBody>
      </p:sp>
      <p:pic>
        <p:nvPicPr>
          <p:cNvPr id="11" name="图片 10">
            <a:extLst>
              <a:ext uri="{FF2B5EF4-FFF2-40B4-BE49-F238E27FC236}">
                <a16:creationId xmlns:a16="http://schemas.microsoft.com/office/drawing/2014/main" id="{758E74D5-9384-4965-B135-2B2E49EDD24F}"/>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artisticBlur radius="42"/>
                    </a14:imgEffect>
                    <a14:imgEffect>
                      <a14:saturation sat="0"/>
                    </a14:imgEffect>
                    <a14:imgEffect>
                      <a14:brightnessContrast bright="-40000"/>
                    </a14:imgEffect>
                  </a14:imgLayer>
                </a14:imgProps>
              </a:ext>
            </a:extLst>
          </a:blip>
          <a:stretch>
            <a:fillRect/>
          </a:stretch>
        </p:blipFill>
        <p:spPr>
          <a:xfrm rot="579563">
            <a:off x="7602508" y="3161184"/>
            <a:ext cx="6374307" cy="5726072"/>
          </a:xfrm>
          <a:prstGeom prst="rect">
            <a:avLst/>
          </a:prstGeom>
          <a:effectLst/>
        </p:spPr>
      </p:pic>
      <p:sp>
        <p:nvSpPr>
          <p:cNvPr id="21" name="文本框 20">
            <a:extLst>
              <a:ext uri="{FF2B5EF4-FFF2-40B4-BE49-F238E27FC236}">
                <a16:creationId xmlns:a16="http://schemas.microsoft.com/office/drawing/2014/main" id="{668767AC-2781-44B9-B8B3-ECD9308DE7F8}"/>
              </a:ext>
            </a:extLst>
          </p:cNvPr>
          <p:cNvSpPr txBox="1"/>
          <p:nvPr/>
        </p:nvSpPr>
        <p:spPr>
          <a:xfrm>
            <a:off x="1733611" y="2428426"/>
            <a:ext cx="3437159" cy="707886"/>
          </a:xfrm>
          <a:prstGeom prst="rect">
            <a:avLst/>
          </a:prstGeom>
          <a:noFill/>
        </p:spPr>
        <p:txBody>
          <a:bodyPr wrap="none" rtlCol="0">
            <a:spAutoFit/>
          </a:bodyPr>
          <a:lstStyle/>
          <a:p>
            <a:r>
              <a:rPr lang="en-US" altLang="zh-CN" sz="4000" spc="600" dirty="0">
                <a:solidFill>
                  <a:schemeClr val="bg1"/>
                </a:solidFill>
                <a:latin typeface="#9Slide03 Arima Madurai Black" panose="00000A00000000000000" pitchFamily="2" charset="0"/>
                <a:cs typeface="#9Slide03 Arima Madurai Black" panose="00000A00000000000000" pitchFamily="2" charset="0"/>
              </a:rPr>
              <a:t>LUYỆN TẬP</a:t>
            </a:r>
            <a:endParaRPr lang="zh-CN" altLang="en-US" sz="4000" spc="6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74" name="Picture 2" descr="Cây Cau&quot; trong Tiếng Anh là gì: Định Nghĩa, Ví Dụ Anh Việt">
            <a:extLst>
              <a:ext uri="{FF2B5EF4-FFF2-40B4-BE49-F238E27FC236}">
                <a16:creationId xmlns:a16="http://schemas.microsoft.com/office/drawing/2014/main" id="{324B1F8D-3EFE-4896-84B3-07A1390F3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951" y="0"/>
            <a:ext cx="4161218" cy="4113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01936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植物, 花瓶, 桌子, 花&#10;&#10;描述已自动生成">
            <a:extLst>
              <a:ext uri="{FF2B5EF4-FFF2-40B4-BE49-F238E27FC236}">
                <a16:creationId xmlns:a16="http://schemas.microsoft.com/office/drawing/2014/main" id="{11D66E26-F375-4B56-95F0-CF7BF30688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5948" y="1234832"/>
            <a:ext cx="2798883" cy="1865922"/>
          </a:xfrm>
          <a:prstGeom prst="rect">
            <a:avLst/>
          </a:prstGeom>
          <a:effectLst>
            <a:outerShdw blurRad="63500" sx="102000" sy="102000" algn="ctr" rotWithShape="0">
              <a:prstClr val="black">
                <a:alpha val="40000"/>
              </a:prstClr>
            </a:outerShdw>
          </a:effectLst>
        </p:spPr>
      </p:pic>
      <p:pic>
        <p:nvPicPr>
          <p:cNvPr id="5" name="图片 4" descr="图片包含 游戏机, 绿色, 水, 花&#10;&#10;描述已自动生成">
            <a:extLst>
              <a:ext uri="{FF2B5EF4-FFF2-40B4-BE49-F238E27FC236}">
                <a16:creationId xmlns:a16="http://schemas.microsoft.com/office/drawing/2014/main" id="{F474B0B1-EC12-496A-B22B-4F6561CC0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49388" y="4043401"/>
            <a:ext cx="2798883" cy="1865922"/>
          </a:xfrm>
          <a:prstGeom prst="rect">
            <a:avLst/>
          </a:prstGeom>
          <a:effectLst>
            <a:outerShdw blurRad="63500" sx="102000" sy="102000" algn="ctr" rotWithShape="0">
              <a:prstClr val="black">
                <a:alpha val="40000"/>
              </a:prstClr>
            </a:outerShdw>
          </a:effectLst>
        </p:spPr>
      </p:pic>
      <p:pic>
        <p:nvPicPr>
          <p:cNvPr id="7" name="图片 6" descr="图片包含 室内, 花瓶, 花, 小&#10;&#10;描述已自动生成">
            <a:extLst>
              <a:ext uri="{FF2B5EF4-FFF2-40B4-BE49-F238E27FC236}">
                <a16:creationId xmlns:a16="http://schemas.microsoft.com/office/drawing/2014/main" id="{19304CA3-CE01-489C-8169-4E3F07512E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9389" y="1867793"/>
            <a:ext cx="2798883" cy="1865922"/>
          </a:xfrm>
          <a:prstGeom prst="rect">
            <a:avLst/>
          </a:prstGeom>
          <a:effectLst>
            <a:outerShdw blurRad="63500" sx="102000" sy="102000" algn="ctr" rotWithShape="0">
              <a:prstClr val="black">
                <a:alpha val="40000"/>
              </a:prstClr>
            </a:outerShdw>
          </a:effectLst>
        </p:spPr>
      </p:pic>
      <p:pic>
        <p:nvPicPr>
          <p:cNvPr id="9" name="图片 8" descr="图片包含 花瓶, 花, 桌子, 树&#10;&#10;描述已自动生成">
            <a:extLst>
              <a:ext uri="{FF2B5EF4-FFF2-40B4-BE49-F238E27FC236}">
                <a16:creationId xmlns:a16="http://schemas.microsoft.com/office/drawing/2014/main" id="{A7329508-2A28-4A69-9D9A-DA5E85F29C5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043" b="1041"/>
          <a:stretch/>
        </p:blipFill>
        <p:spPr>
          <a:xfrm>
            <a:off x="975947" y="3429000"/>
            <a:ext cx="2798883" cy="1865922"/>
          </a:xfrm>
          <a:prstGeom prst="rect">
            <a:avLst/>
          </a:prstGeom>
          <a:effectLst>
            <a:outerShdw blurRad="63500" sx="102000" sy="102000" algn="ctr" rotWithShape="0">
              <a:prstClr val="black">
                <a:alpha val="40000"/>
              </a:prstClr>
            </a:outerShdw>
          </a:effectLst>
        </p:spPr>
      </p:pic>
      <p:pic>
        <p:nvPicPr>
          <p:cNvPr id="11" name="图片 10" descr="图片包含 花, 花瓶, 水果, 绿色&#10;&#10;描述已自动生成">
            <a:extLst>
              <a:ext uri="{FF2B5EF4-FFF2-40B4-BE49-F238E27FC236}">
                <a16:creationId xmlns:a16="http://schemas.microsoft.com/office/drawing/2014/main" id="{9557C23B-DDF8-43C0-9B09-0B7541F3776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9140612">
            <a:off x="7787402" y="3602452"/>
            <a:ext cx="6922113" cy="4613739"/>
          </a:xfrm>
          <a:prstGeom prst="rect">
            <a:avLst/>
          </a:prstGeom>
        </p:spPr>
      </p:pic>
      <p:sp>
        <p:nvSpPr>
          <p:cNvPr id="13" name="文本框 12">
            <a:extLst>
              <a:ext uri="{FF2B5EF4-FFF2-40B4-BE49-F238E27FC236}">
                <a16:creationId xmlns:a16="http://schemas.microsoft.com/office/drawing/2014/main" id="{A3459FA1-7628-48AE-BCB8-6D7AAFEE588A}"/>
              </a:ext>
            </a:extLst>
          </p:cNvPr>
          <p:cNvSpPr txBox="1"/>
          <p:nvPr/>
        </p:nvSpPr>
        <p:spPr>
          <a:xfrm>
            <a:off x="7464756" y="2800754"/>
            <a:ext cx="3765774" cy="830997"/>
          </a:xfrm>
          <a:prstGeom prst="rect">
            <a:avLst/>
          </a:prstGeom>
          <a:noFill/>
        </p:spPr>
        <p:txBody>
          <a:bodyPr wrap="none" rtlCol="0">
            <a:spAutoFit/>
          </a:bodyPr>
          <a:lstStyle/>
          <a:p>
            <a:r>
              <a:rPr lang="en-US" altLang="zh-CN" sz="4800" spc="600" dirty="0">
                <a:solidFill>
                  <a:schemeClr val="accent1"/>
                </a:solidFill>
                <a:latin typeface="#9Slide03 Arima Madurai Black" panose="00000A00000000000000" pitchFamily="2" charset="0"/>
                <a:cs typeface="#9Slide03 Arima Madurai Black" panose="00000A00000000000000" pitchFamily="2" charset="0"/>
              </a:rPr>
              <a:t>VẬN DỤNG</a:t>
            </a:r>
            <a:endParaRPr lang="zh-CN" altLang="en-US" sz="4800" spc="600" dirty="0">
              <a:solidFill>
                <a:schemeClr val="accent1"/>
              </a:solidFill>
              <a:latin typeface="#9Slide03 Arima Madurai Black" panose="00000A00000000000000" pitchFamily="2" charset="0"/>
              <a:cs typeface="#9Slide03 Arima Madurai Black" panose="00000A00000000000000" pitchFamily="2" charset="0"/>
            </a:endParaRPr>
          </a:p>
        </p:txBody>
      </p:sp>
      <p:sp>
        <p:nvSpPr>
          <p:cNvPr id="15" name="文本框 14">
            <a:extLst>
              <a:ext uri="{FF2B5EF4-FFF2-40B4-BE49-F238E27FC236}">
                <a16:creationId xmlns:a16="http://schemas.microsoft.com/office/drawing/2014/main" id="{B3FA1182-FD4B-4009-965D-02098D59006C}"/>
              </a:ext>
            </a:extLst>
          </p:cNvPr>
          <p:cNvSpPr txBox="1"/>
          <p:nvPr/>
        </p:nvSpPr>
        <p:spPr>
          <a:xfrm>
            <a:off x="7464756" y="3694312"/>
            <a:ext cx="3276120" cy="2893100"/>
          </a:xfrm>
          <a:prstGeom prst="rect">
            <a:avLst/>
          </a:prstGeom>
          <a:noFill/>
        </p:spPr>
        <p:txBody>
          <a:bodyPr wrap="square" rtlCol="0">
            <a:spAutoFit/>
          </a:bodyPr>
          <a:lstStyle/>
          <a:p>
            <a:pPr>
              <a:lnSpc>
                <a:spcPct val="130000"/>
              </a:lnSpc>
            </a:pP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Lập</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bảng</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kế</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hoạch</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để</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khám</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phá</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và</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hoàn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thiện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bản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thân</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theo</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mẫu</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 </a:t>
            </a:r>
            <a:r>
              <a:rPr lang="en-US" altLang="zh-CN" sz="2800" dirty="0" err="1">
                <a:solidFill>
                  <a:srgbClr val="407668"/>
                </a:solidFill>
                <a:latin typeface="#9Slide03 Arima Madurai Black" panose="00000A00000000000000" pitchFamily="2" charset="0"/>
                <a:cs typeface="#9Slide03 Arima Madurai Black" panose="00000A00000000000000" pitchFamily="2" charset="0"/>
              </a:rPr>
              <a:t>sau</a:t>
            </a:r>
            <a:r>
              <a:rPr lang="en-US" altLang="zh-CN" sz="2800" dirty="0">
                <a:solidFill>
                  <a:srgbClr val="407668"/>
                </a:solidFill>
                <a:latin typeface="#9Slide03 Arima Madurai Black" panose="00000A00000000000000" pitchFamily="2" charset="0"/>
                <a:cs typeface="#9Slide03 Arima Madurai Black" panose="00000A00000000000000" pitchFamily="2" charset="0"/>
              </a:rPr>
              <a:t>:</a:t>
            </a:r>
            <a:endParaRPr lang="zh-CN" altLang="en-US" sz="2800" dirty="0">
              <a:solidFill>
                <a:srgbClr val="407668"/>
              </a:solidFill>
              <a:latin typeface="#9Slide03 Arima Madurai Black" panose="00000A00000000000000" pitchFamily="2" charset="0"/>
              <a:cs typeface="#9Slide03 Arima Madurai Black" panose="00000A00000000000000" pitchFamily="2" charset="0"/>
            </a:endParaRPr>
          </a:p>
          <a:p>
            <a:pPr algn="l">
              <a:lnSpc>
                <a:spcPct val="130000"/>
              </a:lnSpc>
            </a:pPr>
            <a:endParaRPr lang="zh-CN" altLang="en-US" sz="2800" dirty="0">
              <a:solidFill>
                <a:srgbClr val="407668"/>
              </a:solidFill>
              <a:latin typeface="#9Slide03 Arima Madurai Black" panose="00000A00000000000000" pitchFamily="2" charset="0"/>
              <a:cs typeface="#9Slide03 Arima Madurai Black" panose="00000A00000000000000" pitchFamily="2" charset="0"/>
            </a:endParaRPr>
          </a:p>
        </p:txBody>
      </p:sp>
      <p:pic>
        <p:nvPicPr>
          <p:cNvPr id="17" name="图片 16" descr="图片包含 桌子, 花, 花瓶&#10;&#10;描述已自动生成">
            <a:extLst>
              <a:ext uri="{FF2B5EF4-FFF2-40B4-BE49-F238E27FC236}">
                <a16:creationId xmlns:a16="http://schemas.microsoft.com/office/drawing/2014/main" id="{F76131CE-4968-4865-8E01-88C56D716F06}"/>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40728" y1="35083" x2="42295" y2="35761"/>
                        <a14:foregroundMark x1="33065" y1="35422" x2="33065" y2="35422"/>
                        <a14:foregroundMark x1="30483" y1="38837" x2="30483" y2="38837"/>
                        <a14:foregroundMark x1="63802" y1="59695" x2="63802" y2="59695"/>
                        <a14:foregroundMark x1="59738" y1="52187" x2="59738" y2="52187"/>
                        <a14:foregroundMark x1="52032" y1="46373" x2="52032" y2="46373"/>
                        <a14:foregroundMark x1="46401" y1="40898" x2="46401" y2="40898"/>
                        <a14:foregroundMark x1="47925" y1="43297" x2="43311" y2="40220"/>
                        <a14:foregroundMark x1="47417" y1="40559" x2="50508" y2="41914"/>
                        <a14:foregroundMark x1="47925" y1="38498" x2="46909" y2="40220"/>
                        <a14:foregroundMark x1="29467" y1="38498" x2="30483" y2="37821"/>
                        <a14:foregroundMark x1="33573" y1="27237" x2="33065" y2="28592"/>
                        <a14:foregroundMark x1="23328" y1="28930" x2="22777" y2="29946"/>
                        <a14:foregroundMark x1="20745" y1="35083" x2="20745" y2="35083"/>
                        <a14:foregroundMark x1="34589" y1="35083" x2="34589" y2="35083"/>
                        <a14:foregroundMark x1="62786" y1="54220" x2="65368" y2="63449"/>
                        <a14:foregroundMark x1="68967" y1="57296" x2="66384" y2="68247"/>
                        <a14:foregroundMark x1="59187" y1="60373" x2="58298" y2="68727"/>
                        <a14:foregroundMark x1="58298" y1="68727" x2="63633" y2="75162"/>
                        <a14:foregroundMark x1="63633" y1="75162" x2="66892" y2="67231"/>
                        <a14:foregroundMark x1="67909" y1="65171" x2="69475" y2="67231"/>
                        <a14:foregroundMark x1="69983" y1="67570" x2="70999" y2="65848"/>
                        <a14:foregroundMark x1="71507" y1="68247" x2="71507" y2="66187"/>
                      </a14:backgroundRemoval>
                    </a14:imgEffect>
                  </a14:imgLayer>
                </a14:imgProps>
              </a:ext>
              <a:ext uri="{28A0092B-C50C-407E-A947-70E740481C1C}">
                <a14:useLocalDpi xmlns:a14="http://schemas.microsoft.com/office/drawing/2010/main"/>
              </a:ext>
            </a:extLst>
          </a:blip>
          <a:stretch>
            <a:fillRect/>
          </a:stretch>
        </p:blipFill>
        <p:spPr>
          <a:xfrm>
            <a:off x="4330700" y="8204200"/>
            <a:ext cx="4572000" cy="6858000"/>
          </a:xfrm>
          <a:prstGeom prst="rect">
            <a:avLst/>
          </a:prstGeom>
        </p:spPr>
      </p:pic>
      <p:pic>
        <p:nvPicPr>
          <p:cNvPr id="19" name="图片 18" descr="图片包含 植物, 绿色, 室内, 叶子&#10;&#10;描述已自动生成">
            <a:extLst>
              <a:ext uri="{FF2B5EF4-FFF2-40B4-BE49-F238E27FC236}">
                <a16:creationId xmlns:a16="http://schemas.microsoft.com/office/drawing/2014/main" id="{3AC5E7AC-1844-488C-808A-1021C964DE2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28339" r="28394"/>
          <a:stretch/>
        </p:blipFill>
        <p:spPr>
          <a:xfrm>
            <a:off x="6167434" y="14654823"/>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1" name="图片 20" descr="图片包含 绿色, 室内, 桌子, 西兰花&#10;&#10;描述已自动生成">
            <a:extLst>
              <a:ext uri="{FF2B5EF4-FFF2-40B4-BE49-F238E27FC236}">
                <a16:creationId xmlns:a16="http://schemas.microsoft.com/office/drawing/2014/main" id="{3B564863-788B-4093-9E8B-E205244653A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28345" r="28400"/>
          <a:stretch/>
        </p:blipFill>
        <p:spPr>
          <a:xfrm>
            <a:off x="6484934" y="10095523"/>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3" name="图片 22" descr="图片包含 室内, 植物, 花, 桌子&#10;&#10;描述已自动生成">
            <a:extLst>
              <a:ext uri="{FF2B5EF4-FFF2-40B4-BE49-F238E27FC236}">
                <a16:creationId xmlns:a16="http://schemas.microsoft.com/office/drawing/2014/main" id="{3CB1788F-8747-402A-98B1-AF070F5F855B}"/>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28339" r="28394"/>
          <a:stretch/>
        </p:blipFill>
        <p:spPr>
          <a:xfrm>
            <a:off x="4976605" y="13087528"/>
            <a:ext cx="1871666" cy="2883877"/>
          </a:xfrm>
          <a:prstGeom prst="rect">
            <a:avLst/>
          </a:prstGeom>
          <a:ln w="22225">
            <a:solidFill>
              <a:schemeClr val="bg1"/>
            </a:solidFill>
          </a:ln>
          <a:effectLst>
            <a:outerShdw blurRad="63500" sx="102000" sy="102000" algn="ctr" rotWithShape="0">
              <a:prstClr val="black">
                <a:alpha val="40000"/>
              </a:prstClr>
            </a:outerShdw>
          </a:effectLst>
        </p:spPr>
      </p:pic>
      <p:pic>
        <p:nvPicPr>
          <p:cNvPr id="25" name="图片 24" descr="图片包含 游戏机, 男人, 花, 桌子&#10;&#10;描述已自动生成">
            <a:extLst>
              <a:ext uri="{FF2B5EF4-FFF2-40B4-BE49-F238E27FC236}">
                <a16:creationId xmlns:a16="http://schemas.microsoft.com/office/drawing/2014/main" id="{5D560221-8A25-4359-BC07-02A0FAC48036}"/>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56737"/>
          <a:stretch/>
        </p:blipFill>
        <p:spPr>
          <a:xfrm>
            <a:off x="7018334" y="10552723"/>
            <a:ext cx="1871666" cy="2883877"/>
          </a:xfrm>
          <a:prstGeom prst="rect">
            <a:avLst/>
          </a:prstGeom>
          <a:ln w="22225">
            <a:solidFill>
              <a:schemeClr val="bg1"/>
            </a:solidFill>
          </a:ln>
          <a:effectLst>
            <a:outerShdw blurRad="63500" sx="102000" sy="102000" algn="ctr" rotWithShape="0">
              <a:prstClr val="black">
                <a:alpha val="40000"/>
              </a:prstClr>
            </a:outerShdw>
          </a:effectLst>
        </p:spPr>
      </p:pic>
      <p:sp>
        <p:nvSpPr>
          <p:cNvPr id="27" name="文本框 26">
            <a:extLst>
              <a:ext uri="{FF2B5EF4-FFF2-40B4-BE49-F238E27FC236}">
                <a16:creationId xmlns:a16="http://schemas.microsoft.com/office/drawing/2014/main" id="{842306E0-B7C9-4D7E-BB0F-4E6F76128837}"/>
              </a:ext>
            </a:extLst>
          </p:cNvPr>
          <p:cNvSpPr txBox="1"/>
          <p:nvPr/>
        </p:nvSpPr>
        <p:spPr>
          <a:xfrm>
            <a:off x="-3578946" y="15014018"/>
            <a:ext cx="10614746" cy="352982"/>
          </a:xfrm>
          <a:prstGeom prst="rect">
            <a:avLst/>
          </a:prstGeom>
          <a:noFill/>
        </p:spPr>
        <p:txBody>
          <a:bodyPr wrap="square">
            <a:spAutoFit/>
          </a:bodyPr>
          <a:lstStyle/>
          <a:p>
            <a:pPr algn="ctr">
              <a:lnSpc>
                <a:spcPct val="130000"/>
              </a:lnSpc>
            </a:pPr>
            <a:r>
              <a:rPr lang="zh-CN" altLang="en-US" sz="1400" dirty="0">
                <a:solidFill>
                  <a:schemeClr val="bg1"/>
                </a:solidFill>
              </a:rPr>
              <a:t>向一切成功者和失败者学习思想方法是时间无法让人忘怀。还是我的心还在期待。给予别人动力，就是自己出路。借利还利。</a:t>
            </a:r>
          </a:p>
        </p:txBody>
      </p:sp>
      <p:sp>
        <p:nvSpPr>
          <p:cNvPr id="29" name="文本框 28">
            <a:extLst>
              <a:ext uri="{FF2B5EF4-FFF2-40B4-BE49-F238E27FC236}">
                <a16:creationId xmlns:a16="http://schemas.microsoft.com/office/drawing/2014/main" id="{2C46277B-4ABA-4E66-9F33-5ACA3199035E}"/>
              </a:ext>
            </a:extLst>
          </p:cNvPr>
          <p:cNvSpPr txBox="1"/>
          <p:nvPr/>
        </p:nvSpPr>
        <p:spPr>
          <a:xfrm>
            <a:off x="5911527" y="11717269"/>
            <a:ext cx="2916183" cy="830997"/>
          </a:xfrm>
          <a:prstGeom prst="rect">
            <a:avLst/>
          </a:prstGeom>
          <a:noFill/>
        </p:spPr>
        <p:txBody>
          <a:bodyPr wrap="none" rtlCol="0">
            <a:spAutoFit/>
          </a:bodyPr>
          <a:lstStyle/>
          <a:p>
            <a:r>
              <a:rPr lang="zh-CN" altLang="en-US" sz="4800" spc="600" dirty="0">
                <a:solidFill>
                  <a:schemeClr val="bg1"/>
                </a:solidFill>
              </a:rPr>
              <a:t>未来期许</a:t>
            </a:r>
          </a:p>
        </p:txBody>
      </p:sp>
    </p:spTree>
    <p:extLst>
      <p:ext uri="{BB962C8B-B14F-4D97-AF65-F5344CB8AC3E}">
        <p14:creationId xmlns:p14="http://schemas.microsoft.com/office/powerpoint/2010/main" val="1975876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931B1-E8FA-4287-A61A-72EAAE2BBDF2}"/>
              </a:ext>
            </a:extLst>
          </p:cNvPr>
          <p:cNvPicPr>
            <a:picLocks noChangeAspect="1"/>
          </p:cNvPicPr>
          <p:nvPr/>
        </p:nvPicPr>
        <p:blipFill>
          <a:blip r:embed="rId2"/>
          <a:stretch>
            <a:fillRect/>
          </a:stretch>
        </p:blipFill>
        <p:spPr>
          <a:xfrm>
            <a:off x="481631" y="495592"/>
            <a:ext cx="11119383" cy="6009910"/>
          </a:xfrm>
          <a:prstGeom prst="rect">
            <a:avLst/>
          </a:prstGeom>
        </p:spPr>
      </p:pic>
    </p:spTree>
    <p:extLst>
      <p:ext uri="{BB962C8B-B14F-4D97-AF65-F5344CB8AC3E}">
        <p14:creationId xmlns:p14="http://schemas.microsoft.com/office/powerpoint/2010/main" val="3507423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833317" y="2928451"/>
            <a:ext cx="7497579" cy="3929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24439" y="-590615"/>
            <a:ext cx="3658123" cy="32328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612806" y="-706207"/>
            <a:ext cx="4379832" cy="346404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3423" y="2210646"/>
            <a:ext cx="810213" cy="8282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44790" y="604295"/>
            <a:ext cx="824653" cy="84304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97933" flipH="1">
            <a:off x="10669443" y="2152586"/>
            <a:ext cx="993945" cy="9939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84635">
            <a:off x="10954074" y="3899011"/>
            <a:ext cx="468607" cy="44560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417976">
            <a:off x="766800" y="3981457"/>
            <a:ext cx="445837" cy="49738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4409">
            <a:off x="996349" y="1121349"/>
            <a:ext cx="399765" cy="38014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flipV="1">
            <a:off x="-20963" y="443374"/>
            <a:ext cx="645944" cy="645944"/>
          </a:xfrm>
          <a:prstGeom prst="rect">
            <a:avLst/>
          </a:prstGeom>
        </p:spPr>
      </p:pic>
      <p:sp>
        <p:nvSpPr>
          <p:cNvPr id="11" name="Rectangle 10"/>
          <p:cNvSpPr/>
          <p:nvPr/>
        </p:nvSpPr>
        <p:spPr>
          <a:xfrm>
            <a:off x="2236250" y="119821"/>
            <a:ext cx="7643349" cy="1938992"/>
          </a:xfrm>
          <a:prstGeom prst="rect">
            <a:avLst/>
          </a:prstGeom>
        </p:spPr>
        <p:txBody>
          <a:bodyPr wrap="square">
            <a:spAutoFit/>
          </a:bodyPr>
          <a:lstStyle/>
          <a:p>
            <a:pPr algn="ctr"/>
            <a:r>
              <a:rPr lang="en-US" sz="4000" b="1" u="sng" dirty="0">
                <a:solidFill>
                  <a:srgbClr val="C00000"/>
                </a:solidFill>
                <a:latin typeface="Times New Roman" pitchFamily="18" charset="0"/>
                <a:cs typeface="Times New Roman" pitchFamily="18" charset="0"/>
              </a:rPr>
              <a:t>TIẾT  </a:t>
            </a:r>
            <a:r>
              <a:rPr lang="en-US" sz="4000" b="1" dirty="0" smtClean="0">
                <a:solidFill>
                  <a:srgbClr val="C00000"/>
                </a:solidFill>
                <a:latin typeface="Times New Roman" pitchFamily="18" charset="0"/>
                <a:cs typeface="Times New Roman" pitchFamily="18" charset="0"/>
              </a:rPr>
              <a:t>: </a:t>
            </a:r>
            <a:r>
              <a:rPr lang="en-US" sz="4000" b="1" dirty="0">
                <a:solidFill>
                  <a:srgbClr val="C00000"/>
                </a:solidFill>
                <a:latin typeface="Times New Roman" pitchFamily="18" charset="0"/>
                <a:cs typeface="Times New Roman" pitchFamily="18" charset="0"/>
              </a:rPr>
              <a:t>ĐỌC MỞ RỘNG THEO THỂ LOẠI</a:t>
            </a:r>
            <a:r>
              <a:rPr lang="en-US" sz="4000" b="1" dirty="0" smtClean="0">
                <a:solidFill>
                  <a:srgbClr val="C00000"/>
                </a:solidFill>
                <a:latin typeface="Times New Roman" pitchFamily="18" charset="0"/>
                <a:cs typeface="Times New Roman" pitchFamily="18" charset="0"/>
              </a:rPr>
              <a:t>: PHÒNG TRÁNH ĐUỐI NƯỚC</a:t>
            </a:r>
            <a:endParaRPr lang="en-US" sz="4000" b="1" dirty="0">
              <a:solidFill>
                <a:srgbClr val="C00000"/>
              </a:solidFill>
              <a:latin typeface="Times New Roman" pitchFamily="18" charset="0"/>
              <a:cs typeface="Times New Roman" pitchFamily="18" charset="0"/>
            </a:endParaRPr>
          </a:p>
        </p:txBody>
      </p:sp>
      <p:sp>
        <p:nvSpPr>
          <p:cNvPr id="15" name="AutoShape 2" descr="Các biện pháp phòng tránh tai nạn đuối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1033" y="1989870"/>
            <a:ext cx="4562284" cy="4692230"/>
          </a:xfrm>
          <a:prstGeom prst="rect">
            <a:avLst/>
          </a:prstGeom>
        </p:spPr>
      </p:pic>
      <p:sp>
        <p:nvSpPr>
          <p:cNvPr id="20" name="TextBox 19"/>
          <p:cNvSpPr txBox="1"/>
          <p:nvPr/>
        </p:nvSpPr>
        <p:spPr>
          <a:xfrm>
            <a:off x="7407797" y="1902307"/>
            <a:ext cx="3261646"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8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theme/theme1.xml><?xml version="1.0" encoding="utf-8"?>
<a:theme xmlns:a="http://schemas.openxmlformats.org/drawingml/2006/main" name="Office 主题​​">
  <a:themeElements>
    <a:clrScheme name="自定义 1">
      <a:dk1>
        <a:srgbClr val="000000"/>
      </a:dk1>
      <a:lt1>
        <a:sysClr val="window" lastClr="FFFFFF"/>
      </a:lt1>
      <a:dk2>
        <a:srgbClr val="262626"/>
      </a:dk2>
      <a:lt2>
        <a:srgbClr val="F2F2F2"/>
      </a:lt2>
      <a:accent1>
        <a:srgbClr val="427A6B"/>
      </a:accent1>
      <a:accent2>
        <a:srgbClr val="FDDA6B"/>
      </a:accent2>
      <a:accent3>
        <a:srgbClr val="FF6D6D"/>
      </a:accent3>
      <a:accent4>
        <a:srgbClr val="5149F9"/>
      </a:accent4>
      <a:accent5>
        <a:srgbClr val="51DF80"/>
      </a:accent5>
      <a:accent6>
        <a:srgbClr val="19D4F3"/>
      </a:accent6>
      <a:hlink>
        <a:srgbClr val="0563C1"/>
      </a:hlink>
      <a:folHlink>
        <a:srgbClr val="954F72"/>
      </a:folHlink>
    </a:clrScheme>
    <a:fontScheme name="阿里巴巴偏细">
      <a:majorFont>
        <a:latin typeface="阿里巴巴普惠体 M"/>
        <a:ea typeface="阿里巴巴普惠体 M"/>
        <a:cs typeface=""/>
      </a:majorFont>
      <a:minorFont>
        <a:latin typeface="阿里巴巴普惠体 R"/>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30000"/>
          </a:lnSpc>
          <a:defRPr sz="1600" dirty="0" smtClean="0">
            <a:solidFill>
              <a:schemeClr val="bg1"/>
            </a:solidFill>
          </a:defRPr>
        </a:defPPr>
      </a:lstStyle>
    </a:txDef>
  </a:objectDefaults>
  <a:extraClrSchemeLst/>
  <a:extLst>
    <a:ext uri="{05A4C25C-085E-4340-85A3-A5531E510DB2}">
      <thm15:themeFamily xmlns:thm15="http://schemas.microsoft.com/office/thememl/2012/main" name="笔记.potx" id="{41B5C5C9-AAA5-46D0-B32E-369AF0F4A3D3}" vid="{BB1FC9BC-E0B7-4450-9619-96C952C509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空白</Template>
  <TotalTime>471</TotalTime>
  <Words>1525</Words>
  <Application>Microsoft Office PowerPoint</Application>
  <PresentationFormat>Widescreen</PresentationFormat>
  <Paragraphs>124</Paragraphs>
  <Slides>23</Slides>
  <Notes>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Times New Roman</vt:lpstr>
      <vt:lpstr>ＭＳ Ｐゴシック</vt:lpstr>
      <vt:lpstr>Broadway</vt:lpstr>
      <vt:lpstr>Arial</vt:lpstr>
      <vt:lpstr>#9Slide03 Arima Madurai Black</vt:lpstr>
      <vt:lpstr>等线</vt:lpstr>
      <vt:lpstr>阿里巴巴普惠体 R</vt:lpstr>
      <vt:lpstr>MS Mincho</vt:lpstr>
      <vt:lpstr>苏新诗爨宝子简</vt:lpstr>
      <vt:lpstr>Wingdings</vt:lpstr>
      <vt:lpstr>Tahoma</vt:lpstr>
      <vt:lpstr>阿里巴巴普惠体 M</vt:lpstr>
      <vt:lpstr>Calibri</vt:lpstr>
      <vt:lpstr>仓耳玄三M W05</vt:lpstr>
      <vt:lpstr>迷你简启体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baotu</dc:creator>
  <cp:lastModifiedBy>ADMIN</cp:lastModifiedBy>
  <cp:revision>30</cp:revision>
  <dcterms:created xsi:type="dcterms:W3CDTF">2020-07-13T00:01:35Z</dcterms:created>
  <dcterms:modified xsi:type="dcterms:W3CDTF">2022-12-11T15:37:31Z</dcterms:modified>
</cp:coreProperties>
</file>