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8" r:id="rId2"/>
    <p:sldId id="263" r:id="rId3"/>
    <p:sldId id="260" r:id="rId4"/>
    <p:sldId id="284" r:id="rId5"/>
    <p:sldId id="271" r:id="rId6"/>
    <p:sldId id="285" r:id="rId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Lato Light" panose="020B0604020202020204" charset="0"/>
      <p:regular r:id="rId10"/>
      <p:bold r:id="rId11"/>
      <p:italic r:id="rId12"/>
      <p:boldItalic r:id="rId13"/>
    </p:embeddedFont>
    <p:embeddedFont>
      <p:font typeface="Roboto Slab Light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DC7"/>
    <a:srgbClr val="C75E5C"/>
    <a:srgbClr val="FFB600"/>
    <a:srgbClr val="D2F3F6"/>
    <a:srgbClr val="DEE9F2"/>
    <a:srgbClr val="FF9755"/>
    <a:srgbClr val="EEB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F86278-29A0-41EA-84FD-28B113718E4C}">
  <a:tblStyle styleId="{90F86278-29A0-41EA-84FD-28B113718E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67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tm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m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851528" y="1169040"/>
            <a:ext cx="207150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B600"/>
                </a:solidFill>
              </a:rPr>
              <a:t>Bài 14:</a:t>
            </a:r>
            <a:endParaRPr sz="4400" b="1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851528" y="2105663"/>
            <a:ext cx="4464751" cy="1868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</a:rPr>
              <a:t>TỈ KHỐI CỦA CHẤT KHÍ</a:t>
            </a:r>
            <a:endParaRPr sz="5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9D3D5-30B9-4FD3-936F-084C7C5DB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69" y="1793718"/>
            <a:ext cx="3258880" cy="2655859"/>
          </a:xfrm>
          <a:prstGeom prst="ellips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  <p:bldP spid="4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830923" y="723014"/>
            <a:ext cx="5760183" cy="17437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B?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50;p22">
            <a:extLst>
              <a:ext uri="{FF2B5EF4-FFF2-40B4-BE49-F238E27FC236}">
                <a16:creationId xmlns:a16="http://schemas.microsoft.com/office/drawing/2014/main" id="{D60DC759-7EB3-467F-B7D6-E3E85EE339D7}"/>
              </a:ext>
            </a:extLst>
          </p:cNvPr>
          <p:cNvSpPr txBox="1">
            <a:spLocks/>
          </p:cNvSpPr>
          <p:nvPr/>
        </p:nvSpPr>
        <p:spPr>
          <a:xfrm>
            <a:off x="2830922" y="2676747"/>
            <a:ext cx="5760183" cy="174374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just">
              <a:buFont typeface="Lato Light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Bằng cách nào có thể biết được khí A nặng hay nhẹ hơn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 uiExpand="1" build="p" animBg="1"/>
      <p:bldP spid="451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50;p22">
            <a:extLst>
              <a:ext uri="{FF2B5EF4-FFF2-40B4-BE49-F238E27FC236}">
                <a16:creationId xmlns:a16="http://schemas.microsoft.com/office/drawing/2014/main" id="{A84803B7-74FF-4DD1-91DF-3A7D904069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0495" y="1137684"/>
            <a:ext cx="4346053" cy="1254643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722CF-510C-4C04-89DD-00E2FE163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86" y="467833"/>
            <a:ext cx="2944019" cy="1924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450;p22">
                <a:extLst>
                  <a:ext uri="{FF2B5EF4-FFF2-40B4-BE49-F238E27FC236}">
                    <a16:creationId xmlns:a16="http://schemas.microsoft.com/office/drawing/2014/main" id="{1BEF02F4-F0CF-4F40-A11A-DCF39C289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453" y="2322328"/>
                <a:ext cx="2944019" cy="6485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So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40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Google Shape;450;p22">
                <a:extLst>
                  <a:ext uri="{FF2B5EF4-FFF2-40B4-BE49-F238E27FC236}">
                    <a16:creationId xmlns:a16="http://schemas.microsoft.com/office/drawing/2014/main" id="{1BEF02F4-F0CF-4F40-A11A-DCF39C289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53" y="2322328"/>
                <a:ext cx="2944019" cy="648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450;p22">
                <a:extLst>
                  <a:ext uri="{FF2B5EF4-FFF2-40B4-BE49-F238E27FC236}">
                    <a16:creationId xmlns:a16="http://schemas.microsoft.com/office/drawing/2014/main" id="{DBFA46A8-9B8E-45F0-8D58-FC6722420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9192" y="2975344"/>
                <a:ext cx="1741078" cy="8568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24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Google Shape;450;p22">
                <a:extLst>
                  <a:ext uri="{FF2B5EF4-FFF2-40B4-BE49-F238E27FC236}">
                    <a16:creationId xmlns:a16="http://schemas.microsoft.com/office/drawing/2014/main" id="{DBFA46A8-9B8E-45F0-8D58-FC6722420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92" y="2975344"/>
                <a:ext cx="1741078" cy="8568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450;p22">
                <a:extLst>
                  <a:ext uri="{FF2B5EF4-FFF2-40B4-BE49-F238E27FC236}">
                    <a16:creationId xmlns:a16="http://schemas.microsoft.com/office/drawing/2014/main" id="{F7412EA2-649E-4C75-B1B1-EB892B13A7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2228" y="2751173"/>
                <a:ext cx="6271278" cy="1254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𝐁</m:t>
                                </m:r>
                              </m:sub>
                            </m:s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ỉ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ố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í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đố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ớ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í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sub>
                            </m:s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𝐁</m:t>
                                </m:r>
                              </m:sub>
                            </m:s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ố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ượ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mol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í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Google Shape;450;p22">
                <a:extLst>
                  <a:ext uri="{FF2B5EF4-FFF2-40B4-BE49-F238E27FC236}">
                    <a16:creationId xmlns:a16="http://schemas.microsoft.com/office/drawing/2014/main" id="{F7412EA2-649E-4C75-B1B1-EB892B13A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228" y="2751173"/>
                <a:ext cx="6271278" cy="1254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50;p22">
            <a:extLst>
              <a:ext uri="{FF2B5EF4-FFF2-40B4-BE49-F238E27FC236}">
                <a16:creationId xmlns:a16="http://schemas.microsoft.com/office/drawing/2014/main" id="{A84803B7-74FF-4DD1-91DF-3A7D904069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0495" y="1137684"/>
            <a:ext cx="4346053" cy="1254643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722CF-510C-4C04-89DD-00E2FE163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86" y="467833"/>
            <a:ext cx="2944019" cy="1924494"/>
          </a:xfrm>
          <a:prstGeom prst="rect">
            <a:avLst/>
          </a:prstGeom>
        </p:spPr>
      </p:pic>
      <p:sp>
        <p:nvSpPr>
          <p:cNvPr id="12" name="Google Shape;450;p22">
            <a:extLst>
              <a:ext uri="{FF2B5EF4-FFF2-40B4-BE49-F238E27FC236}">
                <a16:creationId xmlns:a16="http://schemas.microsoft.com/office/drawing/2014/main" id="{1BEF02F4-F0CF-4F40-A11A-DCF39C289004}"/>
              </a:ext>
            </a:extLst>
          </p:cNvPr>
          <p:cNvSpPr txBox="1">
            <a:spLocks/>
          </p:cNvSpPr>
          <p:nvPr/>
        </p:nvSpPr>
        <p:spPr>
          <a:xfrm>
            <a:off x="1060898" y="2301062"/>
            <a:ext cx="7022205" cy="11226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None/>
            </a:pP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oxygen )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hydrogen )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O = 16; H = 1</a:t>
            </a:r>
            <a:endParaRPr lang="vi-VN" sz="240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450;p22">
                <a:extLst>
                  <a:ext uri="{FF2B5EF4-FFF2-40B4-BE49-F238E27FC236}">
                    <a16:creationId xmlns:a16="http://schemas.microsoft.com/office/drawing/2014/main" id="{DBFA46A8-9B8E-45F0-8D58-FC6722420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9857" y="3127301"/>
                <a:ext cx="3744286" cy="9981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𝐎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  <a:endParaRPr lang="vi-VN" sz="24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Google Shape;450;p22">
                <a:extLst>
                  <a:ext uri="{FF2B5EF4-FFF2-40B4-BE49-F238E27FC236}">
                    <a16:creationId xmlns:a16="http://schemas.microsoft.com/office/drawing/2014/main" id="{DBFA46A8-9B8E-45F0-8D58-FC6722420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857" y="3127301"/>
                <a:ext cx="3744286" cy="998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450;p22">
            <a:extLst>
              <a:ext uri="{FF2B5EF4-FFF2-40B4-BE49-F238E27FC236}">
                <a16:creationId xmlns:a16="http://schemas.microsoft.com/office/drawing/2014/main" id="{36244013-1995-48A2-8B08-D765AA919C06}"/>
              </a:ext>
            </a:extLst>
          </p:cNvPr>
          <p:cNvSpPr txBox="1">
            <a:spLocks/>
          </p:cNvSpPr>
          <p:nvPr/>
        </p:nvSpPr>
        <p:spPr>
          <a:xfrm>
            <a:off x="863900" y="3774557"/>
            <a:ext cx="7022205" cy="7017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None/>
            </a:pP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bằng16 </a:t>
            </a:r>
            <a:r>
              <a:rPr lang="en-US" sz="240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136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p22">
            <a:extLst>
              <a:ext uri="{FF2B5EF4-FFF2-40B4-BE49-F238E27FC236}">
                <a16:creationId xmlns:a16="http://schemas.microsoft.com/office/drawing/2014/main" id="{36824E9E-3AB4-4CDA-B9F9-3C38CBD73805}"/>
              </a:ext>
            </a:extLst>
          </p:cNvPr>
          <p:cNvSpPr txBox="1">
            <a:spLocks/>
          </p:cNvSpPr>
          <p:nvPr/>
        </p:nvSpPr>
        <p:spPr>
          <a:xfrm>
            <a:off x="1241488" y="467833"/>
            <a:ext cx="4346053" cy="12546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Bằng cách nào có thể biết được khí A nặng hay nhẹ hơn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KK )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450;p22">
                <a:extLst>
                  <a:ext uri="{FF2B5EF4-FFF2-40B4-BE49-F238E27FC236}">
                    <a16:creationId xmlns:a16="http://schemas.microsoft.com/office/drawing/2014/main" id="{60EE33A0-E977-4776-B70B-8D17CE3C77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2631" y="1695895"/>
                <a:ext cx="4643765" cy="6485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So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KK</m:t>
                        </m:r>
                      </m:sub>
                    </m:sSub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( 29 g/mol ): </a:t>
                </a:r>
                <a:endParaRPr lang="vi-VN" sz="240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Google Shape;450;p22">
                <a:extLst>
                  <a:ext uri="{FF2B5EF4-FFF2-40B4-BE49-F238E27FC236}">
                    <a16:creationId xmlns:a16="http://schemas.microsoft.com/office/drawing/2014/main" id="{60EE33A0-E977-4776-B70B-8D17CE3C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31" y="1695895"/>
                <a:ext cx="4643765" cy="648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450;p22">
                <a:extLst>
                  <a:ext uri="{FF2B5EF4-FFF2-40B4-BE49-F238E27FC236}">
                    <a16:creationId xmlns:a16="http://schemas.microsoft.com/office/drawing/2014/main" id="{99ABE159-16F1-4B30-8DAB-93A8805D53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6605" y="2355115"/>
                <a:ext cx="1883887" cy="8568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𝑲𝑲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vi-VN" sz="24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Google Shape;450;p22">
                <a:extLst>
                  <a:ext uri="{FF2B5EF4-FFF2-40B4-BE49-F238E27FC236}">
                    <a16:creationId xmlns:a16="http://schemas.microsoft.com/office/drawing/2014/main" id="{99ABE159-16F1-4B30-8DAB-93A8805D5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05" y="2355115"/>
                <a:ext cx="1883887" cy="856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450;p22">
                <a:extLst>
                  <a:ext uri="{FF2B5EF4-FFF2-40B4-BE49-F238E27FC236}">
                    <a16:creationId xmlns:a16="http://schemas.microsoft.com/office/drawing/2014/main" id="{6A5AC539-D02A-4FE8-8D4E-788BDB9015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2631" y="3211921"/>
                <a:ext cx="6852614" cy="1254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𝐝</m:t>
                                </m:r>
                              </m:e>
                              <m:sub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𝐊𝐊</m:t>
                                </m:r>
                              </m:sub>
                            </m:sSub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ỉ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ố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í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đố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ớ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ô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í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sz="2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ố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ượ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mol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kh</m:t>
                            </m:r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í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Google Shape;450;p22">
                <a:extLst>
                  <a:ext uri="{FF2B5EF4-FFF2-40B4-BE49-F238E27FC236}">
                    <a16:creationId xmlns:a16="http://schemas.microsoft.com/office/drawing/2014/main" id="{6A5AC539-D02A-4FE8-8D4E-788BDB901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31" y="3211921"/>
                <a:ext cx="6852614" cy="1254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67924EA-95E7-434A-821F-82FBA8842FD0}"/>
              </a:ext>
            </a:extLst>
          </p:cNvPr>
          <p:cNvGrpSpPr/>
          <p:nvPr/>
        </p:nvGrpSpPr>
        <p:grpSpPr>
          <a:xfrm>
            <a:off x="5729486" y="467833"/>
            <a:ext cx="2944019" cy="1924494"/>
            <a:chOff x="5729486" y="467833"/>
            <a:chExt cx="2944019" cy="19244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2E2894-AD45-4E51-BB1D-76B54E751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9486" y="467833"/>
              <a:ext cx="2944019" cy="19244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CABC72-5DAB-4107-BC8F-9E4A02E7B6AC}"/>
                </a:ext>
              </a:extLst>
            </p:cNvPr>
            <p:cNvSpPr txBox="1"/>
            <p:nvPr/>
          </p:nvSpPr>
          <p:spPr>
            <a:xfrm>
              <a:off x="7671321" y="910488"/>
              <a:ext cx="590177" cy="338554"/>
            </a:xfrm>
            <a:prstGeom prst="rect">
              <a:avLst/>
            </a:prstGeom>
            <a:solidFill>
              <a:srgbClr val="D2F3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KHÔNG KHÍ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D1734-262E-4C2D-AFFF-70A0CDD5F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Google Shape;450;p22">
            <a:extLst>
              <a:ext uri="{FF2B5EF4-FFF2-40B4-BE49-F238E27FC236}">
                <a16:creationId xmlns:a16="http://schemas.microsoft.com/office/drawing/2014/main" id="{BAC8D23E-276D-4263-AF87-0D44D0C64E54}"/>
              </a:ext>
            </a:extLst>
          </p:cNvPr>
          <p:cNvSpPr txBox="1">
            <a:spLocks/>
          </p:cNvSpPr>
          <p:nvPr/>
        </p:nvSpPr>
        <p:spPr>
          <a:xfrm>
            <a:off x="1241488" y="467833"/>
            <a:ext cx="4346053" cy="12546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Bằng cách nào có thể biết được khí A nặng hay nhẹ hơn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450;p22">
                <a:extLst>
                  <a:ext uri="{FF2B5EF4-FFF2-40B4-BE49-F238E27FC236}">
                    <a16:creationId xmlns:a16="http://schemas.microsoft.com/office/drawing/2014/main" id="{1C7717C1-B2A2-4A5D-BBFB-165C601459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98" y="2301062"/>
                <a:ext cx="7022205" cy="11226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carbon dioxide )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nhẹ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Cho C = 12; O = 16</a:t>
                </a:r>
                <a:endParaRPr lang="vi-VN" sz="240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Google Shape;450;p22">
                <a:extLst>
                  <a:ext uri="{FF2B5EF4-FFF2-40B4-BE49-F238E27FC236}">
                    <a16:creationId xmlns:a16="http://schemas.microsoft.com/office/drawing/2014/main" id="{1C7717C1-B2A2-4A5D-BBFB-165C60145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98" y="2301062"/>
                <a:ext cx="7022205" cy="11226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450;p22">
                <a:extLst>
                  <a:ext uri="{FF2B5EF4-FFF2-40B4-BE49-F238E27FC236}">
                    <a16:creationId xmlns:a16="http://schemas.microsoft.com/office/drawing/2014/main" id="{124B3346-9BFC-40E6-8032-93B3E3F7D7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8424" y="3127301"/>
                <a:ext cx="5667153" cy="9981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𝐊𝐊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𝐂𝐎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b="1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1,52</a:t>
                </a:r>
                <a:endParaRPr lang="vi-VN" sz="24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Google Shape;450;p22">
                <a:extLst>
                  <a:ext uri="{FF2B5EF4-FFF2-40B4-BE49-F238E27FC236}">
                    <a16:creationId xmlns:a16="http://schemas.microsoft.com/office/drawing/2014/main" id="{124B3346-9BFC-40E6-8032-93B3E3F7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24" y="3127301"/>
                <a:ext cx="5667153" cy="998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450;p22">
                <a:extLst>
                  <a:ext uri="{FF2B5EF4-FFF2-40B4-BE49-F238E27FC236}">
                    <a16:creationId xmlns:a16="http://schemas.microsoft.com/office/drawing/2014/main" id="{32837378-AC83-4E30-9718-F95002FDB3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5" y="3775885"/>
                <a:ext cx="7022205" cy="474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○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  <a:lvl2pPr marL="914400" marR="0" lvl="1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2pPr>
                <a:lvl3pPr marL="1371600" marR="0" lvl="2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3pPr>
                <a:lvl4pPr marL="1828800" marR="0" lvl="3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4pPr>
                <a:lvl5pPr marL="2286000" marR="0" lvl="4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5pPr>
                <a:lvl6pPr marL="2743200" marR="0" lvl="5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6pPr>
                <a:lvl7pPr marL="3200400" marR="0" lvl="6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7pPr>
                <a:lvl8pPr marL="3657600" marR="0" lvl="7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8pPr>
                <a:lvl9pPr marL="4114800" marR="0" lvl="8" indent="-419100" algn="ct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4A5C65"/>
                  </a:buClr>
                  <a:buSzPts val="3000"/>
                  <a:buFont typeface="Lato Light"/>
                  <a:buChar char="◦"/>
                  <a:defRPr sz="3000" b="0" i="1" u="none" strike="noStrike" cap="none">
                    <a:solidFill>
                      <a:srgbClr val="4A5C65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KK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bằng1,52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Google Shape;450;p22">
                <a:extLst>
                  <a:ext uri="{FF2B5EF4-FFF2-40B4-BE49-F238E27FC236}">
                    <a16:creationId xmlns:a16="http://schemas.microsoft.com/office/drawing/2014/main" id="{32837378-AC83-4E30-9718-F95002FDB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5" y="3775885"/>
                <a:ext cx="7022205" cy="474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BB5ED95-0B99-4F53-B0C4-C08F47C589C6}"/>
              </a:ext>
            </a:extLst>
          </p:cNvPr>
          <p:cNvGrpSpPr/>
          <p:nvPr/>
        </p:nvGrpSpPr>
        <p:grpSpPr>
          <a:xfrm>
            <a:off x="5729486" y="467833"/>
            <a:ext cx="2944019" cy="1924494"/>
            <a:chOff x="5729486" y="467833"/>
            <a:chExt cx="2944019" cy="1924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957C2A-95BC-4213-90E0-F6D7D7458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9486" y="467833"/>
              <a:ext cx="2944019" cy="192449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1948C4-9744-411D-BED2-746C298EC1F0}"/>
                </a:ext>
              </a:extLst>
            </p:cNvPr>
            <p:cNvSpPr txBox="1"/>
            <p:nvPr/>
          </p:nvSpPr>
          <p:spPr>
            <a:xfrm>
              <a:off x="7671321" y="910488"/>
              <a:ext cx="590177" cy="338554"/>
            </a:xfrm>
            <a:prstGeom prst="rect">
              <a:avLst/>
            </a:prstGeom>
            <a:solidFill>
              <a:srgbClr val="D2F3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KHÔNG KHÍ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5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188</Words>
  <Application>Microsoft Office PowerPoint</Application>
  <PresentationFormat>On-screen Show (16:9)</PresentationFormat>
  <Paragraphs>24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Cambria Math</vt:lpstr>
      <vt:lpstr>Lato Light</vt:lpstr>
      <vt:lpstr>Arial</vt:lpstr>
      <vt:lpstr>Times New Roman</vt:lpstr>
      <vt:lpstr>Roboto Slab Light</vt:lpstr>
      <vt:lpstr>Kent template</vt:lpstr>
      <vt:lpstr>Bài 14:</vt:lpstr>
      <vt:lpstr>NỘI DUNG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14: Thực hành</dc:title>
  <dc:creator>tram</dc:creator>
  <cp:lastModifiedBy>abc</cp:lastModifiedBy>
  <cp:revision>15</cp:revision>
  <dcterms:modified xsi:type="dcterms:W3CDTF">2022-12-04T05:38:18Z</dcterms:modified>
</cp:coreProperties>
</file>