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0"/>
  </p:notesMasterIdLst>
  <p:sldIdLst>
    <p:sldId id="354" r:id="rId2"/>
    <p:sldId id="260" r:id="rId3"/>
    <p:sldId id="373" r:id="rId4"/>
    <p:sldId id="374" r:id="rId5"/>
    <p:sldId id="375" r:id="rId6"/>
    <p:sldId id="376" r:id="rId7"/>
    <p:sldId id="379" r:id="rId8"/>
    <p:sldId id="37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CC66"/>
    <a:srgbClr val="009900"/>
    <a:srgbClr val="66CCFF"/>
    <a:srgbClr val="33CCFF"/>
    <a:srgbClr val="33CC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2" autoAdjust="0"/>
  </p:normalViewPr>
  <p:slideViewPr>
    <p:cSldViewPr>
      <p:cViewPr varScale="1">
        <p:scale>
          <a:sx n="51" d="100"/>
          <a:sy n="51" d="100"/>
        </p:scale>
        <p:origin x="91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FA74-0FB5-4DF6-98B2-416B38F4F4E6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BB35-8BBA-467E-B1AC-5E4869DE6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 các thông tin, số liệu biểu đồ,hình ảnh s</a:t>
            </a:r>
            <a:r>
              <a:rPr lang="vi-VN" sz="1200">
                <a:solidFill>
                  <a:srgbClr val="1B04FA"/>
                </a:solidFill>
                <a:latin typeface="+mn-lt"/>
                <a:cs typeface="Arial" panose="020B0604020202020204" pitchFamily="34" charset="0"/>
              </a:rPr>
              <a:t>ư</a:t>
            </a:r>
            <a:r>
              <a:rPr lang="en-US" sz="12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tầm đ</a:t>
            </a:r>
            <a:r>
              <a:rPr lang="vi-VN" sz="1200">
                <a:solidFill>
                  <a:srgbClr val="1B04FA"/>
                </a:solidFill>
                <a:latin typeface="+mn-lt"/>
                <a:cs typeface="Arial" panose="020B0604020202020204" pitchFamily="34" charset="0"/>
              </a:rPr>
              <a:t>ư</a:t>
            </a:r>
            <a:r>
              <a:rPr lang="en-US" sz="12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819800" y="3438162"/>
            <a:ext cx="86484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5671800" y="5707727"/>
            <a:ext cx="69456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55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5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2" r:id="rId12"/>
  </p:sldLayoutIdLst>
  <p:txStyles>
    <p:titleStyle>
      <a:lvl1pPr algn="ctr" defTabSz="1371600" rtl="0" eaLnBrk="1" latinLnBrk="0" hangingPunct="1"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3832B5B3-E524-4D0E-9EA9-3E9200A543F5}"/>
              </a:ext>
            </a:extLst>
          </p:cNvPr>
          <p:cNvSpPr txBox="1"/>
          <p:nvPr/>
        </p:nvSpPr>
        <p:spPr>
          <a:xfrm>
            <a:off x="1066800" y="-24245"/>
            <a:ext cx="14554199" cy="226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THỰC HÀNH. TÌM HIỂU CÁC NỀN KINH TẾ LỚN VÀ KINH TẾ MỚI NỔI CỦA CHÂU Á.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990AD-DADA-DD42-3C8A-C2704A48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0"/>
            <a:ext cx="175260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45107" y="60960"/>
            <a:ext cx="9906000" cy="13465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LÀM VIỆC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89AE3-9861-30DF-FA21-49E1BB8AC283}"/>
              </a:ext>
            </a:extLst>
          </p:cNvPr>
          <p:cNvSpPr txBox="1"/>
          <p:nvPr/>
        </p:nvSpPr>
        <p:spPr>
          <a:xfrm>
            <a:off x="1219200" y="5786889"/>
            <a:ext cx="2788824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AD0E252-9499-2BB6-8CED-E4BD7552441B}"/>
              </a:ext>
            </a:extLst>
          </p:cNvPr>
          <p:cNvSpPr txBox="1"/>
          <p:nvPr/>
        </p:nvSpPr>
        <p:spPr>
          <a:xfrm>
            <a:off x="5682853" y="5786889"/>
            <a:ext cx="2546747" cy="3785652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2.Nhật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D4BE7F2-E96D-CA07-6AE8-31B5A78E7AEF}"/>
              </a:ext>
            </a:extLst>
          </p:cNvPr>
          <p:cNvSpPr txBox="1"/>
          <p:nvPr/>
        </p:nvSpPr>
        <p:spPr>
          <a:xfrm>
            <a:off x="10439400" y="5794509"/>
            <a:ext cx="2483867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3.Hàn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53FF2D-2B4D-DF2B-1E90-24D19D377B5D}"/>
              </a:ext>
            </a:extLst>
          </p:cNvPr>
          <p:cNvSpPr txBox="1"/>
          <p:nvPr/>
        </p:nvSpPr>
        <p:spPr>
          <a:xfrm>
            <a:off x="14325600" y="5786889"/>
            <a:ext cx="2347340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4.Xin – ga - po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64875B-9ED2-4064-967B-E833C860B921}"/>
              </a:ext>
            </a:extLst>
          </p:cNvPr>
          <p:cNvSpPr txBox="1"/>
          <p:nvPr/>
        </p:nvSpPr>
        <p:spPr>
          <a:xfrm>
            <a:off x="457832" y="2400300"/>
            <a:ext cx="17680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5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54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tầm tài liệu,viết một báo cáo ngắn về một trong các nền kinh tế lớn và nền kinh tế mới nổi của Châu Á</a:t>
            </a:r>
          </a:p>
        </p:txBody>
      </p:sp>
      <p:cxnSp>
        <p:nvCxnSpPr>
          <p:cNvPr id="10" name="Straight Arrow Connector 9"/>
          <p:cNvCxnSpPr>
            <a:stCxn id="90" idx="2"/>
          </p:cNvCxnSpPr>
          <p:nvPr/>
        </p:nvCxnSpPr>
        <p:spPr>
          <a:xfrm flipH="1">
            <a:off x="2613612" y="4154626"/>
            <a:ext cx="6684495" cy="16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0" idx="2"/>
            <a:endCxn id="88" idx="0"/>
          </p:cNvCxnSpPr>
          <p:nvPr/>
        </p:nvCxnSpPr>
        <p:spPr>
          <a:xfrm>
            <a:off x="9298107" y="4154626"/>
            <a:ext cx="6201163" cy="16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0" idx="2"/>
            <a:endCxn id="86" idx="0"/>
          </p:cNvCxnSpPr>
          <p:nvPr/>
        </p:nvCxnSpPr>
        <p:spPr>
          <a:xfrm flipH="1">
            <a:off x="6956227" y="4154626"/>
            <a:ext cx="2341880" cy="16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0" idx="2"/>
            <a:endCxn id="87" idx="0"/>
          </p:cNvCxnSpPr>
          <p:nvPr/>
        </p:nvCxnSpPr>
        <p:spPr>
          <a:xfrm>
            <a:off x="9298107" y="4154626"/>
            <a:ext cx="2383227" cy="1639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7" grpId="0" animBg="1"/>
      <p:bldP spid="88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EC3BD5-A7DB-4F09-8369-B0199E478EA5}"/>
              </a:ext>
            </a:extLst>
          </p:cNvPr>
          <p:cNvSpPr txBox="1"/>
          <p:nvPr/>
        </p:nvSpPr>
        <p:spPr>
          <a:xfrm>
            <a:off x="2257786" y="4409495"/>
            <a:ext cx="1768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đề c</a:t>
            </a:r>
            <a:r>
              <a:rPr lang="vi-VN" sz="60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(đề mục và nội dung)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7F1BD-6934-4ECA-AA5E-203D9374344B}"/>
              </a:ext>
            </a:extLst>
          </p:cNvPr>
          <p:cNvSpPr txBox="1"/>
          <p:nvPr/>
        </p:nvSpPr>
        <p:spPr>
          <a:xfrm>
            <a:off x="2343187" y="5947046"/>
            <a:ext cx="1768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công viết báo cáo theo nội dung</a:t>
            </a:r>
          </a:p>
        </p:txBody>
      </p:sp>
      <p:grpSp>
        <p:nvGrpSpPr>
          <p:cNvPr id="11" name="Google Shape;10116;p73">
            <a:extLst>
              <a:ext uri="{FF2B5EF4-FFF2-40B4-BE49-F238E27FC236}">
                <a16:creationId xmlns:a16="http://schemas.microsoft.com/office/drawing/2014/main" id="{E7EDEDA0-1DB3-4A73-B268-0AF34B761D4F}"/>
              </a:ext>
            </a:extLst>
          </p:cNvPr>
          <p:cNvGrpSpPr/>
          <p:nvPr/>
        </p:nvGrpSpPr>
        <p:grpSpPr>
          <a:xfrm rot="5400000">
            <a:off x="8377898" y="-6073596"/>
            <a:ext cx="2673660" cy="15794832"/>
            <a:chOff x="8075075" y="3754290"/>
            <a:chExt cx="255613" cy="613194"/>
          </a:xfrm>
          <a:solidFill>
            <a:srgbClr val="7030A0">
              <a:alpha val="93000"/>
            </a:srgbClr>
          </a:solidFill>
        </p:grpSpPr>
        <p:sp>
          <p:nvSpPr>
            <p:cNvPr id="12" name="Google Shape;10117;p73">
              <a:extLst>
                <a:ext uri="{FF2B5EF4-FFF2-40B4-BE49-F238E27FC236}">
                  <a16:creationId xmlns:a16="http://schemas.microsoft.com/office/drawing/2014/main" id="{14824BF5-AA46-4F4B-8DBA-F6E03362D477}"/>
                </a:ext>
              </a:extLst>
            </p:cNvPr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118;p73">
              <a:extLst>
                <a:ext uri="{FF2B5EF4-FFF2-40B4-BE49-F238E27FC236}">
                  <a16:creationId xmlns:a16="http://schemas.microsoft.com/office/drawing/2014/main" id="{955D5B65-16AE-40E0-8925-22A14DF33DCE}"/>
                </a:ext>
              </a:extLst>
            </p:cNvPr>
            <p:cNvSpPr/>
            <p:nvPr/>
          </p:nvSpPr>
          <p:spPr>
            <a:xfrm>
              <a:off x="8075076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id="{DB44F6BD-E4C0-48AB-8F16-A251EEB35852}"/>
              </a:ext>
            </a:extLst>
          </p:cNvPr>
          <p:cNvSpPr txBox="1"/>
          <p:nvPr/>
        </p:nvSpPr>
        <p:spPr>
          <a:xfrm>
            <a:off x="3543881" y="1351793"/>
            <a:ext cx="13198236" cy="223345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lập đề cương báo cáo và phân công nhiệm vụ</a:t>
            </a:r>
          </a:p>
          <a:p>
            <a:pPr algn="ctr" defTabSz="13716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6B0B65-CFDB-43A9-A663-A179F98E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" t="-1" r="75234" b="82326"/>
          <a:stretch/>
        </p:blipFill>
        <p:spPr>
          <a:xfrm>
            <a:off x="509479" y="322882"/>
            <a:ext cx="3128408" cy="300186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623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EC3BD5-A7DB-4F09-8369-B0199E478EA5}"/>
              </a:ext>
            </a:extLst>
          </p:cNvPr>
          <p:cNvSpPr txBox="1"/>
          <p:nvPr/>
        </p:nvSpPr>
        <p:spPr>
          <a:xfrm>
            <a:off x="2348871" y="3250259"/>
            <a:ext cx="1768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72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Internet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7F1BD-6934-4ECA-AA5E-203D9374344B}"/>
              </a:ext>
            </a:extLst>
          </p:cNvPr>
          <p:cNvSpPr txBox="1"/>
          <p:nvPr/>
        </p:nvSpPr>
        <p:spPr>
          <a:xfrm>
            <a:off x="1396729" y="8523098"/>
            <a:ext cx="1621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72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Sách, báo, tạp chí</a:t>
            </a:r>
          </a:p>
        </p:txBody>
      </p:sp>
      <p:grpSp>
        <p:nvGrpSpPr>
          <p:cNvPr id="11" name="Google Shape;10116;p73">
            <a:extLst>
              <a:ext uri="{FF2B5EF4-FFF2-40B4-BE49-F238E27FC236}">
                <a16:creationId xmlns:a16="http://schemas.microsoft.com/office/drawing/2014/main" id="{E7EDEDA0-1DB3-4A73-B268-0AF34B761D4F}"/>
              </a:ext>
            </a:extLst>
          </p:cNvPr>
          <p:cNvGrpSpPr/>
          <p:nvPr/>
        </p:nvGrpSpPr>
        <p:grpSpPr>
          <a:xfrm rot="5400000">
            <a:off x="8377898" y="-6073596"/>
            <a:ext cx="2673660" cy="15794832"/>
            <a:chOff x="8075075" y="3754290"/>
            <a:chExt cx="255613" cy="613194"/>
          </a:xfrm>
          <a:solidFill>
            <a:schemeClr val="accent2">
              <a:alpha val="93000"/>
            </a:schemeClr>
          </a:solidFill>
        </p:grpSpPr>
        <p:sp>
          <p:nvSpPr>
            <p:cNvPr id="12" name="Google Shape;10117;p73">
              <a:extLst>
                <a:ext uri="{FF2B5EF4-FFF2-40B4-BE49-F238E27FC236}">
                  <a16:creationId xmlns:a16="http://schemas.microsoft.com/office/drawing/2014/main" id="{14824BF5-AA46-4F4B-8DBA-F6E03362D477}"/>
                </a:ext>
              </a:extLst>
            </p:cNvPr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118;p73">
              <a:extLst>
                <a:ext uri="{FF2B5EF4-FFF2-40B4-BE49-F238E27FC236}">
                  <a16:creationId xmlns:a16="http://schemas.microsoft.com/office/drawing/2014/main" id="{955D5B65-16AE-40E0-8925-22A14DF33DCE}"/>
                </a:ext>
              </a:extLst>
            </p:cNvPr>
            <p:cNvSpPr/>
            <p:nvPr/>
          </p:nvSpPr>
          <p:spPr>
            <a:xfrm>
              <a:off x="8075076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id="{DB44F6BD-E4C0-48AB-8F16-A251EEB35852}"/>
              </a:ext>
            </a:extLst>
          </p:cNvPr>
          <p:cNvSpPr txBox="1"/>
          <p:nvPr/>
        </p:nvSpPr>
        <p:spPr>
          <a:xfrm>
            <a:off x="3637886" y="1176784"/>
            <a:ext cx="13198236" cy="223345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Sưu tầm tài liệu</a:t>
            </a:r>
          </a:p>
          <a:p>
            <a:pPr algn="ctr" defTabSz="13716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6B0B65-CFDB-43A9-A663-A179F98E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" t="-1" r="75234" b="82326"/>
          <a:stretch/>
        </p:blipFill>
        <p:spPr>
          <a:xfrm>
            <a:off x="509479" y="322882"/>
            <a:ext cx="3128408" cy="3001865"/>
          </a:xfrm>
          <a:prstGeom prst="flowChartConnector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2CF674-BB80-42DE-AE31-D7C806B8FB7C}"/>
              </a:ext>
            </a:extLst>
          </p:cNvPr>
          <p:cNvSpPr/>
          <p:nvPr/>
        </p:nvSpPr>
        <p:spPr>
          <a:xfrm>
            <a:off x="607450" y="4691280"/>
            <a:ext cx="1768055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Học sinh tìm kiếm thông tin trên google. 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trang web chính thống, uy tín như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worldbank.org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(Ngần hàng Thế giới),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un.org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(Liên hợp quốc),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fao.org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(Tổ chức Lương thực và Nông nghiệp Liên hợp quốc),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gso.gov.vn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(Tổng cục Thống kê),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mofa.gov.vn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(Bộ Ngoại giao Việt Nam),...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116;p73">
            <a:extLst>
              <a:ext uri="{FF2B5EF4-FFF2-40B4-BE49-F238E27FC236}">
                <a16:creationId xmlns:a16="http://schemas.microsoft.com/office/drawing/2014/main" id="{3F783E2F-62A3-4656-B769-808669D04A74}"/>
              </a:ext>
            </a:extLst>
          </p:cNvPr>
          <p:cNvGrpSpPr/>
          <p:nvPr/>
        </p:nvGrpSpPr>
        <p:grpSpPr>
          <a:xfrm rot="5400000">
            <a:off x="6783667" y="-5259140"/>
            <a:ext cx="2996231" cy="14320428"/>
            <a:chOff x="8075075" y="3754290"/>
            <a:chExt cx="255613" cy="613194"/>
          </a:xfrm>
          <a:solidFill>
            <a:srgbClr val="0070C0"/>
          </a:solidFill>
        </p:grpSpPr>
        <p:sp>
          <p:nvSpPr>
            <p:cNvPr id="5" name="Google Shape;10117;p73">
              <a:extLst>
                <a:ext uri="{FF2B5EF4-FFF2-40B4-BE49-F238E27FC236}">
                  <a16:creationId xmlns:a16="http://schemas.microsoft.com/office/drawing/2014/main" id="{CFE6C315-25FA-41EF-8BA2-76461C440850}"/>
                </a:ext>
              </a:extLst>
            </p:cNvPr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118;p73">
              <a:extLst>
                <a:ext uri="{FF2B5EF4-FFF2-40B4-BE49-F238E27FC236}">
                  <a16:creationId xmlns:a16="http://schemas.microsoft.com/office/drawing/2014/main" id="{0FFC4E13-0873-42FC-B2CE-15513F9FDFF6}"/>
                </a:ext>
              </a:extLst>
            </p:cNvPr>
            <p:cNvSpPr/>
            <p:nvPr/>
          </p:nvSpPr>
          <p:spPr>
            <a:xfrm>
              <a:off x="8075076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Hộp Văn bản 25">
            <a:extLst>
              <a:ext uri="{FF2B5EF4-FFF2-40B4-BE49-F238E27FC236}">
                <a16:creationId xmlns:a16="http://schemas.microsoft.com/office/drawing/2014/main" id="{42124BBE-5A6F-4A74-A5EF-77B2FA355426}"/>
              </a:ext>
            </a:extLst>
          </p:cNvPr>
          <p:cNvSpPr txBox="1"/>
          <p:nvPr/>
        </p:nvSpPr>
        <p:spPr>
          <a:xfrm>
            <a:off x="2243757" y="1088110"/>
            <a:ext cx="13198236" cy="223345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lọc, xử lí thông tin</a:t>
            </a:r>
          </a:p>
          <a:p>
            <a:pPr algn="ctr" defTabSz="13716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5400">
                <a:solidFill>
                  <a:schemeClr val="bg1"/>
                </a:solidFill>
                <a:latin typeface="SVN-Comic Sans MS" panose="02040603050506020204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C3BD5-A7DB-4F09-8369-B0199E478EA5}"/>
              </a:ext>
            </a:extLst>
          </p:cNvPr>
          <p:cNvSpPr txBox="1"/>
          <p:nvPr/>
        </p:nvSpPr>
        <p:spPr>
          <a:xfrm>
            <a:off x="607451" y="4006701"/>
            <a:ext cx="1768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lọc t</a:t>
            </a:r>
            <a:r>
              <a:rPr lang="vi-VN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liệu từ các nguồn đã tìm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7F1BD-6934-4ECA-AA5E-203D9374344B}"/>
              </a:ext>
            </a:extLst>
          </p:cNvPr>
          <p:cNvSpPr txBox="1"/>
          <p:nvPr/>
        </p:nvSpPr>
        <p:spPr>
          <a:xfrm>
            <a:off x="692852" y="5544253"/>
            <a:ext cx="1768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lí số liệu, t</a:t>
            </a:r>
            <a:r>
              <a:rPr lang="vi-VN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liệu,hình ảnh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5BE5E-80F1-4983-AE17-CADFDA27A781}"/>
              </a:ext>
            </a:extLst>
          </p:cNvPr>
          <p:cNvSpPr txBox="1"/>
          <p:nvPr/>
        </p:nvSpPr>
        <p:spPr>
          <a:xfrm>
            <a:off x="607450" y="7080138"/>
            <a:ext cx="17680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các thông tin, số liệu,.. theo đề c</a:t>
            </a:r>
            <a:r>
              <a:rPr lang="vi-VN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đã xây dựng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A14E05-EB16-452C-A002-4FBDD67D7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" t="-1" r="75234" b="82326"/>
          <a:stretch/>
        </p:blipFill>
        <p:spPr>
          <a:xfrm>
            <a:off x="509479" y="322882"/>
            <a:ext cx="3128408" cy="3001865"/>
          </a:xfrm>
          <a:prstGeom prst="flowChartConnector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74A1BB-5031-466A-8A6B-257585049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78" y="156979"/>
            <a:ext cx="1582037" cy="13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979D273-4037-4968-BC1C-9DA0164DB482}"/>
              </a:ext>
            </a:extLst>
          </p:cNvPr>
          <p:cNvSpPr txBox="1"/>
          <p:nvPr/>
        </p:nvSpPr>
        <p:spPr>
          <a:xfrm>
            <a:off x="6036021" y="325034"/>
            <a:ext cx="914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100">
                <a:solidFill>
                  <a:srgbClr val="FF0066"/>
                </a:solidFill>
                <a:latin typeface="#9Slide03 BoosterNextFYBlack" panose="02000A03000000020004" pitchFamily="2" charset="0"/>
              </a:rPr>
              <a:t>2. VIẾT BÁO CÁO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53B8620-4C18-446C-AF78-E3E5DA4C9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1" b="96568" l="3974" r="98234">
                        <a14:foregroundMark x1="37528" y1="9840" x2="37528" y2="9840"/>
                        <a14:foregroundMark x1="19426" y1="16934" x2="19426" y2="16934"/>
                        <a14:foregroundMark x1="13687" y1="22426" x2="12583" y2="25172"/>
                        <a14:foregroundMark x1="10155" y1="28833" x2="9272" y2="32723"/>
                        <a14:foregroundMark x1="6402" y1="43249" x2="26049" y2="69336"/>
                        <a14:foregroundMark x1="26049" y1="69336" x2="63797" y2="51030"/>
                        <a14:foregroundMark x1="63797" y1="51030" x2="45695" y2="47368"/>
                        <a14:foregroundMark x1="31788" y1="7323" x2="53863" y2="7551"/>
                        <a14:foregroundMark x1="53863" y1="7551" x2="80795" y2="42792"/>
                        <a14:foregroundMark x1="80795" y1="42792" x2="63355" y2="75973"/>
                        <a14:foregroundMark x1="63355" y1="75973" x2="43488" y2="53089"/>
                        <a14:foregroundMark x1="43488" y1="53089" x2="44150" y2="29977"/>
                        <a14:foregroundMark x1="44150" y1="29977" x2="50331" y2="56293"/>
                        <a14:foregroundMark x1="50331" y1="56293" x2="18764" y2="53547"/>
                        <a14:foregroundMark x1="18764" y1="53547" x2="40839" y2="48284"/>
                        <a14:foregroundMark x1="40839" y1="48284" x2="57616" y2="81236"/>
                        <a14:foregroundMark x1="57616" y1="81236" x2="46578" y2="51259"/>
                        <a14:foregroundMark x1="46578" y1="51259" x2="82561" y2="52174"/>
                        <a14:foregroundMark x1="82561" y1="52174" x2="73068" y2="22883"/>
                        <a14:foregroundMark x1="52759" y1="14416" x2="29581" y2="33181"/>
                        <a14:foregroundMark x1="29581" y1="33181" x2="48124" y2="66590"/>
                        <a14:foregroundMark x1="48124" y1="66590" x2="18543" y2="47140"/>
                        <a14:foregroundMark x1="18543" y1="47140" x2="57616" y2="45538"/>
                        <a14:foregroundMark x1="57616" y1="45538" x2="55188" y2="61098"/>
                        <a14:foregroundMark x1="55188" y1="61098" x2="51656" y2="46682"/>
                        <a14:foregroundMark x1="51656" y1="46682" x2="45254" y2="58810"/>
                        <a14:foregroundMark x1="45254" y1="58810" x2="49007" y2="57666"/>
                        <a14:foregroundMark x1="90508" y1="32723" x2="90508" y2="32723"/>
                        <a14:foregroundMark x1="91391" y1="32265" x2="91391" y2="32265"/>
                        <a14:foregroundMark x1="91391" y1="32265" x2="91832" y2="31579"/>
                        <a14:foregroundMark x1="93598" y1="24485" x2="93598" y2="24485"/>
                        <a14:foregroundMark x1="88962" y1="35698" x2="88521" y2="38673"/>
                        <a14:foregroundMark x1="88742" y1="38673" x2="92274" y2="40961"/>
                        <a14:foregroundMark x1="92936" y1="42563" x2="94040" y2="41648"/>
                        <a14:foregroundMark x1="97351" y1="40961" x2="98234" y2="37986"/>
                        <a14:foregroundMark x1="97351" y1="41419" x2="97351" y2="41419"/>
                        <a14:foregroundMark x1="51435" y1="4119" x2="51435" y2="4119"/>
                        <a14:foregroundMark x1="40397" y1="3661" x2="40397" y2="3661"/>
                        <a14:foregroundMark x1="31347" y1="5034" x2="29581" y2="5950"/>
                        <a14:foregroundMark x1="8830" y1="22197" x2="6843" y2="29977"/>
                        <a14:foregroundMark x1="3974" y1="40732" x2="8168" y2="57666"/>
                        <a14:foregroundMark x1="8168" y1="57666" x2="37086" y2="75515"/>
                        <a14:foregroundMark x1="37086" y1="75515" x2="58499" y2="71396"/>
                        <a14:foregroundMark x1="58499" y1="71396" x2="59161" y2="69565"/>
                        <a14:foregroundMark x1="29139" y1="90389" x2="29139" y2="90389"/>
                        <a14:foregroundMark x1="29139" y1="92677" x2="35099" y2="91991"/>
                        <a14:foregroundMark x1="38190" y1="92906" x2="44592" y2="95652"/>
                        <a14:foregroundMark x1="47682" y1="96796" x2="61589" y2="94966"/>
                        <a14:foregroundMark x1="61589" y1="94966" x2="61589" y2="94966"/>
                        <a14:foregroundMark x1="61589" y1="94966" x2="62031" y2="94050"/>
                        <a14:foregroundMark x1="66446" y1="91533" x2="66446" y2="91533"/>
                        <a14:foregroundMark x1="66446" y1="90847" x2="57616" y2="91076"/>
                        <a14:foregroundMark x1="56512" y1="91076" x2="58940" y2="91304"/>
                        <a14:foregroundMark x1="61589" y1="91304" x2="65563" y2="89474"/>
                        <a14:foregroundMark x1="66004" y1="89474" x2="62914" y2="91076"/>
                        <a14:foregroundMark x1="48565" y1="94508" x2="46578" y2="94737"/>
                        <a14:foregroundMark x1="66004" y1="76888" x2="71523" y2="79176"/>
                        <a14:foregroundMark x1="74393" y1="78719" x2="76159" y2="75286"/>
                        <a14:foregroundMark x1="47020" y1="81922" x2="39956" y2="82380"/>
                        <a14:foregroundMark x1="32671" y1="84211" x2="28035" y2="79863"/>
                        <a14:foregroundMark x1="24503" y1="76430" x2="24283" y2="75286"/>
                        <a14:foregroundMark x1="19205" y1="70252" x2="22517" y2="74142"/>
                        <a14:foregroundMark x1="33775" y1="84439" x2="45695" y2="82151"/>
                        <a14:foregroundMark x1="45695" y1="82151" x2="60265" y2="81693"/>
                        <a14:foregroundMark x1="60265" y1="81693" x2="61148" y2="79634"/>
                        <a14:foregroundMark x1="61148" y1="79634" x2="60706" y2="80778"/>
                        <a14:foregroundMark x1="45254" y1="85812" x2="45254" y2="85812"/>
                        <a14:foregroundMark x1="46137" y1="88330" x2="52980" y2="86041"/>
                        <a14:foregroundMark x1="52980" y1="85812" x2="51435" y2="85812"/>
                        <a14:foregroundMark x1="43488" y1="86728" x2="47682" y2="88558"/>
                        <a14:foregroundMark x1="25386" y1="6178" x2="26269" y2="5721"/>
                        <a14:foregroundMark x1="39073" y1="1831" x2="35099" y2="2746"/>
                        <a14:foregroundMark x1="34437" y1="2746" x2="30022" y2="4577"/>
                        <a14:foregroundMark x1="28256" y1="5492" x2="29139" y2="5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96000" y="190777"/>
            <a:ext cx="1714500" cy="1632884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0B75ABB-A135-4B5B-A500-6C2CACDC9BB8}"/>
              </a:ext>
            </a:extLst>
          </p:cNvPr>
          <p:cNvSpPr txBox="1"/>
          <p:nvPr/>
        </p:nvSpPr>
        <p:spPr>
          <a:xfrm rot="5400000">
            <a:off x="7862871" y="5398634"/>
            <a:ext cx="3155790" cy="11795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algn="ctr" defTabSz="13716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5400">
              <a:solidFill>
                <a:schemeClr val="bg1"/>
              </a:solidFill>
              <a:latin typeface="SVN-Comic Sans MS" panose="02040603050506020204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5545E-E265-4872-888F-050DC38C0AB4}"/>
              </a:ext>
            </a:extLst>
          </p:cNvPr>
          <p:cNvSpPr txBox="1"/>
          <p:nvPr/>
        </p:nvSpPr>
        <p:spPr>
          <a:xfrm>
            <a:off x="2132525" y="3348698"/>
            <a:ext cx="1768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Giới thiệu khái quát về nền kinh tế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7100BD-456D-4A07-85B8-340D6C23BBFB}"/>
              </a:ext>
            </a:extLst>
          </p:cNvPr>
          <p:cNvSpPr txBox="1"/>
          <p:nvPr/>
        </p:nvSpPr>
        <p:spPr>
          <a:xfrm>
            <a:off x="2488850" y="2196851"/>
            <a:ext cx="3674708" cy="1015663"/>
          </a:xfrm>
          <a:prstGeom prst="rect">
            <a:avLst/>
          </a:prstGeom>
          <a:solidFill>
            <a:srgbClr val="F7FA76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E89C0-31D5-41E7-A610-17AD010B4CC9}"/>
              </a:ext>
            </a:extLst>
          </p:cNvPr>
          <p:cNvSpPr txBox="1"/>
          <p:nvPr/>
        </p:nvSpPr>
        <p:spPr>
          <a:xfrm>
            <a:off x="2488850" y="4667544"/>
            <a:ext cx="6635273" cy="1015663"/>
          </a:xfrm>
          <a:prstGeom prst="rect">
            <a:avLst/>
          </a:prstGeom>
          <a:solidFill>
            <a:srgbClr val="F7FA76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702A73-CF34-45AA-AFEF-74CCFB493148}"/>
              </a:ext>
            </a:extLst>
          </p:cNvPr>
          <p:cNvSpPr txBox="1"/>
          <p:nvPr/>
        </p:nvSpPr>
        <p:spPr>
          <a:xfrm>
            <a:off x="2488850" y="6060152"/>
            <a:ext cx="1518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Quá trình phát triển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A544E2-729A-48D3-A8B1-91BC9F3162D7}"/>
              </a:ext>
            </a:extLst>
          </p:cNvPr>
          <p:cNvSpPr txBox="1"/>
          <p:nvPr/>
        </p:nvSpPr>
        <p:spPr>
          <a:xfrm>
            <a:off x="2488850" y="7086712"/>
            <a:ext cx="1518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Hiện trạng nền kinh tế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DE5823-C24E-40A7-964F-7BA4C33495ED}"/>
              </a:ext>
            </a:extLst>
          </p:cNvPr>
          <p:cNvSpPr txBox="1"/>
          <p:nvPr/>
        </p:nvSpPr>
        <p:spPr>
          <a:xfrm>
            <a:off x="2429291" y="8148541"/>
            <a:ext cx="1518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Nguyên nhân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1550F5-4A1A-42AB-8411-8AD36AC15FC4}"/>
              </a:ext>
            </a:extLst>
          </p:cNvPr>
          <p:cNvSpPr txBox="1"/>
          <p:nvPr/>
        </p:nvSpPr>
        <p:spPr>
          <a:xfrm>
            <a:off x="2369732" y="9210370"/>
            <a:ext cx="1518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8B41C0-4843-41FE-BE93-DBD3EAB26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078" y="156979"/>
            <a:ext cx="1582037" cy="13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24" grpId="0" animBg="1"/>
      <p:bldP spid="25" grpId="0" animBg="1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Globe Student Teacher Geography, Study globe character, cartoon Character,  class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9" b="96552" l="0" r="96552">
                        <a14:foregroundMark x1="8333" y1="55747" x2="8333" y2="55747"/>
                        <a14:foregroundMark x1="32471" y1="85920" x2="32471" y2="85920"/>
                        <a14:foregroundMark x1="42816" y1="12069" x2="42816" y2="12069"/>
                        <a14:foregroundMark x1="60920" y1="20977" x2="60920" y2="20977"/>
                        <a14:foregroundMark x1="67241" y1="41379" x2="67241" y2="41379"/>
                        <a14:foregroundMark x1="77874" y1="7471" x2="77874" y2="67816"/>
                        <a14:foregroundMark x1="85057" y1="53736" x2="82471" y2="86494"/>
                        <a14:foregroundMark x1="64943" y1="37069" x2="64943" y2="37069"/>
                        <a14:foregroundMark x1="70690" y1="36782" x2="70690" y2="36782"/>
                        <a14:foregroundMark x1="76724" y1="33333" x2="76724" y2="33333"/>
                        <a14:foregroundMark x1="27299" y1="87356" x2="27299" y2="8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51" y="4320629"/>
            <a:ext cx="5731533" cy="57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894;p49"/>
          <p:cNvSpPr/>
          <p:nvPr/>
        </p:nvSpPr>
        <p:spPr>
          <a:xfrm>
            <a:off x="809470" y="2547883"/>
            <a:ext cx="7487588" cy="1728662"/>
          </a:xfrm>
          <a:prstGeom prst="roundRect">
            <a:avLst>
              <a:gd name="adj" fmla="val 11267"/>
            </a:avLst>
          </a:prstGeom>
          <a:solidFill>
            <a:srgbClr val="E0D547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Left Brace 12"/>
          <p:cNvSpPr/>
          <p:nvPr/>
        </p:nvSpPr>
        <p:spPr>
          <a:xfrm rot="16200000" flipH="1">
            <a:off x="8745955" y="-2117717"/>
            <a:ext cx="832964" cy="8164287"/>
          </a:xfrm>
          <a:prstGeom prst="leftBrace">
            <a:avLst/>
          </a:prstGeom>
          <a:noFill/>
          <a:ln w="952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en-US" sz="2700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0" descr="Học Tập, Đứa Trẻ, Học Nhóm, Tải hình PNG 203 - Free.Vector6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00" r="1" b="-1850"/>
          <a:stretch/>
        </p:blipFill>
        <p:spPr bwMode="auto">
          <a:xfrm>
            <a:off x="9724588" y="4587260"/>
            <a:ext cx="7039982" cy="51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275BE1-7CA7-4152-87C4-517DA1C42B99}"/>
              </a:ext>
            </a:extLst>
          </p:cNvPr>
          <p:cNvSpPr txBox="1"/>
          <p:nvPr/>
        </p:nvSpPr>
        <p:spPr>
          <a:xfrm>
            <a:off x="809470" y="2856136"/>
            <a:ext cx="74875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566">
              <a:defRPr/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cáo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dung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 defTabSz="1371566">
              <a:defRPr/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công</a:t>
            </a:r>
            <a:endParaRPr lang="en-US" sz="3500" b="1" dirty="0">
              <a:solidFill>
                <a:srgbClr val="000000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894;p49"/>
          <p:cNvSpPr/>
          <p:nvPr/>
        </p:nvSpPr>
        <p:spPr>
          <a:xfrm>
            <a:off x="9500786" y="2591968"/>
            <a:ext cx="7487588" cy="1728662"/>
          </a:xfrm>
          <a:prstGeom prst="roundRect">
            <a:avLst>
              <a:gd name="adj" fmla="val 11267"/>
            </a:avLst>
          </a:prstGeom>
          <a:solidFill>
            <a:srgbClr val="E0D547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75BE1-7CA7-4152-87C4-517DA1C42B99}"/>
              </a:ext>
            </a:extLst>
          </p:cNvPr>
          <p:cNvSpPr txBox="1"/>
          <p:nvPr/>
        </p:nvSpPr>
        <p:spPr>
          <a:xfrm>
            <a:off x="9572061" y="2655583"/>
            <a:ext cx="734503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566">
              <a:defRPr/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: bài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thuyết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trình,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thông tin,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video, ..(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Hộp Văn bản 22">
            <a:extLst>
              <a:ext uri="{FF2B5EF4-FFF2-40B4-BE49-F238E27FC236}">
                <a16:creationId xmlns:a16="http://schemas.microsoft.com/office/drawing/2014/main" id="{F979D273-4037-4968-BC1C-9DA0164DB482}"/>
              </a:ext>
            </a:extLst>
          </p:cNvPr>
          <p:cNvSpPr txBox="1"/>
          <p:nvPr/>
        </p:nvSpPr>
        <p:spPr>
          <a:xfrm>
            <a:off x="3239197" y="367735"/>
            <a:ext cx="1440842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100" dirty="0">
                <a:solidFill>
                  <a:srgbClr val="FF0066"/>
                </a:solidFill>
                <a:latin typeface="#9Slide03 BoosterNextFYBlack" panose="02000A03000000020004" pitchFamily="2" charset="0"/>
              </a:rPr>
              <a:t>3. TRÌNH BÀY BÁO CÁO</a:t>
            </a:r>
          </a:p>
        </p:txBody>
      </p:sp>
      <p:pic>
        <p:nvPicPr>
          <p:cNvPr id="16" name="Hình ảnh 9">
            <a:extLst>
              <a:ext uri="{FF2B5EF4-FFF2-40B4-BE49-F238E27FC236}">
                <a16:creationId xmlns:a16="http://schemas.microsoft.com/office/drawing/2014/main" id="{46B6766A-9B5C-44A5-9EE7-C68E345AB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5341" y1="35326" x2="45341" y2="353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604" y="-291296"/>
            <a:ext cx="3045353" cy="2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C28F4E-87D3-4DE9-92B3-B724CF885A97}"/>
              </a:ext>
            </a:extLst>
          </p:cNvPr>
          <p:cNvSpPr txBox="1"/>
          <p:nvPr/>
        </p:nvSpPr>
        <p:spPr>
          <a:xfrm>
            <a:off x="5526155" y="686642"/>
            <a:ext cx="878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BÁO CÁO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BA4D3D-98F8-4604-A960-D80EE8A572E3}"/>
              </a:ext>
            </a:extLst>
          </p:cNvPr>
          <p:cNvGrpSpPr/>
          <p:nvPr/>
        </p:nvGrpSpPr>
        <p:grpSpPr>
          <a:xfrm>
            <a:off x="1087109" y="2101375"/>
            <a:ext cx="16490306" cy="7022748"/>
            <a:chOff x="1864426" y="2222551"/>
            <a:chExt cx="10993537" cy="46818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F9B2639-005C-4131-8583-7280D5329F66}"/>
                </a:ext>
              </a:extLst>
            </p:cNvPr>
            <p:cNvSpPr/>
            <p:nvPr/>
          </p:nvSpPr>
          <p:spPr>
            <a:xfrm>
              <a:off x="1864426" y="2222551"/>
              <a:ext cx="10552861" cy="4681832"/>
            </a:xfrm>
            <a:prstGeom prst="roundRect">
              <a:avLst/>
            </a:prstGeom>
            <a:solidFill>
              <a:srgbClr val="F9FE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ED5CD7-206A-485B-A9E9-C8C94FF3C731}"/>
                </a:ext>
              </a:extLst>
            </p:cNvPr>
            <p:cNvSpPr txBox="1"/>
            <p:nvPr/>
          </p:nvSpPr>
          <p:spPr>
            <a:xfrm>
              <a:off x="4992282" y="2326350"/>
              <a:ext cx="641405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QUỐC GIA</a:t>
              </a:r>
            </a:p>
            <a:p>
              <a:endParaRPr lang="en-US" sz="27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A9D483-2769-4A79-8673-1F62E7DFF50E}"/>
                </a:ext>
              </a:extLst>
            </p:cNvPr>
            <p:cNvSpPr txBox="1"/>
            <p:nvPr/>
          </p:nvSpPr>
          <p:spPr>
            <a:xfrm>
              <a:off x="2338149" y="3098971"/>
              <a:ext cx="89166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1.Khái quát về nền kinh tế của quốc gia</a:t>
              </a:r>
            </a:p>
            <a:p>
              <a:endParaRPr lang="en-US" sz="27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E4CF68-180C-407D-A7A0-FCD22B4665F3}"/>
                </a:ext>
              </a:extLst>
            </p:cNvPr>
            <p:cNvSpPr txBox="1"/>
            <p:nvPr/>
          </p:nvSpPr>
          <p:spPr>
            <a:xfrm>
              <a:off x="2338149" y="3813786"/>
              <a:ext cx="89166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Đặc điểm nền kinh tế</a:t>
              </a:r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A1497C-8D4C-40D5-A52D-84029F0936A8}"/>
                </a:ext>
              </a:extLst>
            </p:cNvPr>
            <p:cNvSpPr txBox="1"/>
            <p:nvPr/>
          </p:nvSpPr>
          <p:spPr>
            <a:xfrm>
              <a:off x="2919396" y="4377892"/>
              <a:ext cx="89166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Lịch sử phát triển nền kinh tế</a:t>
              </a:r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25B03-D132-4FA1-9C13-CCE175F7A173}"/>
                </a:ext>
              </a:extLst>
            </p:cNvPr>
            <p:cNvSpPr txBox="1"/>
            <p:nvPr/>
          </p:nvSpPr>
          <p:spPr>
            <a:xfrm>
              <a:off x="2919396" y="5007601"/>
              <a:ext cx="89166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Cơ cấu nền kinh tế</a:t>
              </a:r>
              <a:endParaRPr 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B4007D-8FCE-4FEA-80F0-8D5C07E7227B}"/>
                </a:ext>
              </a:extLst>
            </p:cNvPr>
            <p:cNvSpPr txBox="1"/>
            <p:nvPr/>
          </p:nvSpPr>
          <p:spPr>
            <a:xfrm>
              <a:off x="1864426" y="5552270"/>
              <a:ext cx="109935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Một số ngành kinh tế (nông nghiệp, công nghiệp,dịch vụ)</a:t>
              </a:r>
              <a:endParaRPr lang="en-US" sz="27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9FE52-2CAD-4953-9E08-0A5D48CE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78" y="156979"/>
            <a:ext cx="1582037" cy="13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0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436</Words>
  <Application>Microsoft Office PowerPoint</Application>
  <PresentationFormat>Custom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#9Slide03 BoosterNextFYBlack</vt:lpstr>
      <vt:lpstr>SVN-Comic Sans MS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</dc:creator>
  <cp:lastModifiedBy>Dell</cp:lastModifiedBy>
  <cp:revision>108</cp:revision>
  <dcterms:created xsi:type="dcterms:W3CDTF">2006-08-16T00:00:00Z</dcterms:created>
  <dcterms:modified xsi:type="dcterms:W3CDTF">2022-12-02T14:13:15Z</dcterms:modified>
  <dc:identifier>DAEou6QhJBc</dc:identifier>
</cp:coreProperties>
</file>