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9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409CA3-DF50-400B-8BBD-AD1707AC5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0C419F6-1472-495F-AB71-6978D9073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67DE3E-940C-4B5E-9616-B614046ED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A4E9-745D-40BC-81EA-19CC776B244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2FCFECE-2E31-4744-8D57-1006AEC04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79636FB-3673-4FC1-80D7-1DBAE40F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0AE6-917B-440C-86D8-75AFA4011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9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A24E64-B9A3-421B-9947-F69F0001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CA333F5-801B-4959-81E2-265232AD8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C4967C4-6532-48C6-9C3E-5A425158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A4E9-745D-40BC-81EA-19CC776B244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70D6B6-0C28-4A76-8CFD-B0D56EBE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4FF661D-A8A6-44BD-902B-F0FC8983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0AE6-917B-440C-86D8-75AFA4011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32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6C291A7-7B3F-474A-9A3F-40FA09ACF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7C40E46-8265-4CDC-B6A5-B6FCE0C12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5A7BEE8-945F-4B62-AA3C-868751CB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A4E9-745D-40BC-81EA-19CC776B244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D4684C-0E24-4E4F-9463-5AC2C94A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306355F-6235-4230-B92D-FB2CA1DE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0AE6-917B-440C-86D8-75AFA4011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3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F79EEA9-2CB9-478B-A154-FD85CD600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744C0E1-1B57-4687-8CE3-6E089CE41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E14E76-4EBA-4B33-B546-DAF2907A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A4E9-745D-40BC-81EA-19CC776B244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C54222D-72F9-45DD-81D8-1041949BA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0EF389-94D1-44CA-8071-5CFBF5E7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0AE6-917B-440C-86D8-75AFA4011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5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EF06DDD-64D3-4D7F-8E8E-7A60B65E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C96995E-3C11-4558-AFFE-5CB8A3FA9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EAD612A-535B-4B53-81DA-1A1F33011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A4E9-745D-40BC-81EA-19CC776B244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81B1BC8-8C91-4133-8C41-F161B2EDA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8D4F35-4561-47BF-B76B-E10D42E0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0AE6-917B-440C-86D8-75AFA4011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4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D59BCC-A80E-4154-95B4-C11E3362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BB99317-A205-42A5-94C9-0D6C7F4C7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8798928-BB8F-4A92-BBD1-CFDDB54B9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4C866FB-3300-41F5-8A65-F84661537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A4E9-745D-40BC-81EA-19CC776B244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AEDD950-C9B6-4591-A5F6-53ADAD87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D828901-5847-41F3-9124-3C57C6E3C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0AE6-917B-440C-86D8-75AFA4011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9DB624-127D-4125-8C4E-8FF7AE23E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1095373-D13C-4B43-ABFA-58E2DDF60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8DD441A-222F-4A4E-93AE-A78EF7FE6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8E9A278-F01F-47F4-926F-104493513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E750DE6-2C38-444D-8763-87C13F796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111B2B7-EF74-4600-8DB7-3A365F78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A4E9-745D-40BC-81EA-19CC776B244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BB506F2-8A8E-4A26-9F6F-45F7BA365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C37D20C-1D8B-4252-9597-89B6A55FF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0AE6-917B-440C-86D8-75AFA4011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5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03BA26B-B390-416F-88D3-3585BDFE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60CB23C-A98A-4F82-89E4-D905967B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A4E9-745D-40BC-81EA-19CC776B244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8B9E005-1280-4B6B-8A57-68BA78F64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3699857-C7A4-49E0-BE00-85518231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0AE6-917B-440C-86D8-75AFA4011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4940BF3-19F1-4705-A914-822CF570C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A4E9-745D-40BC-81EA-19CC776B244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97A6B93-80F9-4473-A470-B6BA85AB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B6DCF2E-9949-46EE-8EBC-45E999E9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0AE6-917B-440C-86D8-75AFA4011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60568E-0384-4E5F-A9D6-60415E7A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3EF32A4-520B-427F-8FD1-0F26BB409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F0462B0-4CD4-4DED-BD8A-95E1E5478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235A3DA-E4FD-4E4A-825B-CC280D598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A4E9-745D-40BC-81EA-19CC776B244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7CC2B6C-D3E4-46CE-9C44-3B1D4D5F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A9DE297-FE0D-420A-996A-7C2092D1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0AE6-917B-440C-86D8-75AFA4011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8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AEC41A0-5C88-4B8C-8D42-E0637A268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167DC7C-F1AB-46CE-81B8-A49B676D7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C9A4F7D-5EBD-4024-9E17-8A812308F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3504F1B-D74D-44EF-BFE4-68193A2C3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A4E9-745D-40BC-81EA-19CC776B244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C03D349-7763-4B8F-8EFA-19CBC3EE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CD97338-E9AC-4CFA-B691-1FDEF01B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0AE6-917B-440C-86D8-75AFA4011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0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1957B11-0ECC-4A7C-A1D5-CCC05E2E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F98BAE3-27CB-4B7F-BFC3-2C0EEF3E9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6BA31E3-A6F7-4BD2-B073-87CCAF7EEC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3A4E9-745D-40BC-81EA-19CC776B244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6BABAF8-F213-4ED6-8D28-8FF5ECA38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73BF29-8223-4AC8-A0B0-DF4A19F31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60AE6-917B-440C-86D8-75AFA4011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C847BC0-841F-4054-BAAA-9EF9FCB9DD39}"/>
              </a:ext>
            </a:extLst>
          </p:cNvPr>
          <p:cNvSpPr txBox="1"/>
          <p:nvPr/>
        </p:nvSpPr>
        <p:spPr>
          <a:xfrm>
            <a:off x="176917" y="488897"/>
            <a:ext cx="886512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 NHIÊN CHÂU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 (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400" b="1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Vị trí địa </a:t>
            </a:r>
            <a:r>
              <a:rPr lang="nl-NL" sz="44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lí,hình dạng, kích thước</a:t>
            </a:r>
            <a:endParaRPr lang="nl-NL" sz="4400" b="1" u="sng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400" b="1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nl-NL" sz="4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 điểm tự nhiên</a:t>
            </a:r>
            <a:endParaRPr lang="nl-NL" sz="4400" b="1" u="sng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a/Địa </a:t>
            </a:r>
            <a:r>
              <a:rPr lang="nl-NL" sz="4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và khoáng sản châu Phi</a:t>
            </a:r>
            <a:endParaRPr lang="en-US" sz="44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37564"/>
            <a:ext cx="8991600" cy="6705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1FCAD6A-37D2-445C-A11F-C69823B1EE80}"/>
              </a:ext>
            </a:extLst>
          </p:cNvPr>
          <p:cNvSpPr txBox="1"/>
          <p:nvPr/>
        </p:nvSpPr>
        <p:spPr>
          <a:xfrm>
            <a:off x="296213" y="371498"/>
            <a:ext cx="8551573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hâu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Phi?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Phi?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Phi?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Phi?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37564"/>
            <a:ext cx="8991600" cy="6705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72B8823-B00B-4E71-AA6F-D5C52EE7AC19}"/>
              </a:ext>
            </a:extLst>
          </p:cNvPr>
          <p:cNvSpPr txBox="1"/>
          <p:nvPr/>
        </p:nvSpPr>
        <p:spPr>
          <a:xfrm>
            <a:off x="164968" y="221434"/>
            <a:ext cx="877297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28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Vị trí địa lí,hình dạng, kích </a:t>
            </a:r>
            <a:r>
              <a:rPr lang="nl-NL" sz="28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endParaRPr lang="nl-NL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</a:t>
            </a:r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 quan sát bảng số liệu kết hợp nội dung kiến thức SGK, em hãy cho biết: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Diện tích của châu Phi?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Phi?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Phi?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5.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-ê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37564"/>
            <a:ext cx="8991600" cy="6705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ACA8928-DE71-4B28-AD73-A0A494BF4AD1}"/>
              </a:ext>
            </a:extLst>
          </p:cNvPr>
          <p:cNvSpPr txBox="1"/>
          <p:nvPr/>
        </p:nvSpPr>
        <p:spPr>
          <a:xfrm>
            <a:off x="131457" y="128790"/>
            <a:ext cx="8845119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35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6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Đặc điểm tự </a:t>
            </a:r>
            <a:r>
              <a:rPr lang="nl-NL" sz="3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endParaRPr lang="nl-NL" sz="35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35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a/Địa </a:t>
            </a:r>
            <a:r>
              <a:rPr lang="nl-NL" sz="35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và khoáng sản châu Phi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 vào sự hiểu biết của mình, kết hợp với nội dung kiến thức SGK, em hãy cho biết:</a:t>
            </a:r>
            <a:endParaRPr lang="en-US" sz="35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500" b="1" dirty="0">
                <a:latin typeface="Times New Roman" panose="02020603050405020304" pitchFamily="18" charset="0"/>
              </a:rPr>
              <a:t>1. </a:t>
            </a:r>
            <a:r>
              <a:rPr lang="it-IT" sz="3500" b="1" dirty="0">
                <a:latin typeface="Times New Roman" pitchFamily="18" charset="0"/>
                <a:cs typeface="Times New Roman" pitchFamily="18" charset="0"/>
              </a:rPr>
              <a:t>Ở Châu Phi có dạng địa hình nào là chủ yếu? Nhận xét về sự phân bố đồng bằng?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Phi.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37564"/>
            <a:ext cx="8991600" cy="6705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95"/>
            <a:ext cx="9144000" cy="460375"/>
          </a:xfrm>
          <a:prstGeom prst="rect">
            <a:avLst/>
          </a:prstGeom>
          <a:solidFill>
            <a:schemeClr val="tx2">
              <a:lumMod val="20000"/>
              <a:lumOff val="80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b/</a:t>
            </a:r>
            <a:r>
              <a:rPr sz="2400" b="1" dirty="0" smtClean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. </a:t>
            </a:r>
            <a:r>
              <a:rPr sz="2400" b="1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Các đặc điểm khác của môi trường tự nhiên</a:t>
            </a:r>
            <a:endParaRPr kumimoji="0" lang="en-US" sz="2400" b="1" kern="1200" cap="none" spc="0" normalizeH="0" baseline="0" noProof="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  <a:sym typeface="+mn-e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61963"/>
            <a:ext cx="9144000" cy="0"/>
          </a:xfrm>
          <a:prstGeom prst="line">
            <a:avLst/>
          </a:prstGeom>
          <a:ln w="22225">
            <a:solidFill>
              <a:srgbClr val="0099FF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81200" y="5867400"/>
            <a:ext cx="5029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i="1" dirty="0">
                <a:solidFill>
                  <a:srgbClr val="0000FF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Đọc Hình 27.2</a:t>
            </a:r>
          </a:p>
          <a:p>
            <a:pPr algn="ctr">
              <a:buNone/>
            </a:pPr>
            <a:r>
              <a:rPr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Cho biết châu Phi có các môi trường tự nhiên nào?</a:t>
            </a:r>
          </a:p>
        </p:txBody>
      </p:sp>
      <p:pic>
        <p:nvPicPr>
          <p:cNvPr id="11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320" y="457200"/>
            <a:ext cx="6567170" cy="5257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8698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45" y="71755"/>
            <a:ext cx="6430010" cy="4728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" name="TextBox 72"/>
          <p:cNvSpPr txBox="1"/>
          <p:nvPr/>
        </p:nvSpPr>
        <p:spPr>
          <a:xfrm>
            <a:off x="1295400" y="4800600"/>
            <a:ext cx="59232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dirty="0">
                <a:latin typeface="Calibri" panose="020F0502020204030204" pitchFamily="34" charset="0"/>
                <a:ea typeface="Arial" panose="020B0604020202020204" pitchFamily="34" charset="0"/>
              </a:rPr>
              <a:t>Quan sát H27.2</a:t>
            </a:r>
          </a:p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- </a:t>
            </a:r>
            <a:r>
              <a:rPr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Nhận xét sự phân bố của các môi trường tự nhiên ở châu Phi?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291590" y="5486400"/>
            <a:ext cx="63373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- </a:t>
            </a:r>
            <a:r>
              <a:rPr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Giải thích tại sao các môi trường tự nhiên lại phân bố như vậy?</a:t>
            </a:r>
          </a:p>
        </p:txBody>
      </p:sp>
    </p:spTree>
    <p:extLst>
      <p:ext uri="{BB962C8B-B14F-4D97-AF65-F5344CB8AC3E}">
        <p14:creationId xmlns:p14="http://schemas.microsoft.com/office/powerpoint/2010/main" val="29822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3" grpId="1"/>
      <p:bldP spid="119" grpId="0"/>
      <p:bldP spid="1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33400"/>
            <a:ext cx="8686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Các bức ảnh sau thuộc môi trường địa lí nào?</a:t>
            </a:r>
          </a:p>
          <a:p>
            <a:pPr algn="ctr">
              <a:buNone/>
            </a:pPr>
            <a:r>
              <a:rPr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Chúng hình thành trong điều kiện tự nhiên như thế nào?</a:t>
            </a:r>
          </a:p>
        </p:txBody>
      </p:sp>
      <p:pic>
        <p:nvPicPr>
          <p:cNvPr id="1026" name="Picture 2" descr="J:\Thao giang II\Saha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25" y="3984625"/>
            <a:ext cx="3454400" cy="2339975"/>
          </a:xfrm>
          <a:prstGeom prst="rect">
            <a:avLst/>
          </a:prstGeom>
          <a:noFill/>
          <a:ln w="158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7" name="Picture 3" descr="J:\Thao giang II\XekWT2TN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1295400"/>
            <a:ext cx="3454400" cy="2362200"/>
          </a:xfrm>
          <a:prstGeom prst="rect">
            <a:avLst/>
          </a:prstGeom>
          <a:noFill/>
          <a:ln w="158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8" name="Picture 4" descr="J:\Thao giang II\24444-serengeti_national_park_tanzan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13" y="1295400"/>
            <a:ext cx="3454400" cy="2362200"/>
          </a:xfrm>
          <a:prstGeom prst="rect">
            <a:avLst/>
          </a:prstGeom>
          <a:noFill/>
          <a:ln w="158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TextBox 1"/>
          <p:cNvSpPr txBox="1"/>
          <p:nvPr/>
        </p:nvSpPr>
        <p:spPr>
          <a:xfrm>
            <a:off x="3846513" y="1295400"/>
            <a:ext cx="304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2000" b="1" dirty="0"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3400" y="1295400"/>
            <a:ext cx="304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2000" b="1" dirty="0">
                <a:latin typeface="Calibri" panose="020F0502020204030204" pitchFamily="34" charset="0"/>
                <a:ea typeface="Arial" panose="020B0604020202020204" pitchFamily="34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7625" y="3973513"/>
            <a:ext cx="304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2000" b="1" dirty="0">
                <a:latin typeface="Calibri" panose="020F0502020204030204" pitchFamily="34" charset="0"/>
                <a:ea typeface="Arial" panose="020B0604020202020204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53400" y="4006850"/>
            <a:ext cx="304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2000" b="1" dirty="0">
                <a:latin typeface="Calibri" panose="020F0502020204030204" pitchFamily="34" charset="0"/>
                <a:ea typeface="Arial" panose="020B0604020202020204" pitchFamily="34" charset="0"/>
              </a:rPr>
              <a:t>D</a:t>
            </a:r>
          </a:p>
        </p:txBody>
      </p:sp>
      <p:pic>
        <p:nvPicPr>
          <p:cNvPr id="1030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800" y="4006850"/>
            <a:ext cx="3454400" cy="2317750"/>
          </a:xfrm>
          <a:prstGeom prst="rect">
            <a:avLst/>
          </a:prstGeom>
          <a:noFill/>
          <a:ln w="158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" name="TextBox 14"/>
          <p:cNvSpPr txBox="1"/>
          <p:nvPr/>
        </p:nvSpPr>
        <p:spPr>
          <a:xfrm>
            <a:off x="8153400" y="4006850"/>
            <a:ext cx="304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sz="2000" b="1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5667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0" grpId="0"/>
      <p:bldP spid="11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56ACBC-AB23-4581-9E90-7B99944A9859}"/>
              </a:ext>
            </a:extLst>
          </p:cNvPr>
          <p:cNvSpPr txBox="1">
            <a:spLocks/>
          </p:cNvSpPr>
          <p:nvPr/>
        </p:nvSpPr>
        <p:spPr>
          <a:xfrm>
            <a:off x="368176" y="992457"/>
            <a:ext cx="8076473" cy="40931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r>
              <a:rPr lang="en-US" sz="27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27.2 , 29.1 </a:t>
            </a:r>
          </a:p>
          <a:p>
            <a:pPr>
              <a:buFontTx/>
              <a:buChar char="-"/>
            </a:pP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29.2</a:t>
            </a:r>
          </a:p>
          <a:p>
            <a:pPr>
              <a:buFontTx/>
              <a:buChar char="-"/>
            </a:pP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Phi.</a:t>
            </a:r>
          </a:p>
          <a:p>
            <a:pPr>
              <a:buFontTx/>
              <a:buChar char="-"/>
            </a:pP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Phi.</a:t>
            </a:r>
          </a:p>
          <a:p>
            <a:pPr>
              <a:buFontTx/>
              <a:buChar char="-"/>
            </a:pP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440" y="0"/>
            <a:ext cx="85119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 NHIÊN CHÂU PHI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727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235" y="5391520"/>
            <a:ext cx="8057238" cy="572610"/>
          </a:xfrm>
        </p:spPr>
        <p:txBody>
          <a:bodyPr>
            <a:noAutofit/>
          </a:bodyPr>
          <a:lstStyle/>
          <a:p>
            <a:pPr algn="l"/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F1EC13-3B52-4C8A-933C-075A15F9E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5414"/>
            <a:ext cx="5599810" cy="389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5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1.NHỮNG VẤN ĐỀ VỀ DÂN 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CƯ: </a:t>
            </a:r>
          </a:p>
        </p:txBody>
      </p:sp>
      <p:pic>
        <p:nvPicPr>
          <p:cNvPr id="1026" name="Picture 2" descr="Dựa vào hình 10.1 và thông tin trong bài, em hãy: Nhận xét tỉ suất tă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" y="1005840"/>
            <a:ext cx="7487553" cy="427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64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33C857-C278-4AB6-8B7B-7F02F3016BF6}"/>
              </a:ext>
            </a:extLst>
          </p:cNvPr>
          <p:cNvSpPr txBox="1">
            <a:spLocks/>
          </p:cNvSpPr>
          <p:nvPr/>
        </p:nvSpPr>
        <p:spPr>
          <a:xfrm>
            <a:off x="253087" y="344336"/>
            <a:ext cx="9042656" cy="9682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5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2.NHỮNG VẤN ĐỀ XÃ HỘI</a:t>
            </a:r>
            <a:endParaRPr lang="en-US" sz="22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111">
            <a:extLst>
              <a:ext uri="{FF2B5EF4-FFF2-40B4-BE49-F238E27FC236}">
                <a16:creationId xmlns:a16="http://schemas.microsoft.com/office/drawing/2014/main" id="{485BE98E-5CBA-4C3F-9D1A-A44FDA3D96D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8702" y="1341362"/>
          <a:ext cx="6549501" cy="2485420"/>
        </p:xfrm>
        <a:graphic>
          <a:graphicData uri="http://schemas.openxmlformats.org/drawingml/2006/table">
            <a:tbl>
              <a:tblPr/>
              <a:tblGrid>
                <a:gridCol w="1668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9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8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                 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                   2001</a:t>
                      </a:r>
                    </a:p>
                  </a:txBody>
                  <a:tcPr marL="68580" marR="68580" marT="34274" marB="3427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Diện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tích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triệu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km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Dân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triệu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Tỉ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lệ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dân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(so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thế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giới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) %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Tỉ lệ gia tăng tự nhiên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(%)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Á</a:t>
                      </a:r>
                    </a:p>
                  </a:txBody>
                  <a:tcPr marL="68580" marR="68580" marT="34274" marB="3427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44,4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3766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60,8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Âu</a:t>
                      </a:r>
                    </a:p>
                  </a:txBody>
                  <a:tcPr marL="68580" marR="68580" marT="34274" marB="3427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728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11,6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- 0,1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Đại Dương</a:t>
                      </a:r>
                    </a:p>
                  </a:txBody>
                  <a:tcPr marL="68580" marR="68580" marT="34274" marB="3427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8,5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Mĩ</a:t>
                      </a:r>
                    </a:p>
                  </a:txBody>
                  <a:tcPr marL="68580" marR="68580" marT="34274" marB="3427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850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13,7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Châu Phi</a:t>
                      </a:r>
                    </a:p>
                  </a:txBody>
                  <a:tcPr marL="68580" marR="68580" marT="34274" marB="3427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818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13,4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2,4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</a:rPr>
                        <a:t>Tổng thế giới</a:t>
                      </a:r>
                    </a:p>
                  </a:txBody>
                  <a:tcPr marL="68580" marR="68580" marT="34274" marB="3427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</a:rPr>
                        <a:t>134,9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</a:rPr>
                        <a:t>6193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</a:rPr>
                        <a:t>1,3</a:t>
                      </a:r>
                    </a:p>
                  </a:txBody>
                  <a:tcPr marL="68580" marR="68580" marT="34274" marB="342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Group 82">
            <a:extLst>
              <a:ext uri="{FF2B5EF4-FFF2-40B4-BE49-F238E27FC236}">
                <a16:creationId xmlns:a16="http://schemas.microsoft.com/office/drawing/2014/main" id="{08E351F4-675E-4FD7-A2DE-BDD425DD176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8701" y="3822570"/>
          <a:ext cx="6549502" cy="2092034"/>
        </p:xfrm>
        <a:graphic>
          <a:graphicData uri="http://schemas.openxmlformats.org/drawingml/2006/table">
            <a:tbl>
              <a:tblPr/>
              <a:tblGrid>
                <a:gridCol w="1310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1" marB="342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Dân số (triệu người)</a:t>
                      </a:r>
                    </a:p>
                  </a:txBody>
                  <a:tcPr marL="68580" marR="68580" marT="34271" marB="342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Tỉ lệ sinh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(%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15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71" marB="342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Tỉ lệ tử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(%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68580" marR="68580" marT="34271" marB="342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Tỉ lệ gia tăng tự nhiên (%)</a:t>
                      </a:r>
                    </a:p>
                  </a:txBody>
                  <a:tcPr marL="68580" marR="68580" marT="34271" marB="342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Ê-ti-ô-pi-a</a:t>
                      </a:r>
                    </a:p>
                  </a:txBody>
                  <a:tcPr marL="68580" marR="68580" marT="34271" marB="342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65,4</a:t>
                      </a:r>
                    </a:p>
                  </a:txBody>
                  <a:tcPr marL="68580" marR="68580" marT="34271" marB="342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</a:t>
                      </a:r>
                    </a:p>
                  </a:txBody>
                  <a:tcPr marL="68580" marR="68580" marT="34271" marB="342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68580" marR="68580" marT="34271" marB="342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2,9</a:t>
                      </a:r>
                    </a:p>
                  </a:txBody>
                  <a:tcPr marL="68580" marR="68580" marT="34271" marB="342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 cập</a:t>
                      </a:r>
                    </a:p>
                  </a:txBody>
                  <a:tcPr marL="68580" marR="68580" marT="34271" marB="342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69,8</a:t>
                      </a:r>
                    </a:p>
                  </a:txBody>
                  <a:tcPr marL="68580" marR="68580" marT="34271" marB="342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L="68580" marR="68580" marT="34271" marB="342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68580" marR="68580" marT="34271" marB="342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2,1</a:t>
                      </a:r>
                    </a:p>
                  </a:txBody>
                  <a:tcPr marL="68580" marR="68580" marT="34271" marB="342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Tan-da-ni-a</a:t>
                      </a:r>
                    </a:p>
                  </a:txBody>
                  <a:tcPr marL="68580" marR="68580" marT="34271" marB="342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36,2</a:t>
                      </a:r>
                    </a:p>
                  </a:txBody>
                  <a:tcPr marL="68580" marR="68580" marT="34271" marB="342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</a:t>
                      </a:r>
                    </a:p>
                  </a:txBody>
                  <a:tcPr marL="68580" marR="68580" marT="34271" marB="342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68580" marR="68580" marT="34271" marB="342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2,8</a:t>
                      </a:r>
                    </a:p>
                  </a:txBody>
                  <a:tcPr marL="68580" marR="68580" marT="34271" marB="342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Ni-giê-ri-a</a:t>
                      </a:r>
                    </a:p>
                  </a:txBody>
                  <a:tcPr marL="68580" marR="68580" marT="34271" marB="342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126,6</a:t>
                      </a:r>
                    </a:p>
                  </a:txBody>
                  <a:tcPr marL="68580" marR="68580" marT="34271" marB="342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</a:t>
                      </a:r>
                    </a:p>
                  </a:txBody>
                  <a:tcPr marL="68580" marR="68580" marT="34271" marB="342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68580" marR="68580" marT="34271" marB="342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2,7</a:t>
                      </a:r>
                    </a:p>
                  </a:txBody>
                  <a:tcPr marL="68580" marR="68580" marT="34271" marB="342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 Nam Phi</a:t>
                      </a:r>
                    </a:p>
                  </a:txBody>
                  <a:tcPr marL="68580" marR="68580" marT="34271" marB="342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43,6</a:t>
                      </a:r>
                    </a:p>
                  </a:txBody>
                  <a:tcPr marL="68580" marR="68580" marT="34271" marB="342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L="68580" marR="68580" marT="34271" marB="342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68580" marR="68580" marT="34271" marB="342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</a:t>
                      </a:r>
                    </a:p>
                  </a:txBody>
                  <a:tcPr marL="68580" marR="68580" marT="34271" marB="342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B5C622D4-1828-4CD2-9D58-364F4ED4C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431" y="2069052"/>
            <a:ext cx="1890944" cy="2616694"/>
          </a:xfrm>
        </p:spPr>
        <p:txBody>
          <a:bodyPr>
            <a:noAutofit/>
          </a:bodyPr>
          <a:lstStyle/>
          <a:p>
            <a:pPr algn="l"/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91, 92</a:t>
            </a:r>
          </a:p>
        </p:txBody>
      </p:sp>
    </p:spTree>
    <p:extLst>
      <p:ext uri="{BB962C8B-B14F-4D97-AF65-F5344CB8AC3E}">
        <p14:creationId xmlns:p14="http://schemas.microsoft.com/office/powerpoint/2010/main" val="1330109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192</TotalTime>
  <Words>676</Words>
  <Application>Microsoft Office PowerPoint</Application>
  <PresentationFormat>On-screen Show (4:3)</PresentationFormat>
  <Paragraphs>120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 lược đồ và trả lời các câu hỏi trong SGK trang 89</vt:lpstr>
      <vt:lpstr>Quan sát lược đồ, một số hình ảnh và trả lời các câu hỏi trong SGK trang 91, 92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Hồ Thị Duyên</dc:creator>
  <cp:lastModifiedBy>VTVH</cp:lastModifiedBy>
  <cp:revision>19</cp:revision>
  <dcterms:created xsi:type="dcterms:W3CDTF">2021-08-31T09:00:32Z</dcterms:created>
  <dcterms:modified xsi:type="dcterms:W3CDTF">2022-12-04T08:54:07Z</dcterms:modified>
</cp:coreProperties>
</file>