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3"/>
  </p:notesMasterIdLst>
  <p:sldIdLst>
    <p:sldId id="258" r:id="rId3"/>
    <p:sldId id="315" r:id="rId4"/>
    <p:sldId id="313" r:id="rId5"/>
    <p:sldId id="303" r:id="rId6"/>
    <p:sldId id="316" r:id="rId7"/>
    <p:sldId id="304" r:id="rId8"/>
    <p:sldId id="314" r:id="rId9"/>
    <p:sldId id="319" r:id="rId10"/>
    <p:sldId id="317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CCFF66"/>
    <a:srgbClr val="33CCCC"/>
    <a:srgbClr val="009999"/>
    <a:srgbClr val="9933FF"/>
    <a:srgbClr val="9900CC"/>
    <a:srgbClr val="00CC99"/>
    <a:srgbClr val="339933"/>
    <a:srgbClr val="33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8794D-59CC-438B-AF2A-934080E2B3D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020C9-06A3-4337-8160-87D76CD9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82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3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1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119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14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31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7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3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6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7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C37BE-FED8-4B4D-9127-DE2B3ED35EA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E061A-FA93-4697-9213-3BC9C33EF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7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12E33A-9C82-482C-9C74-B2AEE822D9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894887-AFF2-41C8-A6A7-949B43B699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8491" y="1077516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38 -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62200" y="609601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997991"/>
            <a:ext cx="11804071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39226"/>
            <a:ext cx="6096000" cy="839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" marR="0" indent="-190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b="1" kern="14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1: CHÂU ÂU</a:t>
            </a:r>
            <a:endParaRPr lang="en-US" sz="2200" b="1" kern="1400" spc="-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200" b="1" kern="14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r>
              <a:rPr lang="en-US" sz="2200" b="1" kern="14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vi-VN" sz="2200" kern="1400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 NHIÊN CHÂU ÂU</a:t>
            </a:r>
            <a:endParaRPr lang="en-US" sz="2200" b="1" kern="1400" spc="-5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5628" y="744477"/>
            <a:ext cx="98797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Đới thiên nhiên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Đới lạnh: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Có khí hậu cực và cận cực; chiếm một phần nhỏ diện tích lãnh thổ, bao gồm các đảo, quần đảo ở Bắc Băng Dương và một dải hẹp ở phía Bắc châu lục.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Quanh năm tuyết bao phủ, sinh vật nghèo nàn, động vật có một số loài chịu được lạnh.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Đới ôn hòa: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chiếm phần lớn lãnh thổ châu Âu, thiên nhiên phân hóa đa dạng (thay đổi theo sự thay đổi của nhiệt độ và lượng mưa).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Ven biển phía tây: mùa đông ấm, mùa hạ mát, mưa nhiều→Thảm thực vật chủ yếu là rừng lá rộng.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Lục địa phía đông: khí hậu mang tính chất lục địa, mưa ít, thiên nhiên thay đổi từ Bắc-Nam: rừng lá kim, rừng hỗn giao, thảo nguyên rừng, thảo nguyên, bán hoang mạc.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Phía nam: khí hậu cận nhiệt đới trung hải→Rừng và cây bụi lá cứng phát triển.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6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41" y="629734"/>
            <a:ext cx="5950212" cy="5468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973" y="1581374"/>
            <a:ext cx="4410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latin typeface="+mj-lt"/>
              </a:rPr>
              <a:t>Dựa vào hình 1.1 và thông tin trong bài, em hãy:</a:t>
            </a:r>
            <a:endParaRPr lang="en-US" dirty="0">
              <a:latin typeface="+mj-lt"/>
            </a:endParaRPr>
          </a:p>
          <a:p>
            <a:r>
              <a:rPr lang="vi-VN" i="1" dirty="0">
                <a:latin typeface="+mj-lt"/>
              </a:rPr>
              <a:t>- Trình bày đặc điểm kích thước và hình dạng của châu Âu.</a:t>
            </a:r>
            <a:endParaRPr lang="en-US" dirty="0">
              <a:latin typeface="+mj-lt"/>
            </a:endParaRPr>
          </a:p>
          <a:p>
            <a:r>
              <a:rPr lang="vi-VN" i="1" dirty="0">
                <a:latin typeface="+mj-lt"/>
              </a:rPr>
              <a:t>- Nêu đặc điểm vị trí địa lí của châu Âu.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973" y="629734"/>
            <a:ext cx="400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trí, hình dạng, kích thước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1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8179" y="889844"/>
            <a:ext cx="102055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trí, hình dạng, kích thước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khá nhỏ: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(chỉ lớn hơn châu Đại Dương).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Thuộc lục địa: Á –Âu.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Vĩ độ: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mặt giáp biển và đại dương.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……………………………….</a:t>
            </a:r>
          </a:p>
          <a:p>
            <a:pPr lvl="0">
              <a:lnSpc>
                <a:spcPct val="150000"/>
              </a:lnSpc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	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tây giáp: ...................................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	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………………………………..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</a:t>
            </a:r>
          </a:p>
          <a:p>
            <a:pPr lvl="0">
              <a:lnSpc>
                <a:spcPct val="150000"/>
              </a:lnSpc>
            </a:pP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vi-V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→tạo thành nhiều bán đảo, biển, vũng vịnh ăn sâu vào đất liền.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2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62800" y="485388"/>
            <a:ext cx="22042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Địa hình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76" y="106514"/>
            <a:ext cx="533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193" y="1523781"/>
            <a:ext cx="446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latin typeface="+mj-lt"/>
              </a:rPr>
              <a:t>Dựa vào hình 1.1 và thông tin trong bài, em hãy:</a:t>
            </a:r>
            <a:endParaRPr lang="en-US" dirty="0">
              <a:latin typeface="+mj-lt"/>
            </a:endParaRPr>
          </a:p>
          <a:p>
            <a:r>
              <a:rPr lang="vi-VN" i="1" dirty="0">
                <a:latin typeface="+mj-lt"/>
              </a:rPr>
              <a:t>- Kể tên và xác định các đồng bằng, các dãy núi chính ở châu Âu.</a:t>
            </a:r>
            <a:endParaRPr lang="en-US" dirty="0">
              <a:latin typeface="+mj-lt"/>
            </a:endParaRPr>
          </a:p>
          <a:p>
            <a:r>
              <a:rPr lang="vi-VN" i="1" dirty="0">
                <a:latin typeface="+mj-lt"/>
              </a:rPr>
              <a:t>- Phân tích đặc điểm các khu vực địa hình đồng bằng và miền núi ở châu Âu.</a:t>
            </a:r>
            <a:endParaRPr lang="en-US" dirty="0">
              <a:latin typeface="+mj-lt"/>
            </a:endParaRPr>
          </a:p>
          <a:p>
            <a:r>
              <a:rPr lang="vi-VN" i="1" dirty="0"/>
              <a:t>                  </a:t>
            </a:r>
            <a:endParaRPr lang="en-US" dirty="0"/>
          </a:p>
          <a:p>
            <a:r>
              <a:rPr lang="vi-VN" i="1" dirty="0"/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41" y="629734"/>
            <a:ext cx="5950212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096" y="547609"/>
            <a:ext cx="9112469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>
              <a:lnSpc>
                <a:spcPct val="150000"/>
              </a:lnSpc>
            </a:pP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Đặc điểm tự nhiên của châu Âu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Địa hình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- 2 khu vực địa hình: đồng bằng và miền núi.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Khu vực đồng bằng: chiếm 2/3 diện tích châu lục gồm đồng bằng Bắc Âu, đồng bằng Tây Âu, đồng bằng Đông Âu, các đồng bằng trung lưu, hạ lưu Đa-nuyp,…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Khu vực miền núi bao gồm: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Địa hình núi già phân bố ở phía Bắc và trung tâm châu lục gồm dãy Xcan-đi-na-vi, U-ran,...Phần lớn các dãy núi có độ cao trung bình và thấp.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Địa hình núi trẻ phân bố chủ yếu ở phía Nam, chiếm 1,5% diện tích lãnh thổ, gồm dãy An-pơ, Ban-căng,... Phần lớn các núi có độ cao trung bình dưới 2 000m.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1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0732" y="675624"/>
            <a:ext cx="22042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a. Địa hình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71" y="263137"/>
            <a:ext cx="533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4514" y="1105000"/>
            <a:ext cx="22042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Khí hậu</a:t>
            </a:r>
          </a:p>
        </p:txBody>
      </p:sp>
      <p:pic>
        <p:nvPicPr>
          <p:cNvPr id="32" name="image14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04735" y="524747"/>
            <a:ext cx="5554980" cy="5572125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278467" y="1765738"/>
            <a:ext cx="513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latin typeface="+mj-lt"/>
              </a:rPr>
              <a:t>Dựa vào hình 1.2 và thông tin trong bài, em hãy:</a:t>
            </a:r>
            <a:endParaRPr lang="en-US" dirty="0">
              <a:latin typeface="+mj-lt"/>
            </a:endParaRPr>
          </a:p>
          <a:p>
            <a:r>
              <a:rPr lang="vi-VN" i="1" dirty="0">
                <a:latin typeface="+mj-lt"/>
              </a:rPr>
              <a:t>- Kể tên các đới và kiểu khí hậu của châu Âu.</a:t>
            </a:r>
            <a:endParaRPr lang="en-US" dirty="0">
              <a:latin typeface="+mj-lt"/>
            </a:endParaRPr>
          </a:p>
          <a:p>
            <a:r>
              <a:rPr lang="vi-VN" i="1" dirty="0">
                <a:latin typeface="+mj-lt"/>
              </a:rPr>
              <a:t>- Trình bày đặc điểm phân hóa khí hậu ở châu Âu. 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18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0729" y="670904"/>
            <a:ext cx="97115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Khí hậu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sự phân hóa mạnh từ bắc xuống nam, từ tây sang đông tạo nên các đới và kiểu khí hậu khác nhau gồm: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Đới khí hậu cực và cận cực: quanh năm giá lạnh, lượng mưa rất ít (dưới 500mm).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Đới khí hậu ôn đới: chiếm diện tích lớn nhất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Khí hậu ôn đới hải dương (ven biển phía Tây): ôn hòa, mùa đông tương đối ẩm, mùa hạ mát, có mưa quanh năm, lượng mưa trung bình năm tương đối lớn (800 – 1000 mm trở lên).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Khí hậu ôn đới lục địa (vùng trung tâm và phía đông): mùa đông lạnh và khô, mùa hạ nóng và ẩm. Lượng mưa nhỏ, trung bình năm chỉ trên dưới 500mm, mưa chủ yếu vào mùa hạ.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Đới khí hậu cận nhiệt (phía nam), kiểu cận nhiệt địa trung hải: mùa hạ nóng và khô, thời tiết ổn định. Mùa đông ấm và mưa nhiều. Lượng mưa trung bình năm khoảng 500 – 700mm.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Vùng núi: khí hậu phân hóa theo độ cao, đỉnh núi thường có tuyết.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5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096" y="598203"/>
            <a:ext cx="5950212" cy="5468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385" y="484436"/>
            <a:ext cx="13837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Sông ngòi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435" y="1372914"/>
            <a:ext cx="5055475" cy="208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Dựa vào hình 1.1 và thông tin trong bài, em hãy: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các con sông lớn ở châu Âu: Von-ga, Đa-nuýp, Rai-nơ.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Cho biết các con sông trên đổ ra biển và đại dương nào?                                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230" y="3074185"/>
            <a:ext cx="5379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3. Sông ngòi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- Mạng lưới dày đặc.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- Có lượng nước dồi dào, chế độ nước phức tạp (sông Vôn-ga, Đa-nuyp, Rai-nơ,...)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- Nguồn cấp nước: mưa, băng tuyết tan.</a:t>
            </a:r>
            <a:endParaRPr lang="en-US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</a:rPr>
              <a:t>- Hệ thống kênh đào phát triển, giao thông thuận lợi.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4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04735" y="524747"/>
            <a:ext cx="5554980" cy="5572125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315310" y="1402196"/>
            <a:ext cx="5507421" cy="2161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Dựa vào hình 1.2 và thông tin trong bài, em hãy: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Kể tên các đới và kiểu khí hậu của châu Âu.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Trình bày đặc điểm phân hóa khí hậu ở châu Âu.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Xác định các đới thiên nhiên châu Âu.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indent="0" algn="just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Cho biết thiên nhiên ở đới ôn hòa của châu Âu có sự phân hóa như thế nào?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118" y="546703"/>
            <a:ext cx="19415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" marR="0" indent="-190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Đới thiên nhiên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41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946</Words>
  <Application>Microsoft Office PowerPoint</Application>
  <PresentationFormat>Custom</PresentationFormat>
  <Paragraphs>70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Windows User</cp:lastModifiedBy>
  <cp:revision>91</cp:revision>
  <dcterms:created xsi:type="dcterms:W3CDTF">2022-07-30T05:32:27Z</dcterms:created>
  <dcterms:modified xsi:type="dcterms:W3CDTF">2022-11-13T08:23:53Z</dcterms:modified>
</cp:coreProperties>
</file>