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9"/>
  </p:notesMasterIdLst>
  <p:sldIdLst>
    <p:sldId id="256" r:id="rId2"/>
    <p:sldId id="258" r:id="rId3"/>
    <p:sldId id="259" r:id="rId4"/>
    <p:sldId id="260" r:id="rId5"/>
    <p:sldId id="261" r:id="rId6"/>
    <p:sldId id="262" r:id="rId7"/>
    <p:sldId id="263" r:id="rId8"/>
  </p:sldIdLst>
  <p:sldSz cx="9144000" cy="5143500" type="screen16x9"/>
  <p:notesSz cx="6858000" cy="9144000"/>
  <p:embeddedFontLst>
    <p:embeddedFont>
      <p:font typeface="Amatic SC" charset="-79"/>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84218DE6-D431-4044-9C84-DCB305295717}">
  <a:tblStyle styleId="{84218DE6-D431-4044-9C84-DCB305295717}"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4D890D1-4835-4479-89E5-008A3579EB0F}"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2" d="100"/>
          <a:sy n="102" d="100"/>
        </p:scale>
        <p:origin x="-456" y="1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49896773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375"/>
            <a:ext cx="6858000" cy="17907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Slide Number Placeholder 3"/>
          <p:cNvSpPr>
            <a:spLocks noGrp="1"/>
          </p:cNvSpPr>
          <p:nvPr>
            <p:ph type="sldNum" idx="10"/>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798442013"/>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02900" y="760925"/>
            <a:ext cx="5660100" cy="471300"/>
          </a:xfrm>
          <a:prstGeom prst="rect">
            <a:avLst/>
          </a:prstGeom>
          <a:noFill/>
          <a:ln>
            <a:noFill/>
          </a:ln>
        </p:spPr>
        <p:txBody>
          <a:bodyPr spcFirstLastPara="1" wrap="square" lIns="0" tIns="0" rIns="0" bIns="0" anchor="b" anchorCtr="0">
            <a:noAutofit/>
          </a:bodyPr>
          <a:lstStyle>
            <a:lvl1pPr lvl="0"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1pPr>
            <a:lvl2pPr lvl="1"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2pPr>
            <a:lvl3pPr lvl="2"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3pPr>
            <a:lvl4pPr lvl="3"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4pPr>
            <a:lvl5pPr lvl="4"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5pPr>
            <a:lvl6pPr lvl="5"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6pPr>
            <a:lvl7pPr lvl="6"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7pPr>
            <a:lvl8pPr lvl="7"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8pPr>
            <a:lvl9pPr lvl="8" rtl="0">
              <a:lnSpc>
                <a:spcPct val="90000"/>
              </a:lnSpc>
              <a:spcBef>
                <a:spcPts val="0"/>
              </a:spcBef>
              <a:spcAft>
                <a:spcPts val="0"/>
              </a:spcAft>
              <a:buClr>
                <a:schemeClr val="accent1"/>
              </a:buClr>
              <a:buSzPts val="3400"/>
              <a:buFont typeface="Amatic SC"/>
              <a:buNone/>
              <a:defRPr sz="3400" b="1">
                <a:solidFill>
                  <a:schemeClr val="accent1"/>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702900" y="1430148"/>
            <a:ext cx="5660100" cy="3033900"/>
          </a:xfrm>
          <a:prstGeom prst="rect">
            <a:avLst/>
          </a:prstGeom>
          <a:noFill/>
          <a:ln>
            <a:noFill/>
          </a:ln>
        </p:spPr>
        <p:txBody>
          <a:bodyPr spcFirstLastPara="1" wrap="square" lIns="0" tIns="0" rIns="0" bIns="0" anchor="t" anchorCtr="0">
            <a:noAutofit/>
          </a:bodyPr>
          <a:lstStyle>
            <a:lvl1pPr marL="457200" lvl="0" indent="-381000" rtl="0">
              <a:lnSpc>
                <a:spcPct val="115000"/>
              </a:lnSpc>
              <a:spcBef>
                <a:spcPts val="0"/>
              </a:spcBef>
              <a:spcAft>
                <a:spcPts val="0"/>
              </a:spcAft>
              <a:buClr>
                <a:schemeClr val="accent2"/>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81000" rtl="0">
              <a:lnSpc>
                <a:spcPct val="115000"/>
              </a:lnSpc>
              <a:spcBef>
                <a:spcPts val="800"/>
              </a:spcBef>
              <a:spcAft>
                <a:spcPts val="0"/>
              </a:spcAft>
              <a:buClr>
                <a:schemeClr val="accent2"/>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81000" rtl="0">
              <a:lnSpc>
                <a:spcPct val="115000"/>
              </a:lnSpc>
              <a:spcBef>
                <a:spcPts val="800"/>
              </a:spcBef>
              <a:spcAft>
                <a:spcPts val="0"/>
              </a:spcAft>
              <a:buClr>
                <a:schemeClr val="accent2"/>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rtl="0">
              <a:lnSpc>
                <a:spcPct val="115000"/>
              </a:lnSpc>
              <a:spcBef>
                <a:spcPts val="80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rtl="0">
              <a:lnSpc>
                <a:spcPct val="115000"/>
              </a:lnSpc>
              <a:spcBef>
                <a:spcPts val="800"/>
              </a:spcBef>
              <a:spcAft>
                <a:spcPts val="80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696403" y="4673650"/>
            <a:ext cx="333000" cy="393600"/>
          </a:xfrm>
          <a:prstGeom prst="rect">
            <a:avLst/>
          </a:prstGeom>
          <a:noFill/>
          <a:ln>
            <a:noFill/>
          </a:ln>
        </p:spPr>
        <p:txBody>
          <a:bodyPr spcFirstLastPara="1" wrap="square" lIns="0" tIns="0" rIns="0" bIns="0" anchor="ctr" anchorCtr="0">
            <a:noAutofit/>
          </a:bodyPr>
          <a:lstStyle>
            <a:lvl1pPr lvl="0" algn="r" rtl="0">
              <a:buNone/>
              <a:defRPr sz="1500">
                <a:solidFill>
                  <a:schemeClr val="dk1"/>
                </a:solidFill>
                <a:latin typeface="Amatic SC"/>
                <a:ea typeface="Amatic SC"/>
                <a:cs typeface="Amatic SC"/>
                <a:sym typeface="Amatic SC"/>
              </a:defRPr>
            </a:lvl1pPr>
            <a:lvl2pPr lvl="1" algn="r" rtl="0">
              <a:buNone/>
              <a:defRPr sz="1500">
                <a:solidFill>
                  <a:schemeClr val="dk1"/>
                </a:solidFill>
                <a:latin typeface="Amatic SC"/>
                <a:ea typeface="Amatic SC"/>
                <a:cs typeface="Amatic SC"/>
                <a:sym typeface="Amatic SC"/>
              </a:defRPr>
            </a:lvl2pPr>
            <a:lvl3pPr lvl="2" algn="r" rtl="0">
              <a:buNone/>
              <a:defRPr sz="1500">
                <a:solidFill>
                  <a:schemeClr val="dk1"/>
                </a:solidFill>
                <a:latin typeface="Amatic SC"/>
                <a:ea typeface="Amatic SC"/>
                <a:cs typeface="Amatic SC"/>
                <a:sym typeface="Amatic SC"/>
              </a:defRPr>
            </a:lvl3pPr>
            <a:lvl4pPr lvl="3" algn="r" rtl="0">
              <a:buNone/>
              <a:defRPr sz="1500">
                <a:solidFill>
                  <a:schemeClr val="dk1"/>
                </a:solidFill>
                <a:latin typeface="Amatic SC"/>
                <a:ea typeface="Amatic SC"/>
                <a:cs typeface="Amatic SC"/>
                <a:sym typeface="Amatic SC"/>
              </a:defRPr>
            </a:lvl4pPr>
            <a:lvl5pPr lvl="4" algn="r" rtl="0">
              <a:buNone/>
              <a:defRPr sz="1500">
                <a:solidFill>
                  <a:schemeClr val="dk1"/>
                </a:solidFill>
                <a:latin typeface="Amatic SC"/>
                <a:ea typeface="Amatic SC"/>
                <a:cs typeface="Amatic SC"/>
                <a:sym typeface="Amatic SC"/>
              </a:defRPr>
            </a:lvl5pPr>
            <a:lvl6pPr lvl="5" algn="r" rtl="0">
              <a:buNone/>
              <a:defRPr sz="1500">
                <a:solidFill>
                  <a:schemeClr val="dk1"/>
                </a:solidFill>
                <a:latin typeface="Amatic SC"/>
                <a:ea typeface="Amatic SC"/>
                <a:cs typeface="Amatic SC"/>
                <a:sym typeface="Amatic SC"/>
              </a:defRPr>
            </a:lvl6pPr>
            <a:lvl7pPr lvl="6" algn="r" rtl="0">
              <a:buNone/>
              <a:defRPr sz="1500">
                <a:solidFill>
                  <a:schemeClr val="dk1"/>
                </a:solidFill>
                <a:latin typeface="Amatic SC"/>
                <a:ea typeface="Amatic SC"/>
                <a:cs typeface="Amatic SC"/>
                <a:sym typeface="Amatic SC"/>
              </a:defRPr>
            </a:lvl7pPr>
            <a:lvl8pPr lvl="7" algn="r" rtl="0">
              <a:buNone/>
              <a:defRPr sz="1500">
                <a:solidFill>
                  <a:schemeClr val="dk1"/>
                </a:solidFill>
                <a:latin typeface="Amatic SC"/>
                <a:ea typeface="Amatic SC"/>
                <a:cs typeface="Amatic SC"/>
                <a:sym typeface="Amatic SC"/>
              </a:defRPr>
            </a:lvl8pPr>
            <a:lvl9pPr lvl="8" algn="r" rtl="0">
              <a:buNone/>
              <a:defRPr sz="1500">
                <a:solidFill>
                  <a:schemeClr val="dk1"/>
                </a:solidFill>
                <a:latin typeface="Amatic SC"/>
                <a:ea typeface="Amatic SC"/>
                <a:cs typeface="Amatic SC"/>
                <a:sym typeface="Amatic SC"/>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60"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23930" y="152834"/>
            <a:ext cx="3227165" cy="877548"/>
          </a:xfrm>
          <a:prstGeom prst="rect">
            <a:avLst/>
          </a:prstGeom>
        </p:spPr>
        <p:txBody>
          <a:bodyPr wrap="none">
            <a:spAutoFit/>
          </a:bodyPr>
          <a:lstStyle/>
          <a:p>
            <a:pPr algn="ctr"/>
            <a:r>
              <a:rPr lang="en-US" sz="2200" b="1" dirty="0" err="1">
                <a:latin typeface="Times New Roman" panose="02020603050405020304" pitchFamily="18" charset="0"/>
                <a:ea typeface="Times New Roman" panose="02020603050405020304" pitchFamily="18" charset="0"/>
              </a:rPr>
              <a:t>Chủ</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đề</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chung</a:t>
            </a:r>
            <a:r>
              <a:rPr lang="en-US" sz="2200" b="1" dirty="0">
                <a:latin typeface="Times New Roman" panose="02020603050405020304" pitchFamily="18" charset="0"/>
                <a:ea typeface="Times New Roman" panose="02020603050405020304" pitchFamily="18" charset="0"/>
              </a:rPr>
              <a:t> 1</a:t>
            </a:r>
          </a:p>
          <a:p>
            <a:pPr algn="ctr">
              <a:lnSpc>
                <a:spcPct val="150000"/>
              </a:lnSpc>
            </a:pPr>
            <a:r>
              <a:rPr lang="en-US" sz="2200" b="1" dirty="0">
                <a:latin typeface="Times New Roman" panose="02020603050405020304" pitchFamily="18" charset="0"/>
                <a:ea typeface="Times New Roman" panose="02020603050405020304" pitchFamily="18" charset="0"/>
              </a:rPr>
              <a:t>C</a:t>
            </a:r>
            <a:r>
              <a:rPr lang="vi-VN" sz="2200" b="1" dirty="0">
                <a:latin typeface="Times New Roman" panose="02020603050405020304" pitchFamily="18" charset="0"/>
                <a:ea typeface="Times New Roman" panose="02020603050405020304" pitchFamily="18" charset="0"/>
              </a:rPr>
              <a:t>ác cuộc phát kiến địa lí </a:t>
            </a:r>
            <a:endParaRPr lang="en-US" sz="2200" b="1" dirty="0"/>
          </a:p>
        </p:txBody>
      </p:sp>
      <p:sp>
        <p:nvSpPr>
          <p:cNvPr id="5" name="Rectangle 4"/>
          <p:cNvSpPr/>
          <p:nvPr/>
        </p:nvSpPr>
        <p:spPr>
          <a:xfrm>
            <a:off x="985707" y="2058960"/>
            <a:ext cx="6488884" cy="1127040"/>
          </a:xfrm>
          <a:prstGeom prst="rect">
            <a:avLst/>
          </a:prstGeom>
        </p:spPr>
        <p:txBody>
          <a:bodyPr wrap="square">
            <a:spAutoFit/>
          </a:bodyPr>
          <a:lstStyle/>
          <a:p>
            <a:pPr algn="just">
              <a:lnSpc>
                <a:spcPct val="106000"/>
              </a:lnSpc>
              <a:spcAft>
                <a:spcPts val="600"/>
              </a:spcAft>
            </a:pPr>
            <a:r>
              <a:rPr lang="en-US" sz="1800" i="1" dirty="0" err="1">
                <a:latin typeface="Times New Roman" panose="02020603050405020304" pitchFamily="18" charset="0"/>
                <a:ea typeface="Times New Roman" panose="02020603050405020304" pitchFamily="18" charset="0"/>
              </a:rPr>
              <a:t>Dựa</a:t>
            </a:r>
            <a:r>
              <a:rPr lang="en-US" sz="1800" i="1" dirty="0">
                <a:latin typeface="Times New Roman" panose="02020603050405020304" pitchFamily="18" charset="0"/>
                <a:ea typeface="Times New Roman" panose="02020603050405020304" pitchFamily="18" charset="0"/>
              </a:rPr>
              <a:t> </a:t>
            </a:r>
            <a:r>
              <a:rPr lang="en-US" sz="1800" i="1" dirty="0" err="1">
                <a:latin typeface="Times New Roman" panose="02020603050405020304" pitchFamily="18" charset="0"/>
                <a:ea typeface="Times New Roman" panose="02020603050405020304" pitchFamily="18" charset="0"/>
              </a:rPr>
              <a:t>vào</a:t>
            </a:r>
            <a:r>
              <a:rPr lang="en-US" sz="1800" i="1" dirty="0">
                <a:latin typeface="Times New Roman" panose="02020603050405020304" pitchFamily="18" charset="0"/>
                <a:ea typeface="Times New Roman" panose="02020603050405020304" pitchFamily="18" charset="0"/>
              </a:rPr>
              <a:t> </a:t>
            </a:r>
            <a:r>
              <a:rPr lang="en-US" sz="1800" i="1" dirty="0" err="1">
                <a:latin typeface="Times New Roman" panose="02020603050405020304" pitchFamily="18" charset="0"/>
                <a:ea typeface="Times New Roman" panose="02020603050405020304" pitchFamily="18" charset="0"/>
              </a:rPr>
              <a:t>thông</a:t>
            </a:r>
            <a:r>
              <a:rPr lang="en-US" sz="1800" i="1" dirty="0">
                <a:latin typeface="Times New Roman" panose="02020603050405020304" pitchFamily="18" charset="0"/>
                <a:ea typeface="Times New Roman" panose="02020603050405020304" pitchFamily="18" charset="0"/>
              </a:rPr>
              <a:t> tin </a:t>
            </a:r>
            <a:r>
              <a:rPr lang="vi-VN" sz="1800" i="1" dirty="0">
                <a:latin typeface="Times New Roman" panose="02020603050405020304" pitchFamily="18" charset="0"/>
                <a:ea typeface="Times New Roman" panose="02020603050405020304" pitchFamily="18" charset="0"/>
              </a:rPr>
              <a:t>mục 1 trang 181 SGK Lịch sử và Địa lí 7</a:t>
            </a:r>
            <a:endParaRPr lang="en-US" sz="1800" i="1" dirty="0">
              <a:latin typeface="Times New Roman" panose="02020603050405020304" pitchFamily="18" charset="0"/>
              <a:ea typeface="Times New Roman" panose="02020603050405020304" pitchFamily="18" charset="0"/>
            </a:endParaRPr>
          </a:p>
          <a:p>
            <a:pPr algn="just">
              <a:lnSpc>
                <a:spcPct val="106000"/>
              </a:lnSpc>
              <a:spcAft>
                <a:spcPts val="600"/>
              </a:spcAft>
            </a:pPr>
            <a:r>
              <a:rPr lang="vi-VN" sz="1800" i="1" dirty="0">
                <a:latin typeface="Times New Roman" panose="02020603050405020304" pitchFamily="18" charset="0"/>
                <a:ea typeface="Times New Roman" panose="02020603050405020304" pitchFamily="18" charset="0"/>
              </a:rPr>
              <a:t>- Giải thích nguyên nhân dẫn tới các cuộc phát kiến địa lí.</a:t>
            </a:r>
            <a:endParaRPr lang="en-US" sz="1800" i="1" dirty="0">
              <a:latin typeface="Times New Roman" panose="02020603050405020304" pitchFamily="18" charset="0"/>
              <a:ea typeface="Times New Roman" panose="02020603050405020304" pitchFamily="18" charset="0"/>
            </a:endParaRPr>
          </a:p>
          <a:p>
            <a:pPr algn="just">
              <a:lnSpc>
                <a:spcPct val="106000"/>
              </a:lnSpc>
              <a:spcAft>
                <a:spcPts val="600"/>
              </a:spcAft>
            </a:pPr>
            <a:r>
              <a:rPr lang="vi-VN" sz="1800" i="1" dirty="0">
                <a:latin typeface="Times New Roman" panose="02020603050405020304" pitchFamily="18" charset="0"/>
                <a:ea typeface="Times New Roman" panose="02020603050405020304" pitchFamily="18" charset="0"/>
              </a:rPr>
              <a:t>- Phân tích những yếu tố tác động đến các cuộc phát kiến địa lí.</a:t>
            </a:r>
            <a:endParaRPr lang="en-US" sz="1800" i="1" dirty="0">
              <a:latin typeface="Times New Roman" panose="02020603050405020304" pitchFamily="18" charset="0"/>
              <a:ea typeface="Times New Roman" panose="02020603050405020304" pitchFamily="18" charset="0"/>
            </a:endParaRPr>
          </a:p>
        </p:txBody>
      </p:sp>
      <p:sp>
        <p:nvSpPr>
          <p:cNvPr id="6" name="Rectangle 5"/>
          <p:cNvSpPr/>
          <p:nvPr/>
        </p:nvSpPr>
        <p:spPr>
          <a:xfrm>
            <a:off x="356531" y="1382788"/>
            <a:ext cx="8217018" cy="418576"/>
          </a:xfrm>
          <a:prstGeom prst="rect">
            <a:avLst/>
          </a:prstGeom>
        </p:spPr>
        <p:txBody>
          <a:bodyPr wrap="square">
            <a:spAutoFit/>
          </a:bodyPr>
          <a:lstStyle/>
          <a:p>
            <a:pPr algn="just">
              <a:lnSpc>
                <a:spcPct val="106000"/>
              </a:lnSpc>
              <a:spcAft>
                <a:spcPts val="600"/>
              </a:spcAft>
            </a:pPr>
            <a:r>
              <a:rPr lang="en-US" sz="2000" b="1" dirty="0">
                <a:latin typeface="Times New Roman" panose="02020603050405020304" pitchFamily="18" charset="0"/>
                <a:ea typeface="Times New Roman" panose="02020603050405020304" pitchFamily="18" charset="0"/>
              </a:rPr>
              <a:t>1. </a:t>
            </a:r>
            <a:r>
              <a:rPr lang="vi-VN" sz="2000" b="1" dirty="0">
                <a:latin typeface="Times New Roman" panose="02020603050405020304" pitchFamily="18" charset="0"/>
                <a:ea typeface="Times New Roman" panose="02020603050405020304" pitchFamily="18" charset="0"/>
              </a:rPr>
              <a:t>Nguyên nhân</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và</a:t>
            </a:r>
            <a:r>
              <a:rPr lang="en-US" sz="2000" b="1" dirty="0">
                <a:latin typeface="Times New Roman" panose="02020603050405020304" pitchFamily="18" charset="0"/>
                <a:ea typeface="Times New Roman" panose="02020603050405020304" pitchFamily="18" charset="0"/>
              </a:rPr>
              <a:t> </a:t>
            </a:r>
            <a:r>
              <a:rPr lang="vi-VN" sz="2000" b="1" dirty="0">
                <a:latin typeface="Times New Roman" panose="02020603050405020304" pitchFamily="18" charset="0"/>
                <a:ea typeface="Times New Roman" panose="02020603050405020304" pitchFamily="18" charset="0"/>
              </a:rPr>
              <a:t>những yếu tố tác động đến các cuộc phát kiến địa lí</a:t>
            </a:r>
            <a:endParaRPr lang="en-US" sz="20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95225238"/>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9922" y="238637"/>
            <a:ext cx="4238661" cy="427681"/>
          </a:xfrm>
          <a:prstGeom prst="rect">
            <a:avLst/>
          </a:prstGeom>
        </p:spPr>
        <p:txBody>
          <a:bodyPr wrap="none">
            <a:spAutoFit/>
          </a:bodyPr>
          <a:lstStyle/>
          <a:p>
            <a:pPr algn="just">
              <a:lnSpc>
                <a:spcPct val="106000"/>
              </a:lnSpc>
              <a:spcAft>
                <a:spcPts val="600"/>
              </a:spcAft>
            </a:pPr>
            <a:r>
              <a:rPr lang="vi-VN" sz="2200" b="1" dirty="0">
                <a:latin typeface="Times New Roman" panose="02020603050405020304" pitchFamily="18" charset="0"/>
                <a:ea typeface="Times New Roman" panose="02020603050405020304" pitchFamily="18" charset="0"/>
              </a:rPr>
              <a:t>2</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Một</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số</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cuộc</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đại</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phát</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kiến</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địa</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lí</a:t>
            </a:r>
            <a:endParaRPr lang="en-US" sz="2200" b="1" dirty="0">
              <a:latin typeface="Times New Roman" panose="02020603050405020304" pitchFamily="18" charset="0"/>
              <a:ea typeface="Times New Roman" panose="02020603050405020304" pitchFamily="18" charset="0"/>
            </a:endParaRPr>
          </a:p>
        </p:txBody>
      </p:sp>
      <p:sp>
        <p:nvSpPr>
          <p:cNvPr id="5" name="Rectangle 4"/>
          <p:cNvSpPr/>
          <p:nvPr/>
        </p:nvSpPr>
        <p:spPr>
          <a:xfrm>
            <a:off x="529456" y="740064"/>
            <a:ext cx="4326826" cy="369332"/>
          </a:xfrm>
          <a:prstGeom prst="rect">
            <a:avLst/>
          </a:prstGeom>
        </p:spPr>
        <p:txBody>
          <a:bodyPr wrap="none">
            <a:spAutoFit/>
          </a:bodyPr>
          <a:lstStyle/>
          <a:p>
            <a:r>
              <a:rPr lang="en-US" sz="1800" b="1" dirty="0">
                <a:latin typeface="Times New Roman" panose="02020603050405020304" pitchFamily="18" charset="0"/>
                <a:ea typeface="Times New Roman" panose="02020603050405020304" pitchFamily="18" charset="0"/>
              </a:rPr>
              <a:t>a. </a:t>
            </a:r>
            <a:r>
              <a:rPr lang="vi-VN" sz="1800" b="1" dirty="0">
                <a:latin typeface="Times New Roman" panose="02020603050405020304" pitchFamily="18" charset="0"/>
                <a:ea typeface="Times New Roman" panose="02020603050405020304" pitchFamily="18" charset="0"/>
              </a:rPr>
              <a:t>Cuộc phát kiến địa lí của C.Cô-lôm-bô:</a:t>
            </a:r>
            <a:r>
              <a:rPr lang="vi-VN" dirty="0">
                <a:latin typeface="Times New Roman" panose="02020603050405020304" pitchFamily="18" charset="0"/>
                <a:ea typeface="Times New Roman" panose="02020603050405020304" pitchFamily="18" charset="0"/>
              </a:rPr>
              <a:t> </a:t>
            </a:r>
            <a:endParaRPr lang="en-US" dirty="0"/>
          </a:p>
        </p:txBody>
      </p:sp>
      <p:pic>
        <p:nvPicPr>
          <p:cNvPr id="6" name="Picture 5" descr="https://lh4.googleusercontent.com/BiYBNuI8AbHlMhgFUyPA2JOFvsloajPq-nENMOYbgYIfYzJlBIiwzPQq9ifzWAQUGfkpZb8MoYcrQlCZxyus446hvW76yK6h4SFI2mY8XCY7SVBcng_kpuPu62mhj1HKAK75Ul9rGtUExG3NAKC0wQ"/>
          <p:cNvPicPr/>
          <p:nvPr/>
        </p:nvPicPr>
        <p:blipFill>
          <a:blip r:embed="rId2">
            <a:extLst>
              <a:ext uri="{28A0092B-C50C-407E-A947-70E740481C1C}">
                <a14:useLocalDpi xmlns:a14="http://schemas.microsoft.com/office/drawing/2010/main" val="0"/>
              </a:ext>
            </a:extLst>
          </a:blip>
          <a:srcRect/>
          <a:stretch>
            <a:fillRect/>
          </a:stretch>
        </p:blipFill>
        <p:spPr bwMode="auto">
          <a:xfrm>
            <a:off x="4714613" y="167779"/>
            <a:ext cx="4311942" cy="4630723"/>
          </a:xfrm>
          <a:prstGeom prst="rect">
            <a:avLst/>
          </a:prstGeom>
          <a:noFill/>
          <a:ln>
            <a:noFill/>
          </a:ln>
        </p:spPr>
      </p:pic>
      <p:sp>
        <p:nvSpPr>
          <p:cNvPr id="7" name="Rectangle 6"/>
          <p:cNvSpPr/>
          <p:nvPr/>
        </p:nvSpPr>
        <p:spPr>
          <a:xfrm>
            <a:off x="284282" y="1982969"/>
            <a:ext cx="4312885" cy="1338828"/>
          </a:xfrm>
          <a:prstGeom prst="rect">
            <a:avLst/>
          </a:prstGeom>
        </p:spPr>
        <p:txBody>
          <a:bodyPr wrap="square">
            <a:spAutoFit/>
          </a:bodyPr>
          <a:lstStyle/>
          <a:p>
            <a:pPr>
              <a:lnSpc>
                <a:spcPct val="150000"/>
              </a:lnSpc>
            </a:pPr>
            <a:r>
              <a:rPr lang="vi-VN" sz="1800" i="1" dirty="0">
                <a:latin typeface="Times New Roman" panose="02020603050405020304" pitchFamily="18" charset="0"/>
                <a:ea typeface="Times New Roman" panose="02020603050405020304" pitchFamily="18" charset="0"/>
              </a:rPr>
              <a:t>Dựa vào lược đồ 1.6 và thông tin trong bài, em hãy mô tả lại cuộc phát kiến địa lí của Cô-lôm-bô (1492)</a:t>
            </a:r>
            <a:endParaRPr lang="en-US" sz="1800" i="1" dirty="0"/>
          </a:p>
        </p:txBody>
      </p:sp>
    </p:spTree>
    <p:extLst>
      <p:ext uri="{BB962C8B-B14F-4D97-AF65-F5344CB8AC3E}">
        <p14:creationId xmlns:p14="http://schemas.microsoft.com/office/powerpoint/2010/main" val="3961147744"/>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062" y="495869"/>
            <a:ext cx="8170876" cy="2631490"/>
          </a:xfrm>
          <a:prstGeom prst="rect">
            <a:avLst/>
          </a:prstGeom>
        </p:spPr>
        <p:txBody>
          <a:bodyPr wrap="square">
            <a:spAutoFit/>
          </a:bodyPr>
          <a:lstStyle/>
          <a:p>
            <a:pPr marL="635" indent="-1905">
              <a:lnSpc>
                <a:spcPct val="150000"/>
              </a:lnSpc>
            </a:pPr>
            <a:r>
              <a:rPr lang="en-US" sz="2000" b="1" dirty="0">
                <a:latin typeface="Times New Roman" panose="02020603050405020304" pitchFamily="18" charset="0"/>
                <a:cs typeface="Times New Roman" panose="02020603050405020304" pitchFamily="18" charset="0"/>
              </a:rPr>
              <a:t>a. </a:t>
            </a:r>
            <a:r>
              <a:rPr lang="vi-VN" sz="2000" b="1" dirty="0">
                <a:latin typeface="Times New Roman" panose="02020603050405020304" pitchFamily="18" charset="0"/>
                <a:cs typeface="Times New Roman" panose="02020603050405020304" pitchFamily="18" charset="0"/>
              </a:rPr>
              <a:t>Cuộc phát kiến địa lí của C.Cô-lôm-bô: </a:t>
            </a:r>
            <a:endParaRPr lang="en-US" sz="2000" b="1" dirty="0">
              <a:latin typeface="Times New Roman" panose="02020603050405020304" pitchFamily="18" charset="0"/>
              <a:cs typeface="Times New Roman" panose="02020603050405020304" pitchFamily="18" charset="0"/>
            </a:endParaRPr>
          </a:p>
          <a:p>
            <a:pPr marL="635" indent="-1905">
              <a:lnSpc>
                <a:spcPct val="150000"/>
              </a:lnSpc>
            </a:pPr>
            <a:r>
              <a:rPr lang="vi-VN" sz="1800" dirty="0">
                <a:latin typeface="Times New Roman" panose="02020603050405020304" pitchFamily="18" charset="0"/>
                <a:cs typeface="Times New Roman" panose="02020603050405020304" pitchFamily="18" charset="0"/>
              </a:rPr>
              <a:t>- Tháng 8-1492 đoàn thám hiểm rời Tây Ban Nha đi về phía tây, băng qua Đại Tây Dương</a:t>
            </a:r>
            <a:endParaRPr lang="en-US" sz="1800" dirty="0">
              <a:latin typeface="Times New Roman" panose="02020603050405020304" pitchFamily="18" charset="0"/>
              <a:cs typeface="Times New Roman" panose="02020603050405020304" pitchFamily="18" charset="0"/>
            </a:endParaRPr>
          </a:p>
          <a:p>
            <a:pPr marL="635" indent="-1905">
              <a:lnSpc>
                <a:spcPct val="150000"/>
              </a:lnSpc>
            </a:pPr>
            <a:r>
              <a:rPr lang="vi-VN" sz="1800" dirty="0">
                <a:latin typeface="Times New Roman" panose="02020603050405020304" pitchFamily="18" charset="0"/>
                <a:cs typeface="Times New Roman" panose="02020603050405020304" pitchFamily="18" charset="0"/>
              </a:rPr>
              <a:t>- Vài tháng sau họ khám phá ra bờ biển phía Bắc của Cu-ba và Hispaniola. Cô-lôm-bô nghĩ rằng ông đã tới được Đông Ấn Độ nhưng thực ra đó là châu Mỹ.</a:t>
            </a:r>
            <a:endParaRPr lang="en-US" sz="1800" dirty="0">
              <a:latin typeface="Times New Roman" panose="02020603050405020304" pitchFamily="18" charset="0"/>
              <a:cs typeface="Times New Roman" panose="02020603050405020304" pitchFamily="18" charset="0"/>
            </a:endParaRPr>
          </a:p>
          <a:p>
            <a:pPr marL="635" indent="-1905">
              <a:lnSpc>
                <a:spcPct val="150000"/>
              </a:lnSpc>
            </a:pPr>
            <a:r>
              <a:rPr lang="vi-VN" sz="1800" dirty="0">
                <a:latin typeface="Times New Roman" panose="02020603050405020304" pitchFamily="18" charset="0"/>
                <a:cs typeface="Times New Roman" panose="02020603050405020304" pitchFamily="18" charset="0"/>
              </a:rPr>
              <a:t>- Năm 1493, 1498, 1502, ông còn tiến hành thám hiểm thêm châu Mỹ.</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2457943"/>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3325" y="178001"/>
            <a:ext cx="5527475" cy="430887"/>
          </a:xfrm>
          <a:prstGeom prst="rect">
            <a:avLst/>
          </a:prstGeom>
        </p:spPr>
        <p:txBody>
          <a:bodyPr wrap="none">
            <a:spAutoFit/>
          </a:bodyPr>
          <a:lstStyle/>
          <a:p>
            <a:r>
              <a:rPr lang="en-US" sz="2200" b="1" dirty="0">
                <a:latin typeface="Times New Roman" panose="02020603050405020304" pitchFamily="18" charset="0"/>
                <a:cs typeface="Times New Roman" panose="02020603050405020304" pitchFamily="18" charset="0"/>
              </a:rPr>
              <a:t>b. </a:t>
            </a:r>
            <a:r>
              <a:rPr lang="vi-VN" sz="2200" b="1" dirty="0">
                <a:latin typeface="Times New Roman" panose="02020603050405020304" pitchFamily="18" charset="0"/>
                <a:cs typeface="Times New Roman" panose="02020603050405020304" pitchFamily="18" charset="0"/>
              </a:rPr>
              <a:t>Cuộc phát kiến địa lí của Ph.Ma-gien-lan:</a:t>
            </a:r>
            <a:endParaRPr lang="en-US" sz="2200" b="1" dirty="0">
              <a:latin typeface="Times New Roman" panose="02020603050405020304" pitchFamily="18" charset="0"/>
              <a:cs typeface="Times New Roman" panose="02020603050405020304" pitchFamily="18" charset="0"/>
            </a:endParaRPr>
          </a:p>
        </p:txBody>
      </p:sp>
      <p:pic>
        <p:nvPicPr>
          <p:cNvPr id="5" name="Picture 4" descr="https://lh4.googleusercontent.com/oUaCvPOKWCEMXkZiPx8ceRqPJvgekztRiCUnXVuvnktEfJ4fbNchknE9oeBpXfSSrKc7fENN3yXkekTHnLPnzOJt2KmBZpr7rqE1kvFdWeJ_HjOdyttEyLv-WXdOcexJrrfWAAMNuBNLJ0g6SNmrRQ"/>
          <p:cNvPicPr/>
          <p:nvPr/>
        </p:nvPicPr>
        <p:blipFill>
          <a:blip r:embed="rId2">
            <a:extLst>
              <a:ext uri="{28A0092B-C50C-407E-A947-70E740481C1C}">
                <a14:useLocalDpi xmlns:a14="http://schemas.microsoft.com/office/drawing/2010/main" val="0"/>
              </a:ext>
            </a:extLst>
          </a:blip>
          <a:srcRect/>
          <a:stretch>
            <a:fillRect/>
          </a:stretch>
        </p:blipFill>
        <p:spPr bwMode="auto">
          <a:xfrm>
            <a:off x="2541863" y="608888"/>
            <a:ext cx="6484690" cy="4365783"/>
          </a:xfrm>
          <a:prstGeom prst="rect">
            <a:avLst/>
          </a:prstGeom>
          <a:noFill/>
          <a:ln>
            <a:noFill/>
          </a:ln>
        </p:spPr>
      </p:pic>
      <p:sp>
        <p:nvSpPr>
          <p:cNvPr id="6" name="Rectangle 5"/>
          <p:cNvSpPr/>
          <p:nvPr/>
        </p:nvSpPr>
        <p:spPr>
          <a:xfrm>
            <a:off x="97389" y="1134366"/>
            <a:ext cx="2352196" cy="2120068"/>
          </a:xfrm>
          <a:prstGeom prst="rect">
            <a:avLst/>
          </a:prstGeom>
        </p:spPr>
        <p:txBody>
          <a:bodyPr wrap="square">
            <a:spAutoFit/>
          </a:bodyPr>
          <a:lstStyle/>
          <a:p>
            <a:pPr algn="just">
              <a:lnSpc>
                <a:spcPct val="150000"/>
              </a:lnSpc>
              <a:spcAft>
                <a:spcPts val="600"/>
              </a:spcAft>
            </a:pPr>
            <a:r>
              <a:rPr lang="vi-VN" sz="1800" i="1" dirty="0">
                <a:latin typeface="Times New Roman" panose="02020603050405020304" pitchFamily="18" charset="0"/>
                <a:ea typeface="Times New Roman" panose="02020603050405020304" pitchFamily="18" charset="0"/>
              </a:rPr>
              <a:t>Dựa vào lược đồ</a:t>
            </a:r>
            <a:r>
              <a:rPr lang="en-US" sz="1800" i="1" dirty="0">
                <a:latin typeface="Times New Roman" panose="02020603050405020304" pitchFamily="18" charset="0"/>
                <a:ea typeface="Times New Roman" panose="02020603050405020304" pitchFamily="18" charset="0"/>
              </a:rPr>
              <a:t> </a:t>
            </a:r>
            <a:r>
              <a:rPr lang="vi-VN" sz="1800" i="1" dirty="0">
                <a:latin typeface="Times New Roman" panose="02020603050405020304" pitchFamily="18" charset="0"/>
                <a:ea typeface="Times New Roman" panose="02020603050405020304" pitchFamily="18" charset="0"/>
              </a:rPr>
              <a:t>1.8 và thông tin trong bài, em hãy mô tả lại cuộc phát kiến địa lí của Ma-gien-lan</a:t>
            </a:r>
            <a:r>
              <a:rPr lang="en-US" sz="1800" i="1" dirty="0">
                <a:latin typeface="Times New Roman" panose="02020603050405020304" pitchFamily="18" charset="0"/>
                <a:ea typeface="Times New Roman" panose="02020603050405020304" pitchFamily="18" charset="0"/>
              </a:rPr>
              <a:t> </a:t>
            </a:r>
            <a:r>
              <a:rPr lang="vi-VN" sz="1800" i="1" dirty="0">
                <a:latin typeface="Times New Roman" panose="02020603050405020304" pitchFamily="18" charset="0"/>
                <a:ea typeface="Times New Roman" panose="02020603050405020304" pitchFamily="18" charset="0"/>
              </a:rPr>
              <a:t>(1519-1521)</a:t>
            </a:r>
            <a:endParaRPr lang="en-US" sz="1800"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8112714"/>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5560" y="412033"/>
            <a:ext cx="8472880" cy="3785652"/>
          </a:xfrm>
          <a:prstGeom prst="rect">
            <a:avLst/>
          </a:prstGeom>
        </p:spPr>
        <p:txBody>
          <a:bodyPr wrap="square">
            <a:spAutoFit/>
          </a:bodyPr>
          <a:lstStyle/>
          <a:p>
            <a:pPr marL="635" indent="-1905">
              <a:lnSpc>
                <a:spcPct val="150000"/>
              </a:lnSpc>
            </a:pPr>
            <a:r>
              <a:rPr lang="en-US" sz="2000" b="1" dirty="0">
                <a:latin typeface="Times New Roman" panose="02020603050405020304" pitchFamily="18" charset="0"/>
                <a:cs typeface="Times New Roman" panose="02020603050405020304" pitchFamily="18" charset="0"/>
              </a:rPr>
              <a:t>b. </a:t>
            </a:r>
            <a:r>
              <a:rPr lang="vi-VN" sz="2000" b="1" dirty="0">
                <a:latin typeface="Times New Roman" panose="02020603050405020304" pitchFamily="18" charset="0"/>
                <a:cs typeface="Times New Roman" panose="02020603050405020304" pitchFamily="18" charset="0"/>
              </a:rPr>
              <a:t>Cuộc phát kiến địa lí của Ph.Ma-gien-lan:</a:t>
            </a:r>
            <a:endParaRPr lang="en-US" sz="2000" b="1" dirty="0">
              <a:latin typeface="Times New Roman" panose="02020603050405020304" pitchFamily="18" charset="0"/>
              <a:cs typeface="Times New Roman" panose="02020603050405020304" pitchFamily="18" charset="0"/>
            </a:endParaRPr>
          </a:p>
          <a:p>
            <a:pPr marL="635" indent="-1905">
              <a:lnSpc>
                <a:spcPct val="150000"/>
              </a:lnSpc>
            </a:pPr>
            <a:r>
              <a:rPr lang="vi-VN" sz="2000" dirty="0">
                <a:latin typeface="Times New Roman" panose="02020603050405020304" pitchFamily="18" charset="0"/>
                <a:cs typeface="Times New Roman" panose="02020603050405020304" pitchFamily="18" charset="0"/>
              </a:rPr>
              <a:t>- Tháng 9-1519, đoàn thám hiểm của Ma-gien-lan rời Tây Ban Nha đi về phía tây, băng qua Đại Tây Dương, đến mũi cực Nam châu Mỹ. vượt Đại Tây Dương, tiến vào Thái Bình Dương.</a:t>
            </a:r>
            <a:endParaRPr lang="en-US" sz="2000" dirty="0">
              <a:latin typeface="Times New Roman" panose="02020603050405020304" pitchFamily="18" charset="0"/>
              <a:cs typeface="Times New Roman" panose="02020603050405020304" pitchFamily="18" charset="0"/>
            </a:endParaRPr>
          </a:p>
          <a:p>
            <a:pPr marL="635" indent="-1905">
              <a:lnSpc>
                <a:spcPct val="150000"/>
              </a:lnSpc>
            </a:pPr>
            <a:r>
              <a:rPr lang="vi-VN" sz="2000" dirty="0">
                <a:latin typeface="Times New Roman" panose="02020603050405020304" pitchFamily="18" charset="0"/>
                <a:cs typeface="Times New Roman" panose="02020603050405020304" pitchFamily="18" charset="0"/>
              </a:rPr>
              <a:t>- Cuối năm 1520, họ đến được đảo Mac-tan (Phi-lip-pin). Tại đây Ma-gien lăng đụng độ với người bản địa và chết.</a:t>
            </a:r>
            <a:endParaRPr lang="en-US" sz="2000" dirty="0">
              <a:latin typeface="Times New Roman" panose="02020603050405020304" pitchFamily="18" charset="0"/>
              <a:cs typeface="Times New Roman" panose="02020603050405020304" pitchFamily="18" charset="0"/>
            </a:endParaRPr>
          </a:p>
          <a:p>
            <a:pPr marL="635" indent="-1905">
              <a:lnSpc>
                <a:spcPct val="150000"/>
              </a:lnSpc>
            </a:pPr>
            <a:r>
              <a:rPr lang="vi-VN" sz="2000" dirty="0">
                <a:latin typeface="Times New Roman" panose="02020603050405020304" pitchFamily="18" charset="0"/>
                <a:cs typeface="Times New Roman" panose="02020603050405020304" pitchFamily="18" charset="0"/>
              </a:rPr>
              <a:t>- Sau đó đoàn thám hiểm trở </a:t>
            </a:r>
            <a:r>
              <a:rPr lang="vi-VN" sz="2000" dirty="0">
                <a:latin typeface="Times New Roman" panose="02020603050405020304" pitchFamily="18" charset="0"/>
                <a:ea typeface="Times New Roman" panose="02020603050405020304" pitchFamily="18" charset="0"/>
              </a:rPr>
              <a:t>về Tây Ban Nha bằng cách đi vòng quanh Mũi Hảo Vọng.</a:t>
            </a:r>
            <a:endParaRPr lang="en-US"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7319677"/>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2642" y="249643"/>
            <a:ext cx="7705288" cy="446276"/>
          </a:xfrm>
          <a:prstGeom prst="rect">
            <a:avLst/>
          </a:prstGeom>
        </p:spPr>
        <p:txBody>
          <a:bodyPr wrap="square">
            <a:spAutoFit/>
          </a:bodyPr>
          <a:lstStyle/>
          <a:p>
            <a:pPr marL="635" indent="-1905">
              <a:lnSpc>
                <a:spcPct val="115000"/>
              </a:lnSpc>
              <a:spcAft>
                <a:spcPts val="600"/>
              </a:spcAft>
            </a:pPr>
            <a:r>
              <a:rPr lang="en-US" sz="2000" b="1" dirty="0">
                <a:latin typeface="Times New Roman" panose="02020603050405020304" pitchFamily="18" charset="0"/>
                <a:ea typeface="Times New Roman" panose="02020603050405020304" pitchFamily="18" charset="0"/>
              </a:rPr>
              <a:t>3. </a:t>
            </a:r>
            <a:r>
              <a:rPr lang="en-US" sz="2000" b="1" dirty="0" err="1">
                <a:latin typeface="Times New Roman" panose="02020603050405020304" pitchFamily="18" charset="0"/>
                <a:ea typeface="Times New Roman" panose="02020603050405020304" pitchFamily="18" charset="0"/>
              </a:rPr>
              <a:t>Tác</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động</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của</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các</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cuộc</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đại</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phát</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kiến</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địa</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lý</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đối</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với</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tiến</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trình</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lịch</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sử</a:t>
            </a:r>
            <a:endParaRPr lang="en-US" sz="2000" b="1" dirty="0">
              <a:latin typeface="Times New Roman" panose="02020603050405020304" pitchFamily="18" charset="0"/>
              <a:ea typeface="Times New Roman" panose="02020603050405020304" pitchFamily="18" charset="0"/>
            </a:endParaRPr>
          </a:p>
        </p:txBody>
      </p:sp>
      <p:sp>
        <p:nvSpPr>
          <p:cNvPr id="5" name="Rectangle 4"/>
          <p:cNvSpPr/>
          <p:nvPr/>
        </p:nvSpPr>
        <p:spPr>
          <a:xfrm>
            <a:off x="536895" y="1192155"/>
            <a:ext cx="7348756" cy="2803332"/>
          </a:xfrm>
          <a:prstGeom prst="rect">
            <a:avLst/>
          </a:prstGeom>
        </p:spPr>
        <p:txBody>
          <a:bodyPr wrap="square">
            <a:spAutoFit/>
          </a:bodyPr>
          <a:lstStyle/>
          <a:p>
            <a:pPr marL="635" indent="-1905">
              <a:lnSpc>
                <a:spcPts val="1650"/>
              </a:lnSpc>
            </a:pPr>
            <a:r>
              <a:rPr lang="en-US" sz="1800" b="1" i="1" dirty="0" err="1">
                <a:solidFill>
                  <a:schemeClr val="tx1"/>
                </a:solidFill>
                <a:latin typeface="Times New Roman" panose="02020603050405020304" pitchFamily="18" charset="0"/>
                <a:ea typeface="Times New Roman" panose="02020603050405020304" pitchFamily="18" charset="0"/>
              </a:rPr>
              <a:t>Dựa</a:t>
            </a:r>
            <a:r>
              <a:rPr lang="en-US" sz="1800" b="1" i="1" dirty="0">
                <a:solidFill>
                  <a:schemeClr val="tx1"/>
                </a:solidFill>
                <a:latin typeface="Times New Roman" panose="02020603050405020304" pitchFamily="18" charset="0"/>
                <a:ea typeface="Times New Roman" panose="02020603050405020304" pitchFamily="18" charset="0"/>
              </a:rPr>
              <a:t> </a:t>
            </a:r>
            <a:r>
              <a:rPr lang="en-US" sz="1800" b="1" i="1" dirty="0" err="1">
                <a:solidFill>
                  <a:schemeClr val="tx1"/>
                </a:solidFill>
                <a:latin typeface="Times New Roman" panose="02020603050405020304" pitchFamily="18" charset="0"/>
                <a:ea typeface="Times New Roman" panose="02020603050405020304" pitchFamily="18" charset="0"/>
              </a:rPr>
              <a:t>vào</a:t>
            </a:r>
            <a:r>
              <a:rPr lang="en-US" sz="1800" b="1" i="1" dirty="0">
                <a:solidFill>
                  <a:schemeClr val="tx1"/>
                </a:solidFill>
                <a:latin typeface="Times New Roman" panose="02020603050405020304" pitchFamily="18" charset="0"/>
                <a:ea typeface="Times New Roman" panose="02020603050405020304" pitchFamily="18" charset="0"/>
              </a:rPr>
              <a:t> </a:t>
            </a:r>
            <a:r>
              <a:rPr lang="en-US" sz="1800" b="1" i="1" dirty="0" err="1">
                <a:solidFill>
                  <a:schemeClr val="tx1"/>
                </a:solidFill>
                <a:latin typeface="Times New Roman" panose="02020603050405020304" pitchFamily="18" charset="0"/>
                <a:ea typeface="Times New Roman" panose="02020603050405020304" pitchFamily="18" charset="0"/>
              </a:rPr>
              <a:t>thông</a:t>
            </a:r>
            <a:r>
              <a:rPr lang="en-US" sz="1800" b="1" i="1" dirty="0">
                <a:solidFill>
                  <a:schemeClr val="tx1"/>
                </a:solidFill>
                <a:latin typeface="Times New Roman" panose="02020603050405020304" pitchFamily="18" charset="0"/>
                <a:ea typeface="Times New Roman" panose="02020603050405020304" pitchFamily="18" charset="0"/>
              </a:rPr>
              <a:t> tin </a:t>
            </a:r>
            <a:r>
              <a:rPr lang="vi-VN" sz="1800" b="1" i="1" dirty="0">
                <a:solidFill>
                  <a:schemeClr val="tx1"/>
                </a:solidFill>
                <a:latin typeface="Times New Roman" panose="02020603050405020304" pitchFamily="18" charset="0"/>
                <a:ea typeface="Times New Roman" panose="02020603050405020304" pitchFamily="18" charset="0"/>
              </a:rPr>
              <a:t>mục 3 trang 185 SGK Lịch sử và Địa lí 7</a:t>
            </a:r>
            <a:endParaRPr lang="en-US" sz="1800" i="1" dirty="0">
              <a:solidFill>
                <a:schemeClr val="tx1"/>
              </a:solidFill>
              <a:latin typeface="Times New Roman" panose="02020603050405020304" pitchFamily="18" charset="0"/>
              <a:ea typeface="Times New Roman" panose="02020603050405020304" pitchFamily="18" charset="0"/>
            </a:endParaRPr>
          </a:p>
          <a:p>
            <a:pPr marL="635" indent="-1905">
              <a:lnSpc>
                <a:spcPct val="150000"/>
              </a:lnSpc>
            </a:pPr>
            <a:r>
              <a:rPr lang="vi-VN" sz="1800" i="1" dirty="0">
                <a:solidFill>
                  <a:schemeClr val="tx1"/>
                </a:solidFill>
                <a:latin typeface="Times New Roman" panose="02020603050405020304" pitchFamily="18" charset="0"/>
                <a:ea typeface="Times New Roman" panose="02020603050405020304" pitchFamily="18" charset="0"/>
              </a:rPr>
              <a:t>- Các cuộc đại phát kiến địa lí tác động như thế nào đến hoạt động kinh tế và sự tiếp xúc, trao đổi giữa các châu lục.</a:t>
            </a:r>
            <a:endParaRPr lang="en-US" sz="1800" i="1" dirty="0">
              <a:solidFill>
                <a:schemeClr val="tx1"/>
              </a:solidFill>
              <a:latin typeface="Times New Roman" panose="02020603050405020304" pitchFamily="18" charset="0"/>
              <a:ea typeface="Times New Roman" panose="02020603050405020304" pitchFamily="18" charset="0"/>
            </a:endParaRPr>
          </a:p>
          <a:p>
            <a:pPr marL="635" indent="-1905">
              <a:lnSpc>
                <a:spcPct val="150000"/>
              </a:lnSpc>
            </a:pPr>
            <a:r>
              <a:rPr lang="vi-VN" sz="1800" i="1" dirty="0">
                <a:solidFill>
                  <a:schemeClr val="tx1"/>
                </a:solidFill>
                <a:latin typeface="Times New Roman" panose="02020603050405020304" pitchFamily="18" charset="0"/>
                <a:ea typeface="Times New Roman" panose="02020603050405020304" pitchFamily="18" charset="0"/>
              </a:rPr>
              <a:t>- </a:t>
            </a:r>
            <a:r>
              <a:rPr lang="en-US" sz="1800" i="1" dirty="0">
                <a:solidFill>
                  <a:schemeClr val="tx1"/>
                </a:solidFill>
                <a:latin typeface="Times New Roman" panose="02020603050405020304" pitchFamily="18" charset="0"/>
                <a:ea typeface="Times New Roman" panose="02020603050405020304" pitchFamily="18" charset="0"/>
              </a:rPr>
              <a:t>H</a:t>
            </a:r>
            <a:r>
              <a:rPr lang="vi-VN" sz="1800" i="1" dirty="0">
                <a:solidFill>
                  <a:schemeClr val="tx1"/>
                </a:solidFill>
                <a:latin typeface="Times New Roman" panose="02020603050405020304" pitchFamily="18" charset="0"/>
                <a:ea typeface="Times New Roman" panose="02020603050405020304" pitchFamily="18" charset="0"/>
              </a:rPr>
              <a:t>ãy cho biết hệ quả của phát kiến địa lí đã tác động thế nào tới châu Phi và châu Mỹ?</a:t>
            </a:r>
            <a:endParaRPr lang="en-US" sz="1800" i="1" dirty="0">
              <a:solidFill>
                <a:schemeClr val="tx1"/>
              </a:solidFill>
              <a:latin typeface="Times New Roman" panose="02020603050405020304" pitchFamily="18" charset="0"/>
              <a:ea typeface="Times New Roman" panose="02020603050405020304" pitchFamily="18" charset="0"/>
            </a:endParaRPr>
          </a:p>
          <a:p>
            <a:pPr marL="635" indent="-1905">
              <a:lnSpc>
                <a:spcPct val="150000"/>
              </a:lnSpc>
            </a:pPr>
            <a:r>
              <a:rPr lang="vi-VN" sz="1800" i="1" dirty="0">
                <a:solidFill>
                  <a:schemeClr val="tx1"/>
                </a:solidFill>
                <a:latin typeface="Times New Roman" panose="02020603050405020304" pitchFamily="18" charset="0"/>
                <a:ea typeface="Times New Roman" panose="02020603050405020304" pitchFamily="18" charset="0"/>
              </a:rPr>
              <a:t>- Nêu một ví dụ về sự thay đổi trong tiến trình lịch sử của các nước châu Á sau cuộc thám kiểm của Ma-gien-lan</a:t>
            </a:r>
            <a:endParaRPr lang="en-US" sz="1800" i="1" dirty="0">
              <a:solidFill>
                <a:schemeClr val="tx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58701887"/>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98477" y="662172"/>
            <a:ext cx="8502242" cy="873572"/>
          </a:xfrm>
          <a:prstGeom prst="rect">
            <a:avLst/>
          </a:prstGeom>
        </p:spPr>
        <p:txBody>
          <a:bodyPr wrap="square">
            <a:spAutoFit/>
          </a:bodyPr>
          <a:lstStyle/>
          <a:p>
            <a:pPr marL="635" indent="-1905">
              <a:lnSpc>
                <a:spcPct val="150000"/>
              </a:lnSpc>
            </a:pPr>
            <a:r>
              <a:rPr lang="vi-VN" sz="1800" dirty="0">
                <a:latin typeface="Times New Roman" panose="02020603050405020304" pitchFamily="18" charset="0"/>
                <a:ea typeface="Times New Roman" panose="02020603050405020304" pitchFamily="18" charset="0"/>
              </a:rPr>
              <a:t>* Tác động của các cuộc phát kiến địa lí đến hoạt động kinh tế và sự tiếp xúc, trao đổi giữa các châu lục:</a:t>
            </a:r>
            <a:endParaRPr lang="en-US" sz="1800" dirty="0">
              <a:latin typeface="Times New Roman" panose="02020603050405020304" pitchFamily="18" charset="0"/>
              <a:ea typeface="Times New Roman" panose="02020603050405020304" pitchFamily="18" charset="0"/>
            </a:endParaRPr>
          </a:p>
        </p:txBody>
      </p:sp>
      <p:pic>
        <p:nvPicPr>
          <p:cNvPr id="14" name="Picture 13" descr="https://lh6.googleusercontent.com/lS1FKGLGu8HndDH1wzkpT3Qie65EKTMkJRZnKNEMj-oKaQfgL66o5EFFk5reo2QClHGVtzSFZ3vwRTF9jJ81P6DulCeHGEN2qhUTV-rRTbqMuGcg4XyrxtiASWencEL-xg8AmvV5Dl9ENXWz_mw86g"/>
          <p:cNvPicPr/>
          <p:nvPr/>
        </p:nvPicPr>
        <p:blipFill>
          <a:blip r:embed="rId2">
            <a:extLst>
              <a:ext uri="{28A0092B-C50C-407E-A947-70E740481C1C}">
                <a14:useLocalDpi xmlns:a14="http://schemas.microsoft.com/office/drawing/2010/main" val="0"/>
              </a:ext>
            </a:extLst>
          </a:blip>
          <a:srcRect/>
          <a:stretch>
            <a:fillRect/>
          </a:stretch>
        </p:blipFill>
        <p:spPr bwMode="auto">
          <a:xfrm>
            <a:off x="5645791" y="1098958"/>
            <a:ext cx="3254928" cy="2063195"/>
          </a:xfrm>
          <a:prstGeom prst="rect">
            <a:avLst/>
          </a:prstGeom>
          <a:noFill/>
          <a:ln>
            <a:noFill/>
          </a:ln>
        </p:spPr>
      </p:pic>
      <p:sp>
        <p:nvSpPr>
          <p:cNvPr id="13" name="Rectangle 12"/>
          <p:cNvSpPr/>
          <p:nvPr/>
        </p:nvSpPr>
        <p:spPr>
          <a:xfrm>
            <a:off x="247475" y="1837086"/>
            <a:ext cx="8334462" cy="2951064"/>
          </a:xfrm>
          <a:prstGeom prst="rect">
            <a:avLst/>
          </a:prstGeom>
        </p:spPr>
        <p:txBody>
          <a:bodyPr wrap="square">
            <a:spAutoFit/>
          </a:bodyPr>
          <a:lstStyle/>
          <a:p>
            <a:pPr marL="635" indent="-1905">
              <a:lnSpc>
                <a:spcPct val="150000"/>
              </a:lnSpc>
            </a:pPr>
            <a:r>
              <a:rPr lang="vi-VN" sz="1800" dirty="0">
                <a:latin typeface="Times New Roman" panose="02020603050405020304" pitchFamily="18" charset="0"/>
                <a:ea typeface="Times New Roman" panose="02020603050405020304" pitchFamily="18" charset="0"/>
              </a:rPr>
              <a:t>* Hệ quả của phát kiến địa lí tới châu Phi và châu Mỹ:</a:t>
            </a:r>
            <a:endParaRPr lang="en-US" sz="1800" dirty="0">
              <a:latin typeface="Times New Roman" panose="02020603050405020304" pitchFamily="18" charset="0"/>
              <a:ea typeface="Times New Roman" panose="02020603050405020304" pitchFamily="18" charset="0"/>
            </a:endParaRPr>
          </a:p>
          <a:p>
            <a:pPr marL="635" indent="-1905">
              <a:lnSpc>
                <a:spcPct val="150000"/>
              </a:lnSpc>
            </a:pPr>
            <a:r>
              <a:rPr lang="vi-VN" sz="1800" dirty="0">
                <a:latin typeface="Times New Roman" panose="02020603050405020304" pitchFamily="18" charset="0"/>
                <a:ea typeface="Times New Roman" panose="02020603050405020304" pitchFamily="18" charset="0"/>
              </a:rPr>
              <a:t>+ Nạn buôn bán nô lệ da đen diễn ra.</a:t>
            </a:r>
            <a:endParaRPr lang="en-US" sz="1800" dirty="0">
              <a:latin typeface="Times New Roman" panose="02020603050405020304" pitchFamily="18" charset="0"/>
              <a:ea typeface="Times New Roman" panose="02020603050405020304" pitchFamily="18" charset="0"/>
            </a:endParaRPr>
          </a:p>
          <a:p>
            <a:pPr marL="635" indent="-1905">
              <a:lnSpc>
                <a:spcPct val="150000"/>
              </a:lnSpc>
            </a:pPr>
            <a:r>
              <a:rPr lang="vi-VN" sz="1800" dirty="0">
                <a:latin typeface="Times New Roman" panose="02020603050405020304" pitchFamily="18" charset="0"/>
                <a:ea typeface="Times New Roman" panose="02020603050405020304" pitchFamily="18" charset="0"/>
              </a:rPr>
              <a:t>+ Người bản địa và văn hóa bản địa châu Mỹ bị hủy diệt.</a:t>
            </a:r>
            <a:endParaRPr lang="en-US" sz="1800" dirty="0">
              <a:latin typeface="Times New Roman" panose="02020603050405020304" pitchFamily="18" charset="0"/>
              <a:ea typeface="Times New Roman" panose="02020603050405020304" pitchFamily="18" charset="0"/>
            </a:endParaRPr>
          </a:p>
          <a:p>
            <a:pPr marL="635" indent="-1905" algn="just">
              <a:lnSpc>
                <a:spcPct val="150000"/>
              </a:lnSpc>
            </a:pPr>
            <a:r>
              <a:rPr lang="vi-VN" sz="1800" dirty="0">
                <a:latin typeface="Times New Roman" panose="02020603050405020304" pitchFamily="18" charset="0"/>
                <a:ea typeface="Times New Roman" panose="02020603050405020304" pitchFamily="18" charset="0"/>
              </a:rPr>
              <a:t>* Việc Magenlan và thủy thủ đoàn đặt chân lên vùng đất Phi lippin nói riêng và châu Á nói chung đã báo trước một thời đại mới của sự chinh phục, của Kitô giáo hóa và chủ nghĩa thực dân. Sau cuộc thám hiểm của Magenlan, nhiều nước phương Tây đã đến châu Á, và biến nơi đây thành thuộc địa trong suốt hai thế kỉ.</a:t>
            </a:r>
            <a:endParaRPr lang="en-US" sz="1800" dirty="0">
              <a:latin typeface="Times New Roman" panose="02020603050405020304" pitchFamily="18" charset="0"/>
              <a:ea typeface="Times New Roman" panose="02020603050405020304" pitchFamily="18" charset="0"/>
            </a:endParaRPr>
          </a:p>
        </p:txBody>
      </p:sp>
      <p:sp>
        <p:nvSpPr>
          <p:cNvPr id="16" name="Rectangle 15"/>
          <p:cNvSpPr/>
          <p:nvPr/>
        </p:nvSpPr>
        <p:spPr>
          <a:xfrm>
            <a:off x="272642" y="249643"/>
            <a:ext cx="7705288" cy="446276"/>
          </a:xfrm>
          <a:prstGeom prst="rect">
            <a:avLst/>
          </a:prstGeom>
        </p:spPr>
        <p:txBody>
          <a:bodyPr wrap="square">
            <a:spAutoFit/>
          </a:bodyPr>
          <a:lstStyle/>
          <a:p>
            <a:pPr marL="635" indent="-1905">
              <a:lnSpc>
                <a:spcPct val="115000"/>
              </a:lnSpc>
              <a:spcAft>
                <a:spcPts val="600"/>
              </a:spcAft>
            </a:pPr>
            <a:r>
              <a:rPr lang="en-US" sz="2000" b="1" dirty="0">
                <a:latin typeface="Times New Roman" panose="02020603050405020304" pitchFamily="18" charset="0"/>
                <a:ea typeface="Times New Roman" panose="02020603050405020304" pitchFamily="18" charset="0"/>
              </a:rPr>
              <a:t>3. </a:t>
            </a:r>
            <a:r>
              <a:rPr lang="en-US" sz="2000" b="1" dirty="0" err="1">
                <a:latin typeface="Times New Roman" panose="02020603050405020304" pitchFamily="18" charset="0"/>
                <a:ea typeface="Times New Roman" panose="02020603050405020304" pitchFamily="18" charset="0"/>
              </a:rPr>
              <a:t>Tác</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động</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của</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các</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cuộc</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đại</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phát</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kiến</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địa</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lý</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đối</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với</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tiến</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trình</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lịch</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sử</a:t>
            </a:r>
            <a:endParaRPr lang="en-US" sz="20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15142889"/>
      </p:ext>
    </p:extLst>
  </p:cSld>
  <p:clrMapOvr>
    <a:masterClrMapping/>
  </p:clrMapOvr>
  <p:transition>
    <p:fade thruBlk="1"/>
  </p:transition>
</p:sld>
</file>

<file path=ppt/theme/theme1.xml><?xml version="1.0" encoding="utf-8"?>
<a:theme xmlns:a="http://schemas.openxmlformats.org/drawingml/2006/main" name="Ephesus template">
  <a:themeElements>
    <a:clrScheme name="Custom 347">
      <a:dk1>
        <a:srgbClr val="26303D"/>
      </a:dk1>
      <a:lt1>
        <a:srgbClr val="FFFFFF"/>
      </a:lt1>
      <a:dk2>
        <a:srgbClr val="848E91"/>
      </a:dk2>
      <a:lt2>
        <a:srgbClr val="E3EAEB"/>
      </a:lt2>
      <a:accent1>
        <a:srgbClr val="1594B5"/>
      </a:accent1>
      <a:accent2>
        <a:srgbClr val="8ACBD1"/>
      </a:accent2>
      <a:accent3>
        <a:srgbClr val="AFD3AB"/>
      </a:accent3>
      <a:accent4>
        <a:srgbClr val="EBDE4F"/>
      </a:accent4>
      <a:accent5>
        <a:srgbClr val="A9AD9A"/>
      </a:accent5>
      <a:accent6>
        <a:srgbClr val="5D767C"/>
      </a:accent6>
      <a:hlink>
        <a:srgbClr val="26303D"/>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533</Words>
  <Application>Microsoft Office PowerPoint</Application>
  <PresentationFormat>On-screen Show (16:9)</PresentationFormat>
  <Paragraphs>30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Times New Roman</vt:lpstr>
      <vt:lpstr>Amatic SC</vt:lpstr>
      <vt:lpstr>Encode Sans Semi Condensed Light</vt:lpstr>
      <vt:lpstr>Ephesus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Lenovo</dc:creator>
  <cp:lastModifiedBy>Windows User</cp:lastModifiedBy>
  <cp:revision>9</cp:revision>
  <dcterms:modified xsi:type="dcterms:W3CDTF">2022-11-13T08:29:30Z</dcterms:modified>
</cp:coreProperties>
</file>