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7" r:id="rId3"/>
    <p:sldId id="11088854" r:id="rId5"/>
    <p:sldId id="260" r:id="rId6"/>
    <p:sldId id="309" r:id="rId7"/>
    <p:sldId id="310" r:id="rId8"/>
    <p:sldId id="265" r:id="rId9"/>
    <p:sldId id="311" r:id="rId10"/>
    <p:sldId id="31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865B3E"/>
    <a:srgbClr val="F29A5B"/>
    <a:srgbClr val="C8D85B"/>
    <a:srgbClr val="B09277"/>
    <a:srgbClr val="B09278"/>
    <a:srgbClr val="A6C0A4"/>
    <a:srgbClr val="F7E3AD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414" autoAdjust="0"/>
  </p:normalViewPr>
  <p:slideViewPr>
    <p:cSldViewPr snapToGrid="0" showGuides="1">
      <p:cViewPr varScale="1">
        <p:scale>
          <a:sx n="78" d="100"/>
          <a:sy n="78" d="100"/>
        </p:scale>
        <p:origin x="888" y="6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2CA3-FBFF-4854-8C75-5DC1F25164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1C92-9B23-4217-A2B0-B30EC589B2C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87097" y="2364384"/>
            <a:ext cx="8077738" cy="681064"/>
            <a:chOff x="4389121" y="1084217"/>
            <a:chExt cx="6309360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0230" algn="just"/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Quá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trình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hình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thành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xã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hội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phong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kiến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ở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Tây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Âu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80"/>
              <a:ext cx="475493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45778" y="1202799"/>
              <a:ext cx="421912" cy="499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1.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21509" y="3273523"/>
            <a:ext cx="8077737" cy="858431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62280" algn="just"/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Lãnh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địa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phong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kiến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và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quan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hệ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xã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hội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của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chế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độ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phong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kiến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Tây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Âu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3" y="1182671"/>
              <a:ext cx="425482" cy="52607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40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02901" y="1239309"/>
              <a:ext cx="498936" cy="39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2.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21509" y="4359638"/>
            <a:ext cx="8043326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1175" algn="just"/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Thành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thị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trung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đại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3" y="1132080"/>
              <a:ext cx="451083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75664" y="1190210"/>
              <a:ext cx="346045" cy="49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3.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1509" y="5258945"/>
            <a:ext cx="8043326" cy="681064"/>
            <a:chOff x="4389121" y="1084217"/>
            <a:chExt cx="6309360" cy="736216"/>
          </a:xfrm>
        </p:grpSpPr>
        <p:sp>
          <p:nvSpPr>
            <p:cNvPr id="38" name="五边形 3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1175" algn="just"/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Sự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ra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đời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của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Thiên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Chúa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 </a:t>
              </a:r>
              <a:r>
                <a:rPr lang="en-US" altLang="zh-CN" sz="2400" b="1" dirty="0" err="1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giáo</a:t>
              </a:r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4517592" y="1132080"/>
              <a:ext cx="486866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90310" y="1179582"/>
              <a:ext cx="346045" cy="49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00FF"/>
                  </a:solidFill>
                  <a:latin typeface="+mj-lt"/>
                  <a:ea typeface="Microsoft YaHei" panose="020B0503020204020204" pitchFamily="34" charset="-122"/>
                </a:rPr>
                <a:t>4.</a:t>
              </a:r>
              <a:endParaRPr lang="zh-CN" altLang="en-US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4" name="文本框 11"/>
          <p:cNvSpPr txBox="1"/>
          <p:nvPr/>
        </p:nvSpPr>
        <p:spPr>
          <a:xfrm>
            <a:off x="2783393" y="22887"/>
            <a:ext cx="9408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u="sng" dirty="0">
                <a:solidFill>
                  <a:srgbClr val="865B3E"/>
                </a:solidFill>
                <a:latin typeface="+mj-lt"/>
                <a:ea typeface="Microsoft YaHei" panose="020B0503020204020204" pitchFamily="34" charset="-122"/>
              </a:rPr>
              <a:t>CHƯƠNG I. </a:t>
            </a:r>
            <a:r>
              <a:rPr lang="en-US" altLang="zh-CN" sz="3200" b="1" dirty="0">
                <a:solidFill>
                  <a:srgbClr val="865B3E"/>
                </a:solidFill>
                <a:latin typeface="+mj-lt"/>
                <a:ea typeface="Microsoft YaHei" panose="020B0503020204020204" pitchFamily="34" charset="-122"/>
              </a:rPr>
              <a:t>TÂY ÂU TỪ THẾ KỶ V ĐẾN </a:t>
            </a:r>
            <a:endParaRPr lang="en-US" altLang="zh-CN" sz="3200" b="1" dirty="0">
              <a:solidFill>
                <a:srgbClr val="865B3E"/>
              </a:solidFill>
              <a:latin typeface="+mj-lt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rgbClr val="865B3E"/>
                </a:solidFill>
                <a:latin typeface="+mj-lt"/>
                <a:ea typeface="Microsoft YaHei" panose="020B0503020204020204" pitchFamily="34" charset="-122"/>
              </a:rPr>
              <a:t>NỬA ĐẦU THẾ KỶ XVI</a:t>
            </a:r>
            <a:endParaRPr lang="zh-CN" altLang="en-US" sz="3200" b="1" dirty="0">
              <a:solidFill>
                <a:srgbClr val="865B3E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3510116" y="1079632"/>
            <a:ext cx="87100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u="sng" dirty="0" err="1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Bài</a:t>
            </a:r>
            <a:r>
              <a:rPr lang="en-US" altLang="zh-CN" sz="3000" b="1" u="sng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 1. </a:t>
            </a:r>
            <a:r>
              <a:rPr lang="en-US" altLang="zh-CN" sz="30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QUÁ TRÌNH HÌNH THÀNH VÀ 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Microsoft YaHei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PHÁT TRIỂN CHẾ ĐỘ PHONG KIẾN Ở TÂY ÂU</a:t>
            </a:r>
            <a:endParaRPr lang="en-US" altLang="zh-CN" sz="3000" b="1" dirty="0">
              <a:solidFill>
                <a:srgbClr val="FF0000"/>
              </a:solidFill>
              <a:latin typeface="+mj-lt"/>
              <a:ea typeface="Microsoft YaHei" panose="020B0503020204020204" pitchFamily="34" charset="-122"/>
            </a:endParaRP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(4 </a:t>
            </a:r>
            <a:r>
              <a:rPr lang="en-US" altLang="zh-CN" b="1" dirty="0" err="1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Microsoft YaHei" panose="020B0503020204020204" pitchFamily="34" charset="-122"/>
              </a:rPr>
              <a:t>)</a:t>
            </a:r>
            <a:endParaRPr lang="zh-CN" altLang="en-US" b="1" dirty="0">
              <a:solidFill>
                <a:srgbClr val="FF0000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Rectangle: Rounded Corners 21"/>
          <p:cNvSpPr/>
          <p:nvPr/>
        </p:nvSpPr>
        <p:spPr>
          <a:xfrm>
            <a:off x="294005" y="807720"/>
            <a:ext cx="11722735" cy="8686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762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đ</a:t>
            </a:r>
            <a:r>
              <a:rPr lang="x-none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ế quốc La Mã suy yếu vào thời gian nào?</a:t>
            </a:r>
            <a:endParaRPr lang="x-none" sz="28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1.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Quá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trình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hình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thành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xã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hội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phong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kiến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ở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Tây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Âu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3" name="Rectangle: Rounded Corners 21"/>
          <p:cNvSpPr/>
          <p:nvPr/>
        </p:nvSpPr>
        <p:spPr>
          <a:xfrm>
            <a:off x="293370" y="1825625"/>
            <a:ext cx="11723370" cy="11334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x-none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 đã tràn xuống chiếm đất của La Mã</a:t>
            </a: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: Rounded Corners 21"/>
          <p:cNvSpPr/>
          <p:nvPr/>
        </p:nvSpPr>
        <p:spPr>
          <a:xfrm>
            <a:off x="294005" y="3043555"/>
            <a:ext cx="11723370" cy="1086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Giéc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-man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294005" y="4224020"/>
            <a:ext cx="11723370" cy="1257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Giéc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-man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tầng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94005" y="5575935"/>
            <a:ext cx="11731625" cy="10496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vi-VN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" grpId="0" bldLvl="0" animBg="1"/>
      <p:bldP spid="3" grpId="0" bldLvl="0" animBg="1"/>
      <p:bldP spid="4" grpId="0" bldLvl="0" animBg="1"/>
      <p:bldP spid="28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1.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Quá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trình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hình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thành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xã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hội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phong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kiến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ở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Tây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Âu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Microsoft YaHei" panose="020B0503020204020204" pitchFamily="34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7462147" y="807628"/>
            <a:ext cx="4555024" cy="19355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76200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đ</a:t>
            </a:r>
            <a:r>
              <a:rPr lang="x-none" sz="30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ế quốc La Mã suy yếu vào thời gian nào?</a:t>
            </a:r>
            <a:endParaRPr lang="en-US" sz="30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423086" y="2861187"/>
            <a:ext cx="4633145" cy="27811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Từ thế kỷ 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 đế quốc La Mã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Mã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9" y="807627"/>
            <a:ext cx="7060696" cy="509172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829" y="6011263"/>
            <a:ext cx="706069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Sự phân chia đế quốc La Mã,khoảng năm 395 SCN,đường biên giới của đế quốc La Mã vẽ đè lên biên giới của các quốc gia ngày nay</a:t>
            </a:r>
            <a:r>
              <a:rPr lang="vi-VN" sz="12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570230" algn="just"/>
            <a:r>
              <a:rPr lang="vi-VN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Đế quốc Tây La Mã</a:t>
            </a:r>
            <a:endParaRPr lang="vi-VN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570230" algn="just"/>
            <a:r>
              <a:rPr lang="vi-VN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Đế quốc Đông La Mã (Đế quốc Byzantine)</a:t>
            </a:r>
            <a:endParaRPr lang="vi-VN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129" y="6351639"/>
            <a:ext cx="363794" cy="2078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4129" y="6597447"/>
            <a:ext cx="363794" cy="207857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5" grpId="0" animBg="1"/>
      <p:bldP spid="2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Quá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trình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xã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phong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kiến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ở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Tây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7944465" y="511277"/>
            <a:ext cx="4072706" cy="15422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x-none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 đã tràn xuống chiếm đất của La Mã</a:t>
            </a:r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944465" y="2202426"/>
            <a:ext cx="4072706" cy="4385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III,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Giéc-man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cương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Rô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-ma.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chặn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buộc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Giéc-man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ồ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ạt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0" y="727587"/>
            <a:ext cx="7662356" cy="541757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949" y="6211669"/>
            <a:ext cx="766235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Những cuộc xâm lược của người German và Hun vào đế quốc La Mã, 100–500 SCN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Quá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trình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xã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phong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kiến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ở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Tây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7944465" y="260554"/>
            <a:ext cx="4072706" cy="13126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tin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Giéc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-man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tràn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thổ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Mã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806812" y="1671484"/>
            <a:ext cx="4210359" cy="5029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476,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000" b="0" i="0" dirty="0">
                <a:solidFill>
                  <a:srgbClr val="0000FF"/>
                </a:solidFill>
                <a:effectLst/>
              </a:rPr>
              <a:t>Giéc-man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lật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đổ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hoàng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Mã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xưng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just">
              <a:tabLst>
                <a:tab pos="3598545" algn="l"/>
              </a:tabLst>
            </a:pPr>
            <a:r>
              <a:rPr lang="vi-VN" sz="2000" b="0" i="0" dirty="0">
                <a:solidFill>
                  <a:srgbClr val="0000FF"/>
                </a:solidFill>
                <a:effectLst/>
              </a:rPr>
              <a:t>+ Chiếm đất đai của chủ nô La Mã rồi chia cho nhau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xóa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sổ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tầng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lớp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chủ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nô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nô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FF"/>
                </a:solidFill>
                <a:effectLst/>
              </a:rPr>
              <a:t>lệ</a:t>
            </a:r>
            <a:r>
              <a:rPr lang="en-US" sz="2000" b="0" i="0" dirty="0">
                <a:solidFill>
                  <a:srgbClr val="0000FF"/>
                </a:solidFill>
                <a:effectLst/>
              </a:rPr>
              <a:t>.</a:t>
            </a:r>
            <a:endParaRPr lang="en-US" sz="20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000" b="0" i="0" dirty="0">
                <a:solidFill>
                  <a:srgbClr val="0000FF"/>
                </a:solidFill>
                <a:effectLst/>
              </a:rPr>
              <a:t>+ Thành lập nên nhiều vương quốc mới của người Giéc-man, như: Vương quốc Tây Gốt, Vương quốc Đông Gốt, Vương quốc Ăng-lô Xắc-xông; Vương quốc Phơ-răng…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vương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Anh,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Tây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Nha</a:t>
            </a:r>
            <a:r>
              <a:rPr lang="en-US" sz="20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, Ý…</a:t>
            </a:r>
            <a:endParaRPr lang="vi-VN" sz="2000" b="0" i="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25" y="807627"/>
            <a:ext cx="7673789" cy="5544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Quá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trình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xã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phong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kiến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ở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Tây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5" name="Picture 2" descr="HÃ¬nh áº£nh cÃ³ liÃ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" y="757085"/>
            <a:ext cx="5153485" cy="55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/>
          <p:cNvSpPr/>
          <p:nvPr/>
        </p:nvSpPr>
        <p:spPr>
          <a:xfrm>
            <a:off x="273920" y="6356554"/>
            <a:ext cx="5153486" cy="5014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</a:rPr>
              <a:t>Cuộc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sống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đối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lập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của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lãnh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chúa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và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nông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nô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trong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lãnh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địa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phong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kiến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5586104" y="2831693"/>
            <a:ext cx="6438748" cy="38689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IX,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Phơ-răng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ea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FF"/>
              </a:solidFill>
              <a:effectLst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586104" y="757086"/>
            <a:ext cx="6438748" cy="18287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Giéc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-man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tầng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Quá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trình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xã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phong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kiến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ở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Tây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5" name="Picture 2" descr="HÃ¬nh áº£nh cÃ³ liÃ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" y="757085"/>
            <a:ext cx="5153485" cy="55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/>
          <p:cNvSpPr/>
          <p:nvPr/>
        </p:nvSpPr>
        <p:spPr>
          <a:xfrm>
            <a:off x="273920" y="6356554"/>
            <a:ext cx="5153486" cy="5014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Cuộc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đối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lập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lãnh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chúa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nông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nô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lãnh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địa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kiến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5562905" y="855409"/>
            <a:ext cx="6438748" cy="15731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lĩnh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chúa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5562905" y="2497198"/>
            <a:ext cx="6438748" cy="22877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5562905" y="4862052"/>
            <a:ext cx="6438748" cy="18877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phóng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dầ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IX,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Âu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/>
          <p:cNvSpPr/>
          <p:nvPr/>
        </p:nvSpPr>
        <p:spPr>
          <a:xfrm>
            <a:off x="68825" y="157316"/>
            <a:ext cx="7737987" cy="5014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1.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Quá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trình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thành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xã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hội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phong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kiến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ở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Tây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Âu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Microsoft YaHei" panose="020B0503020204020204" pitchFamily="34" charset="-122"/>
                <a:cs typeface="+mn-cs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8318090" y="3094704"/>
            <a:ext cx="3708144" cy="36035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Giéc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-man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lật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đổ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tranh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thổ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Phơ-răng</a:t>
            </a:r>
            <a:r>
              <a:rPr lang="en-US" sz="2400" dirty="0">
                <a:solidFill>
                  <a:srgbClr val="0000FF"/>
                </a:solidFill>
                <a:latin typeface="Arial" panose="020B0604020202020204"/>
                <a:ea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85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318090" y="919316"/>
            <a:ext cx="3708144" cy="20303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76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66" y="846342"/>
            <a:ext cx="8036852" cy="4374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5766" y="5325547"/>
            <a:ext cx="803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  <a:cs typeface="Times New Roman" panose="02020603050405020304" pitchFamily="18" charset="0"/>
              </a:rPr>
              <a:t>Sơ đồ cấu trúc xã hội phong kiến Tây Âu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đại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12" grpId="0"/>
    </p:bldLst>
  </p:timing>
</p:sld>
</file>

<file path=ppt/tags/tag1.xml><?xml version="1.0" encoding="utf-8"?>
<p:tagLst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3771</Words>
  <Application>WPS Presentation</Application>
  <PresentationFormat>Widescreen</PresentationFormat>
  <Paragraphs>89</Paragraphs>
  <Slides>8</Slides>
  <Notes>16</Notes>
  <HiddenSlides>0</HiddenSlides>
  <MMClips>11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>Times New Roman</vt:lpstr>
      <vt:lpstr>Arial</vt:lpstr>
      <vt:lpstr>Calibri</vt:lpstr>
      <vt:lpstr>.VnBlack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PC</cp:lastModifiedBy>
  <cp:revision>496</cp:revision>
  <dcterms:created xsi:type="dcterms:W3CDTF">2016-02-25T11:28:00Z</dcterms:created>
  <dcterms:modified xsi:type="dcterms:W3CDTF">2022-11-25T13:54:50Z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108A470B5B1940E59C53F58EA37F8E85</vt:lpwstr>
  </property>
  <property fmtid="{D5CDD505-2E9C-101B-9397-08002B2CF9AE}" pid="3" name="KSOProductBuildVer">
    <vt:lpwstr>1033-11.2.0.11417</vt:lpwstr>
  </property>
</Properties>
</file>