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media/image1.svg" ContentType="image/svg+xml"/>
  <Override PartName="/ppt/media/image2.svg" ContentType="image/svg+xml"/>
  <Override PartName="/ppt/media/image3.svg" ContentType="image/svg+xml"/>
  <Override PartName="/ppt/media/image4.svg" ContentType="image/svg+xml"/>
  <Override PartName="/ppt/media/image5.svg" ContentType="image/svg+xml"/>
  <Override PartName="/ppt/media/image6.svg" ContentType="image/svg+xml"/>
  <Override PartName="/ppt/media/image7.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1"/>
  </p:notesMasterIdLst>
  <p:sldIdLst>
    <p:sldId id="260" r:id="rId3"/>
    <p:sldId id="278" r:id="rId4"/>
    <p:sldId id="280" r:id="rId5"/>
    <p:sldId id="284" r:id="rId6"/>
    <p:sldId id="281" r:id="rId7"/>
    <p:sldId id="285" r:id="rId8"/>
    <p:sldId id="282" r:id="rId9"/>
    <p:sldId id="286" r:id="rId10"/>
    <p:sldId id="287" r:id="rId12"/>
    <p:sldId id="288" r:id="rId13"/>
  </p:sldIdLst>
  <p:sldSz cx="9144000" cy="5143500" type="screen16x9"/>
  <p:notesSz cx="6858000" cy="9144000"/>
  <p:embeddedFontLst>
    <p:embeddedFont>
      <p:font typeface="Calibri" panose="020F0502020204030204"/>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C2D69A"/>
    <a:srgbClr val="B3D9FF"/>
    <a:srgbClr val="99CCFF"/>
    <a:srgbClr val="FFFFCC"/>
    <a:srgbClr val="0000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1" d="100"/>
          <a:sy n="101" d="100"/>
        </p:scale>
        <p:origin x="293" y="-2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0" Type="http://schemas.openxmlformats.org/officeDocument/2006/relationships/font" Target="fonts/font4.fntdata"/><Relationship Id="rId2" Type="http://schemas.openxmlformats.org/officeDocument/2006/relationships/theme" Target="theme/theme1.xml"/><Relationship Id="rId19" Type="http://schemas.openxmlformats.org/officeDocument/2006/relationships/font" Target="fonts/font3.fntdata"/><Relationship Id="rId18" Type="http://schemas.openxmlformats.org/officeDocument/2006/relationships/font" Target="fonts/font2.fntdata"/><Relationship Id="rId17" Type="http://schemas.openxmlformats.org/officeDocument/2006/relationships/font" Target="fonts/font1.fntdata"/><Relationship Id="rId16" Type="http://schemas.openxmlformats.org/officeDocument/2006/relationships/tableStyles" Target="tableStyles.xml"/><Relationship Id="rId15" Type="http://schemas.openxmlformats.org/officeDocument/2006/relationships/viewProps" Target="viewProps.xml"/><Relationship Id="rId14" Type="http://schemas.openxmlformats.org/officeDocument/2006/relationships/presProps" Target="presProps.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notesMaster" Target="notesMasters/notesMaster1.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just"/>
            <a:r>
              <a:rPr lang="vi-VN" b="0" i="0">
                <a:solidFill>
                  <a:srgbClr val="000000"/>
                </a:solidFill>
                <a:effectLst/>
                <a:latin typeface="NotoSerif-Ext"/>
              </a:rPr>
              <a:t>Kiến trúc ngôi đền mô phỏng theo hình ngọn núi Meru vĩ đại của Ấn Độ, ngọn tháp trung tâm cao nhất tới 65m tượng trưng cho núi Meru huyền thoại, năm ngọn tháp xung quanh tương ứng với năm đỉnh núi. Toàn bộ kiến trúc này được xây bằng đá sa thạch và đá tổ ong. Tất cả những khối đá lớn đó được xếp chồng lên nhau mà không có chút chất kết dính hay bê tông cốt thép nào cả.</a:t>
            </a:r>
            <a:br>
              <a:rPr lang="vi-VN" b="0" i="0">
                <a:solidFill>
                  <a:srgbClr val="000000"/>
                </a:solidFill>
                <a:effectLst/>
                <a:latin typeface="NotoSerif-Ext"/>
              </a:rPr>
            </a:br>
            <a:endParaRPr lang="vi-VN" b="0" i="0">
              <a:solidFill>
                <a:srgbClr val="000000"/>
              </a:solidFill>
              <a:effectLst/>
              <a:latin typeface="NotoSerif-Ext"/>
            </a:endParaRPr>
          </a:p>
          <a:p>
            <a:pPr algn="just"/>
            <a:r>
              <a:rPr lang="vi-VN" b="0" i="0">
                <a:solidFill>
                  <a:srgbClr val="000000"/>
                </a:solidFill>
                <a:effectLst/>
                <a:latin typeface="NotoSerif-Ext"/>
              </a:rPr>
              <a:t>Một yếu tố vô cùng quan trọng khác của Angkor là hệ thống thủy lợi được xây dựng qua nhiều triều đại. Hệ thống thủy lợi của khu vực đều dựa vào các hồ chứa lớn. Các hồ chứa này không chỉ giúp cho sinh hoạt của người dân trong khu vực mà còn giúp phát triển cơ sở hạ tầng kinh tế của thủ đô Angkor.</a:t>
            </a:r>
            <a:endParaRPr lang="vi-VN" b="0" i="0">
              <a:solidFill>
                <a:srgbClr val="000000"/>
              </a:solidFill>
              <a:effectLst/>
              <a:latin typeface="NotoSerif-Ext"/>
            </a:endParaRPr>
          </a:p>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065212"/>
            <a:ext cx="3886200" cy="735013"/>
          </a:xfrm>
        </p:spPr>
        <p:txBody>
          <a:bodyPr/>
          <a:lstStyle/>
          <a:p>
            <a:r>
              <a:rPr lang="en-US"/>
              <a:t>Click to edit Master title style</a:t>
            </a:r>
            <a:endParaRPr lang="en-US"/>
          </a:p>
        </p:txBody>
      </p:sp>
      <p:sp>
        <p:nvSpPr>
          <p:cNvPr id="3" name="Subtitle 2"/>
          <p:cNvSpPr>
            <a:spLocks noGrp="1"/>
          </p:cNvSpPr>
          <p:nvPr>
            <p:ph type="subTitle" idx="1"/>
          </p:nvPr>
        </p:nvSpPr>
        <p:spPr>
          <a:xfrm>
            <a:off x="685800" y="1943100"/>
            <a:ext cx="3200400" cy="876300"/>
          </a:xfrm>
        </p:spPr>
        <p:txBody>
          <a:bodyPr/>
          <a:lstStyle>
            <a:lvl1pPr marL="0" indent="0" algn="ctr">
              <a:buNone/>
              <a:defRPr>
                <a:solidFill>
                  <a:schemeClr val="tx1">
                    <a:tint val="75000"/>
                  </a:schemeClr>
                </a:solidFill>
              </a:defRPr>
            </a:lvl1pPr>
            <a:lvl2pPr marL="228600" indent="0" algn="ctr">
              <a:buNone/>
              <a:defRPr>
                <a:solidFill>
                  <a:schemeClr val="tx1">
                    <a:tint val="75000"/>
                  </a:schemeClr>
                </a:solidFill>
              </a:defRPr>
            </a:lvl2pPr>
            <a:lvl3pPr marL="457200" indent="0" algn="ctr">
              <a:buNone/>
              <a:defRPr>
                <a:solidFill>
                  <a:schemeClr val="tx1">
                    <a:tint val="75000"/>
                  </a:schemeClr>
                </a:solidFill>
              </a:defRPr>
            </a:lvl3pPr>
            <a:lvl4pPr marL="685800" indent="0" algn="ctr">
              <a:buNone/>
              <a:defRPr>
                <a:solidFill>
                  <a:schemeClr val="tx1">
                    <a:tint val="75000"/>
                  </a:schemeClr>
                </a:solidFill>
              </a:defRPr>
            </a:lvl4pPr>
            <a:lvl5pPr marL="914400" indent="0" algn="ctr">
              <a:buNone/>
              <a:defRPr>
                <a:solidFill>
                  <a:schemeClr val="tx1">
                    <a:tint val="75000"/>
                  </a:schemeClr>
                </a:solidFill>
              </a:defRPr>
            </a:lvl5pPr>
            <a:lvl6pPr marL="1143000" indent="0" algn="ctr">
              <a:buNone/>
              <a:defRPr>
                <a:solidFill>
                  <a:schemeClr val="tx1">
                    <a:tint val="75000"/>
                  </a:schemeClr>
                </a:solidFill>
              </a:defRPr>
            </a:lvl6pPr>
            <a:lvl7pPr marL="1371600" indent="0" algn="ctr">
              <a:buNone/>
              <a:defRPr>
                <a:solidFill>
                  <a:schemeClr val="tx1">
                    <a:tint val="75000"/>
                  </a:schemeClr>
                </a:solidFill>
              </a:defRPr>
            </a:lvl7pPr>
            <a:lvl8pPr marL="1600200" indent="0" algn="ctr">
              <a:buNone/>
              <a:defRPr>
                <a:solidFill>
                  <a:schemeClr val="tx1">
                    <a:tint val="75000"/>
                  </a:schemeClr>
                </a:solidFill>
              </a:defRPr>
            </a:lvl8pPr>
            <a:lvl9pPr marL="182880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1750"/>
    </mc:Choice>
    <mc:Fallback>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1750"/>
    </mc:Choice>
    <mc:Fallback>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14700" y="137319"/>
            <a:ext cx="1028700" cy="2925763"/>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228600" y="137319"/>
            <a:ext cx="3009900" cy="2925763"/>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1750"/>
    </mc:Choice>
    <mc:Fallback>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1750"/>
    </mc:Choice>
    <mc:Fallback>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1157" y="2203450"/>
            <a:ext cx="3886200" cy="681038"/>
          </a:xfrm>
        </p:spPr>
        <p:txBody>
          <a:bodyPr anchor="t"/>
          <a:lstStyle>
            <a:lvl1pPr algn="l">
              <a:defRPr sz="2000" b="1" cap="all"/>
            </a:lvl1pPr>
          </a:lstStyle>
          <a:p>
            <a:r>
              <a:rPr lang="en-US"/>
              <a:t>Click to edit Master title style</a:t>
            </a:r>
            <a:endParaRPr lang="en-US"/>
          </a:p>
        </p:txBody>
      </p:sp>
      <p:sp>
        <p:nvSpPr>
          <p:cNvPr id="3" name="Text Placeholder 2"/>
          <p:cNvSpPr>
            <a:spLocks noGrp="1"/>
          </p:cNvSpPr>
          <p:nvPr>
            <p:ph type="body" idx="1"/>
          </p:nvPr>
        </p:nvSpPr>
        <p:spPr>
          <a:xfrm>
            <a:off x="361157" y="1453357"/>
            <a:ext cx="3886200" cy="750094"/>
          </a:xfrm>
        </p:spPr>
        <p:txBody>
          <a:bodyPr anchor="b"/>
          <a:lstStyle>
            <a:lvl1pPr marL="0" indent="0">
              <a:buNone/>
              <a:defRPr sz="1000">
                <a:solidFill>
                  <a:schemeClr val="tx1">
                    <a:tint val="75000"/>
                  </a:schemeClr>
                </a:solidFill>
              </a:defRPr>
            </a:lvl1pPr>
            <a:lvl2pPr marL="228600" indent="0">
              <a:buNone/>
              <a:defRPr sz="900">
                <a:solidFill>
                  <a:schemeClr val="tx1">
                    <a:tint val="75000"/>
                  </a:schemeClr>
                </a:solidFill>
              </a:defRPr>
            </a:lvl2pPr>
            <a:lvl3pPr marL="457200" indent="0">
              <a:buNone/>
              <a:defRPr sz="800">
                <a:solidFill>
                  <a:schemeClr val="tx1">
                    <a:tint val="75000"/>
                  </a:schemeClr>
                </a:solidFill>
              </a:defRPr>
            </a:lvl3pPr>
            <a:lvl4pPr marL="685800" indent="0">
              <a:buNone/>
              <a:defRPr sz="700">
                <a:solidFill>
                  <a:schemeClr val="tx1">
                    <a:tint val="75000"/>
                  </a:schemeClr>
                </a:solidFill>
              </a:defRPr>
            </a:lvl4pPr>
            <a:lvl5pPr marL="914400" indent="0">
              <a:buNone/>
              <a:defRPr sz="700">
                <a:solidFill>
                  <a:schemeClr val="tx1">
                    <a:tint val="75000"/>
                  </a:schemeClr>
                </a:solidFill>
              </a:defRPr>
            </a:lvl5pPr>
            <a:lvl6pPr marL="1143000" indent="0">
              <a:buNone/>
              <a:defRPr sz="700">
                <a:solidFill>
                  <a:schemeClr val="tx1">
                    <a:tint val="75000"/>
                  </a:schemeClr>
                </a:solidFill>
              </a:defRPr>
            </a:lvl6pPr>
            <a:lvl7pPr marL="1371600" indent="0">
              <a:buNone/>
              <a:defRPr sz="700">
                <a:solidFill>
                  <a:schemeClr val="tx1">
                    <a:tint val="75000"/>
                  </a:schemeClr>
                </a:solidFill>
              </a:defRPr>
            </a:lvl7pPr>
            <a:lvl8pPr marL="1600200" indent="0">
              <a:buNone/>
              <a:defRPr sz="700">
                <a:solidFill>
                  <a:schemeClr val="tx1">
                    <a:tint val="75000"/>
                  </a:schemeClr>
                </a:solidFill>
              </a:defRPr>
            </a:lvl8pPr>
            <a:lvl9pPr marL="1828800" indent="0">
              <a:buNone/>
              <a:defRPr sz="7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1750"/>
    </mc:Choice>
    <mc:Fallback>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2286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23241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1750"/>
    </mc:Choice>
    <mc:Fallback>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228600" y="767556"/>
            <a:ext cx="2020094" cy="319881"/>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endParaRPr lang="en-US"/>
          </a:p>
        </p:txBody>
      </p:sp>
      <p:sp>
        <p:nvSpPr>
          <p:cNvPr id="4" name="Content Placeholder 3"/>
          <p:cNvSpPr>
            <a:spLocks noGrp="1"/>
          </p:cNvSpPr>
          <p:nvPr>
            <p:ph sz="half" idx="2"/>
          </p:nvPr>
        </p:nvSpPr>
        <p:spPr>
          <a:xfrm>
            <a:off x="228600" y="1087438"/>
            <a:ext cx="2020094"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2322513" y="767556"/>
            <a:ext cx="2020888" cy="319881"/>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endParaRPr lang="en-US"/>
          </a:p>
        </p:txBody>
      </p:sp>
      <p:sp>
        <p:nvSpPr>
          <p:cNvPr id="6" name="Content Placeholder 5"/>
          <p:cNvSpPr>
            <a:spLocks noGrp="1"/>
          </p:cNvSpPr>
          <p:nvPr>
            <p:ph sz="quarter" idx="4"/>
          </p:nvPr>
        </p:nvSpPr>
        <p:spPr>
          <a:xfrm>
            <a:off x="2322513" y="1087438"/>
            <a:ext cx="2020888"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1750"/>
    </mc:Choice>
    <mc:Fallback>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1750"/>
    </mc:Choice>
    <mc:Fallback>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1750"/>
    </mc:Choice>
    <mc:Fallback>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136525"/>
            <a:ext cx="1504157" cy="581025"/>
          </a:xfrm>
        </p:spPr>
        <p:txBody>
          <a:bodyPr anchor="b"/>
          <a:lstStyle>
            <a:lvl1pPr algn="l">
              <a:defRPr sz="1000" b="1"/>
            </a:lvl1pPr>
          </a:lstStyle>
          <a:p>
            <a:r>
              <a:rPr lang="en-US"/>
              <a:t>Click to edit Master title style</a:t>
            </a:r>
            <a:endParaRPr lang="en-US"/>
          </a:p>
        </p:txBody>
      </p:sp>
      <p:sp>
        <p:nvSpPr>
          <p:cNvPr id="3" name="Content Placeholder 2"/>
          <p:cNvSpPr>
            <a:spLocks noGrp="1"/>
          </p:cNvSpPr>
          <p:nvPr>
            <p:ph idx="1"/>
          </p:nvPr>
        </p:nvSpPr>
        <p:spPr>
          <a:xfrm>
            <a:off x="1787525" y="136525"/>
            <a:ext cx="2555875" cy="2926557"/>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228600" y="717550"/>
            <a:ext cx="1504157" cy="2345532"/>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1750"/>
    </mc:Choice>
    <mc:Fallback>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6144" y="2400300"/>
            <a:ext cx="2743200" cy="283369"/>
          </a:xfrm>
        </p:spPr>
        <p:txBody>
          <a:bodyPr anchor="b"/>
          <a:lstStyle>
            <a:lvl1pPr algn="l">
              <a:defRPr sz="1000" b="1"/>
            </a:lvl1pPr>
          </a:lstStyle>
          <a:p>
            <a:r>
              <a:rPr lang="en-US"/>
              <a:t>Click to edit Master title style</a:t>
            </a:r>
            <a:endParaRPr lang="en-US"/>
          </a:p>
        </p:txBody>
      </p:sp>
      <p:sp>
        <p:nvSpPr>
          <p:cNvPr id="3" name="Picture Placeholder 2"/>
          <p:cNvSpPr>
            <a:spLocks noGrp="1"/>
          </p:cNvSpPr>
          <p:nvPr>
            <p:ph type="pic" idx="1"/>
          </p:nvPr>
        </p:nvSpPr>
        <p:spPr>
          <a:xfrm>
            <a:off x="896144" y="306388"/>
            <a:ext cx="2743200" cy="2057400"/>
          </a:xfrm>
        </p:spPr>
        <p:txBody>
          <a:bodyPr/>
          <a:lstStyle>
            <a:lvl1pPr marL="0" indent="0">
              <a:buNone/>
              <a:defRPr sz="1600"/>
            </a:lvl1pPr>
            <a:lvl2pPr marL="228600" indent="0">
              <a:buNone/>
              <a:defRPr sz="1400"/>
            </a:lvl2pPr>
            <a:lvl3pPr marL="457200" indent="0">
              <a:buNone/>
              <a:defRPr sz="1200"/>
            </a:lvl3pPr>
            <a:lvl4pPr marL="685800" indent="0">
              <a:buNone/>
              <a:defRPr sz="1000"/>
            </a:lvl4pPr>
            <a:lvl5pPr marL="914400" indent="0">
              <a:buNone/>
              <a:defRPr sz="1000"/>
            </a:lvl5pPr>
            <a:lvl6pPr marL="1143000" indent="0">
              <a:buNone/>
              <a:defRPr sz="1000"/>
            </a:lvl6pPr>
            <a:lvl7pPr marL="1371600" indent="0">
              <a:buNone/>
              <a:defRPr sz="1000"/>
            </a:lvl7pPr>
            <a:lvl8pPr marL="1600200" indent="0">
              <a:buNone/>
              <a:defRPr sz="1000"/>
            </a:lvl8pPr>
            <a:lvl9pPr marL="1828800" indent="0">
              <a:buNone/>
              <a:defRPr sz="1000"/>
            </a:lvl9pPr>
          </a:lstStyle>
          <a:p>
            <a:endParaRPr lang="en-US"/>
          </a:p>
        </p:txBody>
      </p:sp>
      <p:sp>
        <p:nvSpPr>
          <p:cNvPr id="4" name="Text Placeholder 3"/>
          <p:cNvSpPr>
            <a:spLocks noGrp="1"/>
          </p:cNvSpPr>
          <p:nvPr>
            <p:ph type="body" sz="half" idx="2"/>
          </p:nvPr>
        </p:nvSpPr>
        <p:spPr>
          <a:xfrm>
            <a:off x="896144" y="2683669"/>
            <a:ext cx="2743200" cy="402431"/>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1750"/>
    </mc:Choice>
    <mc:Fallback>
      <p:transition spd="slow"/>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37319"/>
            <a:ext cx="4114800" cy="571500"/>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228600" y="800100"/>
            <a:ext cx="4114800" cy="2262982"/>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228600" y="3178175"/>
            <a:ext cx="1066800" cy="182563"/>
          </a:xfrm>
          <a:prstGeom prst="rect">
            <a:avLst/>
          </a:prstGeom>
        </p:spPr>
        <p:txBody>
          <a:bodyPr vert="horz" lIns="91440" tIns="45720" rIns="91440" bIns="45720" rtlCol="0" anchor="ctr"/>
          <a:lstStyle>
            <a:lvl1pPr algn="l">
              <a:defRPr sz="600">
                <a:solidFill>
                  <a:schemeClr val="tx1">
                    <a:tint val="75000"/>
                  </a:schemeClr>
                </a:solidFill>
              </a:defRPr>
            </a:lvl1pPr>
          </a:lstStyle>
          <a:p>
            <a:fld id="{1D8BD707-D9CF-40AE-B4C6-C98DA3205C09}" type="datetimeFigureOut">
              <a:rPr lang="en-US" smtClean="0"/>
            </a:fld>
            <a:endParaRPr lang="en-US"/>
          </a:p>
        </p:txBody>
      </p:sp>
      <p:sp>
        <p:nvSpPr>
          <p:cNvPr id="5" name="Footer Placeholder 4"/>
          <p:cNvSpPr>
            <a:spLocks noGrp="1"/>
          </p:cNvSpPr>
          <p:nvPr>
            <p:ph type="ftr" sz="quarter" idx="3"/>
          </p:nvPr>
        </p:nvSpPr>
        <p:spPr>
          <a:xfrm>
            <a:off x="1562100" y="3178175"/>
            <a:ext cx="1447800" cy="182563"/>
          </a:xfrm>
          <a:prstGeom prst="rect">
            <a:avLst/>
          </a:prstGeom>
        </p:spPr>
        <p:txBody>
          <a:bodyPr vert="horz" lIns="91440" tIns="45720" rIns="91440" bIns="45720" rtlCol="0" anchor="ctr"/>
          <a:lstStyle>
            <a:lvl1pPr algn="ctr">
              <a:defRPr sz="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276600" y="3178175"/>
            <a:ext cx="1066800" cy="182563"/>
          </a:xfrm>
          <a:prstGeom prst="rect">
            <a:avLst/>
          </a:prstGeom>
        </p:spPr>
        <p:txBody>
          <a:bodyPr vert="horz" lIns="91440" tIns="45720" rIns="91440" bIns="45720" rtlCol="0" anchor="ctr"/>
          <a:lstStyle>
            <a:lvl1pPr algn="r">
              <a:defRPr sz="600">
                <a:solidFill>
                  <a:schemeClr val="tx1">
                    <a:tint val="75000"/>
                  </a:schemeClr>
                </a:solidFill>
              </a:defRPr>
            </a:lvl1pPr>
          </a:lstStyle>
          <a:p>
            <a:fld id="{B6F15528-21DE-4FAA-801E-634DDDAF4B2B}"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1750"/>
    </mc:Choice>
    <mc:Fallback>
      <p:transition spd="slow"/>
    </mc:Fallback>
  </mc:AlternateContent>
  <p:txStyles>
    <p:titleStyle>
      <a:lvl1pPr algn="ctr" defTabSz="457200" rtl="0" eaLnBrk="1" latinLnBrk="0" hangingPunct="1">
        <a:spcBef>
          <a:spcPct val="0"/>
        </a:spcBef>
        <a:buNone/>
        <a:defRPr sz="2200" kern="1200">
          <a:solidFill>
            <a:schemeClr val="tx1"/>
          </a:solidFill>
          <a:latin typeface="+mj-lt"/>
          <a:ea typeface="+mj-ea"/>
          <a:cs typeface="+mj-cs"/>
        </a:defRPr>
      </a:lvl1pPr>
    </p:titleStyle>
    <p:bodyStyle>
      <a:lvl1pPr marL="171450" indent="-171450" algn="l" defTabSz="4572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371475" indent="-142875" algn="l" defTabSz="4572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571500" indent="-114300" algn="l" defTabSz="4572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800100" indent="-114300" algn="l" defTabSz="457200" rtl="0" eaLnBrk="1" latinLnBrk="0" hangingPunct="1">
        <a:spcBef>
          <a:spcPct val="20000"/>
        </a:spcBef>
        <a:buFont typeface="Arial" panose="020B0604020202020204" pitchFamily="34" charset="0"/>
        <a:buChar char="–"/>
        <a:defRPr sz="1000" kern="1200">
          <a:solidFill>
            <a:schemeClr val="tx1"/>
          </a:solidFill>
          <a:latin typeface="+mn-lt"/>
          <a:ea typeface="+mn-ea"/>
          <a:cs typeface="+mn-cs"/>
        </a:defRPr>
      </a:lvl4pPr>
      <a:lvl5pPr marL="1028700" indent="-114300" algn="l" defTabSz="457200" rtl="0" eaLnBrk="1" latinLnBrk="0" hangingPunct="1">
        <a:spcBef>
          <a:spcPct val="20000"/>
        </a:spcBef>
        <a:buFont typeface="Arial" panose="020B0604020202020204" pitchFamily="34" charset="0"/>
        <a:buChar char="»"/>
        <a:defRPr sz="1000" kern="1200">
          <a:solidFill>
            <a:schemeClr val="tx1"/>
          </a:solidFill>
          <a:latin typeface="+mn-lt"/>
          <a:ea typeface="+mn-ea"/>
          <a:cs typeface="+mn-cs"/>
        </a:defRPr>
      </a:lvl5pPr>
      <a:lvl6pPr marL="1257300" indent="-114300" algn="l" defTabSz="457200" rtl="0" eaLnBrk="1" latinLnBrk="0" hangingPunct="1">
        <a:spcBef>
          <a:spcPct val="20000"/>
        </a:spcBef>
        <a:buFont typeface="Arial" panose="020B0604020202020204" pitchFamily="34" charset="0"/>
        <a:buChar char="•"/>
        <a:defRPr sz="1000" kern="1200">
          <a:solidFill>
            <a:schemeClr val="tx1"/>
          </a:solidFill>
          <a:latin typeface="+mn-lt"/>
          <a:ea typeface="+mn-ea"/>
          <a:cs typeface="+mn-cs"/>
        </a:defRPr>
      </a:lvl6pPr>
      <a:lvl7pPr marL="1485900" indent="-114300" algn="l" defTabSz="457200" rtl="0" eaLnBrk="1" latinLnBrk="0" hangingPunct="1">
        <a:spcBef>
          <a:spcPct val="20000"/>
        </a:spcBef>
        <a:buFont typeface="Arial" panose="020B0604020202020204" pitchFamily="34" charset="0"/>
        <a:buChar char="•"/>
        <a:defRPr sz="1000" kern="1200">
          <a:solidFill>
            <a:schemeClr val="tx1"/>
          </a:solidFill>
          <a:latin typeface="+mn-lt"/>
          <a:ea typeface="+mn-ea"/>
          <a:cs typeface="+mn-cs"/>
        </a:defRPr>
      </a:lvl7pPr>
      <a:lvl8pPr marL="1714500" indent="-114300" algn="l" defTabSz="457200" rtl="0" eaLnBrk="1" latinLnBrk="0" hangingPunct="1">
        <a:spcBef>
          <a:spcPct val="20000"/>
        </a:spcBef>
        <a:buFont typeface="Arial" panose="020B0604020202020204" pitchFamily="34" charset="0"/>
        <a:buChar char="•"/>
        <a:defRPr sz="1000" kern="1200">
          <a:solidFill>
            <a:schemeClr val="tx1"/>
          </a:solidFill>
          <a:latin typeface="+mn-lt"/>
          <a:ea typeface="+mn-ea"/>
          <a:cs typeface="+mn-cs"/>
        </a:defRPr>
      </a:lvl8pPr>
      <a:lvl9pPr marL="1943100" indent="-114300" algn="l" defTabSz="457200" rtl="0" eaLnBrk="1" latinLnBrk="0" hangingPunct="1">
        <a:spcBef>
          <a:spcPct val="20000"/>
        </a:spcBef>
        <a:buFont typeface="Arial" panose="020B0604020202020204" pitchFamily="34" charset="0"/>
        <a:buChar char="•"/>
        <a:defRPr sz="1000" kern="1200">
          <a:solidFill>
            <a:schemeClr val="tx1"/>
          </a:solidFill>
          <a:latin typeface="+mn-lt"/>
          <a:ea typeface="+mn-ea"/>
          <a:cs typeface="+mn-cs"/>
        </a:defRPr>
      </a:lvl9pPr>
    </p:bodyStyle>
    <p:other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4.svg"/><Relationship Id="rId8" Type="http://schemas.openxmlformats.org/officeDocument/2006/relationships/image" Target="../media/image5.png"/><Relationship Id="rId7" Type="http://schemas.openxmlformats.org/officeDocument/2006/relationships/image" Target="../media/image3.svg"/><Relationship Id="rId6" Type="http://schemas.openxmlformats.org/officeDocument/2006/relationships/image" Target="../media/image4.png"/><Relationship Id="rId5" Type="http://schemas.openxmlformats.org/officeDocument/2006/relationships/image" Target="../media/image2.svg"/><Relationship Id="rId4" Type="http://schemas.openxmlformats.org/officeDocument/2006/relationships/image" Target="../media/image3.png"/><Relationship Id="rId3" Type="http://schemas.openxmlformats.org/officeDocument/2006/relationships/image" Target="../media/image1.svg"/><Relationship Id="rId2" Type="http://schemas.openxmlformats.org/officeDocument/2006/relationships/image" Target="../media/image2.png"/><Relationship Id="rId12" Type="http://schemas.openxmlformats.org/officeDocument/2006/relationships/slideLayout" Target="../slideLayouts/slideLayout7.xml"/><Relationship Id="rId11" Type="http://schemas.openxmlformats.org/officeDocument/2006/relationships/image" Target="../media/image5.svg"/><Relationship Id="rId10" Type="http://schemas.openxmlformats.org/officeDocument/2006/relationships/image" Target="../media/image6.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9.jpeg"/><Relationship Id="rId1" Type="http://schemas.openxmlformats.org/officeDocument/2006/relationships/image" Target="../media/image18.jpeg"/></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7.svg"/><Relationship Id="rId4" Type="http://schemas.openxmlformats.org/officeDocument/2006/relationships/image" Target="../media/image9.png"/><Relationship Id="rId3" Type="http://schemas.openxmlformats.org/officeDocument/2006/relationships/image" Target="../media/image6.svg"/><Relationship Id="rId2" Type="http://schemas.openxmlformats.org/officeDocument/2006/relationships/image" Target="../media/image8.png"/><Relationship Id="rId1" Type="http://schemas.openxmlformats.org/officeDocument/2006/relationships/image" Target="../media/image7.png"/></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7.svg"/><Relationship Id="rId4" Type="http://schemas.openxmlformats.org/officeDocument/2006/relationships/image" Target="../media/image9.png"/><Relationship Id="rId3" Type="http://schemas.openxmlformats.org/officeDocument/2006/relationships/image" Target="../media/image6.svg"/><Relationship Id="rId2" Type="http://schemas.openxmlformats.org/officeDocument/2006/relationships/image" Target="../media/image8.png"/><Relationship Id="rId1"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1.jpeg"/><Relationship Id="rId1" Type="http://schemas.openxmlformats.org/officeDocument/2006/relationships/image" Target="../media/image10.jpeg"/></Relationships>
</file>

<file path=ppt/slides/_rels/slide5.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7.svg"/><Relationship Id="rId4" Type="http://schemas.openxmlformats.org/officeDocument/2006/relationships/image" Target="../media/image9.png"/><Relationship Id="rId3" Type="http://schemas.openxmlformats.org/officeDocument/2006/relationships/image" Target="../media/image6.svg"/><Relationship Id="rId2" Type="http://schemas.openxmlformats.org/officeDocument/2006/relationships/image" Target="../media/image8.png"/><Relationship Id="rId1"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3.jpeg"/><Relationship Id="rId1" Type="http://schemas.openxmlformats.org/officeDocument/2006/relationships/image" Target="../media/image12.jpeg"/></Relationships>
</file>

<file path=ppt/slides/_rels/slide7.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7.svg"/><Relationship Id="rId4" Type="http://schemas.openxmlformats.org/officeDocument/2006/relationships/image" Target="../media/image9.png"/><Relationship Id="rId3" Type="http://schemas.openxmlformats.org/officeDocument/2006/relationships/image" Target="../media/image6.svg"/><Relationship Id="rId2" Type="http://schemas.openxmlformats.org/officeDocument/2006/relationships/image" Target="../media/image8.png"/><Relationship Id="rId1" Type="http://schemas.openxmlformats.org/officeDocument/2006/relationships/image" Target="../media/image7.pn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7.xml"/><Relationship Id="rId2" Type="http://schemas.openxmlformats.org/officeDocument/2006/relationships/image" Target="../media/image15.jpeg"/><Relationship Id="rId1"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7.jpeg"/><Relationship Id="rId1"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t="7778" b="7778"/>
          <a:stretch>
            <a:fillRect/>
          </a:stretch>
        </p:blipFill>
        <p:spPr>
          <a:xfrm>
            <a:off x="0" y="0"/>
            <a:ext cx="9144000" cy="51435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87441" y="-181494"/>
            <a:ext cx="1804800" cy="2295453"/>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974753">
            <a:off x="-517207" y="4171854"/>
            <a:ext cx="1496669" cy="1333396"/>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8328692">
            <a:off x="7461449" y="480666"/>
            <a:ext cx="2262453" cy="793915"/>
          </a:xfrm>
          <a:prstGeom prst="rect">
            <a:avLst/>
          </a:prstGeom>
        </p:spPr>
      </p:pic>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7925444" y="3778684"/>
            <a:ext cx="1964817" cy="2057400"/>
          </a:xfrm>
          <a:prstGeom prst="rect">
            <a:avLst/>
          </a:prstGeom>
        </p:spPr>
      </p:pic>
      <p:pic>
        <p:nvPicPr>
          <p:cNvPr id="10" name="Picture 10"/>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2622172" y="1197372"/>
            <a:ext cx="427860" cy="1201010"/>
          </a:xfrm>
          <a:prstGeom prst="rect">
            <a:avLst/>
          </a:prstGeom>
        </p:spPr>
      </p:pic>
      <p:sp>
        <p:nvSpPr>
          <p:cNvPr id="14" name="Rectangle: Rounded Corners 13"/>
          <p:cNvSpPr/>
          <p:nvPr/>
        </p:nvSpPr>
        <p:spPr>
          <a:xfrm>
            <a:off x="1698518" y="204686"/>
            <a:ext cx="5746964" cy="843265"/>
          </a:xfrm>
          <a:prstGeom prst="roundRect">
            <a:avLst/>
          </a:prstGeom>
          <a:solidFill>
            <a:schemeClr val="accent1">
              <a:lumMod val="20000"/>
              <a:lumOff val="80000"/>
            </a:schemeClr>
          </a:solidFill>
          <a:effectLst>
            <a:glow rad="228600">
              <a:schemeClr val="accent5">
                <a:satMod val="175000"/>
                <a:alpha val="40000"/>
              </a:schemeClr>
            </a:glo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u="sng">
                <a:solidFill>
                  <a:srgbClr val="FF0000"/>
                </a:solidFill>
                <a:latin typeface="Arial" panose="020B0604020202020204" pitchFamily="34" charset="0"/>
                <a:cs typeface="Arial" panose="020B0604020202020204" pitchFamily="34" charset="0"/>
              </a:rPr>
              <a:t>Bài 12. </a:t>
            </a:r>
            <a:r>
              <a:rPr lang="en-US" sz="2400" b="1">
                <a:solidFill>
                  <a:srgbClr val="FF0000"/>
                </a:solidFill>
                <a:latin typeface="Arial" panose="020B0604020202020204" pitchFamily="34" charset="0"/>
                <a:cs typeface="Arial" panose="020B0604020202020204" pitchFamily="34" charset="0"/>
              </a:rPr>
              <a:t>VƯƠNG QUỐC CAM-PU-CHIA</a:t>
            </a:r>
            <a:endParaRPr lang="en-US" sz="2400" b="1">
              <a:solidFill>
                <a:srgbClr val="FF0000"/>
              </a:solidFill>
              <a:latin typeface="Arial" panose="020B0604020202020204" pitchFamily="34" charset="0"/>
              <a:cs typeface="Arial" panose="020B0604020202020204" pitchFamily="34" charset="0"/>
            </a:endParaRPr>
          </a:p>
          <a:p>
            <a:pPr algn="ctr"/>
            <a:r>
              <a:rPr lang="en-US" sz="1800" b="1">
                <a:solidFill>
                  <a:srgbClr val="FF0000"/>
                </a:solidFill>
                <a:latin typeface="Arial" panose="020B0604020202020204" pitchFamily="34" charset="0"/>
                <a:cs typeface="Arial" panose="020B0604020202020204" pitchFamily="34" charset="0"/>
              </a:rPr>
              <a:t>(1 tiết)</a:t>
            </a:r>
            <a:endParaRPr lang="en-US" sz="1800" b="1">
              <a:solidFill>
                <a:srgbClr val="FF0000"/>
              </a:solidFill>
              <a:latin typeface="Arial" panose="020B0604020202020204" pitchFamily="34" charset="0"/>
              <a:cs typeface="Arial" panose="020B0604020202020204" pitchFamily="34" charset="0"/>
            </a:endParaRPr>
          </a:p>
        </p:txBody>
      </p:sp>
      <p:sp>
        <p:nvSpPr>
          <p:cNvPr id="15" name="Rectangle 14"/>
          <p:cNvSpPr/>
          <p:nvPr/>
        </p:nvSpPr>
        <p:spPr>
          <a:xfrm>
            <a:off x="2393826" y="1393109"/>
            <a:ext cx="5290084" cy="693173"/>
          </a:xfrm>
          <a:prstGeom prst="rect">
            <a:avLst/>
          </a:prstGeom>
          <a:effectLst>
            <a:glow rad="228600">
              <a:schemeClr val="accent6">
                <a:satMod val="175000"/>
                <a:alpha val="4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just"/>
            <a:r>
              <a:rPr lang="en-US" sz="2000" b="1">
                <a:solidFill>
                  <a:srgbClr val="FF0000"/>
                </a:solidFill>
                <a:latin typeface="Arial" panose="020B0604020202020204" pitchFamily="34" charset="0"/>
                <a:cs typeface="Arial" panose="020B0604020202020204" pitchFamily="34" charset="0"/>
              </a:rPr>
              <a:t>1. Quá trình hình thành và phát triển của Vương quốc Cam-pu-chia. </a:t>
            </a:r>
            <a:endParaRPr lang="en-US" sz="2000" b="1">
              <a:solidFill>
                <a:srgbClr val="FF0000"/>
              </a:solidFill>
              <a:latin typeface="Arial" panose="020B0604020202020204" pitchFamily="34" charset="0"/>
              <a:cs typeface="Arial" panose="020B0604020202020204" pitchFamily="34" charset="0"/>
            </a:endParaRPr>
          </a:p>
        </p:txBody>
      </p:sp>
      <p:sp>
        <p:nvSpPr>
          <p:cNvPr id="16" name="Rectangle 15"/>
          <p:cNvSpPr/>
          <p:nvPr/>
        </p:nvSpPr>
        <p:spPr>
          <a:xfrm>
            <a:off x="2428304" y="2385124"/>
            <a:ext cx="5255605" cy="693173"/>
          </a:xfrm>
          <a:prstGeom prst="rect">
            <a:avLst/>
          </a:prstGeom>
          <a:effectLst>
            <a:glow rad="228600">
              <a:schemeClr val="accent6">
                <a:satMod val="175000"/>
                <a:alpha val="4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just"/>
            <a:r>
              <a:rPr lang="en-US" sz="2000" b="1">
                <a:solidFill>
                  <a:srgbClr val="FF0000"/>
                </a:solidFill>
                <a:latin typeface="Arial" panose="020B0604020202020204" pitchFamily="34" charset="0"/>
                <a:cs typeface="Arial" panose="020B0604020202020204" pitchFamily="34" charset="0"/>
              </a:rPr>
              <a:t>2. Vương quốc Cam-pu-chia thời Ăng-co. </a:t>
            </a:r>
            <a:endParaRPr lang="en-US" sz="2000" b="1">
              <a:solidFill>
                <a:srgbClr val="FF0000"/>
              </a:solidFill>
              <a:latin typeface="Arial" panose="020B0604020202020204" pitchFamily="34" charset="0"/>
              <a:cs typeface="Arial" panose="020B0604020202020204" pitchFamily="34" charset="0"/>
            </a:endParaRPr>
          </a:p>
        </p:txBody>
      </p:sp>
      <p:sp>
        <p:nvSpPr>
          <p:cNvPr id="17" name="Rectangle 16"/>
          <p:cNvSpPr/>
          <p:nvPr/>
        </p:nvSpPr>
        <p:spPr>
          <a:xfrm>
            <a:off x="2428304" y="3474402"/>
            <a:ext cx="5255605" cy="693173"/>
          </a:xfrm>
          <a:prstGeom prst="rect">
            <a:avLst/>
          </a:prstGeom>
          <a:effectLst>
            <a:glow rad="228600">
              <a:schemeClr val="accent6">
                <a:satMod val="175000"/>
                <a:alpha val="4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just"/>
            <a:r>
              <a:rPr lang="en-US" sz="2000" b="1">
                <a:solidFill>
                  <a:srgbClr val="FF0000"/>
                </a:solidFill>
                <a:latin typeface="Arial" panose="020B0604020202020204" pitchFamily="34" charset="0"/>
                <a:cs typeface="Arial" panose="020B0604020202020204" pitchFamily="34" charset="0"/>
              </a:rPr>
              <a:t>3. Văn hóa của Vương quốc Cam-pu-chia. </a:t>
            </a:r>
            <a:endParaRPr lang="en-US" sz="2000" b="1">
              <a:solidFill>
                <a:srgbClr val="FF0000"/>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7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37"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arn(outVertical)">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37"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barn(outVertic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37"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barn(outVertical)">
                                      <p:cBhvr>
                                        <p:cTn id="2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Quần thể di tích đền Angkor – Kỳ quan thế giới tại Campuchia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25004" y="1178057"/>
            <a:ext cx="4446996" cy="2970776"/>
          </a:xfrm>
          <a:prstGeom prst="roundRect">
            <a:avLst>
              <a:gd name="adj" fmla="val 8594"/>
            </a:avLst>
          </a:prstGeom>
          <a:solidFill>
            <a:srgbClr val="FFFFFF">
              <a:shade val="85000"/>
            </a:srgbClr>
          </a:solidFill>
          <a:ln w="12700">
            <a:solidFill>
              <a:schemeClr val="tx1"/>
            </a:solid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25004" y="4318110"/>
            <a:ext cx="4446996" cy="338554"/>
          </a:xfrm>
          <a:prstGeom prst="rect">
            <a:avLst/>
          </a:prstGeom>
          <a:noFill/>
        </p:spPr>
        <p:txBody>
          <a:bodyPr wrap="square">
            <a:spAutoFit/>
          </a:bodyPr>
          <a:lstStyle/>
          <a:p>
            <a:pPr algn="ctr"/>
            <a:r>
              <a:rPr lang="en-US" sz="1600" b="0" i="0">
                <a:solidFill>
                  <a:srgbClr val="000000"/>
                </a:solidFill>
                <a:effectLst/>
                <a:latin typeface="Arial" panose="020B0604020202020204" pitchFamily="34" charset="0"/>
                <a:cs typeface="Arial" panose="020B0604020202020204" pitchFamily="34" charset="0"/>
              </a:rPr>
              <a:t>Đền mặt thần Bayon tại Angkor Thom</a:t>
            </a:r>
            <a:endParaRPr lang="en-US" sz="1600">
              <a:latin typeface="Arial" panose="020B0604020202020204" pitchFamily="34" charset="0"/>
              <a:cs typeface="Arial" panose="020B0604020202020204" pitchFamily="34" charset="0"/>
            </a:endParaRPr>
          </a:p>
        </p:txBody>
      </p:sp>
      <p:pic>
        <p:nvPicPr>
          <p:cNvPr id="5124" name="Picture 4" descr="angkor-thom-campuchia-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7360" y="176939"/>
            <a:ext cx="4306583" cy="3229938"/>
          </a:xfrm>
          <a:prstGeom prst="roundRect">
            <a:avLst>
              <a:gd name="adj" fmla="val 8594"/>
            </a:avLst>
          </a:prstGeom>
          <a:solidFill>
            <a:srgbClr val="FFFFFF">
              <a:shade val="85000"/>
            </a:srgbClr>
          </a:solidFill>
          <a:ln w="12700">
            <a:solidFill>
              <a:schemeClr val="tx1"/>
            </a:solid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697360" y="3566601"/>
            <a:ext cx="4306583" cy="338554"/>
          </a:xfrm>
          <a:prstGeom prst="rect">
            <a:avLst/>
          </a:prstGeom>
          <a:noFill/>
        </p:spPr>
        <p:txBody>
          <a:bodyPr wrap="square">
            <a:spAutoFit/>
          </a:bodyPr>
          <a:lstStyle>
            <a:defPPr marR="0" lvl="0" algn="l" rtl="0">
              <a:lnSpc>
                <a:spcPct val="100000"/>
              </a:lnSpc>
              <a:spcBef>
                <a:spcPts val="0"/>
              </a:spcBef>
              <a:spcAft>
                <a:spcPts val="0"/>
              </a:spcAft>
            </a:defPPr>
            <a:lvl1pPr algn="ctr">
              <a:defRPr sz="1600">
                <a:effectLst/>
                <a:latin typeface="Arial" panose="020B0604020202020204" pitchFamily="34" charset="0"/>
                <a:cs typeface="Arial" panose="020B0604020202020204" pitchFamily="34" charset="0"/>
              </a:defRPr>
            </a:lvl1pPr>
          </a:lstStyle>
          <a:p>
            <a:r>
              <a:rPr lang="en-US"/>
              <a:t>Cổng Nam Angkor Thom</a:t>
            </a:r>
            <a:endParaRPr lang="en-US"/>
          </a:p>
        </p:txBody>
      </p:sp>
    </p:spTree>
  </p:cSld>
  <p:clrMapOvr>
    <a:masterClrMapping/>
  </p:clrMapOvr>
  <mc:AlternateContent xmlns:mc="http://schemas.openxmlformats.org/markup-compatibility/2006">
    <mc:Choice xmlns:p14="http://schemas.microsoft.com/office/powerpoint/2010/main" Requires="p14">
      <p:transition spd="slow" p14:dur="1750"/>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t="21875" b="21875"/>
          <a:stretch>
            <a:fillRect/>
          </a:stretch>
        </p:blipFill>
        <p:spPr>
          <a:xfrm>
            <a:off x="0" y="0"/>
            <a:ext cx="9144000" cy="5143500"/>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833887">
            <a:off x="7283386" y="-939435"/>
            <a:ext cx="3002257" cy="2472768"/>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530376">
            <a:off x="-964377" y="4149542"/>
            <a:ext cx="4107617" cy="3383183"/>
          </a:xfrm>
          <a:prstGeom prst="rect">
            <a:avLst/>
          </a:prstGeom>
        </p:spPr>
      </p:pic>
      <p:sp>
        <p:nvSpPr>
          <p:cNvPr id="27" name="Rectangle 26"/>
          <p:cNvSpPr/>
          <p:nvPr/>
        </p:nvSpPr>
        <p:spPr>
          <a:xfrm>
            <a:off x="98060" y="103300"/>
            <a:ext cx="5433682" cy="387298"/>
          </a:xfrm>
          <a:prstGeom prst="rect">
            <a:avLst/>
          </a:prstGeom>
          <a:effectLst>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just"/>
            <a:r>
              <a:rPr lang="en-US" sz="2000" b="1">
                <a:solidFill>
                  <a:srgbClr val="FF0000"/>
                </a:solidFill>
                <a:latin typeface="Arial" panose="020B0604020202020204" pitchFamily="34" charset="0"/>
                <a:cs typeface="Arial" panose="020B0604020202020204" pitchFamily="34" charset="0"/>
              </a:rPr>
              <a:t>3. Văn hóa của Vương quốc Cam-pu-chia. </a:t>
            </a:r>
            <a:endParaRPr lang="en-US" sz="2000" b="1">
              <a:solidFill>
                <a:srgbClr val="FF0000"/>
              </a:solidFill>
              <a:latin typeface="Arial" panose="020B0604020202020204" pitchFamily="34" charset="0"/>
              <a:cs typeface="Arial" panose="020B0604020202020204" pitchFamily="34" charset="0"/>
            </a:endParaRPr>
          </a:p>
        </p:txBody>
      </p:sp>
      <p:sp>
        <p:nvSpPr>
          <p:cNvPr id="28" name="Rectangle: Rounded Corners 27"/>
          <p:cNvSpPr/>
          <p:nvPr/>
        </p:nvSpPr>
        <p:spPr>
          <a:xfrm>
            <a:off x="1436792" y="840663"/>
            <a:ext cx="6270415" cy="10120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vi-VN" sz="2400" b="1" i="0">
                <a:solidFill>
                  <a:srgbClr val="FF0000"/>
                </a:solidFill>
                <a:effectLst/>
                <a:latin typeface="Arial" panose="020B0604020202020204" pitchFamily="34" charset="0"/>
              </a:rPr>
              <a:t>Nêu một số nét tiêu biểu về văn hoá của </a:t>
            </a:r>
            <a:endParaRPr lang="en-US" sz="2400" b="1" i="0">
              <a:solidFill>
                <a:srgbClr val="FF0000"/>
              </a:solidFill>
              <a:effectLst/>
              <a:latin typeface="Arial" panose="020B0604020202020204" pitchFamily="34" charset="0"/>
            </a:endParaRPr>
          </a:p>
          <a:p>
            <a:pPr algn="ctr"/>
            <a:r>
              <a:rPr lang="vi-VN" sz="2400" b="1" i="0">
                <a:solidFill>
                  <a:srgbClr val="FF0000"/>
                </a:solidFill>
                <a:effectLst/>
                <a:latin typeface="Arial" panose="020B0604020202020204" pitchFamily="34" charset="0"/>
              </a:rPr>
              <a:t>vương quốc Cam-pu-chia.</a:t>
            </a:r>
            <a:endParaRPr lang="en-US" sz="2400" b="1">
              <a:solidFill>
                <a:srgbClr val="FF0000"/>
              </a:solidFill>
            </a:endParaRPr>
          </a:p>
        </p:txBody>
      </p:sp>
      <p:sp>
        <p:nvSpPr>
          <p:cNvPr id="29" name="Rectangle: Rounded Corners 28"/>
          <p:cNvSpPr/>
          <p:nvPr/>
        </p:nvSpPr>
        <p:spPr>
          <a:xfrm>
            <a:off x="386502" y="2287690"/>
            <a:ext cx="2868584" cy="1196616"/>
          </a:xfrm>
          <a:prstGeom prst="roundRect">
            <a:avLst/>
          </a:prstGeom>
          <a:solidFill>
            <a:srgbClr val="C2D69A"/>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a:solidFill>
                  <a:schemeClr val="accent2">
                    <a:lumMod val="50000"/>
                  </a:schemeClr>
                </a:solidFill>
                <a:latin typeface="Arial" panose="020B0604020202020204" pitchFamily="34" charset="0"/>
                <a:cs typeface="Arial" panose="020B0604020202020204" pitchFamily="34" charset="0"/>
              </a:rPr>
              <a:t>Nhóm 1</a:t>
            </a:r>
            <a:endParaRPr lang="en-US" sz="2400" b="1">
              <a:solidFill>
                <a:schemeClr val="accent2">
                  <a:lumMod val="50000"/>
                </a:schemeClr>
              </a:solidFill>
              <a:latin typeface="Arial" panose="020B0604020202020204" pitchFamily="34" charset="0"/>
              <a:cs typeface="Arial" panose="020B0604020202020204" pitchFamily="34" charset="0"/>
            </a:endParaRPr>
          </a:p>
          <a:p>
            <a:pPr algn="ctr"/>
            <a:r>
              <a:rPr lang="en-US" sz="2400" b="1">
                <a:solidFill>
                  <a:schemeClr val="accent2">
                    <a:lumMod val="50000"/>
                  </a:schemeClr>
                </a:solidFill>
                <a:latin typeface="Arial" panose="020B0604020202020204" pitchFamily="34" charset="0"/>
                <a:cs typeface="Arial" panose="020B0604020202020204" pitchFamily="34" charset="0"/>
              </a:rPr>
              <a:t>Chữ viết, văn học</a:t>
            </a:r>
            <a:endParaRPr lang="en-US" sz="2400" b="1">
              <a:solidFill>
                <a:schemeClr val="accent2">
                  <a:lumMod val="50000"/>
                </a:schemeClr>
              </a:solidFill>
              <a:latin typeface="Arial" panose="020B0604020202020204" pitchFamily="34" charset="0"/>
              <a:cs typeface="Arial" panose="020B0604020202020204" pitchFamily="34" charset="0"/>
            </a:endParaRPr>
          </a:p>
        </p:txBody>
      </p:sp>
      <p:sp>
        <p:nvSpPr>
          <p:cNvPr id="30" name="Rectangle: Rounded Corners 29"/>
          <p:cNvSpPr/>
          <p:nvPr/>
        </p:nvSpPr>
        <p:spPr>
          <a:xfrm>
            <a:off x="3475178" y="2259823"/>
            <a:ext cx="2428399" cy="1196616"/>
          </a:xfrm>
          <a:prstGeom prst="roundRect">
            <a:avLst/>
          </a:prstGeom>
          <a:solidFill>
            <a:srgbClr val="C2D69A"/>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a:solidFill>
                  <a:schemeClr val="accent2">
                    <a:lumMod val="50000"/>
                  </a:schemeClr>
                </a:solidFill>
                <a:latin typeface="Arial" panose="020B0604020202020204" pitchFamily="34" charset="0"/>
                <a:cs typeface="Arial" panose="020B0604020202020204" pitchFamily="34" charset="0"/>
              </a:rPr>
              <a:t>Nhóm 2</a:t>
            </a:r>
            <a:endParaRPr lang="en-US" sz="2400" b="1">
              <a:solidFill>
                <a:schemeClr val="accent2">
                  <a:lumMod val="50000"/>
                </a:schemeClr>
              </a:solidFill>
              <a:latin typeface="Arial" panose="020B0604020202020204" pitchFamily="34" charset="0"/>
              <a:cs typeface="Arial" panose="020B0604020202020204" pitchFamily="34" charset="0"/>
            </a:endParaRPr>
          </a:p>
          <a:p>
            <a:pPr algn="ctr"/>
            <a:r>
              <a:rPr lang="en-US" sz="2400" b="1">
                <a:solidFill>
                  <a:schemeClr val="accent2">
                    <a:lumMod val="50000"/>
                  </a:schemeClr>
                </a:solidFill>
                <a:latin typeface="Arial" panose="020B0604020202020204" pitchFamily="34" charset="0"/>
                <a:cs typeface="Arial" panose="020B0604020202020204" pitchFamily="34" charset="0"/>
              </a:rPr>
              <a:t>Tôn giáo</a:t>
            </a:r>
            <a:endParaRPr lang="en-US" sz="2400" b="1">
              <a:solidFill>
                <a:schemeClr val="accent2">
                  <a:lumMod val="50000"/>
                </a:schemeClr>
              </a:solidFill>
              <a:latin typeface="Arial" panose="020B0604020202020204" pitchFamily="34" charset="0"/>
              <a:cs typeface="Arial" panose="020B0604020202020204" pitchFamily="34" charset="0"/>
            </a:endParaRPr>
          </a:p>
        </p:txBody>
      </p:sp>
      <p:sp>
        <p:nvSpPr>
          <p:cNvPr id="31" name="Rectangle: Rounded Corners 30"/>
          <p:cNvSpPr/>
          <p:nvPr/>
        </p:nvSpPr>
        <p:spPr>
          <a:xfrm>
            <a:off x="6123670" y="2259823"/>
            <a:ext cx="2428399" cy="1196616"/>
          </a:xfrm>
          <a:prstGeom prst="roundRect">
            <a:avLst/>
          </a:prstGeom>
          <a:solidFill>
            <a:srgbClr val="C2D69A"/>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a:solidFill>
                  <a:schemeClr val="accent2">
                    <a:lumMod val="50000"/>
                  </a:schemeClr>
                </a:solidFill>
                <a:latin typeface="Arial" panose="020B0604020202020204" pitchFamily="34" charset="0"/>
                <a:cs typeface="Arial" panose="020B0604020202020204" pitchFamily="34" charset="0"/>
              </a:rPr>
              <a:t>Nhóm 3</a:t>
            </a:r>
            <a:endParaRPr lang="en-US" sz="2400" b="1">
              <a:solidFill>
                <a:schemeClr val="accent2">
                  <a:lumMod val="50000"/>
                </a:schemeClr>
              </a:solidFill>
              <a:latin typeface="Arial" panose="020B0604020202020204" pitchFamily="34" charset="0"/>
              <a:cs typeface="Arial" panose="020B0604020202020204" pitchFamily="34" charset="0"/>
            </a:endParaRPr>
          </a:p>
          <a:p>
            <a:pPr algn="ctr"/>
            <a:r>
              <a:rPr lang="en-US" sz="2400" b="1">
                <a:solidFill>
                  <a:schemeClr val="accent2">
                    <a:lumMod val="50000"/>
                  </a:schemeClr>
                </a:solidFill>
                <a:latin typeface="Arial" panose="020B0604020202020204" pitchFamily="34" charset="0"/>
                <a:cs typeface="Arial" panose="020B0604020202020204" pitchFamily="34" charset="0"/>
              </a:rPr>
              <a:t>Kiến trúc</a:t>
            </a:r>
            <a:endParaRPr lang="en-US" sz="2400" b="1">
              <a:solidFill>
                <a:schemeClr val="accent2">
                  <a:lumMod val="50000"/>
                </a:schemeClr>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7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barn(inVertical)">
                                      <p:cBhvr>
                                        <p:cTn id="13" dur="500"/>
                                        <p:tgtEl>
                                          <p:spTgt spid="28"/>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37" fill="hold" grpId="0" nodeType="click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barn(outVertical)">
                                      <p:cBhvr>
                                        <p:cTn id="18" dur="500"/>
                                        <p:tgtEl>
                                          <p:spTgt spid="29"/>
                                        </p:tgtEl>
                                      </p:cBhvr>
                                    </p:animEffect>
                                  </p:childTnLst>
                                </p:cTn>
                              </p:par>
                              <p:par>
                                <p:cTn id="19" presetID="16" presetClass="entr" presetSubtype="37"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outVertical)">
                                      <p:cBhvr>
                                        <p:cTn id="21" dur="500"/>
                                        <p:tgtEl>
                                          <p:spTgt spid="30"/>
                                        </p:tgtEl>
                                      </p:cBhvr>
                                    </p:animEffect>
                                  </p:childTnLst>
                                </p:cTn>
                              </p:par>
                              <p:par>
                                <p:cTn id="22" presetID="16" presetClass="entr" presetSubtype="37" fill="hold" grpId="0" nodeType="with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barn(outVertical)">
                                      <p:cBhvr>
                                        <p:cTn id="2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0" grpId="0" animBg="1"/>
      <p:bldP spid="3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t="21875" b="21875"/>
          <a:stretch>
            <a:fillRect/>
          </a:stretch>
        </p:blipFill>
        <p:spPr>
          <a:xfrm>
            <a:off x="0" y="0"/>
            <a:ext cx="9144000" cy="5143500"/>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833887">
            <a:off x="7283386" y="-939435"/>
            <a:ext cx="3002257" cy="2472768"/>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530376">
            <a:off x="-964377" y="4149542"/>
            <a:ext cx="4107617" cy="3383183"/>
          </a:xfrm>
          <a:prstGeom prst="rect">
            <a:avLst/>
          </a:prstGeom>
        </p:spPr>
      </p:pic>
      <p:sp>
        <p:nvSpPr>
          <p:cNvPr id="27" name="Rectangle 26"/>
          <p:cNvSpPr/>
          <p:nvPr/>
        </p:nvSpPr>
        <p:spPr>
          <a:xfrm>
            <a:off x="98060" y="103300"/>
            <a:ext cx="5433682" cy="387298"/>
          </a:xfrm>
          <a:prstGeom prst="rect">
            <a:avLst/>
          </a:prstGeom>
          <a:effectLst>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en-US" sz="2000" b="1" i="0" u="none" strike="noStrike" kern="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sym typeface="Arial" panose="020B0604020202020204"/>
              </a:rPr>
              <a:t>3. Văn hóa của Vương quốc Cam-pu-chia. </a:t>
            </a:r>
            <a:endParaRPr kumimoji="0" lang="en-US" sz="2000" b="1" i="0" u="none" strike="noStrike" kern="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sym typeface="Arial" panose="020B0604020202020204"/>
            </a:endParaRPr>
          </a:p>
        </p:txBody>
      </p:sp>
      <p:sp>
        <p:nvSpPr>
          <p:cNvPr id="29" name="Rectangle: Rounded Corners 28"/>
          <p:cNvSpPr/>
          <p:nvPr/>
        </p:nvSpPr>
        <p:spPr>
          <a:xfrm>
            <a:off x="3055195" y="701034"/>
            <a:ext cx="3033609" cy="854921"/>
          </a:xfrm>
          <a:prstGeom prst="roundRect">
            <a:avLst/>
          </a:prstGeom>
          <a:solidFill>
            <a:srgbClr val="C2D69A"/>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en-US" sz="2400" b="1" i="0" u="none" strike="noStrike" kern="0" cap="none" spc="0" normalizeH="0" baseline="0" noProof="0">
                <a:ln>
                  <a:noFill/>
                </a:ln>
                <a:solidFill>
                  <a:srgbClr val="C0504D">
                    <a:lumMod val="50000"/>
                  </a:srgbClr>
                </a:solidFill>
                <a:effectLst/>
                <a:uLnTx/>
                <a:uFillTx/>
                <a:latin typeface="Arial" panose="020B0604020202020204" pitchFamily="34" charset="0"/>
                <a:ea typeface="+mn-ea"/>
                <a:cs typeface="Arial" panose="020B0604020202020204" pitchFamily="34" charset="0"/>
                <a:sym typeface="Arial" panose="020B0604020202020204"/>
              </a:rPr>
              <a:t>Nhóm 1</a:t>
            </a:r>
            <a:endParaRPr kumimoji="0" lang="en-US" sz="2400" b="1" i="0" u="none" strike="noStrike" kern="0" cap="none" spc="0" normalizeH="0" baseline="0" noProof="0">
              <a:ln>
                <a:noFill/>
              </a:ln>
              <a:solidFill>
                <a:srgbClr val="C0504D">
                  <a:lumMod val="50000"/>
                </a:srgbClr>
              </a:solidFill>
              <a:effectLst/>
              <a:uLnTx/>
              <a:uFillTx/>
              <a:latin typeface="Arial" panose="020B0604020202020204" pitchFamily="34" charset="0"/>
              <a:ea typeface="+mn-ea"/>
              <a:cs typeface="Arial" panose="020B0604020202020204" pitchFamily="34" charset="0"/>
              <a:sym typeface="Arial" panose="020B0604020202020204"/>
            </a:endParaRPr>
          </a:p>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en-US" sz="2400" b="1" i="0" u="none" strike="noStrike" kern="0" cap="none" spc="0" normalizeH="0" baseline="0" noProof="0">
                <a:ln>
                  <a:noFill/>
                </a:ln>
                <a:solidFill>
                  <a:srgbClr val="C0504D">
                    <a:lumMod val="50000"/>
                  </a:srgbClr>
                </a:solidFill>
                <a:effectLst/>
                <a:uLnTx/>
                <a:uFillTx/>
                <a:latin typeface="Arial" panose="020B0604020202020204" pitchFamily="34" charset="0"/>
                <a:ea typeface="+mn-ea"/>
                <a:cs typeface="Arial" panose="020B0604020202020204" pitchFamily="34" charset="0"/>
                <a:sym typeface="Arial" panose="020B0604020202020204"/>
              </a:rPr>
              <a:t>Chữ viết, văn học</a:t>
            </a:r>
            <a:endParaRPr kumimoji="0" lang="en-US" sz="2400" b="1" i="0" u="none" strike="noStrike" kern="0" cap="none" spc="0" normalizeH="0" baseline="0" noProof="0">
              <a:ln>
                <a:noFill/>
              </a:ln>
              <a:solidFill>
                <a:srgbClr val="C0504D">
                  <a:lumMod val="50000"/>
                </a:srgbClr>
              </a:solidFill>
              <a:effectLst/>
              <a:uLnTx/>
              <a:uFillTx/>
              <a:latin typeface="Arial" panose="020B0604020202020204" pitchFamily="34" charset="0"/>
              <a:ea typeface="+mn-ea"/>
              <a:cs typeface="Arial" panose="020B0604020202020204" pitchFamily="34" charset="0"/>
              <a:sym typeface="Arial" panose="020B0604020202020204"/>
            </a:endParaRPr>
          </a:p>
        </p:txBody>
      </p:sp>
      <p:sp>
        <p:nvSpPr>
          <p:cNvPr id="5" name="Rectangle: Rounded Corners 4"/>
          <p:cNvSpPr/>
          <p:nvPr/>
        </p:nvSpPr>
        <p:spPr>
          <a:xfrm>
            <a:off x="1067250" y="1688392"/>
            <a:ext cx="7009498" cy="1677357"/>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just"/>
            <a:r>
              <a:rPr lang="en-US" sz="2000">
                <a:solidFill>
                  <a:srgbClr val="0000FF"/>
                </a:solidFill>
                <a:latin typeface="Arial" panose="020B0604020202020204" pitchFamily="34" charset="0"/>
              </a:rPr>
              <a:t>Cư dân Cam-pu-chia sử dụng chữ Phạn và chữ Khơ-me. Nhờ có chữ Phạn, lịch sử Cam-pu-chia được lưu giữ qua bi ký gắn với những công trình kiến trúc. Từ thế kỷ XIV trở đi, chữ Khơ-me dần dần thay thế chữ Phạn, niên giám hoàng gia được viết trên lá cọ.</a:t>
            </a:r>
            <a:endParaRPr lang="vi-VN" sz="2000" b="0" i="0">
              <a:solidFill>
                <a:srgbClr val="0000FF"/>
              </a:solidFill>
              <a:effectLst/>
              <a:latin typeface="Arial" panose="020B0604020202020204" pitchFamily="34" charset="0"/>
            </a:endParaRPr>
          </a:p>
        </p:txBody>
      </p:sp>
      <p:sp>
        <p:nvSpPr>
          <p:cNvPr id="6" name="Rectangle: Rounded Corners 5"/>
          <p:cNvSpPr/>
          <p:nvPr/>
        </p:nvSpPr>
        <p:spPr>
          <a:xfrm>
            <a:off x="1067250" y="3498186"/>
            <a:ext cx="7009497" cy="143415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just"/>
            <a:r>
              <a:rPr lang="en-US" sz="2000">
                <a:solidFill>
                  <a:srgbClr val="0000FF"/>
                </a:solidFill>
                <a:latin typeface="Arial" panose="020B0604020202020204" pitchFamily="34" charset="0"/>
              </a:rPr>
              <a:t>Các tác phẩm văn học dân gian, truyện thơ, sử thi rất phát triển, tiêu biểu là sử thi Riêm Kê, Ja-ta-ca – các bài kinh kể lại sự tích, tiền kiếp của đức Phật.</a:t>
            </a:r>
            <a:endParaRPr lang="vi-VN" sz="2000" b="0" i="0">
              <a:solidFill>
                <a:srgbClr val="0000FF"/>
              </a:solidFill>
              <a:effectLst/>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7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55422" y="221225"/>
            <a:ext cx="4369450" cy="2898059"/>
          </a:xfrm>
          <a:prstGeom prst="roundRect">
            <a:avLst>
              <a:gd name="adj" fmla="val 8594"/>
            </a:avLst>
          </a:prstGeom>
          <a:solidFill>
            <a:srgbClr val="FFFFFF">
              <a:shade val="85000"/>
            </a:srgbClr>
          </a:solidFill>
          <a:ln w="19050">
            <a:solidFill>
              <a:schemeClr val="tx1"/>
            </a:solid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55421" y="3277830"/>
            <a:ext cx="4369450" cy="338554"/>
          </a:xfrm>
          <a:prstGeom prst="rect">
            <a:avLst/>
          </a:prstGeom>
          <a:noFill/>
        </p:spPr>
        <p:txBody>
          <a:bodyPr wrap="square">
            <a:spAutoFit/>
          </a:bodyPr>
          <a:lstStyle>
            <a:defPPr marR="0" lvl="0" algn="l" rtl="0">
              <a:lnSpc>
                <a:spcPct val="100000"/>
              </a:lnSpc>
              <a:spcBef>
                <a:spcPts val="0"/>
              </a:spcBef>
              <a:spcAft>
                <a:spcPts val="0"/>
              </a:spcAft>
              <a:defRPr/>
            </a:defPPr>
            <a:lvl1pPr algn="ctr">
              <a:defRPr sz="1600">
                <a:solidFill>
                  <a:schemeClr val="tx1">
                    <a:lumMod val="95000"/>
                    <a:lumOff val="5000"/>
                  </a:schemeClr>
                </a:solidFill>
                <a:effectLst/>
                <a:latin typeface="Arial" panose="020B0604020202020204" pitchFamily="34" charset="0"/>
                <a:cs typeface="Arial" panose="020B0604020202020204" pitchFamily="34" charset="0"/>
              </a:defRPr>
            </a:lvl1pPr>
          </a:lstStyle>
          <a:p>
            <a:r>
              <a:rPr lang="vi-VN"/>
              <a:t>Chữ Khmer xưa khắc trên bia đá</a:t>
            </a:r>
            <a:endParaRPr lang="en-US"/>
          </a:p>
        </p:txBody>
      </p:sp>
      <p:sp>
        <p:nvSpPr>
          <p:cNvPr id="5" name="TextBox 4"/>
          <p:cNvSpPr txBox="1"/>
          <p:nvPr/>
        </p:nvSpPr>
        <p:spPr>
          <a:xfrm>
            <a:off x="4727531" y="3277830"/>
            <a:ext cx="4347089" cy="338554"/>
          </a:xfrm>
          <a:prstGeom prst="rect">
            <a:avLst/>
          </a:prstGeom>
          <a:noFill/>
        </p:spPr>
        <p:txBody>
          <a:bodyPr wrap="square">
            <a:spAutoFit/>
          </a:bodyPr>
          <a:lstStyle>
            <a:defPPr marR="0" lvl="0" algn="l" rtl="0">
              <a:lnSpc>
                <a:spcPct val="100000"/>
              </a:lnSpc>
              <a:spcBef>
                <a:spcPts val="0"/>
              </a:spcBef>
              <a:spcAft>
                <a:spcPts val="0"/>
              </a:spcAft>
              <a:defRPr/>
            </a:defPPr>
            <a:lvl1pPr algn="ctr">
              <a:defRPr sz="1600">
                <a:solidFill>
                  <a:schemeClr val="tx1">
                    <a:lumMod val="95000"/>
                    <a:lumOff val="5000"/>
                  </a:schemeClr>
                </a:solidFill>
                <a:effectLst/>
                <a:latin typeface="Arial" panose="020B0604020202020204" pitchFamily="34" charset="0"/>
                <a:cs typeface="Arial" panose="020B0604020202020204" pitchFamily="34" charset="0"/>
              </a:defRPr>
            </a:lvl1pPr>
          </a:lstStyle>
          <a:p>
            <a:r>
              <a:rPr lang="en-US"/>
              <a:t>Kinh Phật viết trên lá cọ </a:t>
            </a:r>
            <a:endParaRPr lang="en-US"/>
          </a:p>
        </p:txBody>
      </p:sp>
      <p:pic>
        <p:nvPicPr>
          <p:cNvPr id="1030" name="Picture 6" descr="Những nét chữ tinh xảo, thẳng đều trên “giấy” cổ. Ảnh: Quốc Pho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7531" y="221225"/>
            <a:ext cx="4347089" cy="2898059"/>
          </a:xfrm>
          <a:prstGeom prst="roundRect">
            <a:avLst>
              <a:gd name="adj" fmla="val 8594"/>
            </a:avLst>
          </a:prstGeom>
          <a:solidFill>
            <a:srgbClr val="FFFFFF">
              <a:shade val="85000"/>
            </a:srgbClr>
          </a:solidFill>
          <a:ln w="19050">
            <a:solidFill>
              <a:schemeClr val="tx1"/>
            </a:solid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750"/>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t="21875" b="21875"/>
          <a:stretch>
            <a:fillRect/>
          </a:stretch>
        </p:blipFill>
        <p:spPr>
          <a:xfrm>
            <a:off x="0" y="0"/>
            <a:ext cx="9144000" cy="5143500"/>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833887">
            <a:off x="7283386" y="-939435"/>
            <a:ext cx="3002257" cy="2472768"/>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530376">
            <a:off x="-964377" y="4149542"/>
            <a:ext cx="4107617" cy="3383183"/>
          </a:xfrm>
          <a:prstGeom prst="rect">
            <a:avLst/>
          </a:prstGeom>
        </p:spPr>
      </p:pic>
      <p:sp>
        <p:nvSpPr>
          <p:cNvPr id="27" name="Rectangle 26"/>
          <p:cNvSpPr/>
          <p:nvPr/>
        </p:nvSpPr>
        <p:spPr>
          <a:xfrm>
            <a:off x="98060" y="103300"/>
            <a:ext cx="5433682" cy="387298"/>
          </a:xfrm>
          <a:prstGeom prst="rect">
            <a:avLst/>
          </a:prstGeom>
          <a:effectLst>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en-US" sz="2000" b="1" i="0" u="none" strike="noStrike" kern="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sym typeface="Arial" panose="020B0604020202020204"/>
              </a:rPr>
              <a:t>3. Văn hóa của Vương quốc Cam-pu-chia. </a:t>
            </a:r>
            <a:endParaRPr kumimoji="0" lang="en-US" sz="2000" b="1" i="0" u="none" strike="noStrike" kern="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sym typeface="Arial" panose="020B0604020202020204"/>
            </a:endParaRPr>
          </a:p>
        </p:txBody>
      </p:sp>
      <p:sp>
        <p:nvSpPr>
          <p:cNvPr id="5" name="Rectangle: Rounded Corners 4"/>
          <p:cNvSpPr/>
          <p:nvPr/>
        </p:nvSpPr>
        <p:spPr>
          <a:xfrm>
            <a:off x="1544566" y="1871779"/>
            <a:ext cx="6166533" cy="143415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
                <a:srgbClr val="000000"/>
              </a:buClr>
              <a:buSzTx/>
              <a:buFont typeface="Arial" panose="020B0604020202020204"/>
              <a:buNone/>
              <a:defRPr/>
            </a:pPr>
            <a:r>
              <a:rPr lang="vi-VN" sz="2400" b="0" i="0">
                <a:solidFill>
                  <a:srgbClr val="0000FF"/>
                </a:solidFill>
                <a:effectLst/>
                <a:latin typeface="Arial" panose="020B0604020202020204" pitchFamily="34" charset="0"/>
              </a:rPr>
              <a:t>Đầu thế kỉ XIII, đạo Phật bắt đầu du nhập vào Cam-pu-chia, thay thế Hin-đu giáo và chiếm ưu thế trong xã hội.</a:t>
            </a:r>
            <a:endParaRPr kumimoji="0" lang="vi-VN" sz="2400" b="0" i="0" u="none" strike="noStrike" kern="0" cap="none" spc="0" normalizeH="0" baseline="0" noProof="0">
              <a:ln>
                <a:noFill/>
              </a:ln>
              <a:solidFill>
                <a:srgbClr val="0000FF"/>
              </a:solidFill>
              <a:effectLst/>
              <a:uLnTx/>
              <a:uFillTx/>
              <a:latin typeface="Arial" panose="020B0604020202020204" pitchFamily="34" charset="0"/>
              <a:ea typeface="+mn-ea"/>
              <a:cs typeface="+mn-cs"/>
              <a:sym typeface="Arial" panose="020B0604020202020204"/>
            </a:endParaRPr>
          </a:p>
        </p:txBody>
      </p:sp>
      <p:sp>
        <p:nvSpPr>
          <p:cNvPr id="7" name="Rectangle: Rounded Corners 6"/>
          <p:cNvSpPr/>
          <p:nvPr/>
        </p:nvSpPr>
        <p:spPr>
          <a:xfrm>
            <a:off x="3357800" y="740350"/>
            <a:ext cx="2428399" cy="834110"/>
          </a:xfrm>
          <a:prstGeom prst="roundRect">
            <a:avLst/>
          </a:prstGeom>
          <a:solidFill>
            <a:srgbClr val="C2D69A"/>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a:solidFill>
                  <a:schemeClr val="accent2">
                    <a:lumMod val="50000"/>
                  </a:schemeClr>
                </a:solidFill>
                <a:latin typeface="Arial" panose="020B0604020202020204" pitchFamily="34" charset="0"/>
                <a:cs typeface="Arial" panose="020B0604020202020204" pitchFamily="34" charset="0"/>
              </a:rPr>
              <a:t>Nhóm 2</a:t>
            </a:r>
            <a:endParaRPr lang="en-US" sz="2400" b="1">
              <a:solidFill>
                <a:schemeClr val="accent2">
                  <a:lumMod val="50000"/>
                </a:schemeClr>
              </a:solidFill>
              <a:latin typeface="Arial" panose="020B0604020202020204" pitchFamily="34" charset="0"/>
              <a:cs typeface="Arial" panose="020B0604020202020204" pitchFamily="34" charset="0"/>
            </a:endParaRPr>
          </a:p>
          <a:p>
            <a:pPr algn="ctr"/>
            <a:r>
              <a:rPr lang="en-US" sz="2400" b="1">
                <a:solidFill>
                  <a:schemeClr val="accent2">
                    <a:lumMod val="50000"/>
                  </a:schemeClr>
                </a:solidFill>
                <a:latin typeface="Arial" panose="020B0604020202020204" pitchFamily="34" charset="0"/>
                <a:cs typeface="Arial" panose="020B0604020202020204" pitchFamily="34" charset="0"/>
              </a:rPr>
              <a:t>Tôn giáo</a:t>
            </a:r>
            <a:endParaRPr lang="en-US" sz="2400" b="1">
              <a:solidFill>
                <a:schemeClr val="accent2">
                  <a:lumMod val="50000"/>
                </a:schemeClr>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7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80">
                                          <p:stCondLst>
                                            <p:cond delay="0"/>
                                          </p:stCondLst>
                                        </p:cTn>
                                        <p:tgtEl>
                                          <p:spTgt spid="5"/>
                                        </p:tgtEl>
                                      </p:cBhvr>
                                    </p:animEffect>
                                    <p:anim calcmode="lin" valueType="num">
                                      <p:cBhvr>
                                        <p:cTn id="1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9" dur="26">
                                          <p:stCondLst>
                                            <p:cond delay="650"/>
                                          </p:stCondLst>
                                        </p:cTn>
                                        <p:tgtEl>
                                          <p:spTgt spid="5"/>
                                        </p:tgtEl>
                                      </p:cBhvr>
                                      <p:to x="100000" y="60000"/>
                                    </p:animScale>
                                    <p:animScale>
                                      <p:cBhvr>
                                        <p:cTn id="20" dur="166" decel="50000">
                                          <p:stCondLst>
                                            <p:cond delay="676"/>
                                          </p:stCondLst>
                                        </p:cTn>
                                        <p:tgtEl>
                                          <p:spTgt spid="5"/>
                                        </p:tgtEl>
                                      </p:cBhvr>
                                      <p:to x="100000" y="100000"/>
                                    </p:animScale>
                                    <p:animScale>
                                      <p:cBhvr>
                                        <p:cTn id="21" dur="26">
                                          <p:stCondLst>
                                            <p:cond delay="1312"/>
                                          </p:stCondLst>
                                        </p:cTn>
                                        <p:tgtEl>
                                          <p:spTgt spid="5"/>
                                        </p:tgtEl>
                                      </p:cBhvr>
                                      <p:to x="100000" y="80000"/>
                                    </p:animScale>
                                    <p:animScale>
                                      <p:cBhvr>
                                        <p:cTn id="22" dur="166" decel="50000">
                                          <p:stCondLst>
                                            <p:cond delay="1338"/>
                                          </p:stCondLst>
                                        </p:cTn>
                                        <p:tgtEl>
                                          <p:spTgt spid="5"/>
                                        </p:tgtEl>
                                      </p:cBhvr>
                                      <p:to x="100000" y="100000"/>
                                    </p:animScale>
                                    <p:animScale>
                                      <p:cBhvr>
                                        <p:cTn id="23" dur="26">
                                          <p:stCondLst>
                                            <p:cond delay="1642"/>
                                          </p:stCondLst>
                                        </p:cTn>
                                        <p:tgtEl>
                                          <p:spTgt spid="5"/>
                                        </p:tgtEl>
                                      </p:cBhvr>
                                      <p:to x="100000" y="90000"/>
                                    </p:animScale>
                                    <p:animScale>
                                      <p:cBhvr>
                                        <p:cTn id="24" dur="166" decel="50000">
                                          <p:stCondLst>
                                            <p:cond delay="1668"/>
                                          </p:stCondLst>
                                        </p:cTn>
                                        <p:tgtEl>
                                          <p:spTgt spid="5"/>
                                        </p:tgtEl>
                                      </p:cBhvr>
                                      <p:to x="100000" y="100000"/>
                                    </p:animScale>
                                    <p:animScale>
                                      <p:cBhvr>
                                        <p:cTn id="25" dur="26">
                                          <p:stCondLst>
                                            <p:cond delay="1808"/>
                                          </p:stCondLst>
                                        </p:cTn>
                                        <p:tgtEl>
                                          <p:spTgt spid="5"/>
                                        </p:tgtEl>
                                      </p:cBhvr>
                                      <p:to x="100000" y="95000"/>
                                    </p:animScale>
                                    <p:animScale>
                                      <p:cBhvr>
                                        <p:cTn id="26"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ác phật tử Theravada đứng trước hồ ở Angkor Wat. Ảnh: Wikipedia Commons"/>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37239" y="347491"/>
            <a:ext cx="4762500" cy="2667000"/>
          </a:xfrm>
          <a:prstGeom prst="roundRect">
            <a:avLst>
              <a:gd name="adj" fmla="val 8594"/>
            </a:avLst>
          </a:prstGeom>
          <a:solidFill>
            <a:srgbClr val="FFFFFF">
              <a:shade val="85000"/>
            </a:srgbClr>
          </a:solidFill>
          <a:ln w="19050">
            <a:solidFill>
              <a:schemeClr val="tx1"/>
            </a:solid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37239" y="3154873"/>
            <a:ext cx="4762500" cy="584775"/>
          </a:xfrm>
          <a:prstGeom prst="rect">
            <a:avLst/>
          </a:prstGeom>
          <a:noFill/>
        </p:spPr>
        <p:txBody>
          <a:bodyPr wrap="square">
            <a:spAutoFit/>
          </a:bodyPr>
          <a:lstStyle/>
          <a:p>
            <a:pPr algn="ctr"/>
            <a:r>
              <a:rPr lang="vi-VN" sz="1600" b="0" i="0">
                <a:solidFill>
                  <a:srgbClr val="222222"/>
                </a:solidFill>
                <a:effectLst/>
                <a:latin typeface="Arial" panose="020B0604020202020204" pitchFamily="34" charset="0"/>
              </a:rPr>
              <a:t>Các phật tử Theravada đứng trước hồ ở </a:t>
            </a:r>
            <a:endParaRPr lang="en-US" sz="1600" b="0" i="0">
              <a:solidFill>
                <a:srgbClr val="222222"/>
              </a:solidFill>
              <a:effectLst/>
              <a:latin typeface="Arial" panose="020B0604020202020204" pitchFamily="34" charset="0"/>
            </a:endParaRPr>
          </a:p>
          <a:p>
            <a:pPr algn="ctr"/>
            <a:r>
              <a:rPr lang="vi-VN" sz="1600" b="0" i="0">
                <a:solidFill>
                  <a:srgbClr val="222222"/>
                </a:solidFill>
                <a:effectLst/>
                <a:latin typeface="Arial" panose="020B0604020202020204" pitchFamily="34" charset="0"/>
              </a:rPr>
              <a:t>Angkor Wa</a:t>
            </a:r>
            <a:r>
              <a:rPr lang="en-US" sz="1600" b="0" i="0">
                <a:solidFill>
                  <a:srgbClr val="222222"/>
                </a:solidFill>
                <a:effectLst/>
                <a:latin typeface="Arial" panose="020B0604020202020204" pitchFamily="34" charset="0"/>
              </a:rPr>
              <a:t>t</a:t>
            </a:r>
            <a:endParaRPr lang="en-US" sz="1600"/>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6017" y="347491"/>
            <a:ext cx="3980744" cy="2667000"/>
          </a:xfrm>
          <a:prstGeom prst="roundRect">
            <a:avLst>
              <a:gd name="adj" fmla="val 8594"/>
            </a:avLst>
          </a:prstGeom>
          <a:solidFill>
            <a:srgbClr val="FFFFFF">
              <a:shade val="85000"/>
            </a:srgbClr>
          </a:solidFill>
          <a:ln w="19050">
            <a:solidFill>
              <a:schemeClr val="tx1"/>
            </a:solid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026017" y="3154873"/>
            <a:ext cx="3980744" cy="338554"/>
          </a:xfrm>
          <a:prstGeom prst="rect">
            <a:avLst/>
          </a:prstGeom>
          <a:noFill/>
        </p:spPr>
        <p:txBody>
          <a:bodyPr wrap="square">
            <a:spAutoFit/>
          </a:bodyPr>
          <a:lstStyle>
            <a:defPPr marR="0" lvl="0" algn="l" rtl="0">
              <a:lnSpc>
                <a:spcPct val="100000"/>
              </a:lnSpc>
              <a:spcBef>
                <a:spcPts val="0"/>
              </a:spcBef>
              <a:spcAft>
                <a:spcPts val="0"/>
              </a:spcAft>
            </a:defPPr>
            <a:lvl1pPr algn="ctr">
              <a:defRPr sz="1600">
                <a:solidFill>
                  <a:srgbClr val="222222"/>
                </a:solidFill>
                <a:effectLst/>
                <a:latin typeface="Arial" panose="020B0604020202020204" pitchFamily="34" charset="0"/>
              </a:defRPr>
            </a:lvl1pPr>
          </a:lstStyle>
          <a:p>
            <a:r>
              <a:rPr lang="en-US"/>
              <a:t>Phật giáo Theravada Campuchia</a:t>
            </a:r>
            <a:endParaRPr lang="en-US"/>
          </a:p>
        </p:txBody>
      </p:sp>
    </p:spTree>
  </p:cSld>
  <p:clrMapOvr>
    <a:masterClrMapping/>
  </p:clrMapOvr>
  <mc:AlternateContent xmlns:mc="http://schemas.openxmlformats.org/markup-compatibility/2006">
    <mc:Choice xmlns:p14="http://schemas.microsoft.com/office/powerpoint/2010/main" Requires="p14">
      <p:transition spd="slow" p14:dur="1750"/>
    </mc:Choice>
    <mc:Fallback>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t="21875" b="21875"/>
          <a:stretch>
            <a:fillRect/>
          </a:stretch>
        </p:blipFill>
        <p:spPr>
          <a:xfrm>
            <a:off x="0" y="0"/>
            <a:ext cx="9144000" cy="5143500"/>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833887">
            <a:off x="7283386" y="-939435"/>
            <a:ext cx="3002257" cy="2472768"/>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530376">
            <a:off x="-964377" y="4149542"/>
            <a:ext cx="4107617" cy="3383183"/>
          </a:xfrm>
          <a:prstGeom prst="rect">
            <a:avLst/>
          </a:prstGeom>
        </p:spPr>
      </p:pic>
      <p:sp>
        <p:nvSpPr>
          <p:cNvPr id="27" name="Rectangle 26"/>
          <p:cNvSpPr/>
          <p:nvPr/>
        </p:nvSpPr>
        <p:spPr>
          <a:xfrm>
            <a:off x="98060" y="103300"/>
            <a:ext cx="5433682" cy="387298"/>
          </a:xfrm>
          <a:prstGeom prst="rect">
            <a:avLst/>
          </a:prstGeom>
          <a:effectLst>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en-US" sz="2000" b="1" i="0" u="none" strike="noStrike" kern="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sym typeface="Arial" panose="020B0604020202020204"/>
              </a:rPr>
              <a:t>3. Văn hóa của Vương quốc Cam-pu-chia. </a:t>
            </a:r>
            <a:endParaRPr kumimoji="0" lang="en-US" sz="2000" b="1" i="0" u="none" strike="noStrike" kern="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sym typeface="Arial" panose="020B0604020202020204"/>
            </a:endParaRPr>
          </a:p>
        </p:txBody>
      </p:sp>
      <p:sp>
        <p:nvSpPr>
          <p:cNvPr id="5" name="Rectangle: Rounded Corners 4"/>
          <p:cNvSpPr/>
          <p:nvPr/>
        </p:nvSpPr>
        <p:spPr>
          <a:xfrm>
            <a:off x="1839534" y="1766391"/>
            <a:ext cx="6382692" cy="143415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
                <a:srgbClr val="000000"/>
              </a:buClr>
              <a:buSzTx/>
              <a:buFont typeface="Arial" panose="020B0604020202020204"/>
              <a:buNone/>
              <a:defRPr/>
            </a:pPr>
            <a:r>
              <a:rPr lang="vi-VN" sz="2800" b="0" i="0">
                <a:solidFill>
                  <a:srgbClr val="0000FF"/>
                </a:solidFill>
                <a:effectLst/>
                <a:latin typeface="Arial" panose="020B0604020202020204" pitchFamily="34" charset="0"/>
              </a:rPr>
              <a:t>Về kiến trúc, hàng trăm đền, tháp lớn nhỏ được xây dựng, trong đó nổi bật là Ăng-co Vát, Ăng-co Thom.</a:t>
            </a:r>
            <a:endParaRPr kumimoji="0" lang="vi-VN" sz="2800" b="0" i="0" u="none" strike="noStrike" kern="0" cap="none" spc="0" normalizeH="0" baseline="0" noProof="0">
              <a:ln>
                <a:noFill/>
              </a:ln>
              <a:solidFill>
                <a:srgbClr val="0000FF"/>
              </a:solidFill>
              <a:effectLst/>
              <a:uLnTx/>
              <a:uFillTx/>
              <a:latin typeface="Arial" panose="020B0604020202020204" pitchFamily="34" charset="0"/>
              <a:ea typeface="+mn-ea"/>
              <a:cs typeface="+mn-cs"/>
              <a:sym typeface="Arial" panose="020B0604020202020204"/>
            </a:endParaRPr>
          </a:p>
        </p:txBody>
      </p:sp>
      <p:sp>
        <p:nvSpPr>
          <p:cNvPr id="6" name="Rectangle: Rounded Corners 5"/>
          <p:cNvSpPr/>
          <p:nvPr/>
        </p:nvSpPr>
        <p:spPr>
          <a:xfrm>
            <a:off x="3491083" y="660252"/>
            <a:ext cx="2428399" cy="801825"/>
          </a:xfrm>
          <a:prstGeom prst="roundRect">
            <a:avLst/>
          </a:prstGeom>
          <a:solidFill>
            <a:srgbClr val="C2D69A"/>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a:solidFill>
                  <a:schemeClr val="accent2">
                    <a:lumMod val="50000"/>
                  </a:schemeClr>
                </a:solidFill>
                <a:latin typeface="Arial" panose="020B0604020202020204" pitchFamily="34" charset="0"/>
                <a:cs typeface="Arial" panose="020B0604020202020204" pitchFamily="34" charset="0"/>
              </a:rPr>
              <a:t>Nhóm 3</a:t>
            </a:r>
            <a:endParaRPr lang="en-US" sz="2400" b="1">
              <a:solidFill>
                <a:schemeClr val="accent2">
                  <a:lumMod val="50000"/>
                </a:schemeClr>
              </a:solidFill>
              <a:latin typeface="Arial" panose="020B0604020202020204" pitchFamily="34" charset="0"/>
              <a:cs typeface="Arial" panose="020B0604020202020204" pitchFamily="34" charset="0"/>
            </a:endParaRPr>
          </a:p>
          <a:p>
            <a:pPr algn="ctr"/>
            <a:r>
              <a:rPr lang="en-US" sz="2400" b="1">
                <a:solidFill>
                  <a:schemeClr val="accent2">
                    <a:lumMod val="50000"/>
                  </a:schemeClr>
                </a:solidFill>
                <a:latin typeface="Arial" panose="020B0604020202020204" pitchFamily="34" charset="0"/>
                <a:cs typeface="Arial" panose="020B0604020202020204" pitchFamily="34" charset="0"/>
              </a:rPr>
              <a:t>Kiến trúc</a:t>
            </a:r>
            <a:endParaRPr lang="en-US" sz="2400" b="1">
              <a:solidFill>
                <a:schemeClr val="accent2">
                  <a:lumMod val="50000"/>
                </a:schemeClr>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7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ình ảnh đền Angkor Wat"/>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20619" y="191424"/>
            <a:ext cx="4606239" cy="2817247"/>
          </a:xfrm>
          <a:prstGeom prst="roundRect">
            <a:avLst>
              <a:gd name="adj" fmla="val 8594"/>
            </a:avLst>
          </a:prstGeom>
          <a:solidFill>
            <a:srgbClr val="FFFFFF">
              <a:shade val="85000"/>
            </a:srgbClr>
          </a:solidFill>
          <a:ln w="12700">
            <a:solidFill>
              <a:schemeClr val="tx1"/>
            </a:solid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pic>
        <p:nvPicPr>
          <p:cNvPr id="3076" name="Picture 4" descr="Đền Angkor Wat nổi tiếng với 5 tòa tháp khổng lồ"/>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7469" y="191424"/>
            <a:ext cx="4225871" cy="2817247"/>
          </a:xfrm>
          <a:prstGeom prst="roundRect">
            <a:avLst>
              <a:gd name="adj" fmla="val 8594"/>
            </a:avLst>
          </a:prstGeom>
          <a:solidFill>
            <a:srgbClr val="FFFFFF">
              <a:shade val="85000"/>
            </a:srgbClr>
          </a:solidFill>
          <a:ln w="12700">
            <a:solidFill>
              <a:schemeClr val="tx1"/>
            </a:solid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13850" y="3237930"/>
            <a:ext cx="4571999" cy="338554"/>
          </a:xfrm>
          <a:prstGeom prst="rect">
            <a:avLst/>
          </a:prstGeom>
          <a:noFill/>
        </p:spPr>
        <p:txBody>
          <a:bodyPr wrap="square">
            <a:spAutoFit/>
          </a:bodyPr>
          <a:lstStyle/>
          <a:p>
            <a:pPr algn="ctr"/>
            <a:r>
              <a:rPr lang="en-US" sz="1600" b="0">
                <a:solidFill>
                  <a:schemeClr val="tx1">
                    <a:lumMod val="95000"/>
                    <a:lumOff val="5000"/>
                  </a:schemeClr>
                </a:solidFill>
                <a:effectLst/>
                <a:latin typeface="Arial" panose="020B0604020202020204" pitchFamily="34" charset="0"/>
              </a:rPr>
              <a:t>Đền Angkor Wat</a:t>
            </a:r>
            <a:endParaRPr lang="en-US" sz="1600">
              <a:solidFill>
                <a:schemeClr val="tx1">
                  <a:lumMod val="95000"/>
                  <a:lumOff val="5000"/>
                </a:schemeClr>
              </a:solidFill>
            </a:endParaRPr>
          </a:p>
        </p:txBody>
      </p:sp>
      <p:sp>
        <p:nvSpPr>
          <p:cNvPr id="5" name="TextBox 4"/>
          <p:cNvSpPr txBox="1"/>
          <p:nvPr/>
        </p:nvSpPr>
        <p:spPr>
          <a:xfrm>
            <a:off x="4837469" y="3114819"/>
            <a:ext cx="4225871" cy="584775"/>
          </a:xfrm>
          <a:prstGeom prst="rect">
            <a:avLst/>
          </a:prstGeom>
          <a:noFill/>
        </p:spPr>
        <p:txBody>
          <a:bodyPr wrap="square">
            <a:spAutoFit/>
          </a:bodyPr>
          <a:lstStyle/>
          <a:p>
            <a:pPr algn="ctr"/>
            <a:r>
              <a:rPr lang="en-US" sz="1600" b="0">
                <a:solidFill>
                  <a:schemeClr val="tx1">
                    <a:lumMod val="95000"/>
                    <a:lumOff val="5000"/>
                  </a:schemeClr>
                </a:solidFill>
                <a:effectLst/>
                <a:latin typeface="Arial" panose="020B0604020202020204" pitchFamily="34" charset="0"/>
              </a:rPr>
              <a:t>Đền Angkor Wat nổi tiếng với 5 tòa tháp khổng lồ</a:t>
            </a:r>
            <a:endParaRPr lang="en-US" sz="1600">
              <a:solidFill>
                <a:schemeClr val="tx1">
                  <a:lumMod val="95000"/>
                  <a:lumOff val="5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1750"/>
    </mc:Choice>
    <mc:Fallback>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8994" y="228600"/>
            <a:ext cx="4267199" cy="3200399"/>
          </a:xfrm>
          <a:prstGeom prst="roundRect">
            <a:avLst>
              <a:gd name="adj" fmla="val 8594"/>
            </a:avLst>
          </a:prstGeom>
          <a:solidFill>
            <a:srgbClr val="FFFFFF">
              <a:shade val="85000"/>
            </a:srgbClr>
          </a:solidFill>
          <a:ln w="12700">
            <a:solidFill>
              <a:schemeClr val="tx1"/>
            </a:solid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pic>
        <p:nvPicPr>
          <p:cNvPr id="4100" name="Picture 4" descr="Gương trên tường thà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0549" y="228600"/>
            <a:ext cx="4614457" cy="3200399"/>
          </a:xfrm>
          <a:prstGeom prst="roundRect">
            <a:avLst>
              <a:gd name="adj" fmla="val 8594"/>
            </a:avLst>
          </a:prstGeom>
          <a:solidFill>
            <a:srgbClr val="FFFFFF">
              <a:shade val="85000"/>
            </a:srgbClr>
          </a:solidFill>
          <a:ln w="12700">
            <a:solidFill>
              <a:schemeClr val="tx1"/>
            </a:solid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278282" y="3517490"/>
            <a:ext cx="4384534" cy="338554"/>
          </a:xfrm>
          <a:prstGeom prst="rect">
            <a:avLst/>
          </a:prstGeom>
          <a:noFill/>
        </p:spPr>
        <p:txBody>
          <a:bodyPr wrap="none" rtlCol="0">
            <a:spAutoFit/>
          </a:bodyPr>
          <a:lstStyle/>
          <a:p>
            <a:pPr algn="ctr"/>
            <a:r>
              <a:rPr lang="en-US" sz="1600"/>
              <a:t>Điêu khắc đá trên các bức tường Angkor Wat </a:t>
            </a:r>
            <a:endParaRPr lang="en-US" sz="1600"/>
          </a:p>
        </p:txBody>
      </p:sp>
    </p:spTree>
  </p:cSld>
  <p:clrMapOvr>
    <a:masterClrMapping/>
  </p:clrMapOvr>
  <mc:AlternateContent xmlns:mc="http://schemas.openxmlformats.org/markup-compatibility/2006">
    <mc:Choice xmlns:p14="http://schemas.microsoft.com/office/powerpoint/2010/main" Requires="p14">
      <p:transition spd="slow" p14:dur="175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1414</Words>
  <Application>WPS Presentation</Application>
  <PresentationFormat>On-screen Show (16:9)</PresentationFormat>
  <Paragraphs>65</Paragraphs>
  <Slides>10</Slides>
  <Notes>1</Notes>
  <HiddenSlides>0</HiddenSlides>
  <MMClips>1</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10</vt:i4>
      </vt:variant>
    </vt:vector>
  </HeadingPairs>
  <TitlesOfParts>
    <vt:vector size="21" baseType="lpstr">
      <vt:lpstr>Arial</vt:lpstr>
      <vt:lpstr>SimSun</vt:lpstr>
      <vt:lpstr>Wingdings</vt:lpstr>
      <vt:lpstr>Arial</vt:lpstr>
      <vt:lpstr>Calibri</vt:lpstr>
      <vt:lpstr>Microsoft YaHei</vt:lpstr>
      <vt:lpstr>Arial Unicode MS</vt:lpstr>
      <vt:lpstr>Roboto Mono Regular</vt:lpstr>
      <vt:lpstr>NotoSerif-Ext</vt:lpstr>
      <vt:lpstr>Segoe Print</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Basic English for Korean Speakers Workshop Infographics </dc:title>
  <dc:creator>Ms Thanh</dc:creator>
  <cp:lastModifiedBy>PC</cp:lastModifiedBy>
  <cp:revision>23</cp:revision>
  <dcterms:created xsi:type="dcterms:W3CDTF">2022-11-23T13:04:10Z</dcterms:created>
  <dcterms:modified xsi:type="dcterms:W3CDTF">2022-11-23T13:19:20Z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8249C23C144541D191E64ACCC7937B84</vt:lpwstr>
  </property>
  <property fmtid="{D5CDD505-2E9C-101B-9397-08002B2CF9AE}" pid="3" name="KSOProductBuildVer">
    <vt:lpwstr>1033-11.2.0.11417</vt:lpwstr>
  </property>
</Properties>
</file>