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67" r:id="rId3"/>
    <p:sldId id="425" r:id="rId4"/>
    <p:sldId id="268" r:id="rId5"/>
    <p:sldId id="259" r:id="rId6"/>
    <p:sldId id="389" r:id="rId8"/>
    <p:sldId id="258" r:id="rId9"/>
    <p:sldId id="260" r:id="rId10"/>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CCFF99"/>
    <a:srgbClr val="FFCCFF"/>
    <a:srgbClr val="C2FFA3"/>
    <a:srgbClr val="CCECFF"/>
    <a:srgbClr val="FF0066"/>
    <a:srgbClr val="FFFFFF"/>
    <a:srgbClr val="00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3" autoAdjust="0"/>
    <p:restoredTop sz="95119" autoAdjust="0"/>
  </p:normalViewPr>
  <p:slideViewPr>
    <p:cSldViewPr>
      <p:cViewPr varScale="1">
        <p:scale>
          <a:sx n="53" d="100"/>
          <a:sy n="53" d="100"/>
        </p:scale>
        <p:origin x="69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font" Target="fonts/font4.fntdata"/><Relationship Id="rId16" Type="http://schemas.openxmlformats.org/officeDocument/2006/relationships/font" Target="fonts/font3.fntdata"/><Relationship Id="rId15" Type="http://schemas.openxmlformats.org/officeDocument/2006/relationships/font" Target="fonts/font2.fntdata"/><Relationship Id="rId14" Type="http://schemas.openxmlformats.org/officeDocument/2006/relationships/font" Target="fonts/font1.fntdata"/><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E8F3A-BF43-4E0F-A2F7-6CA991683D3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A4D4E-B0C4-4477-8736-A5E08A218C7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A4D4E-B0C4-4477-8736-A5E08A218C76}"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A4D4E-B0C4-4477-8736-A5E08A218C7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6.sv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7.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9.sv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1.svg"/><Relationship Id="rId3" Type="http://schemas.openxmlformats.org/officeDocument/2006/relationships/image" Target="../media/image16.png"/><Relationship Id="rId2" Type="http://schemas.openxmlformats.org/officeDocument/2006/relationships/image" Target="../media/image10.sv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3.svg"/><Relationship Id="rId3" Type="http://schemas.openxmlformats.org/officeDocument/2006/relationships/image" Target="../media/image19.png"/><Relationship Id="rId2" Type="http://schemas.openxmlformats.org/officeDocument/2006/relationships/image" Target="../media/image12.sv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grpSp>
        <p:nvGrpSpPr>
          <p:cNvPr id="13" name="Group 13"/>
          <p:cNvGrpSpPr/>
          <p:nvPr/>
        </p:nvGrpSpPr>
        <p:grpSpPr>
          <a:xfrm>
            <a:off x="4474643" y="4175844"/>
            <a:ext cx="11679757" cy="1867281"/>
            <a:chOff x="0" y="-1"/>
            <a:chExt cx="10021300" cy="2489709"/>
          </a:xfrm>
        </p:grpSpPr>
        <p:grpSp>
          <p:nvGrpSpPr>
            <p:cNvPr id="14" name="Group 14"/>
            <p:cNvGrpSpPr/>
            <p:nvPr/>
          </p:nvGrpSpPr>
          <p:grpSpPr>
            <a:xfrm>
              <a:off x="0" y="-1"/>
              <a:ext cx="10021300" cy="2489709"/>
              <a:chOff x="0" y="-1"/>
              <a:chExt cx="8110416" cy="2014966"/>
            </a:xfrm>
          </p:grpSpPr>
          <p:sp>
            <p:nvSpPr>
              <p:cNvPr id="15" name="Freeform 15"/>
              <p:cNvSpPr/>
              <p:nvPr/>
            </p:nvSpPr>
            <p:spPr>
              <a:xfrm>
                <a:off x="0" y="-1"/>
                <a:ext cx="8110416" cy="2014966"/>
              </a:xfrm>
              <a:custGeom>
                <a:avLst/>
                <a:gdLst/>
                <a:ahLst/>
                <a:cxnLst/>
                <a:rect l="l" t="t" r="r" b="b"/>
                <a:pathLst>
                  <a:path w="8110416" h="864613">
                    <a:moveTo>
                      <a:pt x="7985955" y="864613"/>
                    </a:moveTo>
                    <a:lnTo>
                      <a:pt x="124460" y="864613"/>
                    </a:lnTo>
                    <a:cubicBezTo>
                      <a:pt x="55880" y="864613"/>
                      <a:pt x="0" y="808733"/>
                      <a:pt x="0" y="740153"/>
                    </a:cubicBezTo>
                    <a:lnTo>
                      <a:pt x="0" y="124460"/>
                    </a:lnTo>
                    <a:cubicBezTo>
                      <a:pt x="0" y="55880"/>
                      <a:pt x="55880" y="0"/>
                      <a:pt x="124460" y="0"/>
                    </a:cubicBezTo>
                    <a:lnTo>
                      <a:pt x="7985955" y="0"/>
                    </a:lnTo>
                    <a:cubicBezTo>
                      <a:pt x="8054535" y="0"/>
                      <a:pt x="8110416" y="55880"/>
                      <a:pt x="8110416" y="124460"/>
                    </a:cubicBezTo>
                    <a:lnTo>
                      <a:pt x="8110416" y="740153"/>
                    </a:lnTo>
                    <a:cubicBezTo>
                      <a:pt x="8110416" y="808733"/>
                      <a:pt x="8054535" y="864613"/>
                      <a:pt x="7985955" y="864613"/>
                    </a:cubicBezTo>
                    <a:close/>
                  </a:path>
                </a:pathLst>
              </a:custGeom>
              <a:solidFill>
                <a:srgbClr val="C0D6E1"/>
              </a:solidFill>
            </p:spPr>
          </p:sp>
        </p:grpSp>
        <p:sp>
          <p:nvSpPr>
            <p:cNvPr id="16" name="TextBox 16"/>
            <p:cNvSpPr txBox="1"/>
            <p:nvPr/>
          </p:nvSpPr>
          <p:spPr>
            <a:xfrm>
              <a:off x="192899" y="112336"/>
              <a:ext cx="9651842" cy="2215992"/>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defRPr/>
              </a:pPr>
              <a:r>
                <a:rPr kumimoji="0" lang="vi-VN" sz="5400" b="1" i="0" u="none" strike="noStrike" kern="1200" cap="none" spc="0" normalizeH="0" baseline="0" noProof="0">
                  <a:ln>
                    <a:noFill/>
                  </a:ln>
                  <a:solidFill>
                    <a:srgbClr val="FF0000"/>
                  </a:solidFill>
                  <a:effectLst/>
                  <a:uLnTx/>
                  <a:uFillTx/>
                  <a:latin typeface="+mj-lt"/>
                  <a:ea typeface="+mn-ea"/>
                  <a:cs typeface="+mn-cs"/>
                </a:rPr>
                <a:t>1. Hành trình của một số cuộc </a:t>
              </a:r>
              <a:endParaRPr kumimoji="0" lang="en-US" sz="5400" b="1" i="0" u="none" strike="noStrike" kern="1200" cap="none" spc="0" normalizeH="0" baseline="0" noProof="0">
                <a:ln>
                  <a:noFill/>
                </a:ln>
                <a:solidFill>
                  <a:srgbClr val="FF0000"/>
                </a:solidFill>
                <a:effectLst/>
                <a:uLnTx/>
                <a:uFillTx/>
                <a:latin typeface="+mj-lt"/>
                <a:ea typeface="+mn-ea"/>
                <a:cs typeface="+mn-cs"/>
              </a:endParaRPr>
            </a:p>
            <a:p>
              <a:pPr marL="0" marR="0" lvl="0" indent="0" algn="just" defTabSz="914400" rtl="0" eaLnBrk="1" fontAlgn="auto" latinLnBrk="0" hangingPunct="1">
                <a:spcBef>
                  <a:spcPts val="0"/>
                </a:spcBef>
                <a:spcAft>
                  <a:spcPts val="0"/>
                </a:spcAft>
                <a:buClrTx/>
                <a:buSzTx/>
                <a:buFontTx/>
                <a:buNone/>
                <a:defRPr/>
              </a:pPr>
              <a:r>
                <a:rPr kumimoji="0" lang="vi-VN" sz="5400" b="1" i="0" u="none" strike="noStrike" kern="1200" cap="none" spc="0" normalizeH="0" baseline="0" noProof="0">
                  <a:ln>
                    <a:noFill/>
                  </a:ln>
                  <a:solidFill>
                    <a:srgbClr val="FF0000"/>
                  </a:solidFill>
                  <a:effectLst/>
                  <a:uLnTx/>
                  <a:uFillTx/>
                  <a:latin typeface="+mj-lt"/>
                  <a:ea typeface="+mn-ea"/>
                  <a:cs typeface="+mn-cs"/>
                </a:rPr>
                <a:t>phát kiến địa lý.</a:t>
              </a:r>
              <a:endParaRPr kumimoji="0" lang="en-US" sz="5400" b="1" i="0" u="none" strike="noStrike" kern="1200" cap="none" spc="0" normalizeH="0" baseline="0" noProof="0">
                <a:ln>
                  <a:noFill/>
                </a:ln>
                <a:solidFill>
                  <a:srgbClr val="FF0000"/>
                </a:solidFill>
                <a:effectLst/>
                <a:uLnTx/>
                <a:uFillTx/>
                <a:latin typeface="+mj-lt"/>
                <a:ea typeface="+mn-ea"/>
                <a:cs typeface="+mn-cs"/>
              </a:endParaRPr>
            </a:p>
          </p:txBody>
        </p:sp>
      </p:grpSp>
      <p:grpSp>
        <p:nvGrpSpPr>
          <p:cNvPr id="17" name="Group 17"/>
          <p:cNvGrpSpPr/>
          <p:nvPr/>
        </p:nvGrpSpPr>
        <p:grpSpPr>
          <a:xfrm>
            <a:off x="4504140" y="6439331"/>
            <a:ext cx="11680544" cy="1921835"/>
            <a:chOff x="0" y="0"/>
            <a:chExt cx="10021300" cy="2562447"/>
          </a:xfrm>
        </p:grpSpPr>
        <p:grpSp>
          <p:nvGrpSpPr>
            <p:cNvPr id="18" name="Group 18"/>
            <p:cNvGrpSpPr/>
            <p:nvPr/>
          </p:nvGrpSpPr>
          <p:grpSpPr>
            <a:xfrm>
              <a:off x="0" y="0"/>
              <a:ext cx="10021300" cy="2562447"/>
              <a:chOff x="0" y="0"/>
              <a:chExt cx="8110416" cy="2073834"/>
            </a:xfrm>
          </p:grpSpPr>
          <p:sp>
            <p:nvSpPr>
              <p:cNvPr id="19" name="Freeform 19"/>
              <p:cNvSpPr/>
              <p:nvPr/>
            </p:nvSpPr>
            <p:spPr>
              <a:xfrm>
                <a:off x="0" y="0"/>
                <a:ext cx="8110416" cy="2073834"/>
              </a:xfrm>
              <a:custGeom>
                <a:avLst/>
                <a:gdLst/>
                <a:ahLst/>
                <a:cxnLst/>
                <a:rect l="l" t="t" r="r" b="b"/>
                <a:pathLst>
                  <a:path w="8110416" h="864613">
                    <a:moveTo>
                      <a:pt x="7985955" y="864613"/>
                    </a:moveTo>
                    <a:lnTo>
                      <a:pt x="124460" y="864613"/>
                    </a:lnTo>
                    <a:cubicBezTo>
                      <a:pt x="55880" y="864613"/>
                      <a:pt x="0" y="808733"/>
                      <a:pt x="0" y="740153"/>
                    </a:cubicBezTo>
                    <a:lnTo>
                      <a:pt x="0" y="124460"/>
                    </a:lnTo>
                    <a:cubicBezTo>
                      <a:pt x="0" y="55880"/>
                      <a:pt x="55880" y="0"/>
                      <a:pt x="124460" y="0"/>
                    </a:cubicBezTo>
                    <a:lnTo>
                      <a:pt x="7985955" y="0"/>
                    </a:lnTo>
                    <a:cubicBezTo>
                      <a:pt x="8054535" y="0"/>
                      <a:pt x="8110416" y="55880"/>
                      <a:pt x="8110416" y="124460"/>
                    </a:cubicBezTo>
                    <a:lnTo>
                      <a:pt x="8110416" y="740153"/>
                    </a:lnTo>
                    <a:cubicBezTo>
                      <a:pt x="8110416" y="808733"/>
                      <a:pt x="8054535" y="864613"/>
                      <a:pt x="7985955" y="864613"/>
                    </a:cubicBezTo>
                    <a:close/>
                  </a:path>
                </a:pathLst>
              </a:custGeom>
              <a:solidFill>
                <a:srgbClr val="C0D6E1"/>
              </a:solidFill>
            </p:spPr>
          </p:sp>
        </p:grpSp>
        <p:sp>
          <p:nvSpPr>
            <p:cNvPr id="20" name="TextBox 20"/>
            <p:cNvSpPr txBox="1"/>
            <p:nvPr/>
          </p:nvSpPr>
          <p:spPr>
            <a:xfrm>
              <a:off x="193508" y="112337"/>
              <a:ext cx="9651841" cy="2215991"/>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defRPr/>
              </a:pPr>
              <a:r>
                <a:rPr kumimoji="0" lang="vi-VN" sz="5400" b="1" i="0" u="none" strike="noStrike" kern="1200" cap="none" spc="0" normalizeH="0" baseline="0" noProof="0">
                  <a:ln>
                    <a:noFill/>
                  </a:ln>
                  <a:solidFill>
                    <a:srgbClr val="FF0000"/>
                  </a:solidFill>
                  <a:effectLst/>
                  <a:uLnTx/>
                  <a:uFillTx/>
                  <a:latin typeface="+mj-lt"/>
                  <a:ea typeface="+mn-ea"/>
                  <a:cs typeface="+mn-cs"/>
                </a:rPr>
                <a:t>2. Hệ quả của các cuộc phát kiến </a:t>
              </a:r>
              <a:endParaRPr kumimoji="0" lang="en-US" sz="5400" b="1" i="0" u="none" strike="noStrike" kern="1200" cap="none" spc="0" normalizeH="0" baseline="0" noProof="0">
                <a:ln>
                  <a:noFill/>
                </a:ln>
                <a:solidFill>
                  <a:srgbClr val="FF0000"/>
                </a:solidFill>
                <a:effectLst/>
                <a:uLnTx/>
                <a:uFillTx/>
                <a:latin typeface="+mj-lt"/>
                <a:ea typeface="+mn-ea"/>
                <a:cs typeface="+mn-cs"/>
              </a:endParaRPr>
            </a:p>
            <a:p>
              <a:pPr marL="0" marR="0" lvl="0" indent="0" algn="just" defTabSz="914400" rtl="0" eaLnBrk="1" fontAlgn="auto" latinLnBrk="0" hangingPunct="1">
                <a:spcBef>
                  <a:spcPts val="0"/>
                </a:spcBef>
                <a:spcAft>
                  <a:spcPts val="0"/>
                </a:spcAft>
                <a:buClrTx/>
                <a:buSzTx/>
                <a:buFontTx/>
                <a:buNone/>
                <a:defRPr/>
              </a:pPr>
              <a:r>
                <a:rPr kumimoji="0" lang="vi-VN" sz="5400" b="1" i="0" u="none" strike="noStrike" kern="1200" cap="none" spc="0" normalizeH="0" baseline="0" noProof="0">
                  <a:ln>
                    <a:noFill/>
                  </a:ln>
                  <a:solidFill>
                    <a:srgbClr val="FF0000"/>
                  </a:solidFill>
                  <a:effectLst/>
                  <a:uLnTx/>
                  <a:uFillTx/>
                  <a:latin typeface="+mj-lt"/>
                  <a:ea typeface="+mn-ea"/>
                  <a:cs typeface="+mn-cs"/>
                </a:rPr>
                <a:t>địa lý.</a:t>
              </a:r>
              <a:endParaRPr kumimoji="0" lang="en-US" sz="5400" b="1" i="0" u="none" strike="noStrike" kern="1200" cap="none" spc="0" normalizeH="0" baseline="0" noProof="0">
                <a:ln>
                  <a:noFill/>
                </a:ln>
                <a:solidFill>
                  <a:srgbClr val="FF0000"/>
                </a:solidFill>
                <a:effectLst/>
                <a:uLnTx/>
                <a:uFillTx/>
                <a:latin typeface="+mj-lt"/>
                <a:ea typeface="+mn-ea"/>
                <a:cs typeface="+mn-cs"/>
              </a:endParaRPr>
            </a:p>
          </p:txBody>
        </p:sp>
      </p:grpSp>
      <p:pic>
        <p:nvPicPr>
          <p:cNvPr id="3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344675">
            <a:off x="2702375" y="6421275"/>
            <a:ext cx="1590727" cy="3707203"/>
          </a:xfrm>
          <a:prstGeom prst="rect">
            <a:avLst/>
          </a:prstGeom>
        </p:spPr>
      </p:pic>
      <p:pic>
        <p:nvPicPr>
          <p:cNvPr id="3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91984" y="7896761"/>
            <a:ext cx="2021050" cy="1921835"/>
          </a:xfrm>
          <a:prstGeom prst="rect">
            <a:avLst/>
          </a:prstGeom>
        </p:spPr>
      </p:pic>
      <p:sp>
        <p:nvSpPr>
          <p:cNvPr id="36" name="Rectangle: Rounded Corners 35"/>
          <p:cNvSpPr/>
          <p:nvPr/>
        </p:nvSpPr>
        <p:spPr>
          <a:xfrm>
            <a:off x="1934497" y="1051739"/>
            <a:ext cx="14249400" cy="22872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6000" b="1" u="sng">
                <a:solidFill>
                  <a:srgbClr val="663E2C"/>
                </a:solidFill>
                <a:latin typeface="+mj-lt"/>
              </a:rPr>
              <a:t>Bài 2. </a:t>
            </a:r>
            <a:r>
              <a:rPr lang="vi-VN" sz="6000" b="1">
                <a:solidFill>
                  <a:srgbClr val="663E2C"/>
                </a:solidFill>
                <a:latin typeface="+mj-lt"/>
              </a:rPr>
              <a:t>CÁC CUỘC PHÁT KIẾN ĐỊA LÝ</a:t>
            </a:r>
            <a:endParaRPr lang="vi-VN" sz="6000" b="1">
              <a:solidFill>
                <a:srgbClr val="663E2C"/>
              </a:solidFill>
              <a:latin typeface="+mj-lt"/>
            </a:endParaRPr>
          </a:p>
          <a:p>
            <a:pPr lvl="0" algn="ctr">
              <a:defRPr/>
            </a:pPr>
            <a:r>
              <a:rPr lang="vi-VN" sz="6000" b="1" i="1">
                <a:solidFill>
                  <a:srgbClr val="663E2C"/>
                </a:solidFill>
                <a:latin typeface="+mj-lt"/>
              </a:rPr>
              <a:t>(1 tiết)</a:t>
            </a:r>
            <a:endParaRPr lang="en-US" sz="6000" b="1" i="1">
              <a:solidFill>
                <a:srgbClr val="663E2C"/>
              </a:solidFill>
              <a:latin typeface="+mj-lt"/>
            </a:endParaRPr>
          </a:p>
        </p:txBody>
      </p:sp>
      <p:pic>
        <p:nvPicPr>
          <p:cNvPr id="3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63800" y="7400249"/>
            <a:ext cx="2925579" cy="2851109"/>
          </a:xfrm>
          <a:prstGeom prst="rect">
            <a:avLst/>
          </a:prstGeom>
        </p:spPr>
      </p:pic>
      <p:pic>
        <p:nvPicPr>
          <p:cNvPr id="3"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85768">
            <a:off x="796682" y="390102"/>
            <a:ext cx="1313732" cy="26564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Rectangle: Rounded Corners 15"/>
          <p:cNvSpPr/>
          <p:nvPr/>
        </p:nvSpPr>
        <p:spPr>
          <a:xfrm>
            <a:off x="304800" y="266700"/>
            <a:ext cx="13106400" cy="990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1. Hành trình của một số cuộc phát kiến địa lý.</a:t>
            </a:r>
            <a:endParaRPr kumimoji="0" lang="en-US" sz="44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19" name="Rectangle: Rounded Corners 18"/>
          <p:cNvSpPr/>
          <p:nvPr/>
        </p:nvSpPr>
        <p:spPr>
          <a:xfrm>
            <a:off x="5105577" y="1943062"/>
            <a:ext cx="9220200" cy="178888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Em hiểu phát kiến địa lý là gì? </a:t>
            </a:r>
            <a:endParaRPr kumimoji="0" lang="en-US" sz="48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2" name="Rectangle: Rounded Corners 18"/>
          <p:cNvSpPr/>
          <p:nvPr/>
        </p:nvSpPr>
        <p:spPr>
          <a:xfrm>
            <a:off x="5334000" y="4762500"/>
            <a:ext cx="8800465" cy="232600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vi-VN" sz="4000" b="1">
                <a:solidFill>
                  <a:srgbClr val="FF0000"/>
                </a:solidFill>
              </a:rPr>
              <a:t>Theo em, </a:t>
            </a:r>
            <a:r>
              <a:rPr lang="en-US" sz="4000" b="1">
                <a:solidFill>
                  <a:srgbClr val="FF0000"/>
                </a:solidFill>
              </a:rPr>
              <a:t>những </a:t>
            </a:r>
            <a:r>
              <a:rPr lang="vi-VN" sz="4000" b="1">
                <a:solidFill>
                  <a:srgbClr val="FF0000"/>
                </a:solidFill>
              </a:rPr>
              <a:t>nguyên nhân nào dẫn đến những cuộc phát kiến địa lý? </a:t>
            </a:r>
            <a:endParaRPr lang="vi-VN" sz="40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9" grpId="0" bldLvl="0" animBg="1"/>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D6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3130633" y="6972300"/>
            <a:ext cx="2717864" cy="2530084"/>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00" y="5793889"/>
            <a:ext cx="2713385" cy="3301685"/>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29775" y="8429435"/>
            <a:ext cx="2220462" cy="1332277"/>
          </a:xfrm>
          <a:prstGeom prst="rect">
            <a:avLst/>
          </a:prstGeom>
        </p:spPr>
      </p:pic>
      <p:sp>
        <p:nvSpPr>
          <p:cNvPr id="16" name="Rectangle: Rounded Corners 15"/>
          <p:cNvSpPr/>
          <p:nvPr/>
        </p:nvSpPr>
        <p:spPr>
          <a:xfrm>
            <a:off x="304800" y="266700"/>
            <a:ext cx="13106400" cy="990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1. Hành trình của một số cuộc phát kiến địa lý.</a:t>
            </a:r>
            <a:endParaRPr kumimoji="0" lang="en-US" sz="44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19" name="Rectangle: Rounded Corners 18"/>
          <p:cNvSpPr/>
          <p:nvPr/>
        </p:nvSpPr>
        <p:spPr>
          <a:xfrm>
            <a:off x="4377232" y="1899882"/>
            <a:ext cx="9220200" cy="178888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Em hiểu phát kiến địa lý là gì? </a:t>
            </a:r>
            <a:endParaRPr kumimoji="0" lang="en-US" sz="48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20" name="Rectangle: Rounded Corners 19"/>
          <p:cNvSpPr/>
          <p:nvPr/>
        </p:nvSpPr>
        <p:spPr>
          <a:xfrm>
            <a:off x="4354486" y="3948092"/>
            <a:ext cx="9220199" cy="461085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lang="vi-VN" sz="4800" i="0">
                <a:solidFill>
                  <a:srgbClr val="0000CC"/>
                </a:solidFill>
                <a:effectLst/>
                <a:latin typeface="+mj-lt"/>
              </a:rPr>
              <a:t>Phát kiến địa lý là thuật ngữ thường dùng có tính quy ước để chỉ những phát hiện mới về địa lí của các nhà thám hiểm Châu Âu ở thế kỉ 15 - 16.</a:t>
            </a:r>
            <a:endParaRPr kumimoji="0" lang="vi-VN" sz="4800" i="0" u="none" strike="noStrike" kern="1200" cap="none" spc="0" normalizeH="0" baseline="0" noProof="0">
              <a:ln>
                <a:noFill/>
              </a:ln>
              <a:solidFill>
                <a:srgbClr val="0000CC"/>
              </a:solidFill>
              <a:effectLst/>
              <a:uLnTx/>
              <a:uFillTx/>
              <a:latin typeface="+mj-lt"/>
              <a:ea typeface="+mn-ea"/>
              <a:cs typeface="+mn-cs"/>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75" y="4033482"/>
            <a:ext cx="4499212" cy="49098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876394" y="5764889"/>
            <a:ext cx="2713385" cy="3301685"/>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83460" y="8400435"/>
            <a:ext cx="2220462" cy="1332277"/>
          </a:xfrm>
          <a:prstGeom prst="rect">
            <a:avLst/>
          </a:prstGeom>
        </p:spPr>
      </p:pic>
      <p:sp>
        <p:nvSpPr>
          <p:cNvPr id="16" name="Rectangle: Rounded Corners 15"/>
          <p:cNvSpPr/>
          <p:nvPr/>
        </p:nvSpPr>
        <p:spPr>
          <a:xfrm>
            <a:off x="152400" y="114300"/>
            <a:ext cx="12598581"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vi-VN" sz="4400" b="1" i="0" u="none" strike="noStrike" kern="1200" cap="none" spc="0" normalizeH="0" baseline="0" noProof="0">
                <a:ln>
                  <a:noFill/>
                </a:ln>
                <a:solidFill>
                  <a:srgbClr val="FF0000"/>
                </a:solidFill>
                <a:effectLst/>
                <a:uLnTx/>
                <a:uFillTx/>
                <a:latin typeface="+mj-lt"/>
                <a:ea typeface="+mn-ea"/>
                <a:cs typeface="+mn-cs"/>
              </a:rPr>
              <a:t>1. Hành trình của một số cuộc phát kiến địa lý.</a:t>
            </a:r>
            <a:endParaRPr kumimoji="0" lang="en-US" sz="4400" b="1" i="0" u="none" strike="noStrike" kern="1200" cap="none" spc="0" normalizeH="0" baseline="0" noProof="0">
              <a:ln>
                <a:noFill/>
              </a:ln>
              <a:solidFill>
                <a:srgbClr val="FF0000"/>
              </a:solidFill>
              <a:effectLst/>
              <a:uLnTx/>
              <a:uFillTx/>
              <a:latin typeface="+mj-lt"/>
              <a:ea typeface="+mn-ea"/>
              <a:cs typeface="+mn-cs"/>
            </a:endParaRPr>
          </a:p>
        </p:txBody>
      </p:sp>
      <p:sp>
        <p:nvSpPr>
          <p:cNvPr id="19" name="Rectangle: Rounded Corners 18"/>
          <p:cNvSpPr/>
          <p:nvPr/>
        </p:nvSpPr>
        <p:spPr>
          <a:xfrm>
            <a:off x="12954000" y="114300"/>
            <a:ext cx="5181600" cy="232595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rgbClr val="FF0000"/>
                </a:solidFill>
              </a:rPr>
              <a:t>Theo em, </a:t>
            </a:r>
            <a:r>
              <a:rPr lang="en-US" sz="3600">
                <a:solidFill>
                  <a:srgbClr val="FF0000"/>
                </a:solidFill>
              </a:rPr>
              <a:t>những </a:t>
            </a:r>
            <a:r>
              <a:rPr lang="vi-VN" sz="3600">
                <a:solidFill>
                  <a:srgbClr val="FF0000"/>
                </a:solidFill>
              </a:rPr>
              <a:t>nguyên nhân nào dẫn đến những cuộc phát kiến địa lý? </a:t>
            </a:r>
            <a:endParaRPr lang="en-US" sz="3600">
              <a:solidFill>
                <a:srgbClr val="FF0000"/>
              </a:solidFill>
            </a:endParaRPr>
          </a:p>
        </p:txBody>
      </p:sp>
      <p:pic>
        <p:nvPicPr>
          <p:cNvPr id="4" name="Picture 2" descr="Con đường tơ lụa (Silk Route) là gì? Lịch sử Con đường tơ lụ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39" y="952500"/>
            <a:ext cx="12422608" cy="8082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76200" y="9224385"/>
            <a:ext cx="12515647" cy="954107"/>
          </a:xfrm>
          <a:prstGeom prst="rect">
            <a:avLst/>
          </a:prstGeom>
          <a:noFill/>
        </p:spPr>
        <p:txBody>
          <a:bodyPr wrap="square">
            <a:spAutoFit/>
          </a:bodyPr>
          <a:lstStyle/>
          <a:p>
            <a:pPr algn="ctr"/>
            <a:r>
              <a:rPr lang="vi-VN" sz="2800" i="0">
                <a:solidFill>
                  <a:srgbClr val="0000CC"/>
                </a:solidFill>
                <a:effectLst/>
                <a:latin typeface="Arial" panose="020B0604020202020204" pitchFamily="34" charset="0"/>
              </a:rPr>
              <a:t>Con đường tơ lụa là một hệ thống các con đường buôn bán nổi tiếng đã từ hàng nghìn năm nối châu Á với châu Âu, giữa Đông và Tây.</a:t>
            </a:r>
            <a:endParaRPr lang="en-US" sz="2800">
              <a:solidFill>
                <a:srgbClr val="0000CC"/>
              </a:solidFill>
            </a:endParaRPr>
          </a:p>
        </p:txBody>
      </p:sp>
      <p:sp>
        <p:nvSpPr>
          <p:cNvPr id="9" name="Rectangle: Rounded Corners 8"/>
          <p:cNvSpPr/>
          <p:nvPr/>
        </p:nvSpPr>
        <p:spPr>
          <a:xfrm>
            <a:off x="12750981" y="2637269"/>
            <a:ext cx="5483285" cy="43855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defRPr/>
            </a:pPr>
            <a:r>
              <a:rPr kumimoji="0" lang="vi-VN" sz="2600" b="0" i="0" u="none" strike="noStrike" kern="1200" cap="none" spc="0" normalizeH="0" baseline="0" noProof="0">
                <a:ln>
                  <a:noFill/>
                </a:ln>
                <a:solidFill>
                  <a:srgbClr val="0000CC"/>
                </a:solidFill>
                <a:effectLst/>
                <a:uLnTx/>
                <a:uFillTx/>
                <a:latin typeface="+mj-lt"/>
                <a:ea typeface="+mn-ea"/>
                <a:cs typeface="+mn-cs"/>
              </a:rPr>
              <a:t>Thế kỉ XV, kinh tế hàng hoá ở Tây Âu đã phát triển khá nhanh đòi hỏi mở rộng mối quan hệ giao thương với các nước phương Đông.</a:t>
            </a:r>
            <a:r>
              <a:rPr kumimoji="0" lang="en-US" sz="2600" b="0" i="0" u="none" strike="noStrike" kern="1200" cap="none" spc="0" normalizeH="0" baseline="0" noProof="0">
                <a:ln>
                  <a:noFill/>
                </a:ln>
                <a:solidFill>
                  <a:srgbClr val="0000CC"/>
                </a:solidFill>
                <a:effectLst/>
                <a:uLnTx/>
                <a:uFillTx/>
                <a:latin typeface="+mj-lt"/>
                <a:ea typeface="+mn-ea"/>
                <a:cs typeface="+mn-cs"/>
              </a:rPr>
              <a:t> </a:t>
            </a:r>
            <a:r>
              <a:rPr kumimoji="0" lang="vi-VN" sz="2600" b="0" i="0" u="none" strike="noStrike" kern="1200" cap="none" spc="0" normalizeH="0" baseline="0" noProof="0">
                <a:ln>
                  <a:noFill/>
                </a:ln>
                <a:solidFill>
                  <a:srgbClr val="0000CC"/>
                </a:solidFill>
                <a:effectLst/>
                <a:uLnTx/>
                <a:uFillTx/>
                <a:latin typeface="+mj-lt"/>
                <a:ea typeface="+mn-ea"/>
                <a:cs typeface="+mn-cs"/>
              </a:rPr>
              <a:t>Tuy nhiên, con đường thương mại giữa châu Âu và châu Á đang bị bế tắc do sự chiếm giữ của người Ả Rập, người Thổ Nhĩ Kì và người Hồi giáo.</a:t>
            </a:r>
            <a:endParaRPr kumimoji="0" lang="vi-VN" sz="2600" b="0" i="0" u="none" strike="noStrike" kern="1200" cap="none" spc="0" normalizeH="0" baseline="0" noProof="0">
              <a:ln>
                <a:noFill/>
              </a:ln>
              <a:solidFill>
                <a:srgbClr val="0000CC"/>
              </a:solidFill>
              <a:effectLst/>
              <a:uLnTx/>
              <a:uFillTx/>
              <a:latin typeface="+mj-lt"/>
              <a:ea typeface="+mn-ea"/>
              <a:cs typeface="+mn-cs"/>
            </a:endParaRPr>
          </a:p>
        </p:txBody>
      </p:sp>
      <p:sp>
        <p:nvSpPr>
          <p:cNvPr id="10" name="Rectangle: Rounded Corners 9"/>
          <p:cNvSpPr/>
          <p:nvPr/>
        </p:nvSpPr>
        <p:spPr>
          <a:xfrm>
            <a:off x="12750981" y="7219853"/>
            <a:ext cx="5378932" cy="295284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defRPr/>
            </a:pPr>
            <a:r>
              <a:rPr kumimoji="0" lang="vi-VN" sz="2600" b="0" i="0" u="none" strike="noStrike" kern="1200" cap="none" spc="0" normalizeH="0" baseline="0" noProof="0">
                <a:ln>
                  <a:noFill/>
                </a:ln>
                <a:solidFill>
                  <a:srgbClr val="0000CC"/>
                </a:solidFill>
                <a:effectLst/>
                <a:uLnTx/>
                <a:uFillTx/>
                <a:latin typeface="+mj-lt"/>
                <a:ea typeface="+mn-ea"/>
                <a:cs typeface="+mn-cs"/>
              </a:rPr>
              <a:t>Thương nhân châu Âu phải mua lại hàng hóa của thương nhân Ả Rập với giá đắt hơn từ 8-10 lần. Vì thế, việc tìm ra một con đường mới sang phương Đông là một nhu cầu cấp bách của thương nhân châu Âu.</a:t>
            </a:r>
            <a:endParaRPr kumimoji="0" lang="vi-VN" sz="2600" b="0" i="0" u="none" strike="noStrike" kern="1200" cap="none" spc="0" normalizeH="0" baseline="0" noProof="0">
              <a:ln>
                <a:noFill/>
              </a:ln>
              <a:solidFill>
                <a:srgbClr val="0000CC"/>
              </a:solidFill>
              <a:effectLst/>
              <a:uLnTx/>
              <a:uFillTx/>
              <a:latin typeface="+mj-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D6E1"/>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073865" y="7839539"/>
            <a:ext cx="3070600" cy="2774706"/>
          </a:xfrm>
          <a:prstGeom prst="rect">
            <a:avLst/>
          </a:prstGeom>
        </p:spPr>
      </p:pic>
      <p:sp>
        <p:nvSpPr>
          <p:cNvPr id="12" name="Rectangle: Rounded Corners 11"/>
          <p:cNvSpPr/>
          <p:nvPr/>
        </p:nvSpPr>
        <p:spPr>
          <a:xfrm>
            <a:off x="152400" y="114300"/>
            <a:ext cx="13106400" cy="7683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vi-VN" sz="4400" b="1" i="0" u="none" strike="noStrike" kern="1200" cap="none" spc="0" normalizeH="0" baseline="0" noProof="0">
                <a:ln>
                  <a:noFill/>
                </a:ln>
                <a:solidFill>
                  <a:srgbClr val="FF0000"/>
                </a:solidFill>
                <a:effectLst/>
                <a:uLnTx/>
                <a:uFillTx/>
                <a:latin typeface="+mj-lt"/>
                <a:ea typeface="+mn-ea"/>
                <a:cs typeface="+mn-cs"/>
              </a:rPr>
              <a:t>1. Hành trình của một số cuộc phát kiến địa lý.</a:t>
            </a:r>
            <a:endParaRPr kumimoji="0" lang="en-US" sz="4400" b="1" i="0" u="none" strike="noStrike" kern="1200" cap="none" spc="0" normalizeH="0" baseline="0" noProof="0">
              <a:ln>
                <a:noFill/>
              </a:ln>
              <a:solidFill>
                <a:srgbClr val="FF0000"/>
              </a:solidFill>
              <a:effectLst/>
              <a:uLnTx/>
              <a:uFillTx/>
              <a:latin typeface="+mj-lt"/>
              <a:ea typeface="+mn-ea"/>
              <a:cs typeface="+mn-cs"/>
            </a:endParaRPr>
          </a:p>
        </p:txBody>
      </p:sp>
      <p:grpSp>
        <p:nvGrpSpPr>
          <p:cNvPr id="6" name="Group 5"/>
          <p:cNvGrpSpPr/>
          <p:nvPr/>
        </p:nvGrpSpPr>
        <p:grpSpPr>
          <a:xfrm>
            <a:off x="152400" y="1028700"/>
            <a:ext cx="11292628" cy="9262949"/>
            <a:chOff x="152400" y="1028700"/>
            <a:chExt cx="11292628" cy="9262949"/>
          </a:xfrm>
        </p:grpSpPr>
        <p:sp>
          <p:nvSpPr>
            <p:cNvPr id="14" name="TextBox 13"/>
            <p:cNvSpPr txBox="1"/>
            <p:nvPr/>
          </p:nvSpPr>
          <p:spPr>
            <a:xfrm>
              <a:off x="228388" y="9829984"/>
              <a:ext cx="5152071" cy="461665"/>
            </a:xfrm>
            <a:prstGeom prst="rect">
              <a:avLst/>
            </a:prstGeom>
            <a:noFill/>
          </p:spPr>
          <p:txBody>
            <a:bodyPr wrap="square" rtlCol="0">
              <a:spAutoFit/>
            </a:bodyPr>
            <a:lstStyle/>
            <a:p>
              <a:pPr algn="ctr"/>
              <a:r>
                <a:rPr lang="en-US" sz="2400"/>
                <a:t>Đinh hương</a:t>
              </a:r>
              <a:endParaRPr lang="en-US" sz="2400"/>
            </a:p>
          </p:txBody>
        </p:sp>
        <p:grpSp>
          <p:nvGrpSpPr>
            <p:cNvPr id="3" name="Group 2"/>
            <p:cNvGrpSpPr/>
            <p:nvPr/>
          </p:nvGrpSpPr>
          <p:grpSpPr>
            <a:xfrm>
              <a:off x="152400" y="1028700"/>
              <a:ext cx="11292628" cy="9262949"/>
              <a:chOff x="152400" y="1028700"/>
              <a:chExt cx="11292628" cy="9262949"/>
            </a:xfrm>
          </p:grpSpPr>
          <p:pic>
            <p:nvPicPr>
              <p:cNvPr id="1026" name="Picture 2" descr="Hoa hồi dùng để làm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28700"/>
                <a:ext cx="5238750" cy="3933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152401" y="4986635"/>
                <a:ext cx="5228060" cy="461665"/>
              </a:xfrm>
              <a:prstGeom prst="rect">
                <a:avLst/>
              </a:prstGeom>
              <a:noFill/>
            </p:spPr>
            <p:txBody>
              <a:bodyPr wrap="square" rtlCol="0">
                <a:spAutoFit/>
              </a:bodyPr>
              <a:lstStyle/>
              <a:p>
                <a:pPr algn="ctr"/>
                <a:r>
                  <a:rPr lang="en-US" sz="2400"/>
                  <a:t>Hoa hồi</a:t>
                </a:r>
                <a:endParaRPr lang="en-US" sz="2400"/>
              </a:p>
            </p:txBody>
          </p:sp>
          <p:pic>
            <p:nvPicPr>
              <p:cNvPr id="1030" name="Picture 6" descr="Quế - dược liệu làm tăng hương vị cho cuộc s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498" y="1028700"/>
                <a:ext cx="5715000" cy="3933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8" name="Picture 14" descr="Nụ đinh hương 100g - nhà thuốc đông y chấn hưng long - Trà | VinMart.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389" y="5427260"/>
                <a:ext cx="5152071"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40" name="Picture 16" descr="Tác dụng chữa bệnh của nhục đậu khấu | Vinme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498" y="5472694"/>
                <a:ext cx="5778530" cy="4297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5743817" y="9829984"/>
                <a:ext cx="5637680" cy="461665"/>
              </a:xfrm>
              <a:prstGeom prst="rect">
                <a:avLst/>
              </a:prstGeom>
              <a:noFill/>
            </p:spPr>
            <p:txBody>
              <a:bodyPr wrap="square" rtlCol="0">
                <a:spAutoFit/>
              </a:bodyPr>
              <a:lstStyle/>
              <a:p>
                <a:pPr algn="ctr"/>
                <a:r>
                  <a:rPr lang="en-US" sz="2400"/>
                  <a:t>Nhục đậu khấu</a:t>
                </a:r>
                <a:endParaRPr lang="en-US" sz="2400"/>
              </a:p>
            </p:txBody>
          </p:sp>
          <p:sp>
            <p:nvSpPr>
              <p:cNvPr id="2" name="TextBox 1"/>
              <p:cNvSpPr txBox="1"/>
              <p:nvPr/>
            </p:nvSpPr>
            <p:spPr>
              <a:xfrm>
                <a:off x="5666498" y="4986635"/>
                <a:ext cx="5714999" cy="461665"/>
              </a:xfrm>
              <a:prstGeom prst="rect">
                <a:avLst/>
              </a:prstGeom>
              <a:noFill/>
            </p:spPr>
            <p:txBody>
              <a:bodyPr wrap="square" rtlCol="0">
                <a:spAutoFit/>
              </a:bodyPr>
              <a:lstStyle/>
              <a:p>
                <a:pPr algn="ctr"/>
                <a:r>
                  <a:rPr lang="en-US" sz="2400"/>
                  <a:t>Quế</a:t>
                </a:r>
                <a:endParaRPr lang="en-US" sz="2400"/>
              </a:p>
            </p:txBody>
          </p:sp>
        </p:grpSp>
      </p:grpSp>
      <p:sp>
        <p:nvSpPr>
          <p:cNvPr id="4" name="Rectangle: Rounded Corners 3"/>
          <p:cNvSpPr/>
          <p:nvPr/>
        </p:nvSpPr>
        <p:spPr>
          <a:xfrm>
            <a:off x="11744856" y="6187821"/>
            <a:ext cx="6314756" cy="3886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srgbClr val="0000CC"/>
                </a:solidFill>
                <a:effectLst/>
                <a:uLnTx/>
                <a:uFillTx/>
                <a:latin typeface="+mj-lt"/>
                <a:ea typeface="+mn-ea"/>
                <a:cs typeface="+mn-cs"/>
              </a:rPr>
              <a:t>Trong khi các lãnh chúa, quý tộc Tây Âu phải hùng hục nuốt những cục thịt cừu đoản vị thì một chút hồ tiêu, gia vị của phương Đông đã làm cho thịt cừu trở nên thơm ngon hơn và dễ tiêu hóa hơn.</a:t>
            </a:r>
            <a:endParaRPr kumimoji="0" lang="vi-VN" sz="3200" b="0" i="0" u="none" strike="noStrike" kern="1200" cap="none" spc="0" normalizeH="0" baseline="0" noProof="0">
              <a:ln>
                <a:noFill/>
              </a:ln>
              <a:solidFill>
                <a:srgbClr val="0000CC"/>
              </a:solidFill>
              <a:effectLst/>
              <a:uLnTx/>
              <a:uFillTx/>
              <a:latin typeface="+mj-lt"/>
              <a:ea typeface="+mn-ea"/>
              <a:cs typeface="+mn-cs"/>
            </a:endParaRPr>
          </a:p>
        </p:txBody>
      </p:sp>
      <p:sp>
        <p:nvSpPr>
          <p:cNvPr id="5" name="Rectangle: Rounded Corners 4"/>
          <p:cNvSpPr/>
          <p:nvPr/>
        </p:nvSpPr>
        <p:spPr>
          <a:xfrm>
            <a:off x="11731066" y="1129294"/>
            <a:ext cx="6328545" cy="485240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srgbClr val="0000CC"/>
                </a:solidFill>
                <a:effectLst/>
                <a:uLnTx/>
                <a:uFillTx/>
                <a:latin typeface="+mj-lt"/>
                <a:ea typeface="+mn-ea"/>
                <a:cs typeface="+mn-cs"/>
              </a:rPr>
              <a:t>Ngoài ra, sự thèm khát của quý tộc và thương nhân châu Âu đối với nguồn hương liệu, gia vị, vàng bạc, tơ lụa của phương Đông cũng là một trong những nguyên nhân quan trọng thúc đẩy những cuộc hành trình vượt biển sang phương Đông. </a:t>
            </a:r>
            <a:endParaRPr kumimoji="0" lang="vi-VN" sz="3200" b="0" i="0" u="none" strike="noStrike" kern="1200" cap="none" spc="0" normalizeH="0" baseline="0" noProof="0">
              <a:ln>
                <a:noFill/>
              </a:ln>
              <a:solidFill>
                <a:srgbClr val="0000CC"/>
              </a:solidFill>
              <a:effectLst/>
              <a:uLnTx/>
              <a:uFillTx/>
              <a:latin typeface="+mj-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037873" y="4774049"/>
            <a:ext cx="1504885" cy="3507146"/>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622954" y="6527622"/>
            <a:ext cx="2636346" cy="2730678"/>
          </a:xfrm>
          <a:prstGeom prst="rect">
            <a:avLst/>
          </a:prstGeom>
        </p:spPr>
      </p:pic>
      <p:sp>
        <p:nvSpPr>
          <p:cNvPr id="10" name="Rectangle: Rounded Corners 9"/>
          <p:cNvSpPr/>
          <p:nvPr/>
        </p:nvSpPr>
        <p:spPr>
          <a:xfrm>
            <a:off x="304800" y="266700"/>
            <a:ext cx="13106400" cy="990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vi-VN" sz="4400" b="1" i="0" u="none" strike="noStrike" kern="1200" cap="none" spc="0" normalizeH="0" baseline="0" noProof="0">
                <a:ln>
                  <a:noFill/>
                </a:ln>
                <a:solidFill>
                  <a:srgbClr val="FF0000"/>
                </a:solidFill>
                <a:effectLst/>
                <a:uLnTx/>
                <a:uFillTx/>
                <a:latin typeface="+mj-lt"/>
                <a:ea typeface="+mn-ea"/>
                <a:cs typeface="+mn-cs"/>
              </a:rPr>
              <a:t>1. Hành trình của một số cuộc phát kiến địa lý.</a:t>
            </a:r>
            <a:endParaRPr kumimoji="0" lang="en-US" sz="4400" b="1" i="0" u="none" strike="noStrike" kern="1200" cap="none" spc="0" normalizeH="0" baseline="0" noProof="0">
              <a:ln>
                <a:noFill/>
              </a:ln>
              <a:solidFill>
                <a:srgbClr val="FF0000"/>
              </a:solidFill>
              <a:effectLst/>
              <a:uLnTx/>
              <a:uFillTx/>
              <a:latin typeface="+mj-lt"/>
              <a:ea typeface="+mn-ea"/>
              <a:cs typeface="+mn-cs"/>
            </a:endParaRPr>
          </a:p>
        </p:txBody>
      </p:sp>
      <p:pic>
        <p:nvPicPr>
          <p:cNvPr id="11" name="Picture 10"/>
          <p:cNvPicPr>
            <a:picLocks noChangeAspect="1"/>
          </p:cNvPicPr>
          <p:nvPr/>
        </p:nvPicPr>
        <p:blipFill>
          <a:blip r:embed="rId5"/>
          <a:stretch>
            <a:fillRect/>
          </a:stretch>
        </p:blipFill>
        <p:spPr>
          <a:xfrm>
            <a:off x="92212" y="1522774"/>
            <a:ext cx="13318988" cy="7666162"/>
          </a:xfrm>
          <a:prstGeom prst="rect">
            <a:avLst/>
          </a:prstGeom>
        </p:spPr>
      </p:pic>
      <p:sp>
        <p:nvSpPr>
          <p:cNvPr id="2" name="Rectangle: Rounded Corners 1"/>
          <p:cNvSpPr/>
          <p:nvPr/>
        </p:nvSpPr>
        <p:spPr>
          <a:xfrm>
            <a:off x="13512736" y="1528919"/>
            <a:ext cx="4683052" cy="67522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a:solidFill>
                  <a:schemeClr val="accent2">
                    <a:lumMod val="50000"/>
                  </a:schemeClr>
                </a:solidFill>
              </a:rPr>
              <a:t>Dựa vào lược đồ 2.1 và thông tin</a:t>
            </a:r>
            <a:r>
              <a:rPr lang="en-US" sz="3600">
                <a:solidFill>
                  <a:schemeClr val="accent2">
                    <a:lumMod val="50000"/>
                  </a:schemeClr>
                </a:solidFill>
              </a:rPr>
              <a:t> </a:t>
            </a:r>
            <a:r>
              <a:rPr lang="vi-VN" sz="3600">
                <a:solidFill>
                  <a:schemeClr val="accent2">
                    <a:lumMod val="50000"/>
                  </a:schemeClr>
                </a:solidFill>
              </a:rPr>
              <a:t>trong bài, em hãy </a:t>
            </a:r>
            <a:r>
              <a:rPr lang="en-US" sz="3600">
                <a:solidFill>
                  <a:schemeClr val="accent2">
                    <a:lumMod val="50000"/>
                  </a:schemeClr>
                </a:solidFill>
              </a:rPr>
              <a:t>miêu tả trên lược đồ hành trình của các cuộc phát kiến địa lý? Kể tên những địa danh được các nhà thám hiểm đặt tên trên những chuyến hải trình của họ.</a:t>
            </a:r>
            <a:endParaRPr lang="en-US" sz="3600">
              <a:solidFill>
                <a:schemeClr val="accent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t="39357"/>
          <a:stretch>
            <a:fillRect/>
          </a:stretch>
        </p:blipFill>
        <p:spPr>
          <a:xfrm flipH="1">
            <a:off x="1743436" y="471497"/>
            <a:ext cx="14932072" cy="934400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6103" y="6948730"/>
            <a:ext cx="2486174" cy="260953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85768">
            <a:off x="15026344" y="-46626"/>
            <a:ext cx="1313732" cy="2656444"/>
          </a:xfrm>
          <a:prstGeom prst="rect">
            <a:avLst/>
          </a:prstGeom>
        </p:spPr>
      </p:pic>
      <p:sp>
        <p:nvSpPr>
          <p:cNvPr id="13" name="Rectangle: Rounded Corners 12"/>
          <p:cNvSpPr/>
          <p:nvPr/>
        </p:nvSpPr>
        <p:spPr>
          <a:xfrm>
            <a:off x="304800" y="266700"/>
            <a:ext cx="13106400" cy="8593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1. Hành trình của một số cuộc phát kiến địa lý.</a:t>
            </a:r>
            <a:endParaRPr kumimoji="0" lang="en-US" sz="4400" b="1"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15" name="Rectangle: Rounded Corners 14"/>
          <p:cNvSpPr/>
          <p:nvPr/>
        </p:nvSpPr>
        <p:spPr>
          <a:xfrm>
            <a:off x="13495021" y="876300"/>
            <a:ext cx="4683052" cy="89383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0" i="0">
                <a:solidFill>
                  <a:srgbClr val="0000CC"/>
                </a:solidFill>
                <a:effectLst/>
                <a:latin typeface="+mj-lt"/>
              </a:rPr>
              <a:t>- Sự kết nối đường biển giữa châu Á và châu Âu liên quan đến cuộc phát kiến địa lí của Va-xcô đơ Ga-ma, vì đoàn thám hiểm của Va-xcô đơ Ga-ma đã đi từ Bồ Đào Nha đến được Ca-li-cút (bờ Tây Nam Ấn Độ).</a:t>
            </a:r>
            <a:endParaRPr lang="vi-VN" sz="3000" b="0" i="0">
              <a:solidFill>
                <a:srgbClr val="0000CC"/>
              </a:solidFill>
              <a:effectLst/>
              <a:latin typeface="+mj-lt"/>
            </a:endParaRPr>
          </a:p>
          <a:p>
            <a:pPr algn="just"/>
            <a:r>
              <a:rPr lang="vi-VN" sz="3000" b="0" i="0">
                <a:solidFill>
                  <a:srgbClr val="0000CC"/>
                </a:solidFill>
                <a:effectLst/>
                <a:latin typeface="+mj-lt"/>
              </a:rPr>
              <a:t>- Sự kết nối đường biển giữa châu Âu và châu Mỹ liên quan đến cuộc phát kiến địa lí của C. Cô-lôm-bô.</a:t>
            </a:r>
            <a:endParaRPr lang="en-US" sz="3000" b="0" i="0">
              <a:solidFill>
                <a:srgbClr val="0000CC"/>
              </a:solidFill>
              <a:effectLst/>
              <a:latin typeface="+mj-lt"/>
            </a:endParaRPr>
          </a:p>
          <a:p>
            <a:pPr algn="just"/>
            <a:r>
              <a:rPr lang="en-US" sz="3000" b="0" i="0">
                <a:solidFill>
                  <a:srgbClr val="0000CC"/>
                </a:solidFill>
                <a:effectLst/>
                <a:latin typeface="+mj-lt"/>
              </a:rPr>
              <a:t>- Chuyến đi của Ma-gien-lan kết nối tất cả các châu lục lại với nhau.</a:t>
            </a:r>
            <a:endParaRPr lang="vi-VN" sz="3000" b="0" i="0">
              <a:solidFill>
                <a:srgbClr val="0000CC"/>
              </a:solidFill>
              <a:effectLst/>
              <a:latin typeface="+mj-lt"/>
            </a:endParaRPr>
          </a:p>
        </p:txBody>
      </p:sp>
      <p:pic>
        <p:nvPicPr>
          <p:cNvPr id="16" name="Picture 15"/>
          <p:cNvPicPr>
            <a:picLocks noChangeAspect="1"/>
          </p:cNvPicPr>
          <p:nvPr/>
        </p:nvPicPr>
        <p:blipFill>
          <a:blip r:embed="rId6"/>
          <a:stretch>
            <a:fillRect/>
          </a:stretch>
        </p:blipFill>
        <p:spPr>
          <a:xfrm>
            <a:off x="92212" y="1522774"/>
            <a:ext cx="13318988" cy="7666162"/>
          </a:xfrm>
          <a:prstGeom prst="rect">
            <a:avLst/>
          </a:prstGeom>
        </p:spPr>
      </p:pic>
      <p:sp>
        <p:nvSpPr>
          <p:cNvPr id="14" name="Rectangle: Rounded Corners 13"/>
          <p:cNvSpPr/>
          <p:nvPr/>
        </p:nvSpPr>
        <p:spPr>
          <a:xfrm>
            <a:off x="13528748" y="2247900"/>
            <a:ext cx="4683052" cy="57730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a:solidFill>
                  <a:schemeClr val="accent2">
                    <a:lumMod val="50000"/>
                  </a:schemeClr>
                </a:solidFill>
              </a:rPr>
              <a:t>Dựa vào lược đồ 2.1 và thông tin</a:t>
            </a:r>
            <a:r>
              <a:rPr lang="en-US" sz="3200">
                <a:solidFill>
                  <a:schemeClr val="accent2">
                    <a:lumMod val="50000"/>
                  </a:schemeClr>
                </a:solidFill>
              </a:rPr>
              <a:t> </a:t>
            </a:r>
            <a:r>
              <a:rPr lang="vi-VN" sz="3200">
                <a:solidFill>
                  <a:schemeClr val="accent2">
                    <a:lumMod val="50000"/>
                  </a:schemeClr>
                </a:solidFill>
              </a:rPr>
              <a:t>trong bài, em hãy </a:t>
            </a:r>
            <a:r>
              <a:rPr lang="en-US" sz="3200">
                <a:solidFill>
                  <a:schemeClr val="accent2">
                    <a:lumMod val="50000"/>
                  </a:schemeClr>
                </a:solidFill>
              </a:rPr>
              <a:t>cho biết sự kết nối đường biển giữa châu Âu và châu Mỹ liên quan cụ thể đến những cuộc phát kiến địa lý nào? Chuyến đi nào kết nối tất cả các châu lục lại với nhau?</a:t>
            </a:r>
            <a:endParaRPr lang="en-US" sz="3200">
              <a:solidFill>
                <a:schemeClr val="accent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barn(inVertical)">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barn(inVertical)">
                                      <p:cBhvr>
                                        <p:cTn id="28" dur="50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barn(inVertical)">
                                      <p:cBhvr>
                                        <p:cTn id="3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2583</Words>
  <Application>WPS Presentation</Application>
  <PresentationFormat>Custom</PresentationFormat>
  <Paragraphs>57</Paragraphs>
  <Slides>7</Slides>
  <Notes>4</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Arial</vt:lpstr>
      <vt:lpstr>SimSun</vt:lpstr>
      <vt:lpstr>Wingdings</vt:lpstr>
      <vt:lpstr>Arial</vt:lpstr>
      <vt:lpstr>Calibri</vt:lpstr>
      <vt:lpstr>Times New Roman</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Vàng Hồng và Xanh dương Dụng cụ Học tập Giới thiệu bản thân Bản thuyết trình Giáo dục</dc:title>
  <dc:creator/>
  <cp:lastModifiedBy>PC</cp:lastModifiedBy>
  <cp:revision>24</cp:revision>
  <dcterms:created xsi:type="dcterms:W3CDTF">2006-08-16T00:00:00Z</dcterms:created>
  <dcterms:modified xsi:type="dcterms:W3CDTF">2022-11-25T14:02:59Z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0BA44FFCA6754B85B44DD60C2E3197C1</vt:lpwstr>
  </property>
  <property fmtid="{D5CDD505-2E9C-101B-9397-08002B2CF9AE}" pid="3" name="KSOProductBuildVer">
    <vt:lpwstr>1033-11.2.0.11417</vt:lpwstr>
  </property>
</Properties>
</file>