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306" r:id="rId5"/>
    <p:sldId id="264" r:id="rId6"/>
    <p:sldId id="304" r:id="rId7"/>
    <p:sldId id="316" r:id="rId8"/>
    <p:sldId id="303" r:id="rId9"/>
    <p:sldId id="307" r:id="rId10"/>
    <p:sldId id="315" r:id="rId11"/>
  </p:sldIdLst>
  <p:sldSz cx="12192000" cy="6858000"/>
  <p:notesSz cx="7103745" cy="10234295"/>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33"/>
    <a:srgbClr val="FFFFCC"/>
    <a:srgbClr val="FFFFFF"/>
    <a:srgbClr val="D9ECFF"/>
    <a:srgbClr val="99CCFF"/>
    <a:srgbClr val="FFFF99"/>
    <a:srgbClr val="CCECFF"/>
    <a:srgbClr val="FADBC6"/>
    <a:srgbClr val="F3A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7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D3F9A05-F734-4C5C-8424-29013E9CD87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6EC954C5-FDAF-4C0B-8577-26697BD19A0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954C5-FDAF-4C0B-8577-26697BD19A0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a:solidFill>
                  <a:srgbClr val="0000CC"/>
                </a:solidFill>
                <a:latin typeface="Arial" panose="020B0604020202020204"/>
              </a:rPr>
              <a:t>Tư liệu 6.2 là mô hình phục dựng một góc chợ Tây Trường An (1 trong 2 chợ lớn nhất Trung Quốc dưới thời Đường). Nhà cửa san sát với những cửa hàng bán các sản phẩm khác nhau; người trong chợ đi lại tấp nập, có những con ngựa thồ hàng, có cả những con lạc đà. Nhiều cửa hàng bày hàng ra tận cửa để bán.</a:t>
            </a:r>
            <a:endParaRPr lang="en-US" sz="1200">
              <a:solidFill>
                <a:srgbClr val="0000CC"/>
              </a:solidFill>
              <a:latin typeface="Arial" panose="020B0604020202020204"/>
            </a:endParaRP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C954C5-FDAF-4C0B-8577-26697BD19A06}"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DengXian"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DengXian"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9000" r="-9000"/>
          </a:stretch>
        </a:blipFill>
        <a:effectLst/>
      </p:bgPr>
    </p:bg>
    <p:spTree>
      <p:nvGrpSpPr>
        <p:cNvPr id="1" name=""/>
        <p:cNvGrpSpPr/>
        <p:nvPr/>
      </p:nvGrpSpPr>
      <p:grpSpPr>
        <a:xfrm>
          <a:off x="0" y="0"/>
          <a:ext cx="0" cy="0"/>
          <a:chOff x="0" y="0"/>
          <a:chExt cx="0" cy="0"/>
        </a:xfrm>
      </p:grpSpPr>
      <p:grpSp>
        <p:nvGrpSpPr>
          <p:cNvPr id="37" name="组合 36"/>
          <p:cNvGrpSpPr/>
          <p:nvPr/>
        </p:nvGrpSpPr>
        <p:grpSpPr>
          <a:xfrm>
            <a:off x="1298563" y="2979674"/>
            <a:ext cx="7776611" cy="640651"/>
            <a:chOff x="1491416" y="2381173"/>
            <a:chExt cx="8059972" cy="732230"/>
          </a:xfrm>
        </p:grpSpPr>
        <p:sp>
          <p:nvSpPr>
            <p:cNvPr id="38" name="_14"/>
            <p:cNvSpPr txBox="1">
              <a:spLocks noChangeArrowheads="1"/>
            </p:cNvSpPr>
            <p:nvPr/>
          </p:nvSpPr>
          <p:spPr bwMode="auto">
            <a:xfrm>
              <a:off x="1491416" y="2381173"/>
              <a:ext cx="1018967" cy="732230"/>
            </a:xfrm>
            <a:prstGeom prst="rect">
              <a:avLst/>
            </a:prstGeom>
            <a:solidFill>
              <a:srgbClr val="6FB420"/>
            </a:solidFill>
            <a:ln w="9525">
              <a:noFill/>
              <a:miter lim="800000"/>
            </a:ln>
            <a:effectLst/>
          </p:spPr>
          <p:txBody>
            <a:bodyPr vert="horz" wrap="square" lIns="91463" tIns="45731" rIns="91463" bIns="45731"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9pPr>
            </a:lstStyle>
            <a:p>
              <a:pPr algn="ctr"/>
              <a:r>
                <a:rPr lang="en-US" altLang="zh-CN" sz="2800" b="1" spc="600">
                  <a:solidFill>
                    <a:schemeClr val="bg1"/>
                  </a:solidFill>
                  <a:ea typeface="Microsoft YaHei" panose="020B0503020204020204" charset="-122"/>
                  <a:sym typeface="STXihei" panose="02010600040101010101" pitchFamily="2" charset="-122"/>
                </a:rPr>
                <a:t>1</a:t>
              </a:r>
              <a:endParaRPr lang="zh-CN" altLang="zh-CN" sz="2800" b="1" spc="600" dirty="0">
                <a:solidFill>
                  <a:schemeClr val="bg1"/>
                </a:solidFill>
                <a:ea typeface="Microsoft YaHei" panose="020B0503020204020204" charset="-122"/>
                <a:sym typeface="STXihei" panose="02010600040101010101" pitchFamily="2" charset="-122"/>
              </a:endParaRPr>
            </a:p>
          </p:txBody>
        </p:sp>
        <p:sp>
          <p:nvSpPr>
            <p:cNvPr id="39" name="矩形 38"/>
            <p:cNvSpPr/>
            <p:nvPr/>
          </p:nvSpPr>
          <p:spPr bwMode="auto">
            <a:xfrm>
              <a:off x="2615095" y="2450170"/>
              <a:ext cx="693629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pPr>
              <a:r>
                <a:rPr lang="en-US" altLang="zh-CN" sz="2600" b="1">
                  <a:solidFill>
                    <a:srgbClr val="6FB420"/>
                  </a:solidFill>
                  <a:latin typeface="+mj-lt"/>
                  <a:ea typeface="Microsoft YaHei" panose="020B0503020204020204" charset="-122"/>
                  <a:sym typeface="STXihei" panose="02010600040101010101" pitchFamily="2" charset="-122"/>
                </a:rPr>
                <a:t>Khái lược tiến trình lịch sử  Trung Quốc từ thế kỷ VII đến giữa thế kỷ XIX.</a:t>
              </a:r>
              <a:endParaRPr lang="zh-CN" altLang="en-US" sz="2600" b="1" dirty="0">
                <a:solidFill>
                  <a:srgbClr val="6FB420"/>
                </a:solidFill>
                <a:latin typeface="+mj-lt"/>
                <a:ea typeface="Microsoft YaHei" panose="020B0503020204020204" charset="-122"/>
                <a:sym typeface="STXihei" panose="02010600040101010101" pitchFamily="2" charset="-122"/>
              </a:endParaRPr>
            </a:p>
          </p:txBody>
        </p:sp>
      </p:grpSp>
      <p:grpSp>
        <p:nvGrpSpPr>
          <p:cNvPr id="20" name="组合 19"/>
          <p:cNvGrpSpPr/>
          <p:nvPr/>
        </p:nvGrpSpPr>
        <p:grpSpPr>
          <a:xfrm>
            <a:off x="1298562" y="3884566"/>
            <a:ext cx="7776612" cy="640651"/>
            <a:chOff x="1491415" y="2381173"/>
            <a:chExt cx="8888247" cy="732230"/>
          </a:xfrm>
        </p:grpSpPr>
        <p:sp>
          <p:nvSpPr>
            <p:cNvPr id="21" name="_14"/>
            <p:cNvSpPr txBox="1">
              <a:spLocks noChangeArrowheads="1"/>
            </p:cNvSpPr>
            <p:nvPr/>
          </p:nvSpPr>
          <p:spPr bwMode="auto">
            <a:xfrm>
              <a:off x="1491415" y="2381173"/>
              <a:ext cx="1123680" cy="732230"/>
            </a:xfrm>
            <a:prstGeom prst="rect">
              <a:avLst/>
            </a:prstGeom>
            <a:solidFill>
              <a:srgbClr val="ED7D31"/>
            </a:solidFill>
            <a:ln w="9525">
              <a:noFill/>
              <a:miter lim="800000"/>
            </a:ln>
            <a:effectLst/>
          </p:spPr>
          <p:txBody>
            <a:bodyPr vert="horz" wrap="square" lIns="91463" tIns="45731" rIns="91463" bIns="45731"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9pPr>
            </a:lstStyle>
            <a:p>
              <a:pPr algn="ctr"/>
              <a:r>
                <a:rPr lang="en-US" altLang="zh-CN" sz="2800" b="1" spc="600">
                  <a:solidFill>
                    <a:schemeClr val="bg1"/>
                  </a:solidFill>
                  <a:ea typeface="Microsoft YaHei" panose="020B0503020204020204" charset="-122"/>
                  <a:sym typeface="STXihei" panose="02010600040101010101" pitchFamily="2" charset="-122"/>
                </a:rPr>
                <a:t>2</a:t>
              </a:r>
              <a:endParaRPr lang="zh-CN" altLang="zh-CN" sz="2800" b="1" spc="600" dirty="0">
                <a:solidFill>
                  <a:schemeClr val="bg1"/>
                </a:solidFill>
                <a:ea typeface="Microsoft YaHei" panose="020B0503020204020204" charset="-122"/>
                <a:sym typeface="STXihei" panose="02010600040101010101" pitchFamily="2" charset="-122"/>
              </a:endParaRPr>
            </a:p>
          </p:txBody>
        </p:sp>
        <p:sp>
          <p:nvSpPr>
            <p:cNvPr id="22" name="矩形 21"/>
            <p:cNvSpPr/>
            <p:nvPr/>
          </p:nvSpPr>
          <p:spPr bwMode="auto">
            <a:xfrm>
              <a:off x="2730568" y="2450170"/>
              <a:ext cx="7649094"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pPr>
              <a:r>
                <a:rPr lang="en-US" altLang="zh-CN" sz="2600" b="1">
                  <a:solidFill>
                    <a:srgbClr val="6FB420"/>
                  </a:solidFill>
                  <a:latin typeface="+mj-lt"/>
                  <a:ea typeface="Microsoft YaHei" panose="020B0503020204020204" charset="-122"/>
                  <a:sym typeface="STXihei" panose="02010600040101010101" pitchFamily="2" charset="-122"/>
                </a:rPr>
                <a:t>Sự thịnh vượng của Trung Quốc dưới thời Đường.</a:t>
              </a:r>
              <a:endParaRPr lang="zh-CN" altLang="en-US" sz="2600" b="1" dirty="0">
                <a:solidFill>
                  <a:srgbClr val="6FB420"/>
                </a:solidFill>
                <a:latin typeface="+mj-lt"/>
                <a:ea typeface="Microsoft YaHei" panose="020B0503020204020204" charset="-122"/>
                <a:sym typeface="STXihei" panose="02010600040101010101" pitchFamily="2" charset="-122"/>
              </a:endParaRPr>
            </a:p>
          </p:txBody>
        </p:sp>
      </p:grpSp>
      <p:grpSp>
        <p:nvGrpSpPr>
          <p:cNvPr id="23" name="组合 22"/>
          <p:cNvGrpSpPr/>
          <p:nvPr/>
        </p:nvGrpSpPr>
        <p:grpSpPr>
          <a:xfrm>
            <a:off x="1298562" y="4789458"/>
            <a:ext cx="7776612" cy="640651"/>
            <a:chOff x="1491415" y="2381173"/>
            <a:chExt cx="8888247" cy="732230"/>
          </a:xfrm>
        </p:grpSpPr>
        <p:sp>
          <p:nvSpPr>
            <p:cNvPr id="24" name="_14"/>
            <p:cNvSpPr txBox="1">
              <a:spLocks noChangeArrowheads="1"/>
            </p:cNvSpPr>
            <p:nvPr/>
          </p:nvSpPr>
          <p:spPr bwMode="auto">
            <a:xfrm>
              <a:off x="1491415" y="2381173"/>
              <a:ext cx="1123680" cy="732230"/>
            </a:xfrm>
            <a:prstGeom prst="rect">
              <a:avLst/>
            </a:prstGeom>
            <a:solidFill>
              <a:srgbClr val="6FB420"/>
            </a:solidFill>
            <a:ln w="9525">
              <a:noFill/>
              <a:miter lim="800000"/>
            </a:ln>
            <a:effectLst/>
          </p:spPr>
          <p:txBody>
            <a:bodyPr vert="horz" wrap="square" lIns="91463" tIns="45731" rIns="91463" bIns="45731"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Microsoft YaHei" panose="020B0503020204020204" charset="-122"/>
                </a:defRPr>
              </a:lvl9pPr>
            </a:lstStyle>
            <a:p>
              <a:pPr algn="ctr"/>
              <a:r>
                <a:rPr lang="en-US" altLang="zh-CN" sz="2800" b="1" spc="600">
                  <a:solidFill>
                    <a:schemeClr val="bg1"/>
                  </a:solidFill>
                  <a:ea typeface="Microsoft YaHei" panose="020B0503020204020204" charset="-122"/>
                  <a:sym typeface="STXihei" panose="02010600040101010101" pitchFamily="2" charset="-122"/>
                </a:rPr>
                <a:t>3</a:t>
              </a:r>
              <a:endParaRPr lang="zh-CN" altLang="zh-CN" sz="2800" b="1" spc="600" dirty="0">
                <a:solidFill>
                  <a:schemeClr val="bg1"/>
                </a:solidFill>
                <a:ea typeface="Microsoft YaHei" panose="020B0503020204020204" charset="-122"/>
                <a:sym typeface="STXihei" panose="02010600040101010101" pitchFamily="2" charset="-122"/>
              </a:endParaRPr>
            </a:p>
          </p:txBody>
        </p:sp>
        <p:sp>
          <p:nvSpPr>
            <p:cNvPr id="2" name="矩形 1"/>
            <p:cNvSpPr/>
            <p:nvPr/>
          </p:nvSpPr>
          <p:spPr bwMode="auto">
            <a:xfrm>
              <a:off x="2730568" y="2450170"/>
              <a:ext cx="7649094"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50000"/>
                </a:spcBef>
              </a:pPr>
              <a:r>
                <a:rPr lang="en-US" altLang="zh-CN" sz="2600" b="1">
                  <a:solidFill>
                    <a:srgbClr val="6FB420"/>
                  </a:solidFill>
                  <a:latin typeface="+mj-lt"/>
                  <a:ea typeface="Microsoft YaHei" panose="020B0503020204020204" charset="-122"/>
                  <a:sym typeface="STXihei" panose="02010600040101010101" pitchFamily="2" charset="-122"/>
                </a:rPr>
                <a:t>Sự phát triển kinh tế thời Minh – Thanh.</a:t>
              </a:r>
              <a:endParaRPr lang="zh-CN" altLang="en-US" sz="2600" b="1" dirty="0">
                <a:solidFill>
                  <a:srgbClr val="6FB420"/>
                </a:solidFill>
                <a:latin typeface="+mj-lt"/>
                <a:ea typeface="Microsoft YaHei" panose="020B0503020204020204" charset="-122"/>
                <a:sym typeface="STXihei" panose="02010600040101010101" pitchFamily="2" charset="-122"/>
              </a:endParaRPr>
            </a:p>
          </p:txBody>
        </p:sp>
      </p:grpSp>
      <p:pic>
        <p:nvPicPr>
          <p:cNvPr id="203" name="Picture 6" descr="E:\PPT素材\卡通b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7497" y="2104103"/>
            <a:ext cx="3153658" cy="4387502"/>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13" descr="E:\PPT素材\卡通b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209" y="5381437"/>
            <a:ext cx="2067452" cy="16530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E:\PPT素材\卡通b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471" y="5381783"/>
            <a:ext cx="1251259" cy="16044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p:cNvSpPr/>
          <p:nvPr/>
        </p:nvSpPr>
        <p:spPr>
          <a:xfrm>
            <a:off x="1406685" y="479258"/>
            <a:ext cx="9762760" cy="17917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a:solidFill>
                  <a:srgbClr val="0000CC"/>
                </a:solidFill>
              </a:rPr>
              <a:t>Chương II. </a:t>
            </a:r>
            <a:endParaRPr lang="en-US" sz="2800" b="1" u="sng">
              <a:solidFill>
                <a:srgbClr val="0000CC"/>
              </a:solidFill>
            </a:endParaRPr>
          </a:p>
          <a:p>
            <a:pPr algn="ctr"/>
            <a:r>
              <a:rPr lang="en-US" sz="2800" b="1">
                <a:solidFill>
                  <a:srgbClr val="0000CC"/>
                </a:solidFill>
              </a:rPr>
              <a:t>TRUNG QUỐC TỪ THẾ KỶ VII ĐẾN GIỮA THẾ KỶ XIX</a:t>
            </a:r>
            <a:endParaRPr lang="en-US" sz="2800" b="1">
              <a:solidFill>
                <a:srgbClr val="0000CC"/>
              </a:solidFill>
            </a:endParaRPr>
          </a:p>
          <a:p>
            <a:pPr algn="ctr"/>
            <a:r>
              <a:rPr lang="en-US" sz="2800" b="1" u="sng">
                <a:solidFill>
                  <a:srgbClr val="FF0000"/>
                </a:solidFill>
              </a:rPr>
              <a:t>Bài 6. </a:t>
            </a:r>
            <a:r>
              <a:rPr lang="en-US" sz="2800" b="1">
                <a:solidFill>
                  <a:srgbClr val="FF0000"/>
                </a:solidFill>
              </a:rPr>
              <a:t>KHÁI LƯỢC LỊCH SỬ TRUNG QUỐC </a:t>
            </a:r>
            <a:endParaRPr lang="en-US" sz="2800" b="1">
              <a:solidFill>
                <a:srgbClr val="FF0000"/>
              </a:solidFill>
            </a:endParaRPr>
          </a:p>
          <a:p>
            <a:pPr algn="ctr"/>
            <a:r>
              <a:rPr lang="en-US" sz="2800" b="1">
                <a:solidFill>
                  <a:srgbClr val="FF0000"/>
                </a:solidFill>
              </a:rPr>
              <a:t>TỪ THẾ KỶ VII ĐẾN GIỮA THẾ KỶ XIX</a:t>
            </a:r>
            <a:endParaRPr lang="en-US" sz="28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0-#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r="-2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138842" y="145398"/>
            <a:ext cx="8051429" cy="533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Arial" panose="020B0604020202020204"/>
              </a:rPr>
              <a:t>2. Sự thịnh vượng của Trung Quốc dưới thời Đường.</a:t>
            </a:r>
            <a:endParaRPr lang="en-US" sz="2400" b="1">
              <a:solidFill>
                <a:srgbClr val="FF0000"/>
              </a:solidFill>
              <a:latin typeface="Arial" panose="020B0604020202020204"/>
            </a:endParaRPr>
          </a:p>
        </p:txBody>
      </p:sp>
      <p:sp>
        <p:nvSpPr>
          <p:cNvPr id="7" name="Rectangle: Rounded Corners 6"/>
          <p:cNvSpPr/>
          <p:nvPr/>
        </p:nvSpPr>
        <p:spPr>
          <a:xfrm>
            <a:off x="4352152" y="780026"/>
            <a:ext cx="6984442" cy="206149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CC"/>
                </a:solidFill>
                <a:latin typeface="Arial" panose="020B0604020202020204"/>
              </a:rPr>
              <a:t>Nhân lúc nhà Tùy khủng hoảng, năm 618, Lý Uyên khởi binh lập ra nhà Đ</a:t>
            </a:r>
            <a:r>
              <a:rPr lang="vi-VN" sz="2800">
                <a:solidFill>
                  <a:srgbClr val="0000CC"/>
                </a:solidFill>
                <a:latin typeface="Arial" panose="020B0604020202020204"/>
              </a:rPr>
              <a:t>ườ</a:t>
            </a:r>
            <a:r>
              <a:rPr lang="en-US" sz="2800">
                <a:solidFill>
                  <a:srgbClr val="0000CC"/>
                </a:solidFill>
                <a:latin typeface="Arial" panose="020B0604020202020204"/>
              </a:rPr>
              <a:t>ng. Thời Đường là thời kỳ thịnh vượng của phong kiến Trung Quốc.</a:t>
            </a:r>
            <a:endParaRPr lang="en-US" sz="2800">
              <a:solidFill>
                <a:srgbClr val="0000CC"/>
              </a:solidFill>
              <a:latin typeface="Arial" panose="020B0604020202020204"/>
            </a:endParaRPr>
          </a:p>
        </p:txBody>
      </p:sp>
      <p:pic>
        <p:nvPicPr>
          <p:cNvPr id="11" name="Picture 10"/>
          <p:cNvPicPr>
            <a:picLocks noChangeAspect="1"/>
          </p:cNvPicPr>
          <p:nvPr/>
        </p:nvPicPr>
        <p:blipFill>
          <a:blip r:embed="rId2"/>
          <a:stretch>
            <a:fillRect/>
          </a:stretch>
        </p:blipFill>
        <p:spPr>
          <a:xfrm>
            <a:off x="933356" y="780026"/>
            <a:ext cx="2724243" cy="5988569"/>
          </a:xfrm>
          <a:prstGeom prst="rect">
            <a:avLst/>
          </a:prstGeom>
        </p:spPr>
      </p:pic>
      <p:sp>
        <p:nvSpPr>
          <p:cNvPr id="2" name="Rectangle: Rounded Corners 1"/>
          <p:cNvSpPr/>
          <p:nvPr/>
        </p:nvSpPr>
        <p:spPr>
          <a:xfrm>
            <a:off x="4400606" y="3132320"/>
            <a:ext cx="6935988" cy="113488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254000" algn="ctr">
              <a:lnSpc>
                <a:spcPct val="144000"/>
              </a:lnSpc>
              <a:spcBef>
                <a:spcPts val="600"/>
              </a:spcBef>
              <a:spcAft>
                <a:spcPts val="0"/>
              </a:spcAft>
              <a:tabLst>
                <a:tab pos="442595" algn="l"/>
              </a:tabLst>
            </a:pPr>
            <a:r>
              <a:rPr lang="en-US" sz="2800">
                <a:solidFill>
                  <a:srgbClr val="FF0000"/>
                </a:solidFill>
                <a:effectLst/>
                <a:latin typeface="+mj-lt"/>
                <a:ea typeface="Arial" panose="020B0604020202020204" pitchFamily="34" charset="0"/>
              </a:rPr>
              <a:t>Em hiểu thế nào là "Thịnh vượng"? </a:t>
            </a:r>
            <a:endParaRPr lang="en-US" sz="2800">
              <a:solidFill>
                <a:srgbClr val="FF0000"/>
              </a:solidFill>
              <a:effectLst/>
              <a:latin typeface="+mj-lt"/>
              <a:ea typeface="Arial" panose="020B0604020202020204" pitchFamily="34" charset="0"/>
            </a:endParaRPr>
          </a:p>
        </p:txBody>
      </p:sp>
      <p:sp>
        <p:nvSpPr>
          <p:cNvPr id="3" name="Rectangle: Rounded Corners 2"/>
          <p:cNvSpPr/>
          <p:nvPr/>
        </p:nvSpPr>
        <p:spPr>
          <a:xfrm>
            <a:off x="4352152" y="4557997"/>
            <a:ext cx="6984442" cy="206149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CC"/>
                </a:solidFill>
                <a:latin typeface="Arial" panose="020B0604020202020204"/>
              </a:rPr>
              <a:t>Thịnh vượng: Là quốc gia có kinh tế, văn hóa phát triển, chính trị lành mạnh và xã hội yên ổn.</a:t>
            </a:r>
            <a:endParaRPr lang="en-US" sz="3200">
              <a:solidFill>
                <a:srgbClr val="0000CC"/>
              </a:solidFill>
              <a:latin typeface="Arial" panose="020B0604020202020204"/>
            </a:endParaRPr>
          </a:p>
        </p:txBody>
      </p:sp>
      <p:sp>
        <p:nvSpPr>
          <p:cNvPr id="5" name="Rectangle: Rounded Corners 3"/>
          <p:cNvSpPr/>
          <p:nvPr/>
        </p:nvSpPr>
        <p:spPr>
          <a:xfrm>
            <a:off x="265842" y="272398"/>
            <a:ext cx="8051429" cy="5330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Arial" panose="020B0604020202020204"/>
              </a:rPr>
              <a:t>2. Sự thịnh vượng của Trung Quốc dưới thời Đường.</a:t>
            </a:r>
            <a:endParaRPr lang="en-US" sz="2400" b="1">
              <a:solidFill>
                <a:srgbClr val="FF0000"/>
              </a:solidFill>
              <a:latin typeface="Arial" panose="020B060402020202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animBg="1"/>
      <p:bldP spid="3" grpId="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r="-2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70017" y="125735"/>
            <a:ext cx="8228409" cy="48386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Arial" panose="020B0604020202020204"/>
              </a:rPr>
              <a:t>2. Sự thịnh vượng của Trung Quốc dưới thời Đường.</a:t>
            </a:r>
            <a:endParaRPr lang="en-US" sz="2400" b="1">
              <a:solidFill>
                <a:srgbClr val="FF0000"/>
              </a:solidFill>
              <a:latin typeface="Arial" panose="020B0604020202020204"/>
            </a:endParaRPr>
          </a:p>
        </p:txBody>
      </p:sp>
      <p:sp>
        <p:nvSpPr>
          <p:cNvPr id="3" name="Rectangle: Rounded Corners 2"/>
          <p:cNvSpPr/>
          <p:nvPr/>
        </p:nvSpPr>
        <p:spPr>
          <a:xfrm>
            <a:off x="7310551" y="1403213"/>
            <a:ext cx="4743797" cy="493200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CC"/>
                </a:solidFill>
                <a:latin typeface="Arial" panose="020B0604020202020204"/>
              </a:rPr>
              <a:t>- Bộ máy nhà nước được củng cố và hoàn thiện từ trung ương đến địa phương.</a:t>
            </a:r>
            <a:endParaRPr lang="en-US" sz="2800">
              <a:solidFill>
                <a:srgbClr val="0000CC"/>
              </a:solidFill>
              <a:latin typeface="Arial" panose="020B0604020202020204"/>
            </a:endParaRPr>
          </a:p>
          <a:p>
            <a:pPr algn="just"/>
            <a:r>
              <a:rPr lang="en-US" sz="2800">
                <a:solidFill>
                  <a:srgbClr val="0000CC"/>
                </a:solidFill>
                <a:latin typeface="Arial" panose="020B0604020202020204"/>
              </a:rPr>
              <a:t>- Cử người thân tín cai quản các địa phương.</a:t>
            </a:r>
            <a:endParaRPr lang="en-US" sz="2800">
              <a:solidFill>
                <a:srgbClr val="0000CC"/>
              </a:solidFill>
              <a:latin typeface="Arial" panose="020B0604020202020204"/>
            </a:endParaRPr>
          </a:p>
          <a:p>
            <a:pPr algn="just"/>
            <a:r>
              <a:rPr lang="en-US" sz="2800">
                <a:solidFill>
                  <a:srgbClr val="0000CC"/>
                </a:solidFill>
                <a:latin typeface="Arial" panose="020B0604020202020204"/>
              </a:rPr>
              <a:t>- Quan lại hầu hết tuyển chọn qua thi cử, có thực tài.</a:t>
            </a:r>
            <a:endParaRPr lang="en-US" sz="2800">
              <a:solidFill>
                <a:srgbClr val="0000CC"/>
              </a:solidFill>
              <a:latin typeface="Arial" panose="020B0604020202020204"/>
            </a:endParaRPr>
          </a:p>
          <a:p>
            <a:pPr algn="just"/>
            <a:r>
              <a:rPr lang="en-US" sz="2800">
                <a:solidFill>
                  <a:srgbClr val="0000CC"/>
                </a:solidFill>
                <a:latin typeface="Arial" panose="020B0604020202020204"/>
              </a:rPr>
              <a:t>- Lãnh thổ mở rộng gần gấp đôi thời nhà Hán.</a:t>
            </a:r>
            <a:endParaRPr lang="en-US" sz="2800">
              <a:solidFill>
                <a:srgbClr val="0000CC"/>
              </a:solidFill>
              <a:latin typeface="Arial" panose="020B0604020202020204"/>
            </a:endParaRPr>
          </a:p>
        </p:txBody>
      </p:sp>
      <p:pic>
        <p:nvPicPr>
          <p:cNvPr id="5" name="Picture 2" descr="Lãnh thổ nhà Đường lúc cực thịnh dưới thời Nhị Thánh Đường Cao Tông và Võ Tắc Thiên, khoảng năm 6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52" y="934063"/>
            <a:ext cx="7102911" cy="434586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03506" y="5417372"/>
            <a:ext cx="7137057" cy="646331"/>
          </a:xfrm>
          <a:prstGeom prst="rect">
            <a:avLst/>
          </a:prstGeom>
          <a:solidFill>
            <a:schemeClr val="bg1"/>
          </a:solidFill>
          <a:ln>
            <a:solidFill>
              <a:schemeClr val="tx1"/>
            </a:solidFill>
          </a:ln>
        </p:spPr>
        <p:txBody>
          <a:bodyPr wrap="square">
            <a:spAutoFit/>
          </a:bodyPr>
          <a:lstStyle/>
          <a:p>
            <a:pPr algn="ctr"/>
            <a:r>
              <a:rPr lang="vi-VN" dirty="0">
                <a:latin typeface="+mj-lt"/>
                <a:cs typeface="Times New Roman" panose="02020603050405020304" pitchFamily="18" charset="0"/>
              </a:rPr>
              <a:t>Lãnh thổ nhà Đường lúc cực thịnh dưới thời </a:t>
            </a:r>
            <a:r>
              <a:rPr lang="vi-VN">
                <a:latin typeface="+mj-lt"/>
                <a:cs typeface="Times New Roman" panose="02020603050405020304" pitchFamily="18" charset="0"/>
              </a:rPr>
              <a:t>Nhị Thánh</a:t>
            </a:r>
            <a:endParaRPr lang="en-US">
              <a:latin typeface="+mj-lt"/>
              <a:cs typeface="Times New Roman" panose="02020603050405020304" pitchFamily="18" charset="0"/>
            </a:endParaRPr>
          </a:p>
          <a:p>
            <a:pPr algn="ctr"/>
            <a:r>
              <a:rPr lang="vi-VN">
                <a:latin typeface="+mj-lt"/>
                <a:cs typeface="Times New Roman" panose="02020603050405020304" pitchFamily="18" charset="0"/>
              </a:rPr>
              <a:t> </a:t>
            </a:r>
            <a:r>
              <a:rPr lang="en-US">
                <a:latin typeface="+mj-lt"/>
                <a:cs typeface="Times New Roman" panose="02020603050405020304" pitchFamily="18" charset="0"/>
              </a:rPr>
              <a:t>(</a:t>
            </a:r>
            <a:r>
              <a:rPr lang="vi-VN">
                <a:latin typeface="+mj-lt"/>
                <a:cs typeface="Times New Roman" panose="02020603050405020304" pitchFamily="18" charset="0"/>
              </a:rPr>
              <a:t>Đường </a:t>
            </a:r>
            <a:r>
              <a:rPr lang="vi-VN" dirty="0">
                <a:latin typeface="+mj-lt"/>
                <a:cs typeface="Times New Roman" panose="02020603050405020304" pitchFamily="18" charset="0"/>
              </a:rPr>
              <a:t>Cao Tông và Võ </a:t>
            </a:r>
            <a:r>
              <a:rPr lang="vi-VN">
                <a:latin typeface="+mj-lt"/>
                <a:cs typeface="Times New Roman" panose="02020603050405020304" pitchFamily="18" charset="0"/>
              </a:rPr>
              <a:t>Tắc Thiên</a:t>
            </a:r>
            <a:r>
              <a:rPr lang="en-US">
                <a:latin typeface="+mj-lt"/>
                <a:cs typeface="Times New Roman" panose="02020603050405020304" pitchFamily="18" charset="0"/>
              </a:rPr>
              <a:t>)</a:t>
            </a:r>
            <a:endParaRPr lang="en-US" dirty="0">
              <a:latin typeface="+mj-lt"/>
              <a:cs typeface="Times New Roman" panose="02020603050405020304" pitchFamily="18" charset="0"/>
            </a:endParaRPr>
          </a:p>
        </p:txBody>
      </p:sp>
      <p:sp>
        <p:nvSpPr>
          <p:cNvPr id="2" name="Rectangle: Rounded Corners 1"/>
          <p:cNvSpPr/>
          <p:nvPr/>
        </p:nvSpPr>
        <p:spPr>
          <a:xfrm>
            <a:off x="8059767" y="776746"/>
            <a:ext cx="2975957" cy="711200"/>
          </a:xfrm>
          <a:prstGeom prst="roundRect">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CC"/>
                </a:solidFill>
              </a:rPr>
              <a:t>Về chính trị?</a:t>
            </a:r>
            <a:endParaRPr lang="en-US" sz="2800">
              <a:solidFill>
                <a:srgbClr val="0000CC"/>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r="-2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59706" y="77567"/>
            <a:ext cx="8021932" cy="4616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Arial" panose="020B0604020202020204"/>
              </a:rPr>
              <a:t>2. Sự thịnh vượng của Trung Quốc dưới thời Đường.</a:t>
            </a:r>
            <a:endParaRPr lang="en-US" sz="2400" b="1">
              <a:solidFill>
                <a:srgbClr val="FF0000"/>
              </a:solidFill>
              <a:latin typeface="Arial" panose="020B0604020202020204"/>
            </a:endParaRPr>
          </a:p>
        </p:txBody>
      </p:sp>
      <p:sp>
        <p:nvSpPr>
          <p:cNvPr id="3" name="Rectangle: Rounded Corners 2"/>
          <p:cNvSpPr/>
          <p:nvPr/>
        </p:nvSpPr>
        <p:spPr>
          <a:xfrm>
            <a:off x="262373" y="4801630"/>
            <a:ext cx="4919228" cy="180564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lgn="ctr">
              <a:tabLst>
                <a:tab pos="442595" algn="l"/>
              </a:tabLst>
            </a:pPr>
            <a:r>
              <a:rPr lang="en-US" sz="2800">
                <a:solidFill>
                  <a:srgbClr val="FF0000"/>
                </a:solidFill>
                <a:latin typeface="+mj-lt"/>
              </a:rPr>
              <a:t>Em hãy đọc tư liệu 6.3, cho biết cụm từ nào cho thấy nông nghiệp được mùa lớn, chăn nuôi phát triển?</a:t>
            </a:r>
            <a:endParaRPr lang="en-US" sz="2800">
              <a:solidFill>
                <a:srgbClr val="FF0000"/>
              </a:solidFill>
              <a:latin typeface="+mj-lt"/>
            </a:endParaRPr>
          </a:p>
        </p:txBody>
      </p:sp>
      <p:sp>
        <p:nvSpPr>
          <p:cNvPr id="5" name="Rectangle: Rounded Corners 4"/>
          <p:cNvSpPr/>
          <p:nvPr/>
        </p:nvSpPr>
        <p:spPr>
          <a:xfrm>
            <a:off x="5312547" y="1143873"/>
            <a:ext cx="6614160" cy="1766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CC"/>
                </a:solidFill>
                <a:latin typeface="Arial" panose="020B0604020202020204"/>
              </a:rPr>
              <a:t>“Gạo mỗi đấu bốn năm tiền, khách đi đường mấy nghìn dặm không cần mang theo lương thực” cho thấy nông nghiệp được mùa lớn.</a:t>
            </a:r>
            <a:endParaRPr lang="en-US" sz="2800">
              <a:solidFill>
                <a:srgbClr val="0000CC"/>
              </a:solidFill>
              <a:latin typeface="Arial" panose="020B0604020202020204"/>
            </a:endParaRPr>
          </a:p>
        </p:txBody>
      </p:sp>
      <p:sp>
        <p:nvSpPr>
          <p:cNvPr id="10" name="Rectangle: Rounded Corners 9"/>
          <p:cNvSpPr/>
          <p:nvPr/>
        </p:nvSpPr>
        <p:spPr>
          <a:xfrm>
            <a:off x="5312547" y="2990479"/>
            <a:ext cx="6614160" cy="96528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CC"/>
                </a:solidFill>
                <a:latin typeface="Arial" panose="020B0604020202020204"/>
              </a:rPr>
              <a:t>“Ngựa, bò đầy đồng” cho thấy chăn nuôi cũng phát triển</a:t>
            </a:r>
            <a:endParaRPr lang="en-US" sz="2800">
              <a:solidFill>
                <a:srgbClr val="0000CC"/>
              </a:solidFill>
              <a:latin typeface="Arial" panose="020B0604020202020204"/>
            </a:endParaRPr>
          </a:p>
        </p:txBody>
      </p:sp>
      <p:sp>
        <p:nvSpPr>
          <p:cNvPr id="8" name="Rectangle: Rounded Corners 7"/>
          <p:cNvSpPr/>
          <p:nvPr/>
        </p:nvSpPr>
        <p:spPr>
          <a:xfrm>
            <a:off x="5276570" y="4035893"/>
            <a:ext cx="6686113" cy="269826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CC"/>
                </a:solidFill>
                <a:latin typeface="Arial" panose="020B0604020202020204"/>
              </a:rPr>
              <a:t>Nhà Đường ban hành những chính sách phát triển nông nghiệp như miễn giảm sưu thuế, áp dụng chế độ quân điền, lấy ruộng đất công và ruộng đất bỏ hoang chia cho nông dân. Nhờ vậy, nông nghiệp có bước phát triển.</a:t>
            </a:r>
            <a:endParaRPr lang="en-US" sz="2800">
              <a:solidFill>
                <a:srgbClr val="0000CC"/>
              </a:solidFill>
              <a:latin typeface="Arial" panose="020B0604020202020204"/>
            </a:endParaRPr>
          </a:p>
        </p:txBody>
      </p:sp>
      <p:sp>
        <p:nvSpPr>
          <p:cNvPr id="9" name="Rectangle: Rounded Corners 8"/>
          <p:cNvSpPr/>
          <p:nvPr/>
        </p:nvSpPr>
        <p:spPr>
          <a:xfrm>
            <a:off x="7351569" y="622231"/>
            <a:ext cx="2536113" cy="521642"/>
          </a:xfrm>
          <a:prstGeom prst="roundRect">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CC"/>
                </a:solidFill>
              </a:rPr>
              <a:t>Nông nghiệp?</a:t>
            </a:r>
            <a:endParaRPr lang="en-US" sz="2800">
              <a:solidFill>
                <a:srgbClr val="0000CC"/>
              </a:solidFill>
            </a:endParaRPr>
          </a:p>
        </p:txBody>
      </p:sp>
      <p:grpSp>
        <p:nvGrpSpPr>
          <p:cNvPr id="7" name="Group 6"/>
          <p:cNvGrpSpPr/>
          <p:nvPr/>
        </p:nvGrpSpPr>
        <p:grpSpPr>
          <a:xfrm>
            <a:off x="262373" y="711308"/>
            <a:ext cx="4919228" cy="3978223"/>
            <a:chOff x="5899356" y="865239"/>
            <a:chExt cx="4919228" cy="3978223"/>
          </a:xfrm>
        </p:grpSpPr>
        <p:sp>
          <p:nvSpPr>
            <p:cNvPr id="2" name="Rectangle 1"/>
            <p:cNvSpPr/>
            <p:nvPr/>
          </p:nvSpPr>
          <p:spPr>
            <a:xfrm>
              <a:off x="5899356" y="865239"/>
              <a:ext cx="4919228" cy="3978223"/>
            </a:xfrm>
            <a:prstGeom prst="rect">
              <a:avLst/>
            </a:prstGeom>
            <a:solidFill>
              <a:srgbClr val="FAD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Sách Tân Đường thư viết:</a:t>
              </a:r>
              <a:endParaRPr lang="en-US" sz="2400">
                <a:solidFill>
                  <a:schemeClr val="tx1"/>
                </a:solidFill>
              </a:endParaRPr>
            </a:p>
            <a:p>
              <a:pPr algn="just"/>
              <a:r>
                <a:rPr lang="en-US" sz="2400">
                  <a:solidFill>
                    <a:schemeClr val="tx1"/>
                  </a:solidFill>
                </a:rPr>
                <a:t>Năm 630, Trung Quốc được mùa lớn, “gạo mỗi đấu bốn năm tiền, cổng ngoài mấy tháng không đóng, ngựa, bò đầy đồng, khách đi đường mấy nghìn dặm không cần mang theo lương thực”.</a:t>
              </a:r>
              <a:endParaRPr lang="en-US" sz="2400">
                <a:solidFill>
                  <a:schemeClr val="tx1"/>
                </a:solidFill>
              </a:endParaRPr>
            </a:p>
            <a:p>
              <a:pPr algn="r"/>
              <a:r>
                <a:rPr lang="en-US">
                  <a:solidFill>
                    <a:schemeClr val="tx1"/>
                  </a:solidFill>
                </a:rPr>
                <a:t>(Nguyễn Gia Phu, Nguyễn Huy Quý,Lịch sử Trung Quốc, NXB Giáo dục Việt Nam, hà Nội, 2009, trang 117)</a:t>
              </a:r>
              <a:endParaRPr lang="en-US">
                <a:solidFill>
                  <a:schemeClr val="tx1"/>
                </a:solidFill>
              </a:endParaRPr>
            </a:p>
          </p:txBody>
        </p:sp>
        <p:sp>
          <p:nvSpPr>
            <p:cNvPr id="6" name="Oval 5"/>
            <p:cNvSpPr/>
            <p:nvPr/>
          </p:nvSpPr>
          <p:spPr>
            <a:xfrm>
              <a:off x="5902276" y="865239"/>
              <a:ext cx="658761" cy="658761"/>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6.3</a:t>
              </a:r>
              <a:endParaRPr lang="en-US" sz="160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r="-2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184727" y="138991"/>
            <a:ext cx="8169416" cy="5625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Arial" panose="020B0604020202020204"/>
              </a:rPr>
              <a:t>2. Sự thịnh vượng của Trung Quốc dưới thời Đường.</a:t>
            </a:r>
            <a:endParaRPr lang="en-US" sz="2400" b="1">
              <a:solidFill>
                <a:srgbClr val="FF0000"/>
              </a:solidFill>
              <a:latin typeface="Arial" panose="020B0604020202020204"/>
            </a:endParaRPr>
          </a:p>
        </p:txBody>
      </p:sp>
      <p:sp>
        <p:nvSpPr>
          <p:cNvPr id="3" name="Rectangle: Rounded Corners 2"/>
          <p:cNvSpPr/>
          <p:nvPr/>
        </p:nvSpPr>
        <p:spPr>
          <a:xfrm>
            <a:off x="74519" y="4164576"/>
            <a:ext cx="4291004" cy="18582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lgn="ctr">
              <a:tabLst>
                <a:tab pos="442595" algn="l"/>
              </a:tabLst>
            </a:pPr>
            <a:r>
              <a:rPr lang="en-US" sz="2800">
                <a:solidFill>
                  <a:srgbClr val="FF0000"/>
                </a:solidFill>
                <a:latin typeface="+mj-lt"/>
              </a:rPr>
              <a:t>Thủ công nghiệp và thương nghiệp thời Đường phát triển như thế nào?</a:t>
            </a:r>
            <a:endParaRPr lang="en-US" sz="2800">
              <a:solidFill>
                <a:srgbClr val="FF0000"/>
              </a:solidFill>
              <a:latin typeface="+mj-lt"/>
            </a:endParaRPr>
          </a:p>
        </p:txBody>
      </p:sp>
      <p:sp>
        <p:nvSpPr>
          <p:cNvPr id="5" name="Rectangle: Rounded Corners 4"/>
          <p:cNvSpPr/>
          <p:nvPr/>
        </p:nvSpPr>
        <p:spPr>
          <a:xfrm>
            <a:off x="4571999" y="3913238"/>
            <a:ext cx="7258203" cy="275867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CC"/>
                </a:solidFill>
                <a:latin typeface="Arial" panose="020B0604020202020204"/>
              </a:rPr>
              <a:t>Thủ công nghiệp và thương nghiệp đều phát triển. Gốm sứ và tơ lụa của Trung Quốc theo con đường tơ lụa đi đến tận phương Tây. Con đường tơ lụa trở thành tuyến đường buôn bán quốc tế với sự tham gia của thương nhân khắp thế giới. </a:t>
            </a:r>
            <a:endParaRPr lang="en-US" sz="2800">
              <a:solidFill>
                <a:srgbClr val="0000CC"/>
              </a:solidFill>
              <a:latin typeface="Arial" panose="020B0604020202020204"/>
            </a:endParaRPr>
          </a:p>
        </p:txBody>
      </p:sp>
      <p:sp>
        <p:nvSpPr>
          <p:cNvPr id="9" name="Rectangle: Rounded Corners 8"/>
          <p:cNvSpPr/>
          <p:nvPr/>
        </p:nvSpPr>
        <p:spPr>
          <a:xfrm>
            <a:off x="5054733" y="3445107"/>
            <a:ext cx="6292734" cy="544200"/>
          </a:xfrm>
          <a:prstGeom prst="roundRect">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CC"/>
                </a:solidFill>
              </a:rPr>
              <a:t>Thủ công nghiệp và thương nghiệp</a:t>
            </a:r>
            <a:endParaRPr lang="en-US" sz="2800">
              <a:solidFill>
                <a:srgbClr val="0000CC"/>
              </a:solidFill>
            </a:endParaRPr>
          </a:p>
        </p:txBody>
      </p:sp>
      <p:pic>
        <p:nvPicPr>
          <p:cNvPr id="6" name="Picture 5"/>
          <p:cNvPicPr>
            <a:picLocks noChangeAspect="1"/>
          </p:cNvPicPr>
          <p:nvPr/>
        </p:nvPicPr>
        <p:blipFill>
          <a:blip r:embed="rId2"/>
          <a:stretch>
            <a:fillRect/>
          </a:stretch>
        </p:blipFill>
        <p:spPr>
          <a:xfrm>
            <a:off x="1848003" y="835127"/>
            <a:ext cx="8201025" cy="24003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r="-2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89681" y="96238"/>
            <a:ext cx="8012100" cy="51336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Arial" panose="020B0604020202020204"/>
              </a:rPr>
              <a:t>2. Sự thịnh vượng của Trung Quốc dưới thời Đường.</a:t>
            </a:r>
            <a:endParaRPr lang="en-US" sz="2400" b="1">
              <a:solidFill>
                <a:srgbClr val="FF0000"/>
              </a:solidFill>
              <a:latin typeface="Arial" panose="020B0604020202020204"/>
            </a:endParaRPr>
          </a:p>
        </p:txBody>
      </p:sp>
      <p:sp>
        <p:nvSpPr>
          <p:cNvPr id="3" name="Rectangle: Rounded Corners 2"/>
          <p:cNvSpPr/>
          <p:nvPr/>
        </p:nvSpPr>
        <p:spPr>
          <a:xfrm>
            <a:off x="7319900" y="736343"/>
            <a:ext cx="4704952" cy="167256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lgn="ctr">
              <a:tabLst>
                <a:tab pos="442595" algn="l"/>
              </a:tabLst>
            </a:pPr>
            <a:r>
              <a:rPr lang="en-US" sz="2600">
                <a:solidFill>
                  <a:srgbClr val="FF0000"/>
                </a:solidFill>
                <a:latin typeface="+mj-lt"/>
              </a:rPr>
              <a:t>Hãy mô tả những gì em thấy qua hình 6.2? Em có nhận xét gì về những điều em quan sát được?</a:t>
            </a:r>
            <a:endParaRPr lang="en-US" sz="2600">
              <a:solidFill>
                <a:srgbClr val="FF0000"/>
              </a:solidFill>
              <a:latin typeface="+mj-lt"/>
            </a:endParaRPr>
          </a:p>
        </p:txBody>
      </p:sp>
      <p:sp>
        <p:nvSpPr>
          <p:cNvPr id="10" name="Rectangle: Rounded Corners 9"/>
          <p:cNvSpPr/>
          <p:nvPr/>
        </p:nvSpPr>
        <p:spPr>
          <a:xfrm>
            <a:off x="7281165" y="2535645"/>
            <a:ext cx="4782421" cy="417870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a:solidFill>
                  <a:srgbClr val="0000CC"/>
                </a:solidFill>
                <a:latin typeface="Arial" panose="020B0604020202020204"/>
              </a:rPr>
              <a:t>Chợ Trường An thời bấy giờ thực sự rất phát triển, là trung tâm buôn bán, giao thương lớn nhất, nơi khởi đầu của con đường tơ lụa; Trong thế kỷ VII và VIII, Trường An có khoảng 2 triệu người sinh sống, trong đó có cả người Nhật Bản, Ba Tư, Ả Rập…</a:t>
            </a:r>
            <a:endParaRPr lang="en-US" sz="2600">
              <a:solidFill>
                <a:srgbClr val="0000CC"/>
              </a:solidFill>
              <a:latin typeface="Arial" panose="020B0604020202020204"/>
            </a:endParaRPr>
          </a:p>
        </p:txBody>
      </p:sp>
      <p:pic>
        <p:nvPicPr>
          <p:cNvPr id="6" name="Picture 5"/>
          <p:cNvPicPr>
            <a:picLocks noChangeAspect="1"/>
          </p:cNvPicPr>
          <p:nvPr/>
        </p:nvPicPr>
        <p:blipFill>
          <a:blip r:embed="rId2"/>
          <a:stretch>
            <a:fillRect/>
          </a:stretch>
        </p:blipFill>
        <p:spPr>
          <a:xfrm>
            <a:off x="89680" y="736343"/>
            <a:ext cx="7107533" cy="5365366"/>
          </a:xfrm>
          <a:prstGeom prst="rect">
            <a:avLst/>
          </a:prstGeom>
          <a:ln w="38100">
            <a:solidFill>
              <a:schemeClr val="tx1"/>
            </a:solid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r="-2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0" y="96237"/>
            <a:ext cx="8080926" cy="46420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Arial" panose="020B0604020202020204"/>
              </a:rPr>
              <a:t>2. Sự thịnh vượng của Trung Quốc dưới thời Đường.</a:t>
            </a:r>
            <a:endParaRPr lang="en-US" sz="2400" b="1">
              <a:solidFill>
                <a:srgbClr val="FF0000"/>
              </a:solidFill>
              <a:latin typeface="Arial" panose="020B0604020202020204"/>
            </a:endParaRPr>
          </a:p>
        </p:txBody>
      </p:sp>
      <p:sp>
        <p:nvSpPr>
          <p:cNvPr id="10" name="Rectangle: Rounded Corners 9"/>
          <p:cNvSpPr/>
          <p:nvPr/>
        </p:nvSpPr>
        <p:spPr>
          <a:xfrm>
            <a:off x="6863096" y="1035116"/>
            <a:ext cx="5205614" cy="5444342"/>
          </a:xfrm>
          <a:prstGeom prst="roundRect">
            <a:avLst/>
          </a:prstGeom>
          <a:solidFill>
            <a:srgbClr val="D9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rPr>
              <a:t>“Con đường tơ lụa” là những tuyến đường giao thương kết nối phương Đông và phương Tây trong nhiều thế kỷ. Tơ lụa Trung Quốc là mặt hàng giao thương chính và đầu tiên trên con đường này. Con đường này còn là một hành trình văn hóa, tôn giáo, kết nối Á – Âu, để lại nhiều di sản quý cho đến ngày nay.</a:t>
            </a:r>
            <a:endParaRPr kumimoji="0" lang="en-US" sz="2800" b="0" i="0" u="none"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23290" y="759089"/>
            <a:ext cx="6619698" cy="535657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3" name="Rectangle: Rounded Corners 2"/>
          <p:cNvSpPr/>
          <p:nvPr/>
        </p:nvSpPr>
        <p:spPr>
          <a:xfrm>
            <a:off x="8284274" y="728229"/>
            <a:ext cx="2363258" cy="46420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0000CC"/>
                </a:solidFill>
                <a:effectLst/>
                <a:uLnTx/>
                <a:uFillTx/>
                <a:latin typeface="Arial" panose="020B0604020202020204" pitchFamily="34" charset="0"/>
                <a:cs typeface="Arial" panose="020B0604020202020204" pitchFamily="34" charset="0"/>
              </a:rPr>
              <a:t>Em có biết?</a:t>
            </a:r>
            <a:endParaRPr kumimoji="0" lang="en-US" sz="2800" b="0" i="0" u="none" strike="noStrike" kern="120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2000" r="-2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55150" y="122624"/>
            <a:ext cx="8208745" cy="54286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FF0000"/>
                </a:solidFill>
                <a:latin typeface="Arial" panose="020B0604020202020204"/>
              </a:rPr>
              <a:t>2. Sự thịnh vượng của Trung Quốc dưới thời Đường.</a:t>
            </a:r>
            <a:endParaRPr lang="en-US" sz="2400" b="1">
              <a:solidFill>
                <a:srgbClr val="FF0000"/>
              </a:solidFill>
              <a:latin typeface="Arial" panose="020B0604020202020204"/>
            </a:endParaRPr>
          </a:p>
        </p:txBody>
      </p:sp>
      <p:sp>
        <p:nvSpPr>
          <p:cNvPr id="3" name="Rectangle: Rounded Corners 2"/>
          <p:cNvSpPr/>
          <p:nvPr/>
        </p:nvSpPr>
        <p:spPr>
          <a:xfrm>
            <a:off x="5378902" y="794882"/>
            <a:ext cx="6518130" cy="15550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54000" algn="ctr">
              <a:tabLst>
                <a:tab pos="442595" algn="l"/>
              </a:tabLst>
            </a:pPr>
            <a:r>
              <a:rPr lang="en-US" sz="3200">
                <a:solidFill>
                  <a:srgbClr val="FF0000"/>
                </a:solidFill>
                <a:latin typeface="+mj-lt"/>
              </a:rPr>
              <a:t>Về xã hội: Em hãy đọc tư liệu 6.3, cho biết cụm từ nào cho thấy xã hội yên bình?</a:t>
            </a:r>
            <a:endParaRPr lang="en-US" sz="3200">
              <a:solidFill>
                <a:srgbClr val="FF0000"/>
              </a:solidFill>
              <a:latin typeface="+mj-lt"/>
            </a:endParaRPr>
          </a:p>
        </p:txBody>
      </p:sp>
      <p:sp>
        <p:nvSpPr>
          <p:cNvPr id="2" name="Rectangle: Rounded Corners 1"/>
          <p:cNvSpPr/>
          <p:nvPr/>
        </p:nvSpPr>
        <p:spPr>
          <a:xfrm>
            <a:off x="5447728" y="2650477"/>
            <a:ext cx="6521228" cy="164016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CC"/>
                </a:solidFill>
                <a:latin typeface="Arial" panose="020B0604020202020204"/>
              </a:rPr>
              <a:t>“Cổng ngoài mấy tháng không đóng” cho thấy xã hội yên bình, dân cư sống yên ổn</a:t>
            </a:r>
            <a:endParaRPr lang="en-US" sz="3200">
              <a:solidFill>
                <a:srgbClr val="0000CC"/>
              </a:solidFill>
              <a:latin typeface="Arial" panose="020B0604020202020204"/>
            </a:endParaRPr>
          </a:p>
        </p:txBody>
      </p:sp>
      <p:sp>
        <p:nvSpPr>
          <p:cNvPr id="6" name="Rectangle: Rounded Corners 5"/>
          <p:cNvSpPr/>
          <p:nvPr/>
        </p:nvSpPr>
        <p:spPr>
          <a:xfrm>
            <a:off x="5447728" y="4591208"/>
            <a:ext cx="6598308" cy="17309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CC"/>
                </a:solidFill>
                <a:latin typeface="Arial" panose="020B0604020202020204"/>
              </a:rPr>
              <a:t>=&gt; Buổi đầu thời Đường (thế kỷ VII – VIII) Trung Quốc thật sự là một quốc gia thịnh vượng</a:t>
            </a:r>
            <a:endParaRPr lang="en-US" sz="3200">
              <a:solidFill>
                <a:srgbClr val="0000CC"/>
              </a:solidFill>
              <a:latin typeface="Arial" panose="020B0604020202020204"/>
            </a:endParaRPr>
          </a:p>
        </p:txBody>
      </p:sp>
      <p:grpSp>
        <p:nvGrpSpPr>
          <p:cNvPr id="9" name="Group 8"/>
          <p:cNvGrpSpPr/>
          <p:nvPr/>
        </p:nvGrpSpPr>
        <p:grpSpPr>
          <a:xfrm>
            <a:off x="223044" y="794882"/>
            <a:ext cx="4919228" cy="3978223"/>
            <a:chOff x="5899356" y="865239"/>
            <a:chExt cx="4919228" cy="3978223"/>
          </a:xfrm>
        </p:grpSpPr>
        <p:sp>
          <p:nvSpPr>
            <p:cNvPr id="11" name="Rectangle 10"/>
            <p:cNvSpPr/>
            <p:nvPr/>
          </p:nvSpPr>
          <p:spPr>
            <a:xfrm>
              <a:off x="5899356" y="865239"/>
              <a:ext cx="4919228" cy="3978223"/>
            </a:xfrm>
            <a:prstGeom prst="rect">
              <a:avLst/>
            </a:prstGeom>
            <a:solidFill>
              <a:srgbClr val="FADB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Sách Tân Đường thư viết:</a:t>
              </a:r>
              <a:endParaRPr lang="en-US" sz="2400">
                <a:solidFill>
                  <a:schemeClr val="tx1"/>
                </a:solidFill>
              </a:endParaRPr>
            </a:p>
            <a:p>
              <a:pPr algn="just"/>
              <a:r>
                <a:rPr lang="en-US" sz="2400">
                  <a:solidFill>
                    <a:schemeClr val="tx1"/>
                  </a:solidFill>
                </a:rPr>
                <a:t>Năm 630, Trung Quốc được mùa lớn, “gạo mỗi đấu bốn năm tiền, cổng ngoài mấy tháng không đóng, ngựa, bò đầy đồng, khách đi đường mấy nghìn dặm không cần mang theo lương thực”.</a:t>
              </a:r>
              <a:endParaRPr lang="en-US" sz="2400">
                <a:solidFill>
                  <a:schemeClr val="tx1"/>
                </a:solidFill>
              </a:endParaRPr>
            </a:p>
            <a:p>
              <a:pPr algn="r"/>
              <a:r>
                <a:rPr lang="en-US">
                  <a:solidFill>
                    <a:schemeClr val="tx1"/>
                  </a:solidFill>
                </a:rPr>
                <a:t>(Nguyễn Gia Phu, Nguyễn Huy Quý,Lịch sử Trung Quốc, NXB Giáo dục Việt Nam, hà Nội, 2009, trang 117)</a:t>
              </a:r>
              <a:endParaRPr lang="en-US">
                <a:solidFill>
                  <a:schemeClr val="tx1"/>
                </a:solidFill>
              </a:endParaRPr>
            </a:p>
          </p:txBody>
        </p:sp>
        <p:sp>
          <p:nvSpPr>
            <p:cNvPr id="12" name="Oval 11"/>
            <p:cNvSpPr/>
            <p:nvPr/>
          </p:nvSpPr>
          <p:spPr>
            <a:xfrm>
              <a:off x="5902276" y="865239"/>
              <a:ext cx="658761" cy="658761"/>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6.3</a:t>
              </a:r>
              <a:endParaRPr lang="en-US" sz="160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animBg="1"/>
    </p:bldLst>
  </p:timing>
</p:sld>
</file>

<file path=ppt/tags/tag1.xml><?xml version="1.0" encoding="utf-8"?>
<p:tagLst xmlns:p="http://schemas.openxmlformats.org/presentationml/2006/main">
  <p:tag name="ISPRING_PRESENTATION_TITLE" val="绿色初二家长会学校教育PPT模板"/>
</p:tagLst>
</file>

<file path=ppt/theme/theme1.xml><?xml version="1.0" encoding="utf-8"?>
<a:theme xmlns:a="http://schemas.openxmlformats.org/drawingml/2006/main" name="Office 主题">
  <a:themeElements>
    <a:clrScheme name="自定义 338">
      <a:dk1>
        <a:sysClr val="windowText" lastClr="000000"/>
      </a:dk1>
      <a:lt1>
        <a:sysClr val="window" lastClr="FFFFFF"/>
      </a:lt1>
      <a:dk2>
        <a:srgbClr val="6FB420"/>
      </a:dk2>
      <a:lt2>
        <a:srgbClr val="E7E6E6"/>
      </a:lt2>
      <a:accent1>
        <a:srgbClr val="6FB420"/>
      </a:accent1>
      <a:accent2>
        <a:srgbClr val="ED7D31"/>
      </a:accent2>
      <a:accent3>
        <a:srgbClr val="6FB420"/>
      </a:accent3>
      <a:accent4>
        <a:srgbClr val="ED7D31"/>
      </a:accent4>
      <a:accent5>
        <a:srgbClr val="6FB420"/>
      </a:accent5>
      <a:accent6>
        <a:srgbClr val="ED7D31"/>
      </a:accent6>
      <a:hlink>
        <a:srgbClr val="6FB420"/>
      </a:hlink>
      <a:folHlink>
        <a:srgbClr val="ED7D3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3574</Words>
  <Application>WPS Presentation</Application>
  <PresentationFormat>Widescreen</PresentationFormat>
  <Paragraphs>91</Paragraphs>
  <Slides>8</Slides>
  <Notes>28</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vt:i4>
      </vt:variant>
    </vt:vector>
  </HeadingPairs>
  <TitlesOfParts>
    <vt:vector size="19" baseType="lpstr">
      <vt:lpstr>Arial</vt:lpstr>
      <vt:lpstr>SimSun</vt:lpstr>
      <vt:lpstr>Wingdings</vt:lpstr>
      <vt:lpstr>Microsoft YaHei</vt:lpstr>
      <vt:lpstr>STXihei</vt:lpstr>
      <vt:lpstr>Arial</vt:lpstr>
      <vt:lpstr>DengXian</vt:lpstr>
      <vt:lpstr>Times New Roman</vt:lpstr>
      <vt:lpstr>Arial Unicode MS</vt:lpstr>
      <vt:lpstr>SimHei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绿色初二家长会学校教育PPT模板</dc:title>
  <dc:creator>Administrator</dc:creator>
  <cp:lastModifiedBy>PC</cp:lastModifiedBy>
  <cp:revision>40</cp:revision>
  <dcterms:created xsi:type="dcterms:W3CDTF">2017-11-12T12:09:00Z</dcterms:created>
  <dcterms:modified xsi:type="dcterms:W3CDTF">2022-11-25T14:25:41Z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1033-11.2.0.11417</vt:lpwstr>
  </property>
  <property fmtid="{D5CDD505-2E9C-101B-9397-08002B2CF9AE}" pid="3" name="ICV">
    <vt:lpwstr>FBCCBCCFE3004393A4B8B453AE287CAB</vt:lpwstr>
  </property>
</Properties>
</file>