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1" r:id="rId4"/>
    <p:sldId id="282" r:id="rId5"/>
    <p:sldId id="283" r:id="rId6"/>
    <p:sldId id="27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A1A72-6CD0-4594-AEAA-0884F321B7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E3A1A72-6CD0-4594-AEAA-0884F321B7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E3A1A72-6CD0-4594-AEAA-0884F321B7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E3A1A72-6CD0-4594-AEAA-0884F321B7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E3A1A72-6CD0-4594-AEAA-0884F321B7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E3A1A72-6CD0-4594-AEAA-0884F321B7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E3A1A72-6CD0-4594-AEAA-0884F321B71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A1A72-6CD0-4594-AEAA-0884F321B71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A1A72-6CD0-4594-AEAA-0884F321B71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E3A1A72-6CD0-4594-AEAA-0884F321B7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E3A1A72-6CD0-4594-AEAA-0884F321B7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5212-99BC-4390-A76E-784D6AED936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A1A72-6CD0-4594-AEAA-0884F321B710}"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95212-99BC-4390-A76E-784D6AED936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143116"/>
            <a:ext cx="7772400" cy="2457466"/>
          </a:xfrm>
        </p:spPr>
        <p:txBody>
          <a:bodyPr>
            <a:noAutofit/>
          </a:bodyPr>
          <a:lstStyle/>
          <a:p>
            <a:br>
              <a:rPr lang="en-US" sz="3600" b="1" dirty="0" smtClean="0">
                <a:solidFill>
                  <a:schemeClr val="bg1"/>
                </a:solidFill>
              </a:rPr>
            </a:br>
            <a:r>
              <a:rPr lang="en-US" sz="3600" b="1" dirty="0" smtClean="0">
                <a:solidFill>
                  <a:schemeClr val="bg1"/>
                </a:solidFill>
              </a:rPr>
              <a:t>NỘI DUNG 2: LIÊN XÔ XÂY DỰNG CNXH (1921-1939)</a:t>
            </a:r>
            <a:br>
              <a:rPr lang="en-US" sz="3600" dirty="0">
                <a:solidFill>
                  <a:schemeClr val="bg1"/>
                </a:solidFill>
              </a:rPr>
            </a:br>
            <a:r>
              <a:rPr lang="en-US" sz="3600" b="1" dirty="0">
                <a:solidFill>
                  <a:schemeClr val="bg1"/>
                </a:solidFill>
              </a:rPr>
              <a:t> </a:t>
            </a:r>
            <a:br>
              <a:rPr lang="en-US" sz="3600" dirty="0">
                <a:solidFill>
                  <a:schemeClr val="bg1"/>
                </a:solidFill>
              </a:rPr>
            </a:br>
            <a:endParaRPr lang="en-US" sz="36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sz="2800" u="sng" dirty="0" smtClean="0">
                <a:latin typeface="Times New Roman" panose="02020603050405020304" pitchFamily="18" charset="0"/>
                <a:cs typeface="Times New Roman" panose="02020603050405020304" pitchFamily="18" charset="0"/>
              </a:rPr>
              <a:t>III. Nền văn hóa Xô Viết hình thành và phát triển</a:t>
            </a:r>
            <a:endParaRPr lang="en-US" sz="2800" u="sng" dirty="0">
              <a:latin typeface="Times New Roman" panose="02020603050405020304" pitchFamily="18" charset="0"/>
              <a:cs typeface="Times New Roman" panose="02020603050405020304" pitchFamily="18" charset="0"/>
            </a:endParaRPr>
          </a:p>
        </p:txBody>
      </p:sp>
      <p:sp>
        <p:nvSpPr>
          <p:cNvPr id="6" name="Text Box 7"/>
          <p:cNvSpPr txBox="1">
            <a:spLocks noGrp="1" noChangeArrowheads="1"/>
          </p:cNvSpPr>
          <p:nvPr>
            <p:ph sz="half" idx="2"/>
          </p:nvPr>
        </p:nvSpPr>
        <p:spPr bwMode="auto">
          <a:xfrm>
            <a:off x="4648200" y="1600200"/>
            <a:ext cx="4210080" cy="1754326"/>
          </a:xfrm>
          <a:prstGeom prst="rect">
            <a:avLst/>
          </a:prstGeom>
          <a:solidFill>
            <a:schemeClr val="accent4">
              <a:lumMod val="20000"/>
              <a:lumOff val="80000"/>
            </a:schemeClr>
          </a:solidFill>
          <a:ln w="9525">
            <a:solidFill>
              <a:schemeClr val="hlink"/>
            </a:solidFill>
            <a:miter lim="800000"/>
          </a:ln>
        </p:spPr>
        <p:txBody>
          <a:bodyPr wrap="square">
            <a:spAutoFit/>
          </a:bodyPr>
          <a:lstStyle/>
          <a:p>
            <a:pPr algn="just">
              <a:spcBef>
                <a:spcPct val="50000"/>
              </a:spcBef>
              <a:buNone/>
            </a:pPr>
            <a:r>
              <a:rPr lang="en-US" sz="1800" b="1" dirty="0"/>
              <a:t>“Văn hóa”: </a:t>
            </a:r>
            <a:r>
              <a:rPr lang="en-US" sz="1800" dirty="0"/>
              <a:t>Là tổng thể nói chung những giá trị vật chất, tinh thần do con người sáng tạo ra trong lịch sử hoặc văn hóa là những hoạt động của con người nhằm thỏa mãn nhu cầu đời sống tinh thần. </a:t>
            </a:r>
            <a:endParaRPr lang="en-US" sz="1800" dirty="0"/>
          </a:p>
        </p:txBody>
      </p:sp>
      <p:sp>
        <p:nvSpPr>
          <p:cNvPr id="8" name="Text Box 10"/>
          <p:cNvSpPr txBox="1">
            <a:spLocks noChangeArrowheads="1"/>
          </p:cNvSpPr>
          <p:nvPr/>
        </p:nvSpPr>
        <p:spPr bwMode="auto">
          <a:xfrm>
            <a:off x="214282" y="1357298"/>
            <a:ext cx="3962400" cy="457200"/>
          </a:xfrm>
          <a:prstGeom prst="rect">
            <a:avLst/>
          </a:prstGeom>
          <a:noFill/>
          <a:ln w="9525">
            <a:noFill/>
            <a:miter lim="800000"/>
          </a:ln>
        </p:spPr>
        <p:txBody>
          <a:bodyPr>
            <a:spAutoFit/>
          </a:bodyPr>
          <a:lstStyle/>
          <a:p>
            <a:pPr>
              <a:spcBef>
                <a:spcPct val="50000"/>
              </a:spcBef>
            </a:pPr>
            <a:r>
              <a:rPr lang="en-US" i="1" dirty="0"/>
              <a:t>* Cơ sở hình thành: </a:t>
            </a:r>
            <a:endParaRPr lang="en-US" i="1" dirty="0"/>
          </a:p>
        </p:txBody>
      </p:sp>
      <p:sp>
        <p:nvSpPr>
          <p:cNvPr id="9" name="Text Box 11"/>
          <p:cNvSpPr txBox="1">
            <a:spLocks noChangeArrowheads="1"/>
          </p:cNvSpPr>
          <p:nvPr/>
        </p:nvSpPr>
        <p:spPr bwMode="auto">
          <a:xfrm>
            <a:off x="0" y="1785926"/>
            <a:ext cx="4071934" cy="923330"/>
          </a:xfrm>
          <a:prstGeom prst="rect">
            <a:avLst/>
          </a:prstGeom>
          <a:noFill/>
          <a:ln w="9525">
            <a:noFill/>
            <a:miter lim="800000"/>
          </a:ln>
        </p:spPr>
        <p:txBody>
          <a:bodyPr wrap="square">
            <a:spAutoFit/>
          </a:bodyPr>
          <a:lstStyle/>
          <a:p>
            <a:pPr algn="just">
              <a:spcBef>
                <a:spcPct val="50000"/>
              </a:spcBef>
            </a:pPr>
            <a:r>
              <a:rPr lang="en-US" dirty="0"/>
              <a:t>- Thắng lợi cách mạng tháng Mười Nga mở đường cho việc xây dựng nền văn hoá mới: Nền văn hoá Xô Viết. </a:t>
            </a:r>
            <a:endParaRPr lang="en-US" dirty="0"/>
          </a:p>
        </p:txBody>
      </p:sp>
      <p:sp>
        <p:nvSpPr>
          <p:cNvPr id="10" name="Text Box 13"/>
          <p:cNvSpPr txBox="1">
            <a:spLocks noChangeArrowheads="1"/>
          </p:cNvSpPr>
          <p:nvPr/>
        </p:nvSpPr>
        <p:spPr bwMode="auto">
          <a:xfrm>
            <a:off x="0" y="2857496"/>
            <a:ext cx="4214810" cy="923330"/>
          </a:xfrm>
          <a:prstGeom prst="rect">
            <a:avLst/>
          </a:prstGeom>
          <a:noFill/>
          <a:ln w="9525">
            <a:noFill/>
            <a:miter lim="800000"/>
          </a:ln>
        </p:spPr>
        <p:txBody>
          <a:bodyPr wrap="square">
            <a:spAutoFit/>
          </a:bodyPr>
          <a:lstStyle/>
          <a:p>
            <a:pPr algn="just">
              <a:spcBef>
                <a:spcPct val="50000"/>
              </a:spcBef>
            </a:pPr>
            <a:r>
              <a:rPr lang="en-US" dirty="0"/>
              <a:t>- Dựa trên tư tưởng của chủ nghĩa Mác – Lê Nin và kế thừa tinh </a:t>
            </a:r>
            <a:r>
              <a:rPr lang="en-US" dirty="0" smtClean="0"/>
              <a:t>hoa </a:t>
            </a:r>
            <a:r>
              <a:rPr lang="en-US" dirty="0"/>
              <a:t>văn hóa nhân loại. </a:t>
            </a:r>
            <a:endParaRPr lang="en-US" dirty="0"/>
          </a:p>
        </p:txBody>
      </p:sp>
      <p:sp>
        <p:nvSpPr>
          <p:cNvPr id="11" name="Text Box 7"/>
          <p:cNvSpPr txBox="1">
            <a:spLocks noChangeArrowheads="1"/>
          </p:cNvSpPr>
          <p:nvPr/>
        </p:nvSpPr>
        <p:spPr bwMode="auto">
          <a:xfrm>
            <a:off x="2000232" y="3786190"/>
            <a:ext cx="1857388" cy="369332"/>
          </a:xfrm>
          <a:prstGeom prst="rect">
            <a:avLst/>
          </a:prstGeom>
          <a:noFill/>
          <a:ln w="9525">
            <a:noFill/>
            <a:miter lim="800000"/>
          </a:ln>
        </p:spPr>
        <p:txBody>
          <a:bodyPr wrap="square">
            <a:spAutoFit/>
          </a:bodyPr>
          <a:lstStyle/>
          <a:p>
            <a:pPr>
              <a:spcBef>
                <a:spcPct val="50000"/>
              </a:spcBef>
            </a:pPr>
            <a:r>
              <a:rPr lang="en-US" i="1" dirty="0"/>
              <a:t>* Thành tựu:</a:t>
            </a:r>
            <a:r>
              <a:rPr lang="en-US" dirty="0"/>
              <a:t> </a:t>
            </a:r>
            <a:endParaRPr lang="en-US" dirty="0"/>
          </a:p>
        </p:txBody>
      </p:sp>
      <p:sp>
        <p:nvSpPr>
          <p:cNvPr id="12" name="Text Box 8"/>
          <p:cNvSpPr txBox="1">
            <a:spLocks noChangeArrowheads="1"/>
          </p:cNvSpPr>
          <p:nvPr/>
        </p:nvSpPr>
        <p:spPr bwMode="auto">
          <a:xfrm>
            <a:off x="2000232" y="4143380"/>
            <a:ext cx="6858048" cy="2308324"/>
          </a:xfrm>
          <a:prstGeom prst="rect">
            <a:avLst/>
          </a:prstGeom>
          <a:noFill/>
          <a:ln w="9525">
            <a:noFill/>
            <a:miter lim="800000"/>
          </a:ln>
        </p:spPr>
        <p:txBody>
          <a:bodyPr wrap="square">
            <a:spAutoFit/>
          </a:bodyPr>
          <a:lstStyle/>
          <a:p>
            <a:pPr>
              <a:spcBef>
                <a:spcPct val="50000"/>
              </a:spcBef>
              <a:buFontTx/>
              <a:buChar char="-"/>
            </a:pPr>
            <a:r>
              <a:rPr lang="en-US" b="1" dirty="0" smtClean="0"/>
              <a:t> Giáo </a:t>
            </a:r>
            <a:r>
              <a:rPr lang="en-US" b="1" dirty="0"/>
              <a:t>dục</a:t>
            </a:r>
            <a:r>
              <a:rPr lang="en-US" b="1" dirty="0" smtClean="0"/>
              <a:t>: </a:t>
            </a:r>
            <a:endParaRPr lang="en-US" b="1" dirty="0" smtClean="0"/>
          </a:p>
          <a:p>
            <a:pPr>
              <a:spcBef>
                <a:spcPct val="50000"/>
              </a:spcBef>
            </a:pPr>
            <a:r>
              <a:rPr lang="en-US" dirty="0" smtClean="0"/>
              <a:t>+ Xoá bỏ nạn mù chữ, sáng tạo ra chữ viết dân tộc.</a:t>
            </a:r>
            <a:endParaRPr lang="en-US" dirty="0" smtClean="0"/>
          </a:p>
          <a:p>
            <a:pPr>
              <a:spcBef>
                <a:spcPct val="50000"/>
              </a:spcBef>
            </a:pPr>
            <a:r>
              <a:rPr lang="en-US" dirty="0" smtClean="0"/>
              <a:t>+ Phát triển hệ thống GD quốc dân, chế độ giáo dục bắt buộc. </a:t>
            </a:r>
            <a:endParaRPr lang="en-US" dirty="0" smtClean="0"/>
          </a:p>
          <a:p>
            <a:pPr>
              <a:spcBef>
                <a:spcPct val="50000"/>
              </a:spcBef>
            </a:pPr>
            <a:r>
              <a:rPr lang="en-US" dirty="0" smtClean="0"/>
              <a:t>-&gt; Đa số người dân có trình độ văn hoá cao, đội ngũ tri thức có năng lực sáng tạo. </a:t>
            </a:r>
            <a:endParaRPr lang="en-US" dirty="0" smtClean="0"/>
          </a:p>
          <a:p>
            <a:pPr>
              <a:spcBef>
                <a:spcPct val="50000"/>
              </a:spcBef>
            </a:pPr>
            <a:r>
              <a:rPr lang="en-US" dirty="0" smtClean="0"/>
              <a:t> </a:t>
            </a:r>
            <a:endParaRPr lang="en-US" dirty="0"/>
          </a:p>
        </p:txBody>
      </p:sp>
      <p:grpSp>
        <p:nvGrpSpPr>
          <p:cNvPr id="13" name="Group 14"/>
          <p:cNvGrpSpPr/>
          <p:nvPr/>
        </p:nvGrpSpPr>
        <p:grpSpPr bwMode="auto">
          <a:xfrm>
            <a:off x="4357686" y="1142984"/>
            <a:ext cx="4786314" cy="3147836"/>
            <a:chOff x="3120" y="864"/>
            <a:chExt cx="2640" cy="3209"/>
          </a:xfrm>
        </p:grpSpPr>
        <p:pic>
          <p:nvPicPr>
            <p:cNvPr id="14" name="Picture 12" descr="Untitled-2"/>
            <p:cNvPicPr>
              <a:picLocks noChangeAspect="1" noChangeArrowheads="1"/>
            </p:cNvPicPr>
            <p:nvPr/>
          </p:nvPicPr>
          <p:blipFill>
            <a:blip r:embed="rId2"/>
            <a:srcRect/>
            <a:stretch>
              <a:fillRect/>
            </a:stretch>
          </p:blipFill>
          <p:spPr bwMode="auto">
            <a:xfrm>
              <a:off x="3120" y="864"/>
              <a:ext cx="2640" cy="2832"/>
            </a:xfrm>
            <a:prstGeom prst="rect">
              <a:avLst/>
            </a:prstGeom>
            <a:noFill/>
            <a:ln w="9525">
              <a:noFill/>
              <a:miter lim="800000"/>
              <a:headEnd/>
              <a:tailEnd/>
            </a:ln>
          </p:spPr>
        </p:pic>
        <p:sp>
          <p:nvSpPr>
            <p:cNvPr id="15" name="Rectangle 13"/>
            <p:cNvSpPr>
              <a:spLocks noChangeArrowheads="1"/>
            </p:cNvSpPr>
            <p:nvPr/>
          </p:nvSpPr>
          <p:spPr bwMode="auto">
            <a:xfrm>
              <a:off x="3168" y="3696"/>
              <a:ext cx="2592" cy="377"/>
            </a:xfrm>
            <a:prstGeom prst="rect">
              <a:avLst/>
            </a:prstGeom>
            <a:noFill/>
            <a:ln w="9525">
              <a:noFill/>
              <a:miter lim="800000"/>
            </a:ln>
          </p:spPr>
          <p:txBody>
            <a:bodyPr>
              <a:spAutoFit/>
            </a:bodyPr>
            <a:lstStyle/>
            <a:p>
              <a:pPr algn="ctr" eaLnBrk="0" hangingPunct="0"/>
              <a:r>
                <a:rPr lang="en-US" b="1" dirty="0">
                  <a:solidFill>
                    <a:srgbClr val="FF0000"/>
                  </a:solidFill>
                </a:rPr>
                <a:t>Một lớp học xóa mù chữ ở Liên Xô năm 1926</a:t>
              </a:r>
              <a:endParaRPr lang="en-US" b="1" dirty="0">
                <a:solidFill>
                  <a:srgbClr val="FF0000"/>
                </a:solidFill>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sz="2800" u="sng" dirty="0" smtClean="0">
                <a:latin typeface="Times New Roman" panose="02020603050405020304" pitchFamily="18" charset="0"/>
                <a:cs typeface="Times New Roman" panose="02020603050405020304" pitchFamily="18" charset="0"/>
              </a:rPr>
              <a:t>III. Nền văn hóa Xô Viết hình thành và phát triển</a:t>
            </a:r>
            <a:endParaRPr lang="en-US" sz="2800" u="sng" dirty="0">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0" y="1142984"/>
            <a:ext cx="3886200" cy="457200"/>
          </a:xfrm>
          <a:prstGeom prst="rect">
            <a:avLst/>
          </a:prstGeom>
          <a:noFill/>
          <a:ln w="9525">
            <a:noFill/>
            <a:miter lim="800000"/>
          </a:ln>
        </p:spPr>
        <p:txBody>
          <a:bodyPr>
            <a:spAutoFit/>
          </a:bodyPr>
          <a:lstStyle/>
          <a:p>
            <a:pPr>
              <a:spcBef>
                <a:spcPct val="50000"/>
              </a:spcBef>
            </a:pPr>
            <a:r>
              <a:rPr lang="en-US" i="1" dirty="0"/>
              <a:t>* Thành tựu: </a:t>
            </a:r>
            <a:endParaRPr lang="en-US" i="1" dirty="0"/>
          </a:p>
        </p:txBody>
      </p:sp>
      <p:sp>
        <p:nvSpPr>
          <p:cNvPr id="9" name="Text Box 9"/>
          <p:cNvSpPr txBox="1">
            <a:spLocks noChangeArrowheads="1"/>
          </p:cNvSpPr>
          <p:nvPr/>
        </p:nvSpPr>
        <p:spPr bwMode="auto">
          <a:xfrm>
            <a:off x="0" y="1571612"/>
            <a:ext cx="4876800" cy="646331"/>
          </a:xfrm>
          <a:prstGeom prst="rect">
            <a:avLst/>
          </a:prstGeom>
          <a:noFill/>
          <a:ln w="9525">
            <a:noFill/>
            <a:miter lim="800000"/>
          </a:ln>
        </p:spPr>
        <p:txBody>
          <a:bodyPr>
            <a:spAutoFit/>
          </a:bodyPr>
          <a:lstStyle/>
          <a:p>
            <a:pPr>
              <a:spcBef>
                <a:spcPct val="50000"/>
              </a:spcBef>
            </a:pPr>
            <a:r>
              <a:rPr lang="en-US" dirty="0"/>
              <a:t>- Khoa học- kĩ thuật</a:t>
            </a:r>
            <a:r>
              <a:rPr lang="en-US" dirty="0" smtClean="0"/>
              <a:t>: đạt được nhiều thành tựu, chiếm lĩnh nhiều đỉnh cao của khoa học thế giới. </a:t>
            </a:r>
            <a:endParaRPr lang="en-US" dirty="0"/>
          </a:p>
        </p:txBody>
      </p:sp>
      <p:grpSp>
        <p:nvGrpSpPr>
          <p:cNvPr id="10" name="Group 13"/>
          <p:cNvGrpSpPr>
            <a:grpSpLocks noGrp="1"/>
          </p:cNvGrpSpPr>
          <p:nvPr/>
        </p:nvGrpSpPr>
        <p:grpSpPr bwMode="auto">
          <a:xfrm>
            <a:off x="4929190" y="1285860"/>
            <a:ext cx="4038600" cy="5143536"/>
            <a:chOff x="3072" y="768"/>
            <a:chExt cx="2688" cy="3467"/>
          </a:xfrm>
        </p:grpSpPr>
        <p:pic>
          <p:nvPicPr>
            <p:cNvPr id="11" name="Picture 11" descr="To nganh du hanh Vu tru"/>
            <p:cNvPicPr>
              <a:picLocks noChangeAspect="1" noChangeArrowheads="1"/>
            </p:cNvPicPr>
            <p:nvPr/>
          </p:nvPicPr>
          <p:blipFill>
            <a:blip r:embed="rId2"/>
            <a:srcRect/>
            <a:stretch>
              <a:fillRect/>
            </a:stretch>
          </p:blipFill>
          <p:spPr bwMode="auto">
            <a:xfrm>
              <a:off x="3072" y="768"/>
              <a:ext cx="2688" cy="2688"/>
            </a:xfrm>
            <a:prstGeom prst="rect">
              <a:avLst/>
            </a:prstGeom>
            <a:noFill/>
            <a:ln w="9525">
              <a:noFill/>
              <a:miter lim="800000"/>
              <a:headEnd/>
              <a:tailEnd/>
            </a:ln>
          </p:spPr>
        </p:pic>
        <p:sp>
          <p:nvSpPr>
            <p:cNvPr id="12" name="Text Box 12"/>
            <p:cNvSpPr txBox="1">
              <a:spLocks noChangeArrowheads="1"/>
            </p:cNvSpPr>
            <p:nvPr/>
          </p:nvSpPr>
          <p:spPr bwMode="auto">
            <a:xfrm>
              <a:off x="3072" y="3504"/>
              <a:ext cx="2688" cy="731"/>
            </a:xfrm>
            <a:prstGeom prst="rect">
              <a:avLst/>
            </a:prstGeom>
            <a:noFill/>
            <a:ln w="9525">
              <a:solidFill>
                <a:srgbClr val="FF0000"/>
              </a:solidFill>
              <a:miter lim="800000"/>
            </a:ln>
          </p:spPr>
          <p:txBody>
            <a:bodyPr>
              <a:spAutoFit/>
            </a:bodyPr>
            <a:lstStyle/>
            <a:p>
              <a:pPr algn="ctr" eaLnBrk="0" hangingPunct="0">
                <a:lnSpc>
                  <a:spcPct val="80000"/>
                </a:lnSpc>
                <a:spcBef>
                  <a:spcPct val="50000"/>
                </a:spcBef>
              </a:pPr>
              <a:r>
                <a:rPr lang="nb-NO" b="1"/>
                <a:t>C.Xi-ôn-cốp-xki (1857 – 1935) </a:t>
              </a:r>
              <a:endParaRPr lang="nb-NO" b="1"/>
            </a:p>
            <a:p>
              <a:pPr algn="ctr" eaLnBrk="0" hangingPunct="0">
                <a:lnSpc>
                  <a:spcPct val="80000"/>
                </a:lnSpc>
                <a:spcBef>
                  <a:spcPct val="50000"/>
                </a:spcBef>
              </a:pPr>
              <a:r>
                <a:rPr lang="nb-NO" b="1"/>
                <a:t>Người sáng lập ngành du hành vũ trụ hiện đại</a:t>
              </a:r>
              <a:endParaRPr lang="en-US" b="1"/>
            </a:p>
          </p:txBody>
        </p:sp>
      </p:grpSp>
      <p:sp>
        <p:nvSpPr>
          <p:cNvPr id="13" name="Vertical Scroll 12"/>
          <p:cNvSpPr/>
          <p:nvPr/>
        </p:nvSpPr>
        <p:spPr>
          <a:xfrm>
            <a:off x="0" y="2285992"/>
            <a:ext cx="4929190" cy="4572008"/>
          </a:xfrm>
          <a:prstGeom prst="verticalScroll">
            <a:avLst/>
          </a:prstGeom>
        </p:spPr>
        <p:style>
          <a:lnRef idx="2">
            <a:schemeClr val="accent4"/>
          </a:lnRef>
          <a:fillRef idx="1">
            <a:schemeClr val="lt1"/>
          </a:fillRef>
          <a:effectRef idx="0">
            <a:schemeClr val="accent4"/>
          </a:effectRef>
          <a:fontRef idx="minor">
            <a:schemeClr val="dk1"/>
          </a:fontRef>
        </p:style>
        <p:txBody>
          <a:bodyPr rtlCol="0" anchor="ctr"/>
          <a:lstStyle/>
          <a:p>
            <a:pPr algn="just"/>
            <a:endParaRPr lang="en-US" dirty="0" smtClean="0"/>
          </a:p>
          <a:p>
            <a:pPr algn="just"/>
            <a:r>
              <a:rPr lang="en-US" b="1" i="1" dirty="0" smtClean="0"/>
              <a:t>C.Xi-ôn-côp-xki sinh tại thành phố I-dep-xkôi-e. 10 tuổi bị điếc, ông tự học và trở thành thầy giáo vào năm 1879. Cuối TK XIX nhiều công trình nghiên của ông được công bố: chế tạo khí cầu kim loại, lí thuyết chuyển động của phản lực, sơ đồ tên lửa tầm xa tên lửa cho du hành liên hành tinh; công thức Xi-ôn-côp-xki tính vận tốc tên lửa. 1929, đề xuất lí thuyết chuyển động của tên lửa. ông đưa ra ý tưởng về vệ tinh nhân tạo Trái Đất nghiên cứu Khí động lực học và Triết học. </a:t>
            </a:r>
            <a:endParaRPr lang="en-US" b="1" i="1" dirty="0" smtClean="0"/>
          </a:p>
          <a:p>
            <a:pPr algn="just"/>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68346"/>
          </a:xfrm>
        </p:spPr>
        <p:txBody>
          <a:bodyPr>
            <a:normAutofit/>
          </a:bodyPr>
          <a:lstStyle/>
          <a:p>
            <a:r>
              <a:rPr lang="en-US" sz="2800" u="sng" dirty="0" smtClean="0">
                <a:latin typeface="Times New Roman" panose="02020603050405020304" pitchFamily="18" charset="0"/>
                <a:cs typeface="Times New Roman" panose="02020603050405020304" pitchFamily="18" charset="0"/>
              </a:rPr>
              <a:t>III. Nền văn hóa Xô Viết hình thành và phát triển</a:t>
            </a:r>
            <a:endParaRPr lang="en-US" sz="2800" u="sng" dirty="0">
              <a:latin typeface="Times New Roman" panose="02020603050405020304" pitchFamily="18" charset="0"/>
              <a:cs typeface="Times New Roman" panose="02020603050405020304" pitchFamily="18" charset="0"/>
            </a:endParaRPr>
          </a:p>
        </p:txBody>
      </p:sp>
      <p:sp>
        <p:nvSpPr>
          <p:cNvPr id="5" name="Text Box 9"/>
          <p:cNvSpPr txBox="1">
            <a:spLocks noChangeArrowheads="1"/>
          </p:cNvSpPr>
          <p:nvPr/>
        </p:nvSpPr>
        <p:spPr bwMode="auto">
          <a:xfrm>
            <a:off x="0" y="1571612"/>
            <a:ext cx="3428992" cy="923330"/>
          </a:xfrm>
          <a:prstGeom prst="rect">
            <a:avLst/>
          </a:prstGeom>
          <a:noFill/>
          <a:ln w="9525">
            <a:noFill/>
            <a:miter lim="800000"/>
          </a:ln>
        </p:spPr>
        <p:txBody>
          <a:bodyPr wrap="square">
            <a:spAutoFit/>
          </a:bodyPr>
          <a:lstStyle/>
          <a:p>
            <a:pPr algn="just">
              <a:spcBef>
                <a:spcPct val="50000"/>
              </a:spcBef>
            </a:pPr>
            <a:r>
              <a:rPr lang="en-US" dirty="0"/>
              <a:t>- Văn </a:t>
            </a:r>
            <a:r>
              <a:rPr lang="en-US" dirty="0" smtClean="0"/>
              <a:t>hóa - </a:t>
            </a:r>
            <a:r>
              <a:rPr lang="en-US" dirty="0"/>
              <a:t>nghệ thuật: Có cống hiến xuất sắc vào kho tàng văn hoá - nghệ thuật nhân loại. </a:t>
            </a:r>
            <a:endParaRPr lang="en-US" dirty="0"/>
          </a:p>
        </p:txBody>
      </p:sp>
      <p:sp>
        <p:nvSpPr>
          <p:cNvPr id="6" name="Text Box 6"/>
          <p:cNvSpPr txBox="1">
            <a:spLocks noChangeArrowheads="1"/>
          </p:cNvSpPr>
          <p:nvPr/>
        </p:nvSpPr>
        <p:spPr bwMode="auto">
          <a:xfrm>
            <a:off x="0" y="1142984"/>
            <a:ext cx="3886200" cy="457200"/>
          </a:xfrm>
          <a:prstGeom prst="rect">
            <a:avLst/>
          </a:prstGeom>
          <a:noFill/>
          <a:ln w="9525">
            <a:noFill/>
            <a:miter lim="800000"/>
          </a:ln>
        </p:spPr>
        <p:txBody>
          <a:bodyPr>
            <a:spAutoFit/>
          </a:bodyPr>
          <a:lstStyle/>
          <a:p>
            <a:pPr>
              <a:spcBef>
                <a:spcPct val="50000"/>
              </a:spcBef>
            </a:pPr>
            <a:r>
              <a:rPr lang="en-US" i="1" dirty="0"/>
              <a:t>* Thành tựu: </a:t>
            </a:r>
            <a:endParaRPr lang="en-US" i="1" dirty="0"/>
          </a:p>
        </p:txBody>
      </p:sp>
      <p:pic>
        <p:nvPicPr>
          <p:cNvPr id="7" name="Picture 6" descr="222px-MikhailSholokhov_AndQuietFlowsTheDon.gif"/>
          <p:cNvPicPr>
            <a:picLocks noChangeAspect="1"/>
          </p:cNvPicPr>
          <p:nvPr/>
        </p:nvPicPr>
        <p:blipFill>
          <a:blip r:embed="rId2"/>
          <a:stretch>
            <a:fillRect/>
          </a:stretch>
        </p:blipFill>
        <p:spPr>
          <a:xfrm>
            <a:off x="2000232" y="3286124"/>
            <a:ext cx="2357454" cy="3038475"/>
          </a:xfrm>
          <a:prstGeom prst="rect">
            <a:avLst/>
          </a:prstGeom>
        </p:spPr>
      </p:pic>
      <p:pic>
        <p:nvPicPr>
          <p:cNvPr id="8" name="Picture 7" descr="tải xuống (2).jpg"/>
          <p:cNvPicPr>
            <a:picLocks noChangeAspect="1"/>
          </p:cNvPicPr>
          <p:nvPr/>
        </p:nvPicPr>
        <p:blipFill>
          <a:blip r:embed="rId3"/>
          <a:stretch>
            <a:fillRect/>
          </a:stretch>
        </p:blipFill>
        <p:spPr>
          <a:xfrm>
            <a:off x="4500562" y="3357562"/>
            <a:ext cx="2357454" cy="292895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thep-da-toi-the-day.jpg"/>
          <p:cNvPicPr>
            <a:picLocks noChangeAspect="1"/>
          </p:cNvPicPr>
          <p:nvPr/>
        </p:nvPicPr>
        <p:blipFill>
          <a:blip r:embed="rId4"/>
          <a:stretch>
            <a:fillRect/>
          </a:stretch>
        </p:blipFill>
        <p:spPr>
          <a:xfrm>
            <a:off x="6929454" y="3357562"/>
            <a:ext cx="2214546" cy="2928958"/>
          </a:xfrm>
          <a:prstGeom prst="rect">
            <a:avLst/>
          </a:prstGeom>
        </p:spPr>
      </p:pic>
      <p:pic>
        <p:nvPicPr>
          <p:cNvPr id="10" name="Picture 9" descr="nhatbook-con-duong-dau-kho-t-3-a-tolstoi-2000.jpg"/>
          <p:cNvPicPr>
            <a:picLocks noChangeAspect="1"/>
          </p:cNvPicPr>
          <p:nvPr/>
        </p:nvPicPr>
        <p:blipFill>
          <a:blip r:embed="rId5"/>
          <a:stretch>
            <a:fillRect/>
          </a:stretch>
        </p:blipFill>
        <p:spPr>
          <a:xfrm>
            <a:off x="3428992" y="714356"/>
            <a:ext cx="2500330" cy="242889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tải xuống (1).jpg"/>
          <p:cNvPicPr>
            <a:picLocks noChangeAspect="1"/>
          </p:cNvPicPr>
          <p:nvPr/>
        </p:nvPicPr>
        <p:blipFill>
          <a:blip r:embed="rId6"/>
          <a:stretch>
            <a:fillRect/>
          </a:stretch>
        </p:blipFill>
        <p:spPr>
          <a:xfrm>
            <a:off x="6143636" y="785794"/>
            <a:ext cx="2428892" cy="242889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2.jpg"/>
          <p:cNvPicPr>
            <a:picLocks noGrp="1" noChangeAspect="1"/>
          </p:cNvPicPr>
          <p:nvPr>
            <p:ph sz="half" idx="1"/>
          </p:nvPr>
        </p:nvPicPr>
        <p:blipFill>
          <a:blip r:embed="rId2"/>
          <a:stretch>
            <a:fillRect/>
          </a:stretch>
        </p:blipFill>
        <p:spPr>
          <a:xfrm>
            <a:off x="0" y="0"/>
            <a:ext cx="9144000" cy="4071942"/>
          </a:xfrm>
        </p:spPr>
      </p:pic>
    </p:spTree>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1623</Words>
  <Application>WPS Presentation</Application>
  <PresentationFormat>On-screen Show (4:3)</PresentationFormat>
  <Paragraphs>40</Paragraphs>
  <Slides>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vt:i4>
      </vt:variant>
    </vt:vector>
  </HeadingPairs>
  <TitlesOfParts>
    <vt:vector size="15" baseType="lpstr">
      <vt:lpstr>Arial</vt:lpstr>
      <vt:lpstr>SimSun</vt:lpstr>
      <vt:lpstr>Wingdings</vt:lpstr>
      <vt:lpstr>Times New Roman</vt:lpstr>
      <vt:lpstr>Arial</vt:lpstr>
      <vt:lpstr>Calibri</vt:lpstr>
      <vt:lpstr>Microsoft YaHei</vt:lpstr>
      <vt:lpstr>Arial Unicode MS</vt:lpstr>
      <vt:lpstr>Wingdings</vt:lpstr>
      <vt:lpstr>Office Theme</vt:lpstr>
      <vt:lpstr>TIẾT 11+12:  CHỦ ĐỀ: SỰ PHÁT TRIỂN KHOA HỌC,  KĨ THUẬT, VĂN HÓA THẾ KỶ XVIII-XIX   </vt:lpstr>
      <vt:lpstr>IV. Nền văn hóa Xô Viết hình thành và phát triển</vt:lpstr>
      <vt:lpstr>IV. Nền văn hóa Xô Viết hình thành và phát triển</vt:lpstr>
      <vt:lpstr>IV. Nền văn hóa Xô Viết hình thành và phát triển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11+12:  CHỦ ĐỀ: SỰ PHÁT TRIỂN KHOA HỌC, KỸ THUẬT, VĂN HÓA THẾ KỶ XVIII-XIX</dc:title>
  <dc:creator>admin</dc:creator>
  <cp:lastModifiedBy>lanng</cp:lastModifiedBy>
  <cp:revision>30</cp:revision>
  <dcterms:created xsi:type="dcterms:W3CDTF">2020-10-12T14:30:00Z</dcterms:created>
  <dcterms:modified xsi:type="dcterms:W3CDTF">2022-12-03T15:11:46Z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78FF5CD8C74D4399A3FDF9AC88E0806C</vt:lpwstr>
  </property>
  <property fmtid="{D5CDD505-2E9C-101B-9397-08002B2CF9AE}" pid="3" name="KSOProductBuildVer">
    <vt:lpwstr>1033-11.2.0.11417</vt:lpwstr>
  </property>
</Properties>
</file>