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6" r:id="rId3"/>
    <p:sldId id="290" r:id="rId4"/>
    <p:sldId id="300" r:id="rId5"/>
    <p:sldId id="301" r:id="rId6"/>
    <p:sldId id="303" r:id="rId7"/>
    <p:sldId id="305" r:id="rId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660066"/>
    <a:srgbClr val="003300"/>
    <a:srgbClr val="990000"/>
    <a:srgbClr val="FFFF99"/>
    <a:srgbClr val="FF99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853"/>
    <p:restoredTop sz="90928"/>
  </p:normalViewPr>
  <p:slideViewPr>
    <p:cSldViewPr showGuides="1">
      <p:cViewPr varScale="1">
        <p:scale>
          <a:sx n="54" d="100"/>
          <a:sy n="54" d="100"/>
        </p:scale>
        <p:origin x="1294" y="45"/>
      </p:cViewPr>
      <p:guideLst>
        <p:guide orient="horz" pos="2160"/>
        <p:guide pos="28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  <a:endParaRPr lang="vi-VN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vi-VN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vi-VN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vi-VN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vi-VN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vi-VN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vi-VN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vi-VN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vi-VN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vi-VN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vi-VN" dirty="0"/>
              <a:t>Click to edit Master title style</a:t>
            </a:r>
            <a:endParaRPr lang="en-US" altLang="vi-VN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vi-VN" dirty="0"/>
              <a:t>Click to edit Master text styles</a:t>
            </a:r>
            <a:endParaRPr lang="en-US" altLang="vi-VN" dirty="0"/>
          </a:p>
          <a:p>
            <a:pPr lvl="1"/>
            <a:r>
              <a:rPr lang="en-US" altLang="vi-VN" dirty="0"/>
              <a:t>Second level</a:t>
            </a:r>
            <a:endParaRPr lang="en-US" altLang="vi-VN" dirty="0"/>
          </a:p>
          <a:p>
            <a:pPr lvl="2"/>
            <a:r>
              <a:rPr lang="en-US" altLang="vi-VN" dirty="0"/>
              <a:t>Third level</a:t>
            </a:r>
            <a:endParaRPr lang="en-US" altLang="vi-VN" dirty="0"/>
          </a:p>
          <a:p>
            <a:pPr lvl="3"/>
            <a:r>
              <a:rPr lang="en-US" altLang="vi-VN" dirty="0"/>
              <a:t>Fourth level</a:t>
            </a:r>
            <a:endParaRPr lang="en-US" altLang="vi-VN" dirty="0"/>
          </a:p>
          <a:p>
            <a:pPr lvl="4"/>
            <a:r>
              <a:rPr lang="en-US" altLang="vi-VN" dirty="0"/>
              <a:t>Fifth level</a:t>
            </a:r>
            <a:endParaRPr lang="en-US" altLang="vi-V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b="0" i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b="0" i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b="0" i="0"/>
            </a:lvl1pPr>
          </a:lstStyle>
          <a:p>
            <a:pPr lvl="0" eaLnBrk="1" fontAlgn="base" hangingPunct="1"/>
            <a:fld id="{9A0DB2DC-4C9A-4742-B13C-FB6460FD3503}" type="slidenum">
              <a:rPr lang="en-US" altLang="vi-VN" strike="noStrike" noProof="1" dirty="0">
                <a:latin typeface="Times New Roman" panose="02020603050405020304" pitchFamily="18" charset="0"/>
                <a:ea typeface="+mn-ea"/>
                <a:cs typeface="+mn-cs"/>
              </a:rPr>
            </a:fld>
            <a:endParaRPr lang="en-US" altLang="vi-VN" strike="noStrike" noProof="1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 vert="horz" wrap="squar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4400" b="1" i="0" u="none" strike="noStrike" kern="1200" cap="none" spc="0" normalizeH="0" baseline="0" noProof="1" dirty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j-lt"/>
                <a:ea typeface="+mj-ea"/>
                <a:cs typeface="Times New Roman" panose="02020603050405020304" pitchFamily="18" charset="0"/>
              </a:rPr>
              <a:t>NỘI DUNG 2:</a:t>
            </a:r>
            <a:br>
              <a:rPr b="1" dirty="0">
                <a:effectLst>
                  <a:outerShdw blurRad="38100" dist="38100" dir="2700000">
                    <a:srgbClr val="C0C0C0"/>
                  </a:outerShdw>
                </a:effectLst>
                <a:cs typeface="Times New Roman" panose="02020603050405020304" pitchFamily="18" charset="0"/>
              </a:rPr>
            </a:br>
            <a:r>
              <a:rPr kumimoji="0" sz="4400" b="1" i="0" u="none" strike="noStrike" kern="1200" cap="none" spc="0" normalizeH="0" baseline="0" noProof="1" dirty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j-lt"/>
                <a:ea typeface="+mj-ea"/>
                <a:cs typeface="Times New Roman" panose="02020603050405020304" pitchFamily="18" charset="0"/>
              </a:rPr>
              <a:t>NƯỚC MĨ GIỮA HAI CUỘC CHIẾN TRANH THẾ GIỚI (1918 – 1939)</a:t>
            </a:r>
            <a:endParaRPr kumimoji="0" lang="vi-VN" altLang="x-none" sz="4400" b="0" i="0" u="none" strike="noStrike" kern="1200" cap="none" spc="0" normalizeH="0" baseline="0" noProof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C:\Users\DNTu\Desktop\Statue_of_Liberty,_NY.jpg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57200" y="2819400"/>
            <a:ext cx="7993063" cy="3659188"/>
          </a:xfr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Line 6"/>
          <p:cNvSpPr/>
          <p:nvPr/>
        </p:nvSpPr>
        <p:spPr>
          <a:xfrm>
            <a:off x="0" y="609600"/>
            <a:ext cx="9144000" cy="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46" name="Rectangle 7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38100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vi-VN" sz="2000" b="1" dirty="0">
                <a:solidFill>
                  <a:srgbClr val="FF0000"/>
                </a:solidFill>
              </a:rPr>
              <a:t>NƯỚC MĨ GIỮA HAI CUỘC CHIẾN TRANH THẾ GIỚI (1918 – 1939)</a:t>
            </a:r>
            <a:endParaRPr lang="en-US" altLang="vi-VN" sz="2000" b="1" dirty="0">
              <a:solidFill>
                <a:srgbClr val="FF0000"/>
              </a:solidFill>
            </a:endParaRPr>
          </a:p>
        </p:txBody>
      </p:sp>
      <p:sp>
        <p:nvSpPr>
          <p:cNvPr id="6147" name="Rectangle 8"/>
          <p:cNvSpPr>
            <a:spLocks noGrp="1"/>
          </p:cNvSpPr>
          <p:nvPr>
            <p:ph idx="1"/>
          </p:nvPr>
        </p:nvSpPr>
        <p:spPr>
          <a:xfrm>
            <a:off x="152400" y="609600"/>
            <a:ext cx="7620000" cy="457200"/>
          </a:xfrm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vi-VN" sz="2400" b="1" dirty="0">
                <a:solidFill>
                  <a:srgbClr val="0000FF"/>
                </a:solidFill>
              </a:rPr>
              <a:t>I. NƯỚC MĨ TRONG THẬP NIÊN 20 CỦA THẾ KỈ XX</a:t>
            </a:r>
            <a:endParaRPr lang="en-US" altLang="vi-VN" sz="2400" b="1" dirty="0">
              <a:solidFill>
                <a:srgbClr val="0000FF"/>
              </a:solidFill>
            </a:endParaRPr>
          </a:p>
          <a:p>
            <a:pPr eaLnBrk="1" hangingPunct="1"/>
            <a:endParaRPr lang="en-US" altLang="vi-VN" sz="2400" dirty="0"/>
          </a:p>
        </p:txBody>
      </p:sp>
      <p:sp>
        <p:nvSpPr>
          <p:cNvPr id="6148" name="Rectangle 10"/>
          <p:cNvSpPr/>
          <p:nvPr/>
        </p:nvSpPr>
        <p:spPr>
          <a:xfrm>
            <a:off x="152400" y="10668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vi-VN" i="0" dirty="0">
                <a:solidFill>
                  <a:srgbClr val="0000FF"/>
                </a:solidFill>
                <a:latin typeface="Times New Roman" panose="02020603050405020304" pitchFamily="18" charset="0"/>
              </a:rPr>
              <a:t>1. Tình hình kinh tế</a:t>
            </a:r>
            <a:endParaRPr lang="en-US" altLang="vi-VN" i="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9" name="Rectangle 12"/>
          <p:cNvSpPr/>
          <p:nvPr/>
        </p:nvSpPr>
        <p:spPr>
          <a:xfrm>
            <a:off x="2133600" y="6324600"/>
            <a:ext cx="5105400" cy="381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/>
            <a:r>
              <a:rPr lang="en-US" altLang="vi-VN" sz="2000" b="0" i="0" dirty="0">
                <a:latin typeface="Times New Roman" panose="02020603050405020304" pitchFamily="18" charset="0"/>
              </a:rPr>
              <a:t>Bản đồ thế giới</a:t>
            </a:r>
            <a:endParaRPr lang="en-US" altLang="vi-VN" sz="2000" b="0" i="0" dirty="0">
              <a:latin typeface="Times New Roman" panose="02020603050405020304" pitchFamily="18" charset="0"/>
            </a:endParaRPr>
          </a:p>
        </p:txBody>
      </p:sp>
      <p:pic>
        <p:nvPicPr>
          <p:cNvPr id="6150" name="Picture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543050"/>
            <a:ext cx="8305800" cy="47815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Line 2"/>
          <p:cNvSpPr/>
          <p:nvPr/>
        </p:nvSpPr>
        <p:spPr>
          <a:xfrm>
            <a:off x="0" y="762000"/>
            <a:ext cx="9144000" cy="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38" name="Rectang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45720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vi-VN" sz="2000" b="1" dirty="0">
                <a:solidFill>
                  <a:srgbClr val="FF0000"/>
                </a:solidFill>
              </a:rPr>
              <a:t>NƯỚC MĨ GIỮA HAI CUỘC CHIẾN TRANH THẾ GIỚI (1918 – 1939)</a:t>
            </a:r>
            <a:endParaRPr lang="en-US" altLang="vi-VN" sz="2000" b="1" dirty="0">
              <a:solidFill>
                <a:srgbClr val="FF0000"/>
              </a:solidFill>
            </a:endParaRP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152400" y="762000"/>
            <a:ext cx="7620000" cy="457200"/>
          </a:xfrm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vi-VN" sz="2400" b="1" dirty="0">
                <a:solidFill>
                  <a:srgbClr val="0000FF"/>
                </a:solidFill>
              </a:rPr>
              <a:t>II. NƯỚC MĨ TRONG NHỮNG NĂM 1929 - 1939</a:t>
            </a:r>
            <a:endParaRPr lang="en-US" altLang="vi-VN" sz="2400" b="1" dirty="0">
              <a:solidFill>
                <a:srgbClr val="0000FF"/>
              </a:solidFill>
            </a:endParaRPr>
          </a:p>
          <a:p>
            <a:pPr eaLnBrk="1" hangingPunct="1"/>
            <a:endParaRPr lang="en-US" altLang="vi-VN" sz="2400" dirty="0"/>
          </a:p>
        </p:txBody>
      </p:sp>
      <p:sp>
        <p:nvSpPr>
          <p:cNvPr id="14340" name="Text Box 5"/>
          <p:cNvSpPr txBox="1"/>
          <p:nvPr/>
        </p:nvSpPr>
        <p:spPr>
          <a:xfrm>
            <a:off x="152400" y="1219200"/>
            <a:ext cx="66294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spcBef>
                <a:spcPct val="20000"/>
              </a:spcBef>
            </a:pPr>
            <a:r>
              <a:rPr lang="en-US" altLang="vi-VN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2. Chính sách mới của Tổng thống Ph.Ru-dơ-ven</a:t>
            </a:r>
            <a:endParaRPr lang="en-US" altLang="vi-VN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4341" name="Line 6"/>
          <p:cNvSpPr/>
          <p:nvPr/>
        </p:nvSpPr>
        <p:spPr>
          <a:xfrm>
            <a:off x="4800600" y="1828800"/>
            <a:ext cx="0" cy="502920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14342" name="Object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5050" y="1752600"/>
            <a:ext cx="4275138" cy="4572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3" name="Text Box 15"/>
          <p:cNvSpPr txBox="1"/>
          <p:nvPr/>
        </p:nvSpPr>
        <p:spPr>
          <a:xfrm>
            <a:off x="5105400" y="6003925"/>
            <a:ext cx="3962400" cy="7016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en-US" altLang="vi-VN" sz="2000" b="0" i="0" dirty="0">
                <a:solidFill>
                  <a:schemeClr val="bg1"/>
                </a:solidFill>
                <a:latin typeface="Times New Roman" panose="02020603050405020304" pitchFamily="18" charset="0"/>
              </a:rPr>
              <a:t>Ph.Ru-dơ-ven, Tổng thống Mĩ từ</a:t>
            </a:r>
            <a:r>
              <a:rPr lang="en-US" altLang="vi-VN" sz="2000" b="0" i="0" dirty="0">
                <a:latin typeface="Times New Roman" panose="02020603050405020304" pitchFamily="18" charset="0"/>
              </a:rPr>
              <a:t> năm 1933 đến năm 1945</a:t>
            </a:r>
            <a:endParaRPr lang="en-US" altLang="vi-VN" sz="2000" b="0" i="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Line 2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362" name="Rectang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45720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vi-VN" sz="2000" b="1" dirty="0">
                <a:solidFill>
                  <a:srgbClr val="FF0000"/>
                </a:solidFill>
              </a:rPr>
              <a:t>NƯỚC MĨ GIỮA HAI CUỘC CHIẾN TRANH THẾ GIỚI (1918 – 1939)</a:t>
            </a:r>
            <a:endParaRPr lang="en-US" altLang="vi-VN" sz="2000" b="1" dirty="0">
              <a:solidFill>
                <a:srgbClr val="FF0000"/>
              </a:solidFill>
            </a:endParaRPr>
          </a:p>
        </p:txBody>
      </p:sp>
      <p:sp>
        <p:nvSpPr>
          <p:cNvPr id="15363" name="Rectangle 4"/>
          <p:cNvSpPr>
            <a:spLocks noGrp="1"/>
          </p:cNvSpPr>
          <p:nvPr>
            <p:ph idx="1"/>
          </p:nvPr>
        </p:nvSpPr>
        <p:spPr>
          <a:xfrm>
            <a:off x="152400" y="685800"/>
            <a:ext cx="7620000" cy="457200"/>
          </a:xfrm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vi-VN" sz="2400" b="1" dirty="0">
                <a:solidFill>
                  <a:srgbClr val="0000FF"/>
                </a:solidFill>
              </a:rPr>
              <a:t>II. NƯỚC MĨ TRONG NHỮNG NĂM 1929 - 1939</a:t>
            </a:r>
            <a:endParaRPr lang="en-US" altLang="vi-VN" sz="2400" b="1" dirty="0">
              <a:solidFill>
                <a:srgbClr val="0000FF"/>
              </a:solidFill>
            </a:endParaRPr>
          </a:p>
          <a:p>
            <a:pPr eaLnBrk="1" hangingPunct="1"/>
            <a:endParaRPr lang="en-US" altLang="vi-VN" sz="2400" dirty="0"/>
          </a:p>
        </p:txBody>
      </p:sp>
      <p:sp>
        <p:nvSpPr>
          <p:cNvPr id="15364" name="Text Box 5"/>
          <p:cNvSpPr txBox="1"/>
          <p:nvPr/>
        </p:nvSpPr>
        <p:spPr>
          <a:xfrm>
            <a:off x="152400" y="1066800"/>
            <a:ext cx="66294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spcBef>
                <a:spcPct val="20000"/>
              </a:spcBef>
            </a:pPr>
            <a:r>
              <a:rPr lang="en-US" altLang="vi-VN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2. Chính sách mới của Tổng thống Ph.Ru-dơ-ven</a:t>
            </a:r>
            <a:endParaRPr lang="en-US" altLang="vi-VN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5365" name="Line 6"/>
          <p:cNvSpPr/>
          <p:nvPr/>
        </p:nvSpPr>
        <p:spPr>
          <a:xfrm>
            <a:off x="4495800" y="1524000"/>
            <a:ext cx="0" cy="533400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366" name="Rectangle 7"/>
          <p:cNvSpPr/>
          <p:nvPr/>
        </p:nvSpPr>
        <p:spPr>
          <a:xfrm>
            <a:off x="4648200" y="1600200"/>
            <a:ext cx="4114800" cy="381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en-US" altLang="vi-VN" b="0" i="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Nội dung của </a:t>
            </a:r>
            <a:r>
              <a:rPr lang="en-US" altLang="vi-VN" i="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Chính sách mới</a:t>
            </a:r>
            <a:r>
              <a:rPr lang="en-US" altLang="vi-VN" b="0" i="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?</a:t>
            </a:r>
            <a:endParaRPr lang="en-US" altLang="vi-VN" b="0" i="0" dirty="0">
              <a:solidFill>
                <a:srgbClr val="FF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5367" name="Rectangle 8"/>
          <p:cNvSpPr/>
          <p:nvPr/>
        </p:nvSpPr>
        <p:spPr>
          <a:xfrm>
            <a:off x="152400" y="1524000"/>
            <a:ext cx="4038600" cy="381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- Nội dung:</a:t>
            </a:r>
            <a:r>
              <a:rPr lang="en-US" altLang="vi-VN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</a:rPr>
              <a:t>(SGK, tr.95)</a:t>
            </a:r>
            <a:r>
              <a:rPr lang="en-US" altLang="vi-VN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vi-VN" b="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vi-VN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  </a:t>
            </a:r>
            <a:endParaRPr lang="en-US" altLang="vi-VN" b="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8" name="Line 12"/>
          <p:cNvSpPr/>
          <p:nvPr/>
        </p:nvSpPr>
        <p:spPr>
          <a:xfrm>
            <a:off x="4495800" y="2286000"/>
            <a:ext cx="4648200" cy="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405" name="Text Box 13"/>
          <p:cNvSpPr txBox="1"/>
          <p:nvPr/>
        </p:nvSpPr>
        <p:spPr>
          <a:xfrm>
            <a:off x="228600" y="1981200"/>
            <a:ext cx="4191000" cy="3524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spcBef>
                <a:spcPct val="20000"/>
              </a:spcBef>
            </a:pPr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Thực hiện các biện pháp nhằm giải quyết nạn thất nghiệp, phục hồi sự phát triển của các ngành kinh tế, tài chính.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</a:pPr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Ban hành các đạo luật về phục hưng công nghiệp, nông nghiệp, ngân hàng.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</a:pPr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Nhà nước kiểm soát chặt chẽ  kinh tế, xã hội.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Line 2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86" name="Rectangle 3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45720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vi-VN" sz="2000" b="1" dirty="0">
                <a:solidFill>
                  <a:srgbClr val="FF0000"/>
                </a:solidFill>
              </a:rPr>
              <a:t>NƯỚC MĨ GIỮA HAI CUỘC CHIẾN TRANH THẾ GIỚI (1918 – 1939)</a:t>
            </a:r>
            <a:endParaRPr lang="en-US" altLang="vi-VN" sz="2000" b="1" dirty="0">
              <a:solidFill>
                <a:srgbClr val="FF0000"/>
              </a:solidFill>
            </a:endParaRPr>
          </a:p>
        </p:txBody>
      </p:sp>
      <p:sp>
        <p:nvSpPr>
          <p:cNvPr id="16387" name="Rectangle 4"/>
          <p:cNvSpPr>
            <a:spLocks noGrp="1"/>
          </p:cNvSpPr>
          <p:nvPr>
            <p:ph idx="1"/>
          </p:nvPr>
        </p:nvSpPr>
        <p:spPr>
          <a:xfrm>
            <a:off x="152400" y="685800"/>
            <a:ext cx="7620000" cy="457200"/>
          </a:xfrm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vi-VN" sz="2400" b="1" dirty="0">
                <a:solidFill>
                  <a:srgbClr val="0000FF"/>
                </a:solidFill>
              </a:rPr>
              <a:t>II. NƯỚC MĨ TRONG NHỮNG NĂM 1929 - 1939</a:t>
            </a:r>
            <a:endParaRPr lang="en-US" altLang="vi-VN" sz="2400" b="1" dirty="0">
              <a:solidFill>
                <a:srgbClr val="0000FF"/>
              </a:solidFill>
            </a:endParaRPr>
          </a:p>
          <a:p>
            <a:pPr eaLnBrk="1" hangingPunct="1"/>
            <a:endParaRPr lang="en-US" altLang="vi-VN" sz="2400" dirty="0"/>
          </a:p>
        </p:txBody>
      </p:sp>
      <p:sp>
        <p:nvSpPr>
          <p:cNvPr id="16388" name="Text Box 5"/>
          <p:cNvSpPr txBox="1"/>
          <p:nvPr/>
        </p:nvSpPr>
        <p:spPr>
          <a:xfrm>
            <a:off x="152400" y="1143000"/>
            <a:ext cx="66294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spcBef>
                <a:spcPct val="20000"/>
              </a:spcBef>
            </a:pPr>
            <a:r>
              <a:rPr lang="en-US" altLang="vi-VN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2. Chính sách mới của Tổng thống Ph.Ru-dơ-ven</a:t>
            </a:r>
            <a:endParaRPr lang="en-US" altLang="vi-VN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389" name="Line 6"/>
          <p:cNvSpPr/>
          <p:nvPr/>
        </p:nvSpPr>
        <p:spPr>
          <a:xfrm>
            <a:off x="3962400" y="1600200"/>
            <a:ext cx="0" cy="525780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0" name="Rectangle 8"/>
          <p:cNvSpPr/>
          <p:nvPr/>
        </p:nvSpPr>
        <p:spPr>
          <a:xfrm>
            <a:off x="152400" y="1600200"/>
            <a:ext cx="4038600" cy="381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- Nội dung:</a:t>
            </a:r>
            <a:r>
              <a:rPr lang="en-US" altLang="vi-VN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</a:rPr>
              <a:t>(SGK, tr.95)</a:t>
            </a:r>
            <a:r>
              <a:rPr lang="en-US" altLang="vi-VN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vi-VN" b="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vi-VN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  </a:t>
            </a:r>
            <a:endParaRPr lang="en-US" altLang="vi-VN" b="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1" name="Text Box 10"/>
          <p:cNvSpPr txBox="1"/>
          <p:nvPr/>
        </p:nvSpPr>
        <p:spPr>
          <a:xfrm>
            <a:off x="228600" y="2133600"/>
            <a:ext cx="3657600" cy="3889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spcBef>
                <a:spcPct val="20000"/>
              </a:spcBef>
            </a:pPr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Thực hiện các biện pháp nhằm giải quyết nạn thất nghiệp, phục hồi sự phát triển của các ngành kinh tế, tài chính.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</a:pPr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Ban hành các đạo luật về phục hưng công nghiệp, nông nghiệp, ngân hàng.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</a:pPr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Nhà nước kiểm soát chặt chẽ  kinh tế, xã hội.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392" name="Rectangle 11"/>
          <p:cNvSpPr/>
          <p:nvPr/>
        </p:nvSpPr>
        <p:spPr>
          <a:xfrm>
            <a:off x="4181475" y="8616950"/>
            <a:ext cx="5729288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/>
            <a:r>
              <a:rPr lang="en-US" altLang="vi-VN" sz="2000" b="0" i="0" dirty="0">
                <a:latin typeface="Times New Roman" panose="02020603050405020304" pitchFamily="18" charset="0"/>
              </a:rPr>
              <a:t>H69. Bức tranh đương thời mô tả </a:t>
            </a:r>
            <a:r>
              <a:rPr lang="en-US" altLang="vi-VN" sz="2000" i="0" dirty="0">
                <a:latin typeface="Times New Roman" panose="02020603050405020304" pitchFamily="18" charset="0"/>
              </a:rPr>
              <a:t>Chính sách mới</a:t>
            </a:r>
            <a:br>
              <a:rPr lang="en-US" altLang="vi-VN" sz="2000" i="0" dirty="0">
                <a:latin typeface="Times New Roman" panose="02020603050405020304" pitchFamily="18" charset="0"/>
              </a:rPr>
            </a:br>
            <a:r>
              <a:rPr lang="en-US" altLang="vi-VN" sz="2000" b="0" i="0" dirty="0">
                <a:latin typeface="Times New Roman" panose="02020603050405020304" pitchFamily="18" charset="0"/>
              </a:rPr>
              <a:t>(Người khổng lồ tượng trưng cho Nhà nước.)</a:t>
            </a:r>
            <a:endParaRPr lang="en-US" altLang="vi-VN" sz="2000" b="0" i="0" dirty="0">
              <a:latin typeface="Times New Roman" panose="02020603050405020304" pitchFamily="18" charset="0"/>
            </a:endParaRPr>
          </a:p>
        </p:txBody>
      </p:sp>
      <p:pic>
        <p:nvPicPr>
          <p:cNvPr id="16393" name="Picture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800" y="2362200"/>
            <a:ext cx="4119563" cy="3590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4" name="Rectangle 13"/>
          <p:cNvSpPr/>
          <p:nvPr/>
        </p:nvSpPr>
        <p:spPr>
          <a:xfrm>
            <a:off x="4038600" y="6096000"/>
            <a:ext cx="4953000" cy="6096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ctr" anchorCtr="0"/>
          <a:p>
            <a:pPr algn="ctr"/>
            <a:r>
              <a:rPr lang="en-US" altLang="vi-VN" sz="1800" b="0" i="0" dirty="0">
                <a:latin typeface="Times New Roman" panose="02020603050405020304" pitchFamily="18" charset="0"/>
              </a:rPr>
              <a:t>H69. Bức tranh đương thời mô tả </a:t>
            </a:r>
            <a:r>
              <a:rPr lang="en-US" altLang="vi-VN" sz="1800" i="0" dirty="0">
                <a:latin typeface="Times New Roman" panose="02020603050405020304" pitchFamily="18" charset="0"/>
              </a:rPr>
              <a:t>Chính sách mới </a:t>
            </a:r>
            <a:r>
              <a:rPr lang="en-US" altLang="vi-VN" sz="1800" b="0" i="0" dirty="0">
                <a:latin typeface="Times New Roman" panose="02020603050405020304" pitchFamily="18" charset="0"/>
              </a:rPr>
              <a:t>(Người khổng lồ tượng trưng cho Nhà nước.)</a:t>
            </a:r>
            <a:endParaRPr lang="en-US" altLang="vi-VN" sz="1800" b="0" i="0" dirty="0">
              <a:latin typeface="Times New Roman" panose="02020603050405020304" pitchFamily="18" charset="0"/>
            </a:endParaRPr>
          </a:p>
        </p:txBody>
      </p:sp>
      <p:sp>
        <p:nvSpPr>
          <p:cNvPr id="16395" name="Rectangle 7"/>
          <p:cNvSpPr/>
          <p:nvPr/>
        </p:nvSpPr>
        <p:spPr>
          <a:xfrm>
            <a:off x="3962400" y="1600200"/>
            <a:ext cx="51816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en-US" altLang="vi-VN" sz="2000" b="0" i="0" dirty="0">
                <a:solidFill>
                  <a:srgbClr val="FF0000"/>
                </a:solidFill>
                <a:latin typeface="Times New Roman" panose="02020603050405020304" pitchFamily="18" charset="0"/>
              </a:rPr>
              <a:t>Em hãy quan sát, mô tả H69, xác định </a:t>
            </a:r>
            <a:r>
              <a:rPr lang="en-US" altLang="vi-VN" sz="2000" b="0" dirty="0">
                <a:solidFill>
                  <a:srgbClr val="FF0000"/>
                </a:solidFill>
                <a:latin typeface="Times New Roman" panose="02020603050405020304" pitchFamily="18" charset="0"/>
              </a:rPr>
              <a:t>nội dung chủ yếu</a:t>
            </a:r>
            <a:r>
              <a:rPr lang="en-US" altLang="vi-VN" sz="2000" b="0" i="0" dirty="0">
                <a:solidFill>
                  <a:srgbClr val="FF0000"/>
                </a:solidFill>
                <a:latin typeface="Times New Roman" panose="02020603050405020304" pitchFamily="18" charset="0"/>
              </a:rPr>
              <a:t> nhất của Chính sách mới?</a:t>
            </a:r>
            <a:endParaRPr lang="en-US" altLang="vi-VN" sz="2000" b="0" i="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54" name="Text Box 14"/>
          <p:cNvSpPr txBox="1"/>
          <p:nvPr/>
        </p:nvSpPr>
        <p:spPr>
          <a:xfrm>
            <a:off x="228600" y="5181600"/>
            <a:ext cx="3657600" cy="8223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 anchorCtr="0">
            <a:spAutoFit/>
          </a:bodyPr>
          <a:p>
            <a:pPr algn="just">
              <a:spcBef>
                <a:spcPct val="20000"/>
              </a:spcBef>
            </a:pPr>
            <a:r>
              <a:rPr lang="en-US" altLang="vi-VN" b="0" i="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Nhà nước kiểm soát chặt chẽ  kinh tế, xã hội.</a:t>
            </a:r>
            <a:endParaRPr lang="en-US" altLang="vi-VN" b="0" i="0" dirty="0">
              <a:solidFill>
                <a:srgbClr val="FF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Line 2"/>
          <p:cNvSpPr/>
          <p:nvPr/>
        </p:nvSpPr>
        <p:spPr>
          <a:xfrm>
            <a:off x="0" y="685800"/>
            <a:ext cx="9144000" cy="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10" name="Rectang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45720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vi-VN" sz="2000" b="1" dirty="0">
                <a:solidFill>
                  <a:srgbClr val="FF0000"/>
                </a:solidFill>
              </a:rPr>
              <a:t>NƯỚC MĨ GIỮA HAI CUỘC CHIẾN TRANH THẾ GIỚI (1918 – 1939)</a:t>
            </a:r>
            <a:endParaRPr lang="en-US" altLang="vi-VN" sz="2000" b="1" dirty="0">
              <a:solidFill>
                <a:srgbClr val="FF0000"/>
              </a:solidFill>
            </a:endParaRPr>
          </a:p>
        </p:txBody>
      </p:sp>
      <p:sp>
        <p:nvSpPr>
          <p:cNvPr id="17411" name="Rectangle 4"/>
          <p:cNvSpPr>
            <a:spLocks noGrp="1"/>
          </p:cNvSpPr>
          <p:nvPr>
            <p:ph idx="1"/>
          </p:nvPr>
        </p:nvSpPr>
        <p:spPr>
          <a:xfrm>
            <a:off x="152400" y="685800"/>
            <a:ext cx="7620000" cy="457200"/>
          </a:xfrm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vi-VN" sz="2400" b="1" dirty="0">
                <a:solidFill>
                  <a:srgbClr val="0000FF"/>
                </a:solidFill>
              </a:rPr>
              <a:t>II. NƯỚC MĨ TRONG NHỮNG NĂM 1929 - 1939</a:t>
            </a:r>
            <a:endParaRPr lang="en-US" altLang="vi-VN" sz="2400" b="1" dirty="0">
              <a:solidFill>
                <a:srgbClr val="0000FF"/>
              </a:solidFill>
            </a:endParaRPr>
          </a:p>
          <a:p>
            <a:pPr eaLnBrk="1" hangingPunct="1"/>
            <a:endParaRPr lang="en-US" altLang="vi-VN" sz="2400" dirty="0"/>
          </a:p>
        </p:txBody>
      </p:sp>
      <p:sp>
        <p:nvSpPr>
          <p:cNvPr id="17412" name="Text Box 5"/>
          <p:cNvSpPr txBox="1"/>
          <p:nvPr/>
        </p:nvSpPr>
        <p:spPr>
          <a:xfrm>
            <a:off x="152400" y="1143000"/>
            <a:ext cx="66294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>
              <a:spcBef>
                <a:spcPct val="20000"/>
              </a:spcBef>
            </a:pPr>
            <a:r>
              <a:rPr lang="en-US" altLang="vi-VN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2. Chính sách mới của Tổng thống Ph.Ru-dơ-ven</a:t>
            </a:r>
            <a:endParaRPr lang="en-US" altLang="vi-VN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7413" name="Line 6"/>
          <p:cNvSpPr/>
          <p:nvPr/>
        </p:nvSpPr>
        <p:spPr>
          <a:xfrm>
            <a:off x="4495800" y="1524000"/>
            <a:ext cx="0" cy="533400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14" name="Rectangle 7"/>
          <p:cNvSpPr/>
          <p:nvPr/>
        </p:nvSpPr>
        <p:spPr>
          <a:xfrm>
            <a:off x="4648200" y="1752600"/>
            <a:ext cx="4114800" cy="381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en-US" altLang="vi-VN" b="0" i="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Tác dụng của </a:t>
            </a:r>
            <a:r>
              <a:rPr lang="en-US" altLang="vi-VN" i="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Chính sách mới?</a:t>
            </a:r>
            <a:endParaRPr lang="en-US" altLang="vi-VN" i="0" dirty="0">
              <a:solidFill>
                <a:srgbClr val="FF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7415" name="Rectangle 8"/>
          <p:cNvSpPr/>
          <p:nvPr/>
        </p:nvSpPr>
        <p:spPr>
          <a:xfrm>
            <a:off x="152400" y="1600200"/>
            <a:ext cx="4038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spcBef>
                <a:spcPct val="20000"/>
              </a:spcBef>
            </a:pP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- Nội dung:</a:t>
            </a:r>
            <a:r>
              <a:rPr lang="en-US" altLang="vi-VN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</a:rPr>
              <a:t>(SGK, tr.95)</a:t>
            </a:r>
            <a:r>
              <a:rPr lang="en-US" altLang="vi-VN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vi-VN" b="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vi-VN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  </a:t>
            </a:r>
            <a:endParaRPr lang="en-US" altLang="vi-VN" b="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6" name="Line 9"/>
          <p:cNvSpPr/>
          <p:nvPr/>
        </p:nvSpPr>
        <p:spPr>
          <a:xfrm>
            <a:off x="4495800" y="2286000"/>
            <a:ext cx="4648200" cy="0"/>
          </a:xfrm>
          <a:prstGeom prst="line">
            <a:avLst/>
          </a:prstGeom>
          <a:ln w="1905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17" name="Rectangle 12"/>
          <p:cNvSpPr/>
          <p:nvPr/>
        </p:nvSpPr>
        <p:spPr>
          <a:xfrm>
            <a:off x="152400" y="2057400"/>
            <a:ext cx="4114800" cy="381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- Tác dụng:</a:t>
            </a:r>
            <a:endParaRPr lang="en-US" altLang="vi-VN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3501" name="Rectangle 13"/>
          <p:cNvSpPr/>
          <p:nvPr/>
        </p:nvSpPr>
        <p:spPr>
          <a:xfrm>
            <a:off x="381000" y="2514600"/>
            <a:ext cx="4114800" cy="2895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Đưa nước Mỹ thoát khỏi khủng hoảng.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Cứu nguy cho chủ nghĩa tư bản Mỹ.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Giải quyết phần nào khó khăn cho người lao động.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altLang="vi-VN" b="0" i="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Góp phần duy trì chế độ dân chủ tư sản.</a:t>
            </a:r>
            <a:endParaRPr lang="en-US" altLang="vi-VN" b="0" i="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vi-VN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vi-VN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1905</Words>
  <Application>WPS Presentation</Application>
  <PresentationFormat/>
  <Paragraphs>77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Symbol</vt:lpstr>
      <vt:lpstr>Tahoma</vt:lpstr>
      <vt:lpstr>Calibri</vt:lpstr>
      <vt:lpstr>Microsoft YaHei</vt:lpstr>
      <vt:lpstr>Arial Unicode MS</vt:lpstr>
      <vt:lpstr>VNI-Times</vt:lpstr>
      <vt:lpstr>.VnTime</vt:lpstr>
      <vt:lpstr>Default Design</vt:lpstr>
      <vt:lpstr>TIẾT 28: BÀI 18 NƯỚC MĨ GIỮA HAI CUỘC CHIẾN TRANH THẾ GIỚI (1918 – 1939)</vt:lpstr>
      <vt:lpstr>NƯỚC MĨ GIỮA HAI CUỘC CHIẾN TRANH THẾ GIỚI (1918 – 1939)</vt:lpstr>
      <vt:lpstr>NƯỚC MĨ GIỮA HAI CUỘC CHIẾN TRANH THẾ GIỚI (1918 – 1939)</vt:lpstr>
      <vt:lpstr>NƯỚC MĨ GIỮA HAI CUỘC CHIẾN TRANH THẾ GIỚI (1918 – 1939)</vt:lpstr>
      <vt:lpstr>NƯỚC MĨ GIỮA HAI CUỘC CHIẾN TRANH THẾ GIỚI (1918 – 1939)</vt:lpstr>
      <vt:lpstr>NƯỚC MĨ GIỮA HAI CUỘC CHIẾN TRANH THẾ GIỚI (1918 – 1939)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lanng</cp:lastModifiedBy>
  <cp:revision>4</cp:revision>
  <dcterms:created xsi:type="dcterms:W3CDTF">2006-12-02T12:43:00Z</dcterms:created>
  <dcterms:modified xsi:type="dcterms:W3CDTF">2022-12-03T15:16:23Z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6B1E1AE7290C44B8B6BA93E1430BD148</vt:lpwstr>
  </property>
  <property fmtid="{D5CDD505-2E9C-101B-9397-08002B2CF9AE}" pid="3" name="KSOProductBuildVer">
    <vt:lpwstr>1033-11.2.0.11417</vt:lpwstr>
  </property>
</Properties>
</file>