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64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jpeg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slide" Target="slide2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2" name="Group 2"/>
          <p:cNvGrpSpPr/>
          <p:nvPr/>
        </p:nvGrpSpPr>
        <p:grpSpPr>
          <a:xfrm>
            <a:off x="0" y="685800"/>
            <a:ext cx="9144000" cy="4191000"/>
            <a:chOff x="0" y="0"/>
            <a:chExt cx="5760" cy="2640"/>
          </a:xfrm>
        </p:grpSpPr>
        <p:pic>
          <p:nvPicPr>
            <p:cNvPr id="2060" name="Picture 3" descr="D:\GIAI TRI\IMAGE\SUU TAM\sumo26.jp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3168" cy="264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1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8" y="0"/>
              <a:ext cx="2592" cy="264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5125" name="Group 5"/>
          <p:cNvGrpSpPr/>
          <p:nvPr/>
        </p:nvGrpSpPr>
        <p:grpSpPr>
          <a:xfrm>
            <a:off x="0" y="0"/>
            <a:ext cx="9144000" cy="6867525"/>
            <a:chOff x="0" y="-6"/>
            <a:chExt cx="5760" cy="4326"/>
          </a:xfrm>
        </p:grpSpPr>
        <p:pic>
          <p:nvPicPr>
            <p:cNvPr id="2058" name="Picture 5" descr="3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6"/>
              <a:ext cx="5760" cy="43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9" name="Text Box 7"/>
            <p:cNvSpPr txBox="1"/>
            <p:nvPr/>
          </p:nvSpPr>
          <p:spPr>
            <a:xfrm>
              <a:off x="336" y="288"/>
              <a:ext cx="16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>
                <a:spcBef>
                  <a:spcPct val="50000"/>
                </a:spcBef>
              </a:pPr>
              <a:r>
                <a:rPr sz="2400" dirty="0">
                  <a:latin typeface="Times New Roman" panose="02020603050405020304" pitchFamily="18" charset="0"/>
                </a:rPr>
                <a:t>NÚI PHÚ SĨ</a:t>
              </a:r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128" name="AutoShape 8"/>
          <p:cNvSpPr/>
          <p:nvPr/>
        </p:nvSpPr>
        <p:spPr>
          <a:xfrm>
            <a:off x="2590800" y="1828800"/>
            <a:ext cx="4267200" cy="2514600"/>
          </a:xfrm>
          <a:prstGeom prst="cloudCallout">
            <a:avLst>
              <a:gd name="adj1" fmla="val -43750"/>
              <a:gd name="adj2" fmla="val 8819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dirty="0">
                <a:latin typeface="Times New Roman" panose="02020603050405020304" pitchFamily="18" charset="0"/>
              </a:rPr>
              <a:t>Những hình ảnh này gợi cho em liên tưởng tới đất nước nào trên thế giới?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5129" name="AutoShape 9"/>
          <p:cNvSpPr/>
          <p:nvPr/>
        </p:nvSpPr>
        <p:spPr>
          <a:xfrm>
            <a:off x="2743200" y="1981200"/>
            <a:ext cx="4267200" cy="2057400"/>
          </a:xfrm>
          <a:prstGeom prst="cloudCallout">
            <a:avLst>
              <a:gd name="adj1" fmla="val -43750"/>
              <a:gd name="adj2" fmla="val 118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dirty="0">
                <a:latin typeface="Times New Roman" panose="02020603050405020304" pitchFamily="18" charset="0"/>
              </a:rPr>
              <a:t>Em hãy trình bày những hiểu biết của mình về Nhật Bản?</a:t>
            </a:r>
            <a:endParaRPr sz="2400" dirty="0">
              <a:latin typeface="Times New Roman" panose="02020603050405020304" pitchFamily="18" charset="0"/>
            </a:endParaRPr>
          </a:p>
        </p:txBody>
      </p:sp>
      <p:grpSp>
        <p:nvGrpSpPr>
          <p:cNvPr id="5130" name="Group 10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6" name="Picture 4" descr="image00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1056"/>
              <a:ext cx="5760" cy="3264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2057" name="Rectangle 5"/>
            <p:cNvSpPr/>
            <p:nvPr/>
          </p:nvSpPr>
          <p:spPr>
            <a:xfrm>
              <a:off x="0" y="0"/>
              <a:ext cx="5760" cy="1056"/>
            </a:xfrm>
            <a:prstGeom prst="rect">
              <a:avLst/>
            </a:prstGeom>
            <a:solidFill>
              <a:schemeClr val="tx1"/>
            </a:solidFill>
            <a:ln w="9525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1"/>
            <a:p>
              <a:pPr algn="just"/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một quốc gia đảo hình vòng cung, có diện tích tổng cộng l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37.7843 km vuông, nằm theo sườn phía đông lục địa châu Á. Thường được biết đến với tên gọi: “xứ sở hoa anh đ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o”, “đất nước mặt trời mọc”.</a:t>
              </a:r>
              <a:endParaRPr lang="vi-VN" altLang="x-none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055" name="Text Box 13"/>
          <p:cNvSpPr txBox="1"/>
          <p:nvPr/>
        </p:nvSpPr>
        <p:spPr>
          <a:xfrm>
            <a:off x="990600" y="0"/>
            <a:ext cx="624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QUAN SÁT CÁC HÌNH ẢNH SAU</a:t>
            </a:r>
            <a:endParaRPr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8" grpId="1" animBg="1"/>
      <p:bldP spid="5129" grpId="0" animBg="1"/>
      <p:bldP spid="512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ext Box 2"/>
          <p:cNvSpPr txBox="1"/>
          <p:nvPr/>
        </p:nvSpPr>
        <p:spPr>
          <a:xfrm>
            <a:off x="152400" y="0"/>
            <a:ext cx="8991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/>
            <a:r>
              <a:rPr lang="en-US" sz="1400" b="1" dirty="0">
                <a:latin typeface="Times New Roman" panose="02020603050405020304" pitchFamily="18" charset="0"/>
              </a:rPr>
              <a:t>CHỦ ĐỀ 3:CHÂU Á GIỮA HAI CUỘC CHIẾN TRANH THẾ GIỚI (1918-1939)</a:t>
            </a:r>
            <a:endParaRPr lang="en-US" sz="1400" b="1" dirty="0"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sz="1400" b="1" dirty="0">
                <a:latin typeface="Times New Roman" panose="02020603050405020304" pitchFamily="18" charset="0"/>
              </a:rPr>
              <a:t>NỘI DUNG 1</a:t>
            </a:r>
            <a:r>
              <a:rPr sz="1400" b="1" dirty="0">
                <a:latin typeface="Times New Roman" panose="02020603050405020304" pitchFamily="18" charset="0"/>
              </a:rPr>
              <a:t>:</a:t>
            </a:r>
            <a:r>
              <a:rPr lang="vi-VN" altLang="x-none" sz="1400" b="1" dirty="0">
                <a:latin typeface="Times New Roman" panose="02020603050405020304" pitchFamily="18" charset="0"/>
              </a:rPr>
              <a:t> </a:t>
            </a:r>
            <a:r>
              <a:rPr sz="1400" b="1" dirty="0">
                <a:latin typeface="Times New Roman" panose="02020603050405020304" pitchFamily="18" charset="0"/>
              </a:rPr>
              <a:t>NHẬT BẢN GIỮA HAI CUỘC CHIẾN TRANH THẾ GIỚI</a:t>
            </a:r>
            <a:r>
              <a:rPr sz="1400" dirty="0">
                <a:latin typeface="Times New Roman" panose="02020603050405020304" pitchFamily="18" charset="0"/>
              </a:rPr>
              <a:t> </a:t>
            </a:r>
            <a:endParaRPr sz="1400" dirty="0">
              <a:latin typeface="Times New Roman" panose="02020603050405020304" pitchFamily="18" charset="0"/>
            </a:endParaRPr>
          </a:p>
        </p:txBody>
      </p:sp>
      <p:sp>
        <p:nvSpPr>
          <p:cNvPr id="3075" name="Line 3"/>
          <p:cNvSpPr/>
          <p:nvPr/>
        </p:nvSpPr>
        <p:spPr>
          <a:xfrm>
            <a:off x="5181600" y="504825"/>
            <a:ext cx="0" cy="63531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8" name="Text Box 4"/>
          <p:cNvSpPr txBox="1"/>
          <p:nvPr/>
        </p:nvSpPr>
        <p:spPr>
          <a:xfrm>
            <a:off x="38100" y="457200"/>
            <a:ext cx="51054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I. Nhật Bản sau chiến tranh thế giới thứ nhất.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6149" name="AutoShape 5"/>
          <p:cNvSpPr/>
          <p:nvPr/>
        </p:nvSpPr>
        <p:spPr>
          <a:xfrm>
            <a:off x="5410200" y="762000"/>
            <a:ext cx="3505200" cy="3200400"/>
          </a:xfrm>
          <a:prstGeom prst="cloudCallout">
            <a:avLst>
              <a:gd name="adj1" fmla="val -46194"/>
              <a:gd name="adj2" fmla="val 6999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b="1" i="1" dirty="0">
                <a:latin typeface="Times New Roman" panose="02020603050405020304" pitchFamily="18" charset="0"/>
              </a:rPr>
              <a:t>Hãy nêu những nét chính của tình hình kinh tế nước Nhật sau chiến tranh thế giới thứ nhất?</a:t>
            </a:r>
            <a:endParaRPr sz="2400" b="1" i="1" dirty="0">
              <a:latin typeface="Times New Roman" panose="02020603050405020304" pitchFamily="18" charset="0"/>
            </a:endParaRPr>
          </a:p>
        </p:txBody>
      </p:sp>
      <p:sp>
        <p:nvSpPr>
          <p:cNvPr id="6150" name="Text Box 6"/>
          <p:cNvSpPr txBox="1"/>
          <p:nvPr/>
        </p:nvSpPr>
        <p:spPr>
          <a:xfrm>
            <a:off x="76200" y="866775"/>
            <a:ext cx="426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* Kinh tế: 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6151" name="Text Box 7"/>
          <p:cNvSpPr txBox="1"/>
          <p:nvPr/>
        </p:nvSpPr>
        <p:spPr>
          <a:xfrm>
            <a:off x="76835" y="1668145"/>
            <a:ext cx="5105400" cy="1554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lnSpc>
                <a:spcPct val="85000"/>
              </a:lnSpc>
              <a:spcBef>
                <a:spcPct val="50000"/>
              </a:spcBef>
              <a:buChar char="-"/>
            </a:pPr>
            <a:r>
              <a:rPr sz="2000" dirty="0">
                <a:latin typeface="Times New Roman" panose="02020603050405020304" pitchFamily="18" charset="0"/>
              </a:rPr>
              <a:t>Trong chiến tranh thế giới thứ nhất Nhật thu nhiều lợi nhuận (sản lượng công nghiệp tăng 5 lần). </a:t>
            </a:r>
            <a:endParaRPr sz="2000" dirty="0">
              <a:latin typeface="Times New Roman" panose="02020603050405020304" pitchFamily="18" charset="0"/>
            </a:endParaRPr>
          </a:p>
          <a:p>
            <a:pPr algn="just" eaLnBrk="0" hangingPunct="0">
              <a:lnSpc>
                <a:spcPct val="85000"/>
              </a:lnSpc>
              <a:spcBef>
                <a:spcPct val="50000"/>
              </a:spcBef>
              <a:buChar char="-"/>
            </a:pPr>
            <a:r>
              <a:rPr sz="2000" dirty="0">
                <a:latin typeface="Times New Roman" panose="02020603050405020304" pitchFamily="18" charset="0"/>
              </a:rPr>
              <a:t> Sau chiến tranh, kinh tế Nhật ngày càng gặp khó khăn: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6152" name="AutoShape 8"/>
          <p:cNvSpPr/>
          <p:nvPr/>
        </p:nvSpPr>
        <p:spPr>
          <a:xfrm>
            <a:off x="5334000" y="1905000"/>
            <a:ext cx="3505200" cy="2743200"/>
          </a:xfrm>
          <a:prstGeom prst="cloudCallout">
            <a:avLst>
              <a:gd name="adj1" fmla="val -46194"/>
              <a:gd name="adj2" fmla="val 8999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b="1" i="1" dirty="0">
                <a:latin typeface="Times New Roman" panose="02020603050405020304" pitchFamily="18" charset="0"/>
              </a:rPr>
              <a:t>?Vì sao sau chiến tranh, kinh tế Nhật ngày càng gặp khó khăn ?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6153" name="Text Box 9"/>
          <p:cNvSpPr txBox="1"/>
          <p:nvPr/>
        </p:nvSpPr>
        <p:spPr>
          <a:xfrm>
            <a:off x="76200" y="3276600"/>
            <a:ext cx="51054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 Nông nghiệp vẫn lạc hậu không có gì thay đổi so với công nghiệp.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6155" name="Text Box 11"/>
          <p:cNvSpPr txBox="1"/>
          <p:nvPr/>
        </p:nvSpPr>
        <p:spPr>
          <a:xfrm>
            <a:off x="38735" y="3981450"/>
            <a:ext cx="51816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+ Giá gạo tăng cao, đời sống nhân dân khó khăn.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6156" name="Text Box 12"/>
          <p:cNvSpPr txBox="1"/>
          <p:nvPr/>
        </p:nvSpPr>
        <p:spPr>
          <a:xfrm>
            <a:off x="153035" y="4495800"/>
            <a:ext cx="51054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-&gt; Phát triển mạnh nhưng tốc độ tăng trưởng không đều, không ổn định.</a:t>
            </a:r>
            <a:endParaRPr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 animBg="1"/>
      <p:bldP spid="6149" grpId="1" animBg="1"/>
      <p:bldP spid="6150" grpId="0"/>
      <p:bldP spid="6151" grpId="0"/>
      <p:bldP spid="6152" grpId="0" animBg="1"/>
      <p:bldP spid="6152" grpId="1" animBg="1"/>
      <p:bldP spid="6153" grpId="0"/>
      <p:bldP spid="6155" grpId="0"/>
      <p:bldP spid="6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228600"/>
            <a:ext cx="9144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2400" kern="1200" cap="none" spc="0" normalizeH="0" baseline="0" noProof="0">
                <a:latin typeface="Times New Roman" panose="02020603050405020304" pitchFamily="18" charset="0"/>
                <a:ea typeface="+mn-ea"/>
                <a:cs typeface="+mn-cs"/>
              </a:rPr>
              <a:t>QUAN SÁT NHỮNG HÌNH ẢNH VỀ TRẬN ĐỘNG ĐẤT NĂM 1923</a:t>
            </a:r>
            <a:endParaRPr kumimoji="0" lang="en-US" sz="2400" kern="1200" cap="none" spc="0" normalizeH="0" baseline="0" noProof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algn="ctr" defTabSz="914400" eaLnBrk="0" hangingPunct="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2400" b="1" kern="1200" cap="none" spc="0" normalizeH="0" baseline="0" noProof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Mạnh 8.3 độ rich-te, làm 143 000 người chết</a:t>
            </a:r>
            <a:endParaRPr kumimoji="0" lang="en-US" sz="2400" b="1" kern="1200" cap="none" spc="0" normalizeH="0" baseline="0" noProof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29703" name="Picture 7" descr="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219200"/>
            <a:ext cx="8991600" cy="548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706" name="Picture 10" descr="e50"/>
          <p:cNvPicPr>
            <a:picLocks noChangeAspect="1"/>
          </p:cNvPicPr>
          <p:nvPr/>
        </p:nvPicPr>
        <p:blipFill>
          <a:blip r:embed="rId2">
            <a:lum bright="-6000"/>
          </a:blip>
          <a:stretch>
            <a:fillRect/>
          </a:stretch>
        </p:blipFill>
        <p:spPr>
          <a:xfrm>
            <a:off x="152400" y="1219200"/>
            <a:ext cx="8991600" cy="548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704" name="Picture 8" descr="e4"/>
          <p:cNvPicPr>
            <a:picLocks noChangeAspect="1"/>
          </p:cNvPicPr>
          <p:nvPr/>
        </p:nvPicPr>
        <p:blipFill>
          <a:blip r:embed="rId3">
            <a:lum bright="-12000" contrast="18000"/>
          </a:blip>
          <a:stretch>
            <a:fillRect/>
          </a:stretch>
        </p:blipFill>
        <p:spPr>
          <a:xfrm>
            <a:off x="152400" y="1219200"/>
            <a:ext cx="8991600" cy="548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2" name="AutoShape 6">
            <a:hlinkClick r:id="rId4" action="ppaction://hlinksldjump"/>
          </p:cNvPr>
          <p:cNvSpPr/>
          <p:nvPr/>
        </p:nvSpPr>
        <p:spPr>
          <a:xfrm>
            <a:off x="8001000" y="6553200"/>
            <a:ext cx="1143000" cy="304800"/>
          </a:xfrm>
          <a:prstGeom prst="actionButtonHome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Line 3"/>
          <p:cNvSpPr/>
          <p:nvPr/>
        </p:nvSpPr>
        <p:spPr>
          <a:xfrm>
            <a:off x="5105400" y="533400"/>
            <a:ext cx="0" cy="6172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3" name="Text Box 4"/>
          <p:cNvSpPr txBox="1"/>
          <p:nvPr/>
        </p:nvSpPr>
        <p:spPr>
          <a:xfrm>
            <a:off x="0" y="285750"/>
            <a:ext cx="5029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I. Nhật Bản sau chiến tranh thế giới thứ nhất.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8197" name="Text Box 5"/>
          <p:cNvSpPr txBox="1"/>
          <p:nvPr/>
        </p:nvSpPr>
        <p:spPr>
          <a:xfrm>
            <a:off x="0" y="609600"/>
            <a:ext cx="5029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* Tình hình xã hội: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8198" name="AutoShape 6"/>
          <p:cNvSpPr/>
          <p:nvPr/>
        </p:nvSpPr>
        <p:spPr>
          <a:xfrm>
            <a:off x="6019800" y="1219200"/>
            <a:ext cx="2743200" cy="3276600"/>
          </a:xfrm>
          <a:prstGeom prst="cloudCallout">
            <a:avLst>
              <a:gd name="adj1" fmla="val -31019"/>
              <a:gd name="adj2" fmla="val 7800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dirty="0">
                <a:latin typeface="Times New Roman" panose="02020603050405020304" pitchFamily="18" charset="0"/>
              </a:rPr>
              <a:t>Những khó khăn về kinh tế đã tác động như thế nào đến tình hình xã hội?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8199" name="Text Box 7"/>
          <p:cNvSpPr txBox="1"/>
          <p:nvPr/>
        </p:nvSpPr>
        <p:spPr>
          <a:xfrm>
            <a:off x="0" y="990600"/>
            <a:ext cx="50292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/>
            <a:r>
              <a:rPr sz="2000" dirty="0">
                <a:latin typeface="Times New Roman" panose="02020603050405020304" pitchFamily="18" charset="0"/>
              </a:rPr>
              <a:t>- 1918, Cuộc " bạo động lúa gạo "bùng nổ lôi cuốn hơn 10 triệu người tham gia</a:t>
            </a:r>
            <a:endParaRPr sz="2000" dirty="0">
              <a:latin typeface="Times New Roman" panose="02020603050405020304" pitchFamily="18" charset="0"/>
            </a:endParaRPr>
          </a:p>
          <a:p>
            <a:pPr algn="just" eaLnBrk="0" hangingPunct="0"/>
            <a:r>
              <a:rPr sz="2000" dirty="0">
                <a:latin typeface="Times New Roman" panose="02020603050405020304" pitchFamily="18" charset="0"/>
              </a:rPr>
              <a:t>- Phong trào bãi công diễn ra sôi nổi.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8200" name="AutoShape 8"/>
          <p:cNvSpPr/>
          <p:nvPr/>
        </p:nvSpPr>
        <p:spPr>
          <a:xfrm>
            <a:off x="6172200" y="1371600"/>
            <a:ext cx="2743200" cy="2057400"/>
          </a:xfrm>
          <a:prstGeom prst="cloudCallout">
            <a:avLst>
              <a:gd name="adj1" fmla="val -20079"/>
              <a:gd name="adj2" fmla="val 10879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dirty="0">
                <a:latin typeface="Times New Roman" panose="02020603050405020304" pitchFamily="18" charset="0"/>
              </a:rPr>
              <a:t>Kết quả của các phong trào đó là gì?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8201" name="Text Box 9"/>
          <p:cNvSpPr txBox="1"/>
          <p:nvPr/>
        </p:nvSpPr>
        <p:spPr>
          <a:xfrm>
            <a:off x="0" y="1981200"/>
            <a:ext cx="50292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-&gt; 7.1922, ĐCS Nhật ra đời, trở thành lực lượng lãnh đạo phong trào công nhân. </a:t>
            </a:r>
            <a:endParaRPr sz="2000" dirty="0">
              <a:latin typeface="Times New Roman" panose="02020603050405020304" pitchFamily="18" charset="0"/>
            </a:endParaRPr>
          </a:p>
        </p:txBody>
      </p:sp>
      <p:grpSp>
        <p:nvGrpSpPr>
          <p:cNvPr id="8202" name="Group 10"/>
          <p:cNvGrpSpPr/>
          <p:nvPr/>
        </p:nvGrpSpPr>
        <p:grpSpPr>
          <a:xfrm>
            <a:off x="5105400" y="533400"/>
            <a:ext cx="4038600" cy="6353175"/>
            <a:chOff x="3216" y="336"/>
            <a:chExt cx="2544" cy="4002"/>
          </a:xfrm>
        </p:grpSpPr>
        <p:pic>
          <p:nvPicPr>
            <p:cNvPr id="5133" name="Picture 11" descr="katayama"/>
            <p:cNvPicPr>
              <a:picLocks noChangeAspect="1"/>
            </p:cNvPicPr>
            <p:nvPr/>
          </p:nvPicPr>
          <p:blipFill>
            <a:blip r:embed="rId1">
              <a:lum bright="-17999"/>
            </a:blip>
            <a:stretch>
              <a:fillRect/>
            </a:stretch>
          </p:blipFill>
          <p:spPr>
            <a:xfrm>
              <a:off x="3216" y="336"/>
              <a:ext cx="2544" cy="302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34" name="Text Box 12"/>
            <p:cNvSpPr txBox="1"/>
            <p:nvPr/>
          </p:nvSpPr>
          <p:spPr>
            <a:xfrm>
              <a:off x="3216" y="3360"/>
              <a:ext cx="2544" cy="9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just" eaLnBrk="0" hangingPunct="0">
                <a:spcBef>
                  <a:spcPct val="50000"/>
                </a:spcBef>
              </a:pPr>
              <a:r>
                <a:rPr sz="2400" dirty="0">
                  <a:latin typeface="Times New Roman" panose="02020603050405020304" pitchFamily="18" charset="0"/>
                </a:rPr>
                <a:t>Ka-tai-a-ma Xen, nhà hoạt động cách mạng lỗi lạc, người sáng lập ra Đảng Cộng sản Nhật Bản</a:t>
              </a:r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8205" name="AutoShape 13"/>
          <p:cNvSpPr/>
          <p:nvPr/>
        </p:nvSpPr>
        <p:spPr>
          <a:xfrm>
            <a:off x="6019800" y="1295400"/>
            <a:ext cx="2133600" cy="2971800"/>
          </a:xfrm>
          <a:prstGeom prst="cloudCallout">
            <a:avLst>
              <a:gd name="adj1" fmla="val -22917"/>
              <a:gd name="adj2" fmla="val 8028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0" hangingPunct="0"/>
            <a:r>
              <a:rPr sz="2400" i="1" dirty="0">
                <a:latin typeface="Times New Roman" panose="02020603050405020304" pitchFamily="18" charset="0"/>
              </a:rPr>
              <a:t>Đến năm 1927 tình hình nước Nhật như thế nào?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8206" name="Text Box 14"/>
          <p:cNvSpPr txBox="1"/>
          <p:nvPr/>
        </p:nvSpPr>
        <p:spPr>
          <a:xfrm>
            <a:off x="0" y="2590800"/>
            <a:ext cx="51054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0" hangingPunct="0"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- 1927, Nhật Bản lâm vào cuộc khủng hoảng tài chính, chấm dứt sự phục hồi của nền kinh tế. 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5132" name="Text Box 2"/>
          <p:cNvSpPr txBox="1"/>
          <p:nvPr/>
        </p:nvSpPr>
        <p:spPr>
          <a:xfrm>
            <a:off x="152400" y="0"/>
            <a:ext cx="8991600" cy="307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/>
            <a:r>
              <a:rPr sz="1400" b="1" dirty="0">
                <a:latin typeface="Times New Roman" panose="02020603050405020304" pitchFamily="18" charset="0"/>
              </a:rPr>
              <a:t>BÀI 19 – TIẾT 2</a:t>
            </a:r>
            <a:r>
              <a:rPr lang="vi-VN" altLang="x-none" sz="1400" b="1" dirty="0">
                <a:latin typeface="Times New Roman" panose="02020603050405020304" pitchFamily="18" charset="0"/>
              </a:rPr>
              <a:t>2</a:t>
            </a:r>
            <a:r>
              <a:rPr sz="1400" b="1" dirty="0">
                <a:latin typeface="Times New Roman" panose="02020603050405020304" pitchFamily="18" charset="0"/>
              </a:rPr>
              <a:t>:</a:t>
            </a:r>
            <a:r>
              <a:rPr lang="vi-VN" altLang="x-none" sz="1400" b="1" dirty="0">
                <a:latin typeface="Times New Roman" panose="02020603050405020304" pitchFamily="18" charset="0"/>
              </a:rPr>
              <a:t> </a:t>
            </a:r>
            <a:r>
              <a:rPr sz="1400" b="1" dirty="0">
                <a:latin typeface="Times New Roman" panose="02020603050405020304" pitchFamily="18" charset="0"/>
              </a:rPr>
              <a:t>NHẬT BẢN GIỮA HAI CUỘC CHIẾN TRANH THẾ GIỚI</a:t>
            </a:r>
            <a:r>
              <a:rPr sz="1400" dirty="0">
                <a:latin typeface="Times New Roman" panose="02020603050405020304" pitchFamily="18" charset="0"/>
              </a:rPr>
              <a:t> </a:t>
            </a:r>
            <a:endParaRPr sz="1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 animBg="1"/>
      <p:bldP spid="8198" grpId="1" animBg="1"/>
      <p:bldP spid="8199" grpId="0"/>
      <p:bldP spid="8200" grpId="0" animBg="1"/>
      <p:bldP spid="8200" grpId="1" animBg="1"/>
      <p:bldP spid="8201" grpId="0"/>
      <p:bldP spid="8205" grpId="0" animBg="1"/>
      <p:bldP spid="8205" grpId="1" animBg="1"/>
      <p:bldP spid="820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1774</Words>
  <Application>WPS Presentation</Application>
  <PresentationFormat>On-screen Show (4:3)</PresentationFormat>
  <Paragraphs>54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Times New Roman</vt:lpstr>
      <vt:lpstr>.VnTimeH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full</dc:creator>
  <cp:lastModifiedBy>lanng</cp:lastModifiedBy>
  <cp:revision>13</cp:revision>
  <dcterms:created xsi:type="dcterms:W3CDTF">2010-11-22T10:56:37Z</dcterms:created>
  <dcterms:modified xsi:type="dcterms:W3CDTF">2022-12-03T15:21:04Z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93019CC5693B430787ADDB28AF882546</vt:lpwstr>
  </property>
  <property fmtid="{D5CDD505-2E9C-101B-9397-08002B2CF9AE}" pid="3" name="KSOProductBuildVer">
    <vt:lpwstr>1033-11.2.0.11417</vt:lpwstr>
  </property>
</Properties>
</file>