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 id="264" r:id="rId5"/>
    <p:sldId id="268" r:id="rId6"/>
    <p:sldId id="269" r:id="rId7"/>
    <p:sldId id="272" r:id="rId8"/>
    <p:sldId id="270" r:id="rId9"/>
    <p:sldId id="273" r:id="rId10"/>
    <p:sldId id="277" r:id="rId11"/>
    <p:sldId id="278" r:id="rId12"/>
    <p:sldId id="279" r:id="rId13"/>
    <p:sldId id="280" r:id="rId14"/>
    <p:sldId id="281" r:id="rId15"/>
    <p:sldId id="289" r:id="rId16"/>
    <p:sldId id="290" r:id="rId17"/>
    <p:sldId id="291" r:id="rId18"/>
    <p:sldId id="292" r:id="rId19"/>
    <p:sldId id="293" r:id="rId20"/>
    <p:sldId id="294" r:id="rId21"/>
    <p:sldId id="296" r:id="rId22"/>
    <p:sldId id="297" r:id="rId23"/>
    <p:sldId id="298"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Slide Image Placeholder 1"/>
          <p:cNvSpPr>
            <a:spLocks noGrp="1" noRot="1" noChangeAspect="1" noTextEdit="1"/>
          </p:cNvSpPr>
          <p:nvPr>
            <p:ph type="sldImg"/>
          </p:nvPr>
        </p:nvSpPr>
        <p:spPr>
          <a:ln>
            <a:solidFill>
              <a:srgbClr val="000000">
                <a:alpha val="100000"/>
              </a:srgbClr>
            </a:solidFill>
            <a:miter lim="800000"/>
          </a:ln>
        </p:spPr>
      </p:sp>
      <p:sp>
        <p:nvSpPr>
          <p:cNvPr id="4710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Arial" panose="020B0604020202020204" pitchFamily="34" charset="0"/>
            </a:endParaRPr>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en-US" sz="1200" dirty="0">
                <a:solidFill>
                  <a:schemeClr val="tx1"/>
                </a:solidFill>
              </a:rPr>
            </a:fld>
            <a:endParaRPr lang="en-US" sz="120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6" descr="8"/>
          <p:cNvPicPr>
            <a:picLocks noChangeAspect="1" noChangeArrowheads="1"/>
          </p:cNvPicPr>
          <p:nvPr/>
        </p:nvPicPr>
        <p:blipFill>
          <a:blip r:embed="rId1"/>
          <a:srcRect/>
          <a:stretch>
            <a:fillRect/>
          </a:stretch>
        </p:blipFill>
        <p:spPr bwMode="auto">
          <a:xfrm>
            <a:off x="2375535" y="545465"/>
            <a:ext cx="7440613" cy="4778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7"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sp>
        <p:nvSpPr>
          <p:cNvPr id="23556" name="Text Box 4"/>
          <p:cNvSpPr txBox="1"/>
          <p:nvPr/>
        </p:nvSpPr>
        <p:spPr>
          <a:xfrm>
            <a:off x="2170430" y="1271270"/>
            <a:ext cx="4728845" cy="706755"/>
          </a:xfrm>
          <a:prstGeom prst="rect">
            <a:avLst/>
          </a:prstGeom>
          <a:noFill/>
          <a:ln w="9525">
            <a:noFill/>
          </a:ln>
        </p:spPr>
        <p:txBody>
          <a:bodyPr wrap="none">
            <a:spAutoFit/>
          </a:bodyPr>
          <a:p>
            <a:pPr eaLnBrk="0" hangingPunct="0"/>
            <a:r>
              <a:rPr lang="en-US" altLang="en-US" sz="4000" dirty="0">
                <a:solidFill>
                  <a:srgbClr val="FF0000"/>
                </a:solidFill>
                <a:latin typeface="Times New Roman" panose="02020603050405020304" pitchFamily="18" charset="0"/>
                <a:cs typeface="Times New Roman" panose="02020603050405020304" pitchFamily="18" charset="0"/>
              </a:rPr>
              <a:t>b. Tác phẩm tiêu biểu:</a:t>
            </a:r>
            <a:endParaRPr lang="en-US" altLang="en-US" sz="4000" dirty="0">
              <a:solidFill>
                <a:srgbClr val="FF0000"/>
              </a:solidFill>
              <a:latin typeface="Times New Roman" panose="02020603050405020304" pitchFamily="18" charset="0"/>
              <a:ea typeface="Times New Roman" panose="02020603050405020304" pitchFamily="18" charset="0"/>
            </a:endParaRPr>
          </a:p>
        </p:txBody>
      </p:sp>
      <p:sp>
        <p:nvSpPr>
          <p:cNvPr id="23558" name="Text Box 6"/>
          <p:cNvSpPr txBox="1"/>
          <p:nvPr/>
        </p:nvSpPr>
        <p:spPr>
          <a:xfrm>
            <a:off x="2057400" y="2362200"/>
            <a:ext cx="7176770" cy="2503170"/>
          </a:xfrm>
          <a:prstGeom prst="rect">
            <a:avLst/>
          </a:prstGeom>
          <a:noFill/>
          <a:ln w="9525">
            <a:noFill/>
          </a:ln>
        </p:spPr>
        <p:txBody>
          <a:bodyPr wrap="none">
            <a:spAutoFit/>
          </a:bodyPr>
          <a:p>
            <a:pPr>
              <a:spcBef>
                <a:spcPct val="20000"/>
              </a:spcBef>
              <a:buClr>
                <a:schemeClr val="folHlink"/>
              </a:buClr>
              <a:buSzPct val="60000"/>
              <a:buFont typeface="Wingdings" panose="05000000000000000000" pitchFamily="2" charset="2"/>
              <a:buChar char="n"/>
            </a:pPr>
            <a:r>
              <a:rPr lang="en-US" altLang="en-US" sz="2000" b="0"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Kết nạp đảng ở Điện Biên Phủ (sơn m</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cs typeface="Times New Roman" panose="02020603050405020304" pitchFamily="18" charset="0"/>
              </a:rPr>
              <a:t>i - 1963)</a:t>
            </a:r>
            <a:endParaRPr lang="en-US" altLang="en-US" sz="2800" dirty="0">
              <a:solidFill>
                <a:schemeClr val="tx1"/>
              </a:solidFill>
              <a:latin typeface="Times New Roman" panose="02020603050405020304" pitchFamily="18" charset="0"/>
              <a:cs typeface="Times New Roman" panose="02020603050405020304" pitchFamily="18" charset="0"/>
            </a:endParaRPr>
          </a:p>
          <a:p>
            <a:pPr>
              <a:spcBef>
                <a:spcPct val="20000"/>
              </a:spcBef>
              <a:buClr>
                <a:schemeClr val="folHlink"/>
              </a:buClr>
              <a:buSzPct val="60000"/>
              <a:buFont typeface="Wingdings" panose="05000000000000000000" pitchFamily="2" charset="2"/>
              <a:buChar char="n"/>
            </a:pPr>
            <a:r>
              <a:rPr lang="en-US" altLang="en-US" sz="2800" dirty="0">
                <a:solidFill>
                  <a:schemeClr val="tx1"/>
                </a:solidFill>
                <a:latin typeface="Times New Roman" panose="02020603050405020304" pitchFamily="18" charset="0"/>
                <a:cs typeface="Times New Roman" panose="02020603050405020304" pitchFamily="18" charset="0"/>
              </a:rPr>
              <a:t> Giặc đốt l</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cs typeface="Times New Roman" panose="02020603050405020304" pitchFamily="18" charset="0"/>
              </a:rPr>
              <a:t>ng tôi (sơn dầu – 1954)</a:t>
            </a:r>
            <a:endParaRPr lang="en-US" altLang="en-US" sz="2800" dirty="0">
              <a:solidFill>
                <a:schemeClr val="tx1"/>
              </a:solidFill>
              <a:latin typeface="Times New Roman" panose="02020603050405020304" pitchFamily="18" charset="0"/>
              <a:cs typeface="Times New Roman" panose="02020603050405020304" pitchFamily="18" charset="0"/>
            </a:endParaRPr>
          </a:p>
          <a:p>
            <a:pPr>
              <a:spcBef>
                <a:spcPct val="20000"/>
              </a:spcBef>
              <a:buClr>
                <a:schemeClr val="folHlink"/>
              </a:buClr>
              <a:buSzPct val="60000"/>
              <a:buFont typeface="Wingdings" panose="05000000000000000000" pitchFamily="2" charset="2"/>
              <a:buChar char="n"/>
            </a:pPr>
            <a:r>
              <a:rPr lang="en-US" altLang="en-US" sz="2800" dirty="0">
                <a:solidFill>
                  <a:schemeClr val="tx1"/>
                </a:solidFill>
                <a:latin typeface="Times New Roman" panose="02020603050405020304" pitchFamily="18" charset="0"/>
                <a:cs typeface="Times New Roman" panose="02020603050405020304" pitchFamily="18" charset="0"/>
              </a:rPr>
              <a:t> Thiếu nữ bên hoa sen (sơn dầu – 1972),</a:t>
            </a:r>
            <a:r>
              <a:rPr lang="en-US" altLang="en-US" sz="2800" dirty="0">
                <a:solidFill>
                  <a:schemeClr val="tx1"/>
                </a:solidFill>
                <a:latin typeface="Times New Roman" panose="02020603050405020304" pitchFamily="18" charset="0"/>
                <a:ea typeface="Times New Roman" panose="02020603050405020304" pitchFamily="18" charset="0"/>
              </a:rPr>
              <a:t>…</a:t>
            </a:r>
            <a:endParaRPr lang="en-US" altLang="en-US" sz="2800" dirty="0">
              <a:solidFill>
                <a:schemeClr val="tx1"/>
              </a:solidFill>
              <a:latin typeface="Times New Roman" panose="02020603050405020304" pitchFamily="18" charset="0"/>
              <a:ea typeface="Times New Roman" panose="02020603050405020304" pitchFamily="18" charset="0"/>
            </a:endParaRPr>
          </a:p>
          <a:p>
            <a:pPr>
              <a:spcBef>
                <a:spcPct val="20000"/>
              </a:spcBef>
              <a:buClr>
                <a:schemeClr val="folHlink"/>
              </a:buClr>
              <a:buSzPct val="60000"/>
              <a:buFont typeface="Wingdings" panose="05000000000000000000" pitchFamily="2" charset="2"/>
              <a:buChar char="n"/>
            </a:pPr>
            <a:r>
              <a:rPr lang="en-US" altLang="en-US" sz="2800" dirty="0">
                <a:solidFill>
                  <a:schemeClr val="tx1"/>
                </a:solidFill>
                <a:latin typeface="Times New Roman" panose="02020603050405020304" pitchFamily="18" charset="0"/>
                <a:ea typeface="Times New Roman" panose="02020603050405020304" pitchFamily="18" charset="0"/>
              </a:rPr>
              <a:t> Thanh niên thành đồng (Sơn dầu)</a:t>
            </a:r>
            <a:endParaRPr lang="en-US" altLang="en-US" sz="2800" dirty="0">
              <a:solidFill>
                <a:schemeClr val="tx1"/>
              </a:solidFill>
              <a:latin typeface="Times New Roman" panose="02020603050405020304" pitchFamily="18" charset="0"/>
              <a:cs typeface="Times New Roman" panose="02020603050405020304" pitchFamily="18" charset="0"/>
            </a:endParaRPr>
          </a:p>
          <a:p>
            <a:pPr eaLnBrk="0" hangingPunct="0"/>
            <a:endParaRPr lang="en-US" altLang="en-US" sz="28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dissolve">
                                      <p:cBhvr>
                                        <p:cTn id="11"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descr="img8"/>
          <p:cNvSpPr/>
          <p:nvPr/>
        </p:nvSpPr>
        <p:spPr>
          <a:xfrm>
            <a:off x="1530985" y="7620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pic>
        <p:nvPicPr>
          <p:cNvPr id="132099" name="Picture 3" descr="cogaivahoasen, ng sang"/>
          <p:cNvPicPr>
            <a:picLocks noChangeAspect="1"/>
          </p:cNvPicPr>
          <p:nvPr/>
        </p:nvPicPr>
        <p:blipFill>
          <a:blip r:embed="rId2"/>
          <a:stretch>
            <a:fillRect/>
          </a:stretch>
        </p:blipFill>
        <p:spPr>
          <a:xfrm>
            <a:off x="1267460" y="-703580"/>
            <a:ext cx="9144000" cy="6297930"/>
          </a:xfrm>
          <a:prstGeom prst="rect">
            <a:avLst/>
          </a:prstGeom>
          <a:noFill/>
          <a:ln w="9525">
            <a:noFill/>
          </a:ln>
        </p:spPr>
      </p:pic>
      <p:pic>
        <p:nvPicPr>
          <p:cNvPr id="132100" name="Picture 4" descr="ngsang12"/>
          <p:cNvPicPr>
            <a:picLocks noChangeAspect="1"/>
          </p:cNvPicPr>
          <p:nvPr/>
        </p:nvPicPr>
        <p:blipFill>
          <a:blip r:embed="rId3"/>
          <a:stretch>
            <a:fillRect/>
          </a:stretch>
        </p:blipFill>
        <p:spPr>
          <a:xfrm>
            <a:off x="2569210" y="-235585"/>
            <a:ext cx="7391400" cy="5844540"/>
          </a:xfrm>
          <a:prstGeom prst="rect">
            <a:avLst/>
          </a:prstGeom>
          <a:noFill/>
          <a:ln w="9525">
            <a:noFill/>
          </a:ln>
        </p:spPr>
      </p:pic>
      <p:sp>
        <p:nvSpPr>
          <p:cNvPr id="132101" name="Text Box 5"/>
          <p:cNvSpPr txBox="1"/>
          <p:nvPr/>
        </p:nvSpPr>
        <p:spPr>
          <a:xfrm>
            <a:off x="2911158" y="5853430"/>
            <a:ext cx="6383655" cy="706755"/>
          </a:xfrm>
          <a:prstGeom prst="rect">
            <a:avLst/>
          </a:prstGeom>
          <a:noFill/>
          <a:ln w="9525">
            <a:noFill/>
          </a:ln>
        </p:spPr>
        <p:txBody>
          <a:bodyPr wrap="none">
            <a:spAutoFit/>
          </a:bodyPr>
          <a:p>
            <a:r>
              <a:rPr lang="en-US" altLang="en-US" sz="4000" dirty="0">
                <a:highlight>
                  <a:srgbClr val="FFFF00"/>
                </a:highlight>
                <a:latin typeface="Times New Roman" panose="02020603050405020304" pitchFamily="18" charset="0"/>
                <a:cs typeface="Times New Roman" panose="02020603050405020304" pitchFamily="18" charset="0"/>
              </a:rPr>
              <a:t>Thiếu nữ bên hoa sen, sơn dầu</a:t>
            </a:r>
            <a:endParaRPr lang="en-US" altLang="en-US" sz="4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2103" name="Text Box 7"/>
          <p:cNvSpPr txBox="1"/>
          <p:nvPr/>
        </p:nvSpPr>
        <p:spPr>
          <a:xfrm>
            <a:off x="3540760" y="5853430"/>
            <a:ext cx="4597400" cy="1198880"/>
          </a:xfrm>
          <a:prstGeom prst="rect">
            <a:avLst/>
          </a:prstGeom>
          <a:noFill/>
          <a:ln w="9525">
            <a:noFill/>
          </a:ln>
        </p:spPr>
        <p:txBody>
          <a:bodyPr wrap="square">
            <a:spAutoFit/>
          </a:bodyPr>
          <a:p>
            <a:r>
              <a:rPr lang="en-US" altLang="en-US" sz="3600" dirty="0">
                <a:highlight>
                  <a:srgbClr val="FFFF00"/>
                </a:highlight>
                <a:latin typeface="Times New Roman" panose="02020603050405020304" pitchFamily="18" charset="0"/>
                <a:cs typeface="Times New Roman" panose="02020603050405020304" pitchFamily="18" charset="0"/>
              </a:rPr>
              <a:t>Giặc đốt l</a:t>
            </a:r>
            <a:r>
              <a:rPr lang="en-US" altLang="en-US" sz="3600" dirty="0">
                <a:highlight>
                  <a:srgbClr val="FFFF00"/>
                </a:highlight>
                <a:latin typeface="Times New Roman" panose="02020603050405020304" pitchFamily="18" charset="0"/>
                <a:ea typeface="Times New Roman" panose="02020603050405020304" pitchFamily="18" charset="0"/>
              </a:rPr>
              <a:t>à</a:t>
            </a:r>
            <a:r>
              <a:rPr lang="en-US" altLang="en-US" sz="3600" dirty="0">
                <a:highlight>
                  <a:srgbClr val="FFFF00"/>
                </a:highlight>
                <a:latin typeface="Times New Roman" panose="02020603050405020304" pitchFamily="18" charset="0"/>
                <a:cs typeface="Times New Roman" panose="02020603050405020304" pitchFamily="18" charset="0"/>
              </a:rPr>
              <a:t>ng tôi- sơn m</a:t>
            </a:r>
            <a:r>
              <a:rPr lang="en-US" altLang="en-US" sz="3600" dirty="0">
                <a:highlight>
                  <a:srgbClr val="FFFF00"/>
                </a:highlight>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i</a:t>
            </a:r>
            <a:endParaRPr lang="en-US" altLang="en-US" sz="3600" dirty="0">
              <a:latin typeface="Times New Roman" panose="02020603050405020304" pitchFamily="18" charset="0"/>
              <a:ea typeface="Times New Roman" panose="02020603050405020304" pitchFamily="18" charset="0"/>
            </a:endParaRPr>
          </a:p>
        </p:txBody>
      </p:sp>
      <p:sp>
        <p:nvSpPr>
          <p:cNvPr id="132104" name="Text Box 8"/>
          <p:cNvSpPr txBox="1"/>
          <p:nvPr/>
        </p:nvSpPr>
        <p:spPr>
          <a:xfrm>
            <a:off x="3966210" y="5608955"/>
            <a:ext cx="5412740" cy="706755"/>
          </a:xfrm>
          <a:prstGeom prst="rect">
            <a:avLst/>
          </a:prstGeom>
          <a:noFill/>
          <a:ln w="9525">
            <a:noFill/>
          </a:ln>
        </p:spPr>
        <p:txBody>
          <a:bodyPr wrap="square">
            <a:spAutoFit/>
          </a:bodyPr>
          <a:p>
            <a:r>
              <a:rPr lang="en-US" altLang="en-US" sz="4000" dirty="0">
                <a:highlight>
                  <a:srgbClr val="FFFF00"/>
                </a:highlight>
                <a:latin typeface="Times New Roman" panose="02020603050405020304" pitchFamily="18" charset="0"/>
                <a:cs typeface="Times New Roman" panose="02020603050405020304" pitchFamily="18" charset="0"/>
              </a:rPr>
              <a:t>Hạnh </a:t>
            </a:r>
            <a:r>
              <a:rPr lang="en-US" altLang="en-US" sz="3600" dirty="0">
                <a:highlight>
                  <a:srgbClr val="FFFF00"/>
                </a:highlight>
                <a:latin typeface="Times New Roman" panose="02020603050405020304" pitchFamily="18" charset="0"/>
                <a:cs typeface="Times New Roman" panose="02020603050405020304" pitchFamily="18" charset="0"/>
              </a:rPr>
              <a:t>phúc -</a:t>
            </a:r>
            <a:r>
              <a:rPr lang="en-US" altLang="en-US" sz="4000" dirty="0">
                <a:highlight>
                  <a:srgbClr val="FFFF00"/>
                </a:highlight>
                <a:latin typeface="Times New Roman" panose="02020603050405020304" pitchFamily="18" charset="0"/>
                <a:cs typeface="Times New Roman" panose="02020603050405020304" pitchFamily="18" charset="0"/>
              </a:rPr>
              <a:t> sơn dầu</a:t>
            </a:r>
            <a:endParaRPr lang="en-US" altLang="en-US" sz="4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2105" name="Picture 9" descr="giac dot lang toi, ng sang"/>
          <p:cNvPicPr>
            <a:picLocks noChangeAspect="1"/>
          </p:cNvPicPr>
          <p:nvPr/>
        </p:nvPicPr>
        <p:blipFill>
          <a:blip r:embed="rId4"/>
          <a:stretch>
            <a:fillRect/>
          </a:stretch>
        </p:blipFill>
        <p:spPr>
          <a:xfrm>
            <a:off x="1226820" y="-39370"/>
            <a:ext cx="9144000" cy="5633720"/>
          </a:xfrm>
          <a:prstGeom prst="rect">
            <a:avLst/>
          </a:prstGeom>
          <a:noFill/>
          <a:ln w="9525">
            <a:noFill/>
          </a:ln>
        </p:spPr>
      </p:pic>
      <p:sp>
        <p:nvSpPr>
          <p:cNvPr id="132109" name="Rectangle 13"/>
          <p:cNvSpPr/>
          <p:nvPr/>
        </p:nvSpPr>
        <p:spPr>
          <a:xfrm>
            <a:off x="4932045" y="5652135"/>
            <a:ext cx="5029200" cy="517525"/>
          </a:xfrm>
          <a:prstGeom prst="rect">
            <a:avLst/>
          </a:prstGeom>
          <a:noFill/>
          <a:ln w="9525">
            <a:noFill/>
          </a:ln>
        </p:spPr>
        <p:txBody>
          <a:bodyPr anchor="ctr" anchorCtr="1"/>
          <a:p>
            <a:r>
              <a:rPr lang="en-US" altLang="en-US" sz="4000" dirty="0">
                <a:latin typeface="Times New Roman" panose="02020603050405020304" pitchFamily="18" charset="0"/>
                <a:cs typeface="Times New Roman" panose="02020603050405020304" pitchFamily="18" charset="0"/>
              </a:rPr>
              <a:t>Kiều (Sơn Mài</a:t>
            </a:r>
            <a:r>
              <a:rPr lang="en-US" altLang="en-US" sz="4000" i="1" dirty="0">
                <a:latin typeface="Times New Roman" panose="02020603050405020304" pitchFamily="18" charset="0"/>
                <a:cs typeface="Times New Roman" panose="02020603050405020304" pitchFamily="18" charset="0"/>
              </a:rPr>
              <a:t>)</a:t>
            </a:r>
            <a:endParaRPr lang="en-US" altLang="en-US" sz="4000" i="1" dirty="0">
              <a:latin typeface="Times New Roman" panose="02020603050405020304" pitchFamily="18" charset="0"/>
              <a:ea typeface="Times New Roman" panose="02020603050405020304" pitchFamily="18" charset="0"/>
            </a:endParaRPr>
          </a:p>
        </p:txBody>
      </p:sp>
      <p:pic>
        <p:nvPicPr>
          <p:cNvPr id="132110" name="Picture 14" descr="Kieu - Son mai"/>
          <p:cNvPicPr>
            <a:picLocks noChangeAspect="1"/>
          </p:cNvPicPr>
          <p:nvPr/>
        </p:nvPicPr>
        <p:blipFill>
          <a:blip r:embed="rId5"/>
          <a:stretch>
            <a:fillRect/>
          </a:stretch>
        </p:blipFill>
        <p:spPr>
          <a:xfrm>
            <a:off x="1836420" y="76200"/>
            <a:ext cx="8534400" cy="5402580"/>
          </a:xfrm>
          <a:prstGeom prst="rect">
            <a:avLst/>
          </a:prstGeom>
          <a:noFill/>
          <a:ln w="9525">
            <a:noFill/>
          </a:ln>
        </p:spPr>
      </p:pic>
      <p:pic>
        <p:nvPicPr>
          <p:cNvPr id="132111" name="Picture 15" descr="ketnapdang"/>
          <p:cNvPicPr>
            <a:picLocks noChangeAspect="1"/>
          </p:cNvPicPr>
          <p:nvPr/>
        </p:nvPicPr>
        <p:blipFill>
          <a:blip r:embed="rId6"/>
          <a:stretch>
            <a:fillRect/>
          </a:stretch>
        </p:blipFill>
        <p:spPr>
          <a:xfrm>
            <a:off x="1042035" y="-688340"/>
            <a:ext cx="8810625" cy="56083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132101"/>
                                        </p:tgtEl>
                                      </p:cBhvr>
                                    </p:animEffect>
                                    <p:set>
                                      <p:cBhvr>
                                        <p:cTn id="13" dur="1" fill="hold">
                                          <p:stCondLst>
                                            <p:cond delay="499"/>
                                          </p:stCondLst>
                                        </p:cTn>
                                        <p:tgtEl>
                                          <p:spTgt spid="132101"/>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132099"/>
                                        </p:tgtEl>
                                      </p:cBhvr>
                                    </p:animEffect>
                                    <p:set>
                                      <p:cBhvr>
                                        <p:cTn id="16" dur="1" fill="hold">
                                          <p:stCondLst>
                                            <p:cond delay="499"/>
                                          </p:stCondLst>
                                        </p:cTn>
                                        <p:tgtEl>
                                          <p:spTgt spid="13209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32104"/>
                                        </p:tgtEl>
                                        <p:attrNameLst>
                                          <p:attrName>style.visibility</p:attrName>
                                        </p:attrNameLst>
                                      </p:cBhvr>
                                      <p:to>
                                        <p:strVal val="visible"/>
                                      </p:to>
                                    </p:set>
                                    <p:animEffect transition="in" filter="barn(inHorizontal)">
                                      <p:cBhvr>
                                        <p:cTn id="21" dur="500"/>
                                        <p:tgtEl>
                                          <p:spTgt spid="132104"/>
                                        </p:tgtEl>
                                      </p:cBhvr>
                                    </p:animEffect>
                                  </p:childTnLst>
                                </p:cTn>
                              </p:par>
                              <p:par>
                                <p:cTn id="22" presetID="16" presetClass="entr" presetSubtype="26" fill="hold" nodeType="withEffect">
                                  <p:stCondLst>
                                    <p:cond delay="0"/>
                                  </p:stCondLst>
                                  <p:childTnLst>
                                    <p:set>
                                      <p:cBhvr>
                                        <p:cTn id="23" dur="1" fill="hold">
                                          <p:stCondLst>
                                            <p:cond delay="0"/>
                                          </p:stCondLst>
                                        </p:cTn>
                                        <p:tgtEl>
                                          <p:spTgt spid="132100"/>
                                        </p:tgtEl>
                                        <p:attrNameLst>
                                          <p:attrName>style.visibility</p:attrName>
                                        </p:attrNameLst>
                                      </p:cBhvr>
                                      <p:to>
                                        <p:strVal val="visible"/>
                                      </p:to>
                                    </p:set>
                                    <p:animEffect transition="in" filter="barn(inHorizontal)">
                                      <p:cBhvr>
                                        <p:cTn id="24" dur="500"/>
                                        <p:tgtEl>
                                          <p:spTgt spid="13210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132104"/>
                                        </p:tgtEl>
                                      </p:cBhvr>
                                    </p:animEffect>
                                    <p:set>
                                      <p:cBhvr>
                                        <p:cTn id="29" dur="1" fill="hold">
                                          <p:stCondLst>
                                            <p:cond delay="499"/>
                                          </p:stCondLst>
                                        </p:cTn>
                                        <p:tgtEl>
                                          <p:spTgt spid="132104"/>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132100"/>
                                        </p:tgtEl>
                                      </p:cBhvr>
                                    </p:animEffect>
                                    <p:set>
                                      <p:cBhvr>
                                        <p:cTn id="32" dur="1" fill="hold">
                                          <p:stCondLst>
                                            <p:cond delay="499"/>
                                          </p:stCondLst>
                                        </p:cTn>
                                        <p:tgtEl>
                                          <p:spTgt spid="1321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2103"/>
                                        </p:tgtEl>
                                        <p:attrNameLst>
                                          <p:attrName>style.visibility</p:attrName>
                                        </p:attrNameLst>
                                      </p:cBhvr>
                                      <p:to>
                                        <p:strVal val="visible"/>
                                      </p:to>
                                    </p:set>
                                    <p:animEffect transition="in" filter="blinds(horizontal)">
                                      <p:cBhvr>
                                        <p:cTn id="37" dur="500"/>
                                        <p:tgtEl>
                                          <p:spTgt spid="132103"/>
                                        </p:tgtEl>
                                      </p:cBhvr>
                                    </p:animEffect>
                                  </p:childTnLst>
                                </p:cTn>
                              </p:par>
                              <p:par>
                                <p:cTn id="38" presetID="3" presetClass="entr" presetSubtype="10" fill="hold" nodeType="withEffect">
                                  <p:stCondLst>
                                    <p:cond delay="0"/>
                                  </p:stCondLst>
                                  <p:childTnLst>
                                    <p:set>
                                      <p:cBhvr>
                                        <p:cTn id="39" dur="1" fill="hold">
                                          <p:stCondLst>
                                            <p:cond delay="0"/>
                                          </p:stCondLst>
                                        </p:cTn>
                                        <p:tgtEl>
                                          <p:spTgt spid="132105"/>
                                        </p:tgtEl>
                                        <p:attrNameLst>
                                          <p:attrName>style.visibility</p:attrName>
                                        </p:attrNameLst>
                                      </p:cBhvr>
                                      <p:to>
                                        <p:strVal val="visible"/>
                                      </p:to>
                                    </p:set>
                                    <p:animEffect transition="in" filter="blinds(horizontal)">
                                      <p:cBhvr>
                                        <p:cTn id="40" dur="500"/>
                                        <p:tgtEl>
                                          <p:spTgt spid="13210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132103"/>
                                        </p:tgtEl>
                                      </p:cBhvr>
                                    </p:animEffect>
                                    <p:set>
                                      <p:cBhvr>
                                        <p:cTn id="45" dur="1" fill="hold">
                                          <p:stCondLst>
                                            <p:cond delay="499"/>
                                          </p:stCondLst>
                                        </p:cTn>
                                        <p:tgtEl>
                                          <p:spTgt spid="132103"/>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32105"/>
                                        </p:tgtEl>
                                      </p:cBhvr>
                                    </p:animEffect>
                                    <p:set>
                                      <p:cBhvr>
                                        <p:cTn id="48" dur="1" fill="hold">
                                          <p:stCondLst>
                                            <p:cond delay="499"/>
                                          </p:stCondLst>
                                        </p:cTn>
                                        <p:tgtEl>
                                          <p:spTgt spid="13210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32109"/>
                                        </p:tgtEl>
                                        <p:attrNameLst>
                                          <p:attrName>style.visibility</p:attrName>
                                        </p:attrNameLst>
                                      </p:cBhvr>
                                      <p:to>
                                        <p:strVal val="visible"/>
                                      </p:to>
                                    </p:set>
                                    <p:anim calcmode="lin" valueType="num">
                                      <p:cBhvr>
                                        <p:cTn id="53" dur="1000" fill="hold"/>
                                        <p:tgtEl>
                                          <p:spTgt spid="132109"/>
                                        </p:tgtEl>
                                        <p:attrNameLst>
                                          <p:attrName>ppt_w</p:attrName>
                                        </p:attrNameLst>
                                      </p:cBhvr>
                                      <p:tavLst>
                                        <p:tav tm="0">
                                          <p:val>
                                            <p:fltVal val="0.000000"/>
                                          </p:val>
                                        </p:tav>
                                        <p:tav tm="100000">
                                          <p:val>
                                            <p:strVal val="#ppt_w"/>
                                          </p:val>
                                        </p:tav>
                                      </p:tavLst>
                                    </p:anim>
                                    <p:anim calcmode="lin" valueType="num">
                                      <p:cBhvr>
                                        <p:cTn id="54" dur="1000" fill="hold"/>
                                        <p:tgtEl>
                                          <p:spTgt spid="132109"/>
                                        </p:tgtEl>
                                        <p:attrNameLst>
                                          <p:attrName>ppt_h</p:attrName>
                                        </p:attrNameLst>
                                      </p:cBhvr>
                                      <p:tavLst>
                                        <p:tav tm="0">
                                          <p:val>
                                            <p:fltVal val="0.000000"/>
                                          </p:val>
                                        </p:tav>
                                        <p:tav tm="100000">
                                          <p:val>
                                            <p:strVal val="#ppt_h"/>
                                          </p:val>
                                        </p:tav>
                                      </p:tavLst>
                                    </p:anim>
                                    <p:anim calcmode="lin" valueType="num">
                                      <p:cBhvr>
                                        <p:cTn id="55" dur="1000" fill="hold"/>
                                        <p:tgtEl>
                                          <p:spTgt spid="132109"/>
                                        </p:tgtEl>
                                        <p:attrNameLst>
                                          <p:attrName>ppt_x</p:attrName>
                                        </p:attrNameLst>
                                      </p:cBhvr>
                                      <p:tavLst>
                                        <p:tav tm="0" fmla="#ppt_x+(cos(-2*pi*(1-$))*-#ppt_x-sin(-2*pi*(1-$))*(1-#ppt_y))*(1-$)">
                                          <p:val>
                                            <p:fltVal val="0.000000"/>
                                          </p:val>
                                        </p:tav>
                                        <p:tav tm="100000">
                                          <p:val>
                                            <p:fltVal val="1.000000"/>
                                          </p:val>
                                        </p:tav>
                                      </p:tavLst>
                                    </p:anim>
                                    <p:anim calcmode="lin" valueType="num">
                                      <p:cBhvr>
                                        <p:cTn id="56" dur="1000" fill="hold"/>
                                        <p:tgtEl>
                                          <p:spTgt spid="132109"/>
                                        </p:tgtEl>
                                        <p:attrNameLst>
                                          <p:attrName>ppt_y</p:attrName>
                                        </p:attrNameLst>
                                      </p:cBhvr>
                                      <p:tavLst>
                                        <p:tav tm="0" fmla="#ppt_y+(sin(-2*pi*(1-$))*-#ppt_x+cos(-2*pi*(1-$))*(1-#ppt_y))*(1-$)">
                                          <p:val>
                                            <p:fltVal val="0.000000"/>
                                          </p:val>
                                        </p:tav>
                                        <p:tav tm="100000">
                                          <p:val>
                                            <p:fltVal val="1.000000"/>
                                          </p:val>
                                        </p:tav>
                                      </p:tavLst>
                                    </p:anim>
                                  </p:childTnLst>
                                </p:cTn>
                              </p:par>
                              <p:par>
                                <p:cTn id="57" presetID="15" presetClass="entr" presetSubtype="0" fill="hold" nodeType="withEffect">
                                  <p:stCondLst>
                                    <p:cond delay="0"/>
                                  </p:stCondLst>
                                  <p:childTnLst>
                                    <p:set>
                                      <p:cBhvr>
                                        <p:cTn id="58" dur="1" fill="hold">
                                          <p:stCondLst>
                                            <p:cond delay="0"/>
                                          </p:stCondLst>
                                        </p:cTn>
                                        <p:tgtEl>
                                          <p:spTgt spid="132110"/>
                                        </p:tgtEl>
                                        <p:attrNameLst>
                                          <p:attrName>style.visibility</p:attrName>
                                        </p:attrNameLst>
                                      </p:cBhvr>
                                      <p:to>
                                        <p:strVal val="visible"/>
                                      </p:to>
                                    </p:set>
                                    <p:anim calcmode="lin" valueType="num">
                                      <p:cBhvr>
                                        <p:cTn id="59" dur="1000" fill="hold"/>
                                        <p:tgtEl>
                                          <p:spTgt spid="132110"/>
                                        </p:tgtEl>
                                        <p:attrNameLst>
                                          <p:attrName>ppt_w</p:attrName>
                                        </p:attrNameLst>
                                      </p:cBhvr>
                                      <p:tavLst>
                                        <p:tav tm="0">
                                          <p:val>
                                            <p:fltVal val="0.000000"/>
                                          </p:val>
                                        </p:tav>
                                        <p:tav tm="100000">
                                          <p:val>
                                            <p:strVal val="#ppt_w"/>
                                          </p:val>
                                        </p:tav>
                                      </p:tavLst>
                                    </p:anim>
                                    <p:anim calcmode="lin" valueType="num">
                                      <p:cBhvr>
                                        <p:cTn id="60" dur="1000" fill="hold"/>
                                        <p:tgtEl>
                                          <p:spTgt spid="132110"/>
                                        </p:tgtEl>
                                        <p:attrNameLst>
                                          <p:attrName>ppt_h</p:attrName>
                                        </p:attrNameLst>
                                      </p:cBhvr>
                                      <p:tavLst>
                                        <p:tav tm="0">
                                          <p:val>
                                            <p:fltVal val="0.000000"/>
                                          </p:val>
                                        </p:tav>
                                        <p:tav tm="100000">
                                          <p:val>
                                            <p:strVal val="#ppt_h"/>
                                          </p:val>
                                        </p:tav>
                                      </p:tavLst>
                                    </p:anim>
                                    <p:anim calcmode="lin" valueType="num">
                                      <p:cBhvr>
                                        <p:cTn id="61" dur="1000" fill="hold"/>
                                        <p:tgtEl>
                                          <p:spTgt spid="132110"/>
                                        </p:tgtEl>
                                        <p:attrNameLst>
                                          <p:attrName>ppt_x</p:attrName>
                                        </p:attrNameLst>
                                      </p:cBhvr>
                                      <p:tavLst>
                                        <p:tav tm="0" fmla="#ppt_x+(cos(-2*pi*(1-$))*-#ppt_x-sin(-2*pi*(1-$))*(1-#ppt_y))*(1-$)">
                                          <p:val>
                                            <p:fltVal val="0.000000"/>
                                          </p:val>
                                        </p:tav>
                                        <p:tav tm="100000">
                                          <p:val>
                                            <p:fltVal val="1.000000"/>
                                          </p:val>
                                        </p:tav>
                                      </p:tavLst>
                                    </p:anim>
                                    <p:anim calcmode="lin" valueType="num">
                                      <p:cBhvr>
                                        <p:cTn id="62" dur="1000" fill="hold"/>
                                        <p:tgtEl>
                                          <p:spTgt spid="13211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132110"/>
                                        </p:tgtEl>
                                      </p:cBhvr>
                                    </p:animEffect>
                                    <p:set>
                                      <p:cBhvr>
                                        <p:cTn id="67" dur="1" fill="hold">
                                          <p:stCondLst>
                                            <p:cond delay="499"/>
                                          </p:stCondLst>
                                        </p:cTn>
                                        <p:tgtEl>
                                          <p:spTgt spid="132110"/>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132109"/>
                                        </p:tgtEl>
                                      </p:cBhvr>
                                    </p:animEffect>
                                    <p:set>
                                      <p:cBhvr>
                                        <p:cTn id="70" dur="1" fill="hold">
                                          <p:stCondLst>
                                            <p:cond delay="499"/>
                                          </p:stCondLst>
                                        </p:cTn>
                                        <p:tgtEl>
                                          <p:spTgt spid="13210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nodeType="clickEffect">
                                  <p:stCondLst>
                                    <p:cond delay="0"/>
                                  </p:stCondLst>
                                  <p:childTnLst>
                                    <p:set>
                                      <p:cBhvr>
                                        <p:cTn id="74" dur="1" fill="hold">
                                          <p:stCondLst>
                                            <p:cond delay="0"/>
                                          </p:stCondLst>
                                        </p:cTn>
                                        <p:tgtEl>
                                          <p:spTgt spid="132111"/>
                                        </p:tgtEl>
                                        <p:attrNameLst>
                                          <p:attrName>style.visibility</p:attrName>
                                        </p:attrNameLst>
                                      </p:cBhvr>
                                      <p:to>
                                        <p:strVal val="visible"/>
                                      </p:to>
                                    </p:set>
                                    <p:anim calcmode="lin" valueType="num">
                                      <p:cBhvr>
                                        <p:cTn id="75" dur="1000" fill="hold"/>
                                        <p:tgtEl>
                                          <p:spTgt spid="132111"/>
                                        </p:tgtEl>
                                        <p:attrNameLst>
                                          <p:attrName>ppt_w</p:attrName>
                                        </p:attrNameLst>
                                      </p:cBhvr>
                                      <p:tavLst>
                                        <p:tav tm="0">
                                          <p:val>
                                            <p:fltVal val="0.000000"/>
                                          </p:val>
                                        </p:tav>
                                        <p:tav tm="100000">
                                          <p:val>
                                            <p:strVal val="#ppt_w"/>
                                          </p:val>
                                        </p:tav>
                                      </p:tavLst>
                                    </p:anim>
                                    <p:anim calcmode="lin" valueType="num">
                                      <p:cBhvr>
                                        <p:cTn id="76" dur="1000" fill="hold"/>
                                        <p:tgtEl>
                                          <p:spTgt spid="132111"/>
                                        </p:tgtEl>
                                        <p:attrNameLst>
                                          <p:attrName>ppt_h</p:attrName>
                                        </p:attrNameLst>
                                      </p:cBhvr>
                                      <p:tavLst>
                                        <p:tav tm="0">
                                          <p:val>
                                            <p:fltVal val="0.000000"/>
                                          </p:val>
                                        </p:tav>
                                        <p:tav tm="100000">
                                          <p:val>
                                            <p:strVal val="#ppt_h"/>
                                          </p:val>
                                        </p:tav>
                                      </p:tavLst>
                                    </p:anim>
                                    <p:anim calcmode="lin" valueType="num">
                                      <p:cBhvr>
                                        <p:cTn id="77" dur="1000" fill="hold"/>
                                        <p:tgtEl>
                                          <p:spTgt spid="132111"/>
                                        </p:tgtEl>
                                        <p:attrNameLst>
                                          <p:attrName>ppt_x</p:attrName>
                                        </p:attrNameLst>
                                      </p:cBhvr>
                                      <p:tavLst>
                                        <p:tav tm="0" fmla="#ppt_x+(cos(-2*pi*(1-$))*-#ppt_x-sin(-2*pi*(1-$))*(1-#ppt_y))*(1-$)">
                                          <p:val>
                                            <p:fltVal val="0.000000"/>
                                          </p:val>
                                        </p:tav>
                                        <p:tav tm="100000">
                                          <p:val>
                                            <p:fltVal val="1.000000"/>
                                          </p:val>
                                        </p:tav>
                                      </p:tavLst>
                                    </p:anim>
                                    <p:anim calcmode="lin" valueType="num">
                                      <p:cBhvr>
                                        <p:cTn id="78" dur="1000" fill="hold"/>
                                        <p:tgtEl>
                                          <p:spTgt spid="13211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p:bldP spid="132101" grpId="1"/>
      <p:bldP spid="132103" grpId="0"/>
      <p:bldP spid="132103" grpId="1"/>
      <p:bldP spid="132104" grpId="0"/>
      <p:bldP spid="132104" grpId="1"/>
      <p:bldP spid="132109" grpId="0"/>
      <p:bldP spid="13210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p:nvPr/>
        </p:nvSpPr>
        <p:spPr>
          <a:xfrm>
            <a:off x="4191000" y="3515519"/>
            <a:ext cx="6019800" cy="368300"/>
          </a:xfrm>
          <a:prstGeom prst="rect">
            <a:avLst/>
          </a:prstGeom>
          <a:solidFill>
            <a:schemeClr val="tx1"/>
          </a:solidFill>
          <a:ln w="9525">
            <a:noFill/>
          </a:ln>
        </p:spPr>
        <p:txBody>
          <a:bodyPr anchor="ctr" anchorCtr="0">
            <a:spAutoFit/>
          </a:bodyPr>
          <a:p>
            <a:endParaRPr dirty="0">
              <a:latin typeface="Arial" panose="020B0604020202020204" pitchFamily="34" charset="0"/>
            </a:endParaRPr>
          </a:p>
        </p:txBody>
      </p:sp>
      <p:sp>
        <p:nvSpPr>
          <p:cNvPr id="21507" name="Rectangle 5"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sp>
        <p:nvSpPr>
          <p:cNvPr id="31748" name="Text Box 4"/>
          <p:cNvSpPr txBox="1"/>
          <p:nvPr/>
        </p:nvSpPr>
        <p:spPr>
          <a:xfrm>
            <a:off x="2559050" y="141288"/>
            <a:ext cx="6339840" cy="1076325"/>
          </a:xfrm>
          <a:prstGeom prst="rect">
            <a:avLst/>
          </a:prstGeom>
          <a:noFill/>
          <a:ln w="9525">
            <a:noFill/>
          </a:ln>
        </p:spPr>
        <p:txBody>
          <a:bodyPr wrap="none">
            <a:spAutoFit/>
          </a:bodyPr>
          <a:p>
            <a:pPr eaLnBrk="0" hangingPunct="0"/>
            <a:r>
              <a:rPr lang="en-US" altLang="en-US" sz="3200" dirty="0">
                <a:solidFill>
                  <a:srgbClr val="FF0000"/>
                </a:solidFill>
                <a:latin typeface="Times New Roman" panose="02020603050405020304" pitchFamily="18" charset="0"/>
              </a:rPr>
              <a:t>c</a:t>
            </a:r>
            <a:r>
              <a:rPr lang="en-US" altLang="en-US" sz="3200" b="0" dirty="0">
                <a:solidFill>
                  <a:srgbClr val="FF0000"/>
                </a:solidFill>
                <a:latin typeface="Times New Roman" panose="02020603050405020304" pitchFamily="18" charset="0"/>
              </a:rPr>
              <a:t>. </a:t>
            </a:r>
            <a:r>
              <a:rPr lang="en-US" altLang="en-US" sz="3200" dirty="0">
                <a:solidFill>
                  <a:srgbClr val="FF0000"/>
                </a:solidFill>
                <a:latin typeface="Times New Roman" panose="02020603050405020304" pitchFamily="18" charset="0"/>
              </a:rPr>
              <a:t>Bức tranh sơn mài Kết nạp Đảng ở </a:t>
            </a:r>
            <a:endParaRPr lang="en-US" altLang="en-US" sz="3200" dirty="0">
              <a:solidFill>
                <a:srgbClr val="FF0000"/>
              </a:solidFill>
              <a:latin typeface="Times New Roman" panose="02020603050405020304" pitchFamily="18" charset="0"/>
            </a:endParaRPr>
          </a:p>
          <a:p>
            <a:pPr eaLnBrk="0" hangingPunct="0"/>
            <a:r>
              <a:rPr lang="en-US" altLang="en-US" sz="3200" dirty="0">
                <a:solidFill>
                  <a:srgbClr val="FF0000"/>
                </a:solidFill>
                <a:latin typeface="Times New Roman" panose="02020603050405020304" pitchFamily="18" charset="0"/>
              </a:rPr>
              <a:t>Điện Biên Phủ :</a:t>
            </a:r>
            <a:endParaRPr lang="en-US" altLang="en-US" sz="3200" dirty="0">
              <a:solidFill>
                <a:srgbClr val="FF0000"/>
              </a:solidFill>
              <a:latin typeface="Times New Roman" panose="02020603050405020304" pitchFamily="18" charset="0"/>
            </a:endParaRPr>
          </a:p>
        </p:txBody>
      </p:sp>
      <p:pic>
        <p:nvPicPr>
          <p:cNvPr id="31750" name="Picture 6" descr="ketnapdang, ng sang"/>
          <p:cNvPicPr>
            <a:picLocks noChangeAspect="1"/>
          </p:cNvPicPr>
          <p:nvPr/>
        </p:nvPicPr>
        <p:blipFill>
          <a:blip r:embed="rId2"/>
          <a:stretch>
            <a:fillRect/>
          </a:stretch>
        </p:blipFill>
        <p:spPr>
          <a:xfrm>
            <a:off x="4343400" y="1981200"/>
            <a:ext cx="5638800" cy="3457575"/>
          </a:xfrm>
          <a:prstGeom prst="rect">
            <a:avLst/>
          </a:prstGeom>
          <a:noFill/>
          <a:ln w="9525">
            <a:noFill/>
          </a:ln>
        </p:spPr>
      </p:pic>
      <p:sp>
        <p:nvSpPr>
          <p:cNvPr id="31753" name="Text Box 9"/>
          <p:cNvSpPr txBox="1">
            <a:spLocks noChangeArrowheads="1"/>
          </p:cNvSpPr>
          <p:nvPr/>
        </p:nvSpPr>
        <p:spPr bwMode="auto">
          <a:xfrm>
            <a:off x="1752600" y="1600200"/>
            <a:ext cx="3505200" cy="504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rgbClr val="990000"/>
                </a:solidFill>
                <a:latin typeface="Arial" panose="020B0604020202020204" pitchFamily="34" charset="0"/>
              </a:defRPr>
            </a:lvl1pPr>
            <a:lvl2pPr marL="742950" indent="-285750" eaLnBrk="0" hangingPunct="0">
              <a:defRPr sz="4400" b="1">
                <a:solidFill>
                  <a:srgbClr val="990000"/>
                </a:solidFill>
                <a:latin typeface="Arial" panose="020B0604020202020204" pitchFamily="34" charset="0"/>
              </a:defRPr>
            </a:lvl2pPr>
            <a:lvl3pPr marL="1143000" indent="-228600" eaLnBrk="0" hangingPunct="0">
              <a:defRPr sz="4400" b="1">
                <a:solidFill>
                  <a:srgbClr val="990000"/>
                </a:solidFill>
                <a:latin typeface="Arial" panose="020B0604020202020204" pitchFamily="34" charset="0"/>
              </a:defRPr>
            </a:lvl3pPr>
            <a:lvl4pPr marL="1600200" indent="-228600" eaLnBrk="0" hangingPunct="0">
              <a:defRPr sz="4400" b="1">
                <a:solidFill>
                  <a:srgbClr val="990000"/>
                </a:solidFill>
                <a:latin typeface="Arial" panose="020B0604020202020204" pitchFamily="34" charset="0"/>
              </a:defRPr>
            </a:lvl4pPr>
            <a:lvl5pPr marL="2057400" indent="-228600" eaLnBrk="0" hangingPunct="0">
              <a:defRPr sz="4400" b="1">
                <a:solidFill>
                  <a:srgbClr val="990000"/>
                </a:solidFill>
                <a:latin typeface="Arial" panose="020B0604020202020204" pitchFamily="34" charset="0"/>
              </a:defRPr>
            </a:lvl5pPr>
            <a:lvl6pPr marL="2514600" indent="-228600" eaLnBrk="0" fontAlgn="base" hangingPunct="0">
              <a:spcBef>
                <a:spcPct val="0"/>
              </a:spcBef>
              <a:spcAft>
                <a:spcPct val="0"/>
              </a:spcAft>
              <a:defRPr sz="4400" b="1">
                <a:solidFill>
                  <a:srgbClr val="990000"/>
                </a:solidFill>
                <a:latin typeface="Arial" panose="020B0604020202020204" pitchFamily="34" charset="0"/>
              </a:defRPr>
            </a:lvl6pPr>
            <a:lvl7pPr marL="2971800" indent="-228600" eaLnBrk="0" fontAlgn="base" hangingPunct="0">
              <a:spcBef>
                <a:spcPct val="0"/>
              </a:spcBef>
              <a:spcAft>
                <a:spcPct val="0"/>
              </a:spcAft>
              <a:defRPr sz="4400" b="1">
                <a:solidFill>
                  <a:srgbClr val="990000"/>
                </a:solidFill>
                <a:latin typeface="Arial" panose="020B0604020202020204" pitchFamily="34" charset="0"/>
              </a:defRPr>
            </a:lvl7pPr>
            <a:lvl8pPr marL="3429000" indent="-228600" eaLnBrk="0" fontAlgn="base" hangingPunct="0">
              <a:spcBef>
                <a:spcPct val="0"/>
              </a:spcBef>
              <a:spcAft>
                <a:spcPct val="0"/>
              </a:spcAft>
              <a:defRPr sz="4400" b="1">
                <a:solidFill>
                  <a:srgbClr val="990000"/>
                </a:solidFill>
                <a:latin typeface="Arial" panose="020B0604020202020204" pitchFamily="34" charset="0"/>
              </a:defRPr>
            </a:lvl8pPr>
            <a:lvl9pPr marL="3886200" indent="-228600" eaLnBrk="0" fontAlgn="base" hangingPunct="0">
              <a:spcBef>
                <a:spcPct val="0"/>
              </a:spcBef>
              <a:spcAft>
                <a:spcPct val="0"/>
              </a:spcAft>
              <a:defRPr sz="4400" b="1">
                <a:solidFill>
                  <a:srgbClr val="990000"/>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Tìm</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hiểu</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vê</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Char char="-"/>
              <a:defRPr/>
            </a:pP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Đê</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tài</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Char char="-"/>
              <a:defRPr/>
            </a:pP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Nội</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 dung</a:t>
            </a:r>
            <a:endPar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Char char="-"/>
              <a:defRPr/>
            </a:pP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Chất</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liệu</a:t>
            </a:r>
            <a:endPar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Char char="-"/>
              <a:defRPr/>
            </a:pP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Bô</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cục</a:t>
            </a:r>
            <a:endPar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50000"/>
              </a:spcBef>
              <a:spcAft>
                <a:spcPct val="0"/>
              </a:spcAft>
              <a:buClrTx/>
              <a:buSzTx/>
              <a:buFontTx/>
              <a:buChar char="-"/>
              <a:defRPr/>
            </a:pP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Màu</a:t>
            </a:r>
            <a:r>
              <a:rPr kumimoji="0" lang="en-US" altLang="en-US" sz="2800" b="1" i="0" u="none" strike="noStrike" kern="1200" cap="none" spc="0" normalizeH="0" baseline="0" noProof="0" dirty="0" smtClean="0">
                <a:ln>
                  <a:noFill/>
                </a:ln>
                <a:solidFill>
                  <a:srgbClr val="CC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CC3300"/>
                </a:solidFill>
                <a:effectLst/>
                <a:uLnTx/>
                <a:uFillTx/>
                <a:latin typeface="Times New Roman" panose="02020603050405020304" pitchFamily="18" charset="0"/>
                <a:ea typeface="+mn-ea"/>
                <a:cs typeface="Times New Roman" panose="02020603050405020304" pitchFamily="18" charset="0"/>
              </a:rPr>
              <a:t>sắc</a:t>
            </a:r>
            <a:endParaRPr kumimoji="0" lang="en-US" altLang="en-US" sz="2800" b="1" i="0" u="none" strike="noStrike" kern="1200" cap="none" spc="0" normalizeH="0" baseline="0" noProof="0" dirty="0" smtClean="0">
              <a:ln>
                <a:noFill/>
              </a:ln>
              <a:solidFill>
                <a:srgbClr val="CC3300"/>
              </a:solidFill>
              <a:effectLst/>
              <a:uLnTx/>
              <a:uFillTx/>
              <a:latin typeface=".VnArial"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en-US" sz="2800" b="1" i="0" u="none" strike="noStrike" kern="1200" cap="none" spc="0" normalizeH="0" baseline="0" noProof="0" dirty="0" smtClean="0">
              <a:ln>
                <a:noFill/>
              </a:ln>
              <a:solidFill>
                <a:srgbClr val="CC3300"/>
              </a:solidFill>
              <a:effectLst/>
              <a:uLnTx/>
              <a:uFillTx/>
              <a:latin typeface=".VnArial"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en-US" sz="2800" b="1" i="0" u="none" strike="noStrike" kern="1200" cap="none" spc="0" normalizeH="0" baseline="0" noProof="0" dirty="0" smtClean="0">
              <a:ln>
                <a:noFill/>
              </a:ln>
              <a:solidFill>
                <a:srgbClr val="CC3300"/>
              </a:solidFill>
              <a:effectLst/>
              <a:uLnTx/>
              <a:uFillTx/>
              <a:latin typeface=".VnArial"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blinds(horizontal)">
                                      <p:cBhvr>
                                        <p:cTn id="12" dur="500"/>
                                        <p:tgtEl>
                                          <p:spTgt spid="317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additive="base">
                                        <p:cTn id="17" dur="500" fill="hold"/>
                                        <p:tgtEl>
                                          <p:spTgt spid="31753"/>
                                        </p:tgtEl>
                                        <p:attrNameLst>
                                          <p:attrName>ppt_x</p:attrName>
                                        </p:attrNameLst>
                                      </p:cBhvr>
                                      <p:tavLst>
                                        <p:tav tm="0">
                                          <p:val>
                                            <p:strVal val="#ppt_x"/>
                                          </p:val>
                                        </p:tav>
                                        <p:tav tm="100000">
                                          <p:val>
                                            <p:strVal val="#ppt_x"/>
                                          </p:val>
                                        </p:tav>
                                      </p:tavLst>
                                    </p:anim>
                                    <p:anim calcmode="lin" valueType="num">
                                      <p:cBhvr additive="base">
                                        <p:cTn id="18"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5"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pic>
        <p:nvPicPr>
          <p:cNvPr id="141314" name="Picture 2" descr="ketnapdang"/>
          <p:cNvPicPr>
            <a:picLocks noChangeAspect="1"/>
          </p:cNvPicPr>
          <p:nvPr/>
        </p:nvPicPr>
        <p:blipFill>
          <a:blip r:embed="rId2"/>
          <a:stretch>
            <a:fillRect/>
          </a:stretch>
        </p:blipFill>
        <p:spPr>
          <a:xfrm>
            <a:off x="4800600" y="398463"/>
            <a:ext cx="5562600" cy="3411537"/>
          </a:xfrm>
          <a:prstGeom prst="rect">
            <a:avLst/>
          </a:prstGeom>
          <a:noFill/>
          <a:ln w="9525">
            <a:noFill/>
          </a:ln>
        </p:spPr>
      </p:pic>
      <p:sp>
        <p:nvSpPr>
          <p:cNvPr id="141315" name="Rectangle 3"/>
          <p:cNvSpPr/>
          <p:nvPr/>
        </p:nvSpPr>
        <p:spPr>
          <a:xfrm>
            <a:off x="4648200" y="3962400"/>
            <a:ext cx="6019800" cy="517525"/>
          </a:xfrm>
          <a:prstGeom prst="rect">
            <a:avLst/>
          </a:prstGeom>
          <a:noFill/>
          <a:ln w="9525">
            <a:noFill/>
          </a:ln>
        </p:spPr>
        <p:txBody>
          <a:bodyPr anchor="ctr" anchorCtr="1"/>
          <a:p>
            <a:r>
              <a:rPr lang="en-US" altLang="en-US" sz="2300" dirty="0">
                <a:solidFill>
                  <a:schemeClr val="accent2"/>
                </a:solidFill>
                <a:latin typeface="Times New Roman" panose="02020603050405020304" pitchFamily="18" charset="0"/>
                <a:cs typeface="Times New Roman" panose="02020603050405020304" pitchFamily="18" charset="0"/>
              </a:rPr>
              <a:t>Kết nạp đảng ở Điện Biên Phủ </a:t>
            </a:r>
            <a:r>
              <a:rPr lang="en-US" altLang="en-US" sz="2300" b="0" i="1" dirty="0">
                <a:solidFill>
                  <a:schemeClr val="tx1"/>
                </a:solidFill>
                <a:latin typeface="Times New Roman" panose="02020603050405020304" pitchFamily="18" charset="0"/>
                <a:cs typeface="Times New Roman" panose="02020603050405020304" pitchFamily="18" charset="0"/>
              </a:rPr>
              <a:t>(Nguyễn Sáng)</a:t>
            </a:r>
            <a:endParaRPr lang="en-US" altLang="en-US" sz="2300" b="0" i="1" dirty="0">
              <a:solidFill>
                <a:schemeClr val="tx1"/>
              </a:solidFill>
              <a:latin typeface="Times New Roman" panose="02020603050405020304" pitchFamily="18" charset="0"/>
              <a:ea typeface="Times New Roman" panose="02020603050405020304" pitchFamily="18" charset="0"/>
            </a:endParaRPr>
          </a:p>
        </p:txBody>
      </p:sp>
      <p:sp>
        <p:nvSpPr>
          <p:cNvPr id="141316" name="Text Box 4"/>
          <p:cNvSpPr txBox="1"/>
          <p:nvPr/>
        </p:nvSpPr>
        <p:spPr>
          <a:xfrm>
            <a:off x="1600200" y="111125"/>
            <a:ext cx="3124200" cy="5754370"/>
          </a:xfrm>
          <a:prstGeom prst="rect">
            <a:avLst/>
          </a:prstGeom>
          <a:noFill/>
          <a:ln w="9525">
            <a:noFill/>
          </a:ln>
        </p:spPr>
        <p:txBody>
          <a:bodyPr>
            <a:spAutoFit/>
          </a:bodyPr>
          <a:p>
            <a:pPr algn="just">
              <a:spcBef>
                <a:spcPct val="50000"/>
              </a:spcBef>
              <a:buChar char="-"/>
            </a:pPr>
            <a:r>
              <a:rPr lang="en-US" altLang="en-US" sz="2300" dirty="0">
                <a:solidFill>
                  <a:srgbClr val="CC3300"/>
                </a:solidFill>
                <a:latin typeface="Times New Roman" panose="02020603050405020304" pitchFamily="18" charset="0"/>
                <a:cs typeface="Times New Roman" panose="02020603050405020304" pitchFamily="18" charset="0"/>
              </a:rPr>
              <a:t>Đề tài: Cách mạng, diễn tả chất hào hùng và̀ lý tưởng cao đẹp của những người Đảng viên.</a:t>
            </a:r>
            <a:endParaRPr lang="en-US" altLang="en-US" sz="2300" dirty="0">
              <a:solidFill>
                <a:srgbClr val="CC3300"/>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300" dirty="0">
                <a:solidFill>
                  <a:srgbClr val="CC3300"/>
                </a:solidFill>
                <a:latin typeface="Times New Roman" panose="02020603050405020304" pitchFamily="18" charset="0"/>
                <a:cs typeface="Times New Roman" panose="02020603050405020304" pitchFamily="18" charset="0"/>
              </a:rPr>
              <a:t>Nội dung: Diễn tả lễ Kết nạp Đảng ngay trong chiến hào ngoài mặt trận, lúc cuộc chiến đang xảy ra ác liệt.</a:t>
            </a:r>
            <a:endParaRPr lang="en-US" altLang="en-US" sz="2300" dirty="0">
              <a:solidFill>
                <a:srgbClr val="CC3300"/>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300" dirty="0">
                <a:solidFill>
                  <a:srgbClr val="CC3300"/>
                </a:solidFill>
                <a:latin typeface="Times New Roman" panose="02020603050405020304" pitchFamily="18" charset="0"/>
                <a:cs typeface="Times New Roman" panose="02020603050405020304" pitchFamily="18" charset="0"/>
              </a:rPr>
              <a:t>Bố cục: Hình khối đơn giản, chắc khỏe của hình  dáng và nét mặt của người chiến sĩ, bố cục vững chãi, tạo thế chặt chẽ cho bức tranh.</a:t>
            </a:r>
            <a:endParaRPr lang="en-US" altLang="en-US" sz="2300" dirty="0">
              <a:solidFill>
                <a:srgbClr val="CC3300"/>
              </a:solidFill>
              <a:latin typeface="Times New Roman" panose="02020603050405020304" pitchFamily="18" charset="0"/>
              <a:ea typeface="Times New Roman" panose="02020603050405020304" pitchFamily="18" charset="0"/>
            </a:endParaRPr>
          </a:p>
        </p:txBody>
      </p:sp>
      <p:sp>
        <p:nvSpPr>
          <p:cNvPr id="141317" name="Text Box 5"/>
          <p:cNvSpPr txBox="1"/>
          <p:nvPr/>
        </p:nvSpPr>
        <p:spPr>
          <a:xfrm>
            <a:off x="4946650" y="4614863"/>
            <a:ext cx="5721350" cy="1861185"/>
          </a:xfrm>
          <a:prstGeom prst="rect">
            <a:avLst/>
          </a:prstGeom>
          <a:noFill/>
          <a:ln w="9525">
            <a:noFill/>
          </a:ln>
        </p:spPr>
        <p:txBody>
          <a:bodyPr>
            <a:spAutoFit/>
          </a:bodyPr>
          <a:p>
            <a:pPr>
              <a:spcBef>
                <a:spcPct val="50000"/>
              </a:spcBef>
            </a:pPr>
            <a:r>
              <a:rPr lang="en-US" altLang="en-US" sz="2300" dirty="0">
                <a:solidFill>
                  <a:srgbClr val="CC3300"/>
                </a:solidFill>
                <a:latin typeface=".VnArial" pitchFamily="34" charset="0"/>
              </a:rPr>
              <a:t>- </a:t>
            </a:r>
            <a:r>
              <a:rPr lang="en-US" altLang="en-US" sz="2300" dirty="0">
                <a:solidFill>
                  <a:srgbClr val="CC3300"/>
                </a:solidFill>
                <a:latin typeface="Times New Roman" panose="02020603050405020304" pitchFamily="18" charset="0"/>
                <a:cs typeface="Times New Roman" panose="02020603050405020304" pitchFamily="18" charset="0"/>
              </a:rPr>
              <a:t>Màu sắc: Gam màu nâu vàng của chất liệu sơn mài đã tạo nên sự ác liệt, khẩn trương của cuộc chiến, song không kém phần trang nghiêm, trang trọng của một buổi lễ kết nạp Đảng ngoài mặt trận.</a:t>
            </a:r>
            <a:endParaRPr lang="en-US" altLang="en-US" sz="2300" dirty="0">
              <a:solidFill>
                <a:srgbClr val="CC3300"/>
              </a:solidFill>
              <a:latin typeface=".Vn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randombar(horizontal)">
                                      <p:cBhvr>
                                        <p:cTn id="7" dur="500"/>
                                        <p:tgtEl>
                                          <p:spTgt spid="1413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Effect transition="in" filter="randombar(horizontal)">
                                      <p:cBhvr>
                                        <p:cTn id="12" dur="500"/>
                                        <p:tgtEl>
                                          <p:spTgt spid="1413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1316">
                                            <p:txEl>
                                              <p:pRg st="0" end="0"/>
                                            </p:txEl>
                                          </p:spTgt>
                                        </p:tgtEl>
                                        <p:attrNameLst>
                                          <p:attrName>style.visibility</p:attrName>
                                        </p:attrNameLst>
                                      </p:cBhvr>
                                      <p:to>
                                        <p:strVal val="visible"/>
                                      </p:to>
                                    </p:set>
                                    <p:animEffect transition="in" filter="randombar(horizontal)">
                                      <p:cBhvr>
                                        <p:cTn id="17" dur="500"/>
                                        <p:tgtEl>
                                          <p:spTgt spid="1413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1316">
                                            <p:txEl>
                                              <p:pRg st="1" end="1"/>
                                            </p:txEl>
                                          </p:spTgt>
                                        </p:tgtEl>
                                        <p:attrNameLst>
                                          <p:attrName>style.visibility</p:attrName>
                                        </p:attrNameLst>
                                      </p:cBhvr>
                                      <p:to>
                                        <p:strVal val="visible"/>
                                      </p:to>
                                    </p:set>
                                    <p:animEffect transition="in" filter="blinds(horizontal)">
                                      <p:cBhvr>
                                        <p:cTn id="22" dur="500"/>
                                        <p:tgtEl>
                                          <p:spTgt spid="1413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1316">
                                            <p:txEl>
                                              <p:pRg st="2" end="2"/>
                                            </p:txEl>
                                          </p:spTgt>
                                        </p:tgtEl>
                                        <p:attrNameLst>
                                          <p:attrName>style.visibility</p:attrName>
                                        </p:attrNameLst>
                                      </p:cBhvr>
                                      <p:to>
                                        <p:strVal val="visible"/>
                                      </p:to>
                                    </p:set>
                                    <p:animEffect transition="in" filter="randombar(horizontal)">
                                      <p:cBhvr>
                                        <p:cTn id="27" dur="500"/>
                                        <p:tgtEl>
                                          <p:spTgt spid="1413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1317"/>
                                        </p:tgtEl>
                                        <p:attrNameLst>
                                          <p:attrName>style.visibility</p:attrName>
                                        </p:attrNameLst>
                                      </p:cBhvr>
                                      <p:to>
                                        <p:strVal val="visible"/>
                                      </p:to>
                                    </p:set>
                                    <p:animEffect transition="in" filter="blinds(horizontal)">
                                      <p:cBhvr>
                                        <p:cTn id="32"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141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9"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sp>
        <p:nvSpPr>
          <p:cNvPr id="32772" name="Text Box 4"/>
          <p:cNvSpPr txBox="1"/>
          <p:nvPr/>
        </p:nvSpPr>
        <p:spPr>
          <a:xfrm>
            <a:off x="1851660" y="76200"/>
            <a:ext cx="8488363" cy="460375"/>
          </a:xfrm>
          <a:prstGeom prst="rect">
            <a:avLst/>
          </a:prstGeom>
          <a:noFill/>
          <a:ln w="9525">
            <a:noFill/>
          </a:ln>
        </p:spPr>
        <p:txBody>
          <a:bodyPr>
            <a:spAutoFit/>
          </a:bodyPr>
          <a:p>
            <a:pPr eaLnBrk="0" hangingPunct="0"/>
            <a:r>
              <a:rPr lang="en-US" altLang="en-US" sz="2400" dirty="0">
                <a:solidFill>
                  <a:schemeClr val="tx1"/>
                </a:solidFill>
                <a:latin typeface="Times New Roman" panose="02020603050405020304" pitchFamily="18" charset="0"/>
              </a:rPr>
              <a:t>3. Họa sĩ Bùi Xuân Phái và các bức tranh về </a:t>
            </a:r>
            <a:r>
              <a:rPr lang="en-US" altLang="en-US" sz="2400" b="1" i="1" dirty="0">
                <a:solidFill>
                  <a:schemeClr val="tx1"/>
                </a:solidFill>
                <a:latin typeface="Times New Roman" panose="02020603050405020304" pitchFamily="18" charset="0"/>
              </a:rPr>
              <a:t>Phố cổ Hà Nội</a:t>
            </a:r>
            <a:endParaRPr lang="en-US" altLang="en-US" sz="2400" b="1" i="1" dirty="0">
              <a:solidFill>
                <a:schemeClr val="tx1"/>
              </a:solidFill>
              <a:latin typeface="Times New Roman" panose="02020603050405020304" pitchFamily="18" charset="0"/>
            </a:endParaRPr>
          </a:p>
        </p:txBody>
      </p:sp>
      <p:sp>
        <p:nvSpPr>
          <p:cNvPr id="32773" name="Text Box 5"/>
          <p:cNvSpPr txBox="1"/>
          <p:nvPr/>
        </p:nvSpPr>
        <p:spPr>
          <a:xfrm>
            <a:off x="1981200" y="457200"/>
            <a:ext cx="4368165" cy="460375"/>
          </a:xfrm>
          <a:prstGeom prst="rect">
            <a:avLst/>
          </a:prstGeom>
          <a:noFill/>
          <a:ln w="9525">
            <a:noFill/>
          </a:ln>
        </p:spPr>
        <p:txBody>
          <a:bodyPr wrap="none">
            <a:spAutoFit/>
          </a:bodyPr>
          <a:p>
            <a:pPr eaLnBrk="0" hangingPunct="0"/>
            <a:r>
              <a:rPr lang="en-US" altLang="en-US" sz="2400" dirty="0">
                <a:solidFill>
                  <a:srgbClr val="FF0000"/>
                </a:solidFill>
                <a:latin typeface="Times New Roman" panose="02020603050405020304" pitchFamily="18" charset="0"/>
              </a:rPr>
              <a:t>a. Cuộc đời và sự nghiệp sáng tác:</a:t>
            </a:r>
            <a:endParaRPr lang="en-US" altLang="en-US" sz="2400" dirty="0">
              <a:solidFill>
                <a:srgbClr val="FF0000"/>
              </a:solidFill>
              <a:latin typeface="Times New Roman" panose="02020603050405020304" pitchFamily="18" charset="0"/>
            </a:endParaRPr>
          </a:p>
        </p:txBody>
      </p:sp>
      <p:pic>
        <p:nvPicPr>
          <p:cNvPr id="32778" name="Picture 10" descr="Hoa si Bui Xuan Phai"/>
          <p:cNvPicPr>
            <a:picLocks noChangeAspect="1"/>
          </p:cNvPicPr>
          <p:nvPr/>
        </p:nvPicPr>
        <p:blipFill>
          <a:blip r:embed="rId2"/>
          <a:srcRect l="444" b="-211"/>
          <a:stretch>
            <a:fillRect/>
          </a:stretch>
        </p:blipFill>
        <p:spPr>
          <a:xfrm>
            <a:off x="7043738" y="1174750"/>
            <a:ext cx="3579812" cy="5038725"/>
          </a:xfrm>
          <a:prstGeom prst="rect">
            <a:avLst/>
          </a:prstGeom>
          <a:noFill/>
          <a:ln w="9525">
            <a:noFill/>
          </a:ln>
        </p:spPr>
      </p:pic>
      <p:sp>
        <p:nvSpPr>
          <p:cNvPr id="32779" name="Text Box 11"/>
          <p:cNvSpPr txBox="1"/>
          <p:nvPr/>
        </p:nvSpPr>
        <p:spPr>
          <a:xfrm>
            <a:off x="1600200" y="920750"/>
            <a:ext cx="5367338" cy="5323205"/>
          </a:xfrm>
          <a:prstGeom prst="rect">
            <a:avLst/>
          </a:prstGeom>
          <a:noFill/>
          <a:ln w="9525">
            <a:noFill/>
          </a:ln>
        </p:spPr>
        <p:txBody>
          <a:bodyPr>
            <a:spAutoFit/>
          </a:bodyPr>
          <a:p>
            <a:pPr algn="just">
              <a:spcBef>
                <a:spcPct val="50000"/>
              </a:spcBef>
              <a:buChar char="-"/>
            </a:pPr>
            <a:r>
              <a:rPr lang="en-US" altLang="en-US" sz="2000" dirty="0">
                <a:solidFill>
                  <a:schemeClr val="accent2"/>
                </a:solidFill>
                <a:latin typeface="Times New Roman" panose="02020603050405020304" pitchFamily="18" charset="0"/>
                <a:cs typeface="Times New Roman" panose="02020603050405020304" pitchFamily="18" charset="0"/>
              </a:rPr>
              <a:t>Ông sinh ngày 1/9/1920 tại Quốc Oai, Hà Tây (nay là Hà Nội).</a:t>
            </a:r>
            <a:endParaRPr lang="en-US" altLang="en-US" sz="2000" dirty="0">
              <a:solidFill>
                <a:schemeClr val="accent2"/>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000" dirty="0">
                <a:solidFill>
                  <a:schemeClr val="accent2"/>
                </a:solidFill>
                <a:latin typeface="Times New Roman" panose="02020603050405020304" pitchFamily="18" charset="0"/>
                <a:cs typeface="Times New Roman" panose="02020603050405020304" pitchFamily="18" charset="0"/>
              </a:rPr>
              <a:t>Ông tốt nghiệp trường cao đẳng Mĩ thuật Đông Dương khóa 1941 – 1945.</a:t>
            </a:r>
            <a:endParaRPr lang="en-US" altLang="en-US" sz="2000" dirty="0">
              <a:solidFill>
                <a:schemeClr val="accent2"/>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000" dirty="0">
                <a:solidFill>
                  <a:schemeClr val="accent2"/>
                </a:solidFill>
                <a:latin typeface="Times New Roman" panose="02020603050405020304" pitchFamily="18" charset="0"/>
                <a:cs typeface="Times New Roman" panose="02020603050405020304" pitchFamily="18" charset="0"/>
              </a:rPr>
              <a:t>Trong Cách mạng tháng 8 ông tham gia khởi nghĩa ở Hà Nội sau đó lên chiến khu Việt Bắc.</a:t>
            </a:r>
            <a:endParaRPr lang="en-US" altLang="en-US" sz="2000" dirty="0">
              <a:solidFill>
                <a:schemeClr val="accent2"/>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000" dirty="0">
                <a:solidFill>
                  <a:schemeClr val="accent2"/>
                </a:solidFill>
                <a:latin typeface="Times New Roman" panose="02020603050405020304" pitchFamily="18" charset="0"/>
                <a:cs typeface="Times New Roman" panose="02020603050405020304" pitchFamily="18" charset="0"/>
              </a:rPr>
              <a:t>Năm 1950 ông trở về Hà Nội việt báo và vẽ minh họa.</a:t>
            </a:r>
            <a:endParaRPr lang="en-US" altLang="en-US" sz="2000" dirty="0">
              <a:solidFill>
                <a:schemeClr val="accent2"/>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000" dirty="0">
                <a:solidFill>
                  <a:schemeClr val="accent2"/>
                </a:solidFill>
                <a:latin typeface="Times New Roman" panose="02020603050405020304" pitchFamily="18" charset="0"/>
                <a:cs typeface="Times New Roman" panose="02020603050405020304" pitchFamily="18" charset="0"/>
              </a:rPr>
              <a:t>Hòa bình lập lại ông giảng dạy tại trường Cao đẳng Mĩ thuật Việt Nam từ 1956 – 1957.</a:t>
            </a:r>
            <a:endParaRPr lang="en-US" altLang="en-US" sz="2000" dirty="0">
              <a:solidFill>
                <a:schemeClr val="accent2"/>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000" dirty="0">
                <a:solidFill>
                  <a:schemeClr val="accent2"/>
                </a:solidFill>
                <a:latin typeface="Times New Roman" panose="02020603050405020304" pitchFamily="18" charset="0"/>
                <a:cs typeface="Times New Roman" panose="02020603050405020304" pitchFamily="18" charset="0"/>
              </a:rPr>
              <a:t>Ông rất say mê vẽ phố cổ Hà Nội, tranh phong cảnh, các diễn viên chèo, và chân dung bạn thân.</a:t>
            </a:r>
            <a:endParaRPr lang="en-US" altLang="en-US" sz="2000" dirty="0">
              <a:solidFill>
                <a:schemeClr val="accent2"/>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000" dirty="0">
                <a:solidFill>
                  <a:schemeClr val="accent2"/>
                </a:solidFill>
                <a:latin typeface="Times New Roman" panose="02020603050405020304" pitchFamily="18" charset="0"/>
                <a:cs typeface="Times New Roman" panose="02020603050405020304" pitchFamily="18" charset="0"/>
              </a:rPr>
              <a:t>Ông đã được nhà nước trao tặng giải thưởng Hồ Chí Minh về Văn học- nghệ thuật.</a:t>
            </a:r>
            <a:endParaRPr lang="en-US" altLang="en-US" sz="2000" dirty="0">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dissolve">
                                      <p:cBhvr>
                                        <p:cTn id="12" dur="500"/>
                                        <p:tgtEl>
                                          <p:spTgt spid="32773"/>
                                        </p:tgtEl>
                                      </p:cBhvr>
                                    </p:animEffect>
                                  </p:childTnLst>
                                </p:cTn>
                              </p:par>
                              <p:par>
                                <p:cTn id="13" presetID="8" presetClass="entr" presetSubtype="16" fill="hold" nodeType="withEffect">
                                  <p:stCondLst>
                                    <p:cond delay="0"/>
                                  </p:stCondLst>
                                  <p:childTnLst>
                                    <p:set>
                                      <p:cBhvr>
                                        <p:cTn id="14" dur="1" fill="hold">
                                          <p:stCondLst>
                                            <p:cond delay="0"/>
                                          </p:stCondLst>
                                        </p:cTn>
                                        <p:tgtEl>
                                          <p:spTgt spid="32778"/>
                                        </p:tgtEl>
                                        <p:attrNameLst>
                                          <p:attrName>style.visibility</p:attrName>
                                        </p:attrNameLst>
                                      </p:cBhvr>
                                      <p:to>
                                        <p:strVal val="visible"/>
                                      </p:to>
                                    </p:set>
                                    <p:animEffect transition="in" filter="diamond(in)">
                                      <p:cBhvr>
                                        <p:cTn id="15" dur="2000"/>
                                        <p:tgtEl>
                                          <p:spTgt spid="3277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2779"/>
                                        </p:tgtEl>
                                        <p:attrNameLst>
                                          <p:attrName>style.visibility</p:attrName>
                                        </p:attrNameLst>
                                      </p:cBhvr>
                                      <p:to>
                                        <p:strVal val="visible"/>
                                      </p:to>
                                    </p:set>
                                    <p:animEffect transition="in" filter="diamond(in)">
                                      <p:cBhvr>
                                        <p:cTn id="20" dur="20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pic>
        <p:nvPicPr>
          <p:cNvPr id="133123" name="Picture 3" descr="cheo"/>
          <p:cNvPicPr>
            <a:picLocks noChangeAspect="1"/>
          </p:cNvPicPr>
          <p:nvPr/>
        </p:nvPicPr>
        <p:blipFill>
          <a:blip r:embed="rId2"/>
          <a:stretch>
            <a:fillRect/>
          </a:stretch>
        </p:blipFill>
        <p:spPr>
          <a:xfrm>
            <a:off x="6781800" y="1371600"/>
            <a:ext cx="3698875" cy="4267200"/>
          </a:xfrm>
          <a:prstGeom prst="rect">
            <a:avLst/>
          </a:prstGeom>
          <a:noFill/>
          <a:ln w="9525">
            <a:noFill/>
          </a:ln>
        </p:spPr>
      </p:pic>
      <p:sp>
        <p:nvSpPr>
          <p:cNvPr id="133125" name="Text Box 5"/>
          <p:cNvSpPr txBox="1"/>
          <p:nvPr/>
        </p:nvSpPr>
        <p:spPr>
          <a:xfrm>
            <a:off x="7444423" y="5781040"/>
            <a:ext cx="1996440" cy="460375"/>
          </a:xfrm>
          <a:prstGeom prst="rect">
            <a:avLst/>
          </a:prstGeom>
          <a:noFill/>
          <a:ln w="9525">
            <a:noFill/>
          </a:ln>
        </p:spPr>
        <p:txBody>
          <a:bodyPr wrap="none">
            <a:spAutoFit/>
          </a:bodyPr>
          <a:p>
            <a:r>
              <a:rPr lang="en-US" altLang="en-US" sz="2400" dirty="0">
                <a:latin typeface="Times New Roman" panose="02020603050405020304" pitchFamily="18" charset="0"/>
                <a:cs typeface="Times New Roman" panose="02020603050405020304" pitchFamily="18" charset="0"/>
              </a:rPr>
              <a:t>Trước giờ diễn</a:t>
            </a:r>
            <a:endParaRPr lang="en-US" altLang="en-US" sz="2400" dirty="0">
              <a:latin typeface="Times New Roman" panose="02020603050405020304" pitchFamily="18" charset="0"/>
              <a:ea typeface="Times New Roman" panose="02020603050405020304" pitchFamily="18" charset="0"/>
            </a:endParaRPr>
          </a:p>
        </p:txBody>
      </p:sp>
      <p:pic>
        <p:nvPicPr>
          <p:cNvPr id="133126" name="Picture 6" descr="bxp"/>
          <p:cNvPicPr>
            <a:picLocks noChangeAspect="1"/>
          </p:cNvPicPr>
          <p:nvPr/>
        </p:nvPicPr>
        <p:blipFill>
          <a:blip r:embed="rId3"/>
          <a:stretch>
            <a:fillRect/>
          </a:stretch>
        </p:blipFill>
        <p:spPr>
          <a:xfrm>
            <a:off x="1676400" y="3886200"/>
            <a:ext cx="4527550" cy="2487930"/>
          </a:xfrm>
          <a:prstGeom prst="rect">
            <a:avLst/>
          </a:prstGeom>
          <a:noFill/>
          <a:ln w="9525">
            <a:noFill/>
          </a:ln>
        </p:spPr>
      </p:pic>
      <p:sp>
        <p:nvSpPr>
          <p:cNvPr id="133128" name="Text Box 8"/>
          <p:cNvSpPr txBox="1"/>
          <p:nvPr/>
        </p:nvSpPr>
        <p:spPr>
          <a:xfrm>
            <a:off x="1736725" y="6324600"/>
            <a:ext cx="3285490" cy="521970"/>
          </a:xfrm>
          <a:prstGeom prst="rect">
            <a:avLst/>
          </a:prstGeom>
          <a:noFill/>
          <a:ln w="9525">
            <a:noFill/>
          </a:ln>
        </p:spPr>
        <p:txBody>
          <a:bodyPr wrap="none">
            <a:spAutoFit/>
          </a:bodyPr>
          <a:p>
            <a:r>
              <a:rPr lang="en-US" altLang="en-US" sz="2800" dirty="0">
                <a:latin typeface="Times New Roman" panose="02020603050405020304" pitchFamily="18" charset="0"/>
                <a:cs typeface="Times New Roman" panose="02020603050405020304" pitchFamily="18" charset="0"/>
              </a:rPr>
              <a:t>Họa sĩ Bùi Xuân Phái</a:t>
            </a:r>
            <a:endParaRPr lang="en-US" altLang="en-US" sz="2800" dirty="0">
              <a:latin typeface="Times New Roman" panose="02020603050405020304" pitchFamily="18" charset="0"/>
              <a:ea typeface="Times New Roman" panose="02020603050405020304" pitchFamily="18" charset="0"/>
            </a:endParaRPr>
          </a:p>
        </p:txBody>
      </p:sp>
      <p:pic>
        <p:nvPicPr>
          <p:cNvPr id="133129" name="Picture 9" descr="DSC02007"/>
          <p:cNvPicPr>
            <a:picLocks noChangeAspect="1"/>
          </p:cNvPicPr>
          <p:nvPr/>
        </p:nvPicPr>
        <p:blipFill>
          <a:blip r:embed="rId4"/>
          <a:stretch>
            <a:fillRect/>
          </a:stretch>
        </p:blipFill>
        <p:spPr>
          <a:xfrm>
            <a:off x="4032250" y="152400"/>
            <a:ext cx="2171065" cy="3352800"/>
          </a:xfrm>
          <a:prstGeom prst="rect">
            <a:avLst/>
          </a:prstGeom>
          <a:noFill/>
          <a:ln w="9525">
            <a:noFill/>
          </a:ln>
        </p:spPr>
      </p:pic>
      <p:pic>
        <p:nvPicPr>
          <p:cNvPr id="133130" name="Picture 10" descr="DSC02006"/>
          <p:cNvPicPr>
            <a:picLocks noChangeAspect="1"/>
          </p:cNvPicPr>
          <p:nvPr/>
        </p:nvPicPr>
        <p:blipFill>
          <a:blip r:embed="rId5"/>
          <a:stretch>
            <a:fillRect/>
          </a:stretch>
        </p:blipFill>
        <p:spPr>
          <a:xfrm>
            <a:off x="1676400" y="152400"/>
            <a:ext cx="2371725" cy="3352800"/>
          </a:xfrm>
          <a:prstGeom prst="rect">
            <a:avLst/>
          </a:prstGeom>
          <a:noFill/>
          <a:ln w="9525">
            <a:noFill/>
          </a:ln>
        </p:spPr>
      </p:pic>
      <p:sp>
        <p:nvSpPr>
          <p:cNvPr id="133131" name="Rectangle 11"/>
          <p:cNvSpPr/>
          <p:nvPr/>
        </p:nvSpPr>
        <p:spPr>
          <a:xfrm>
            <a:off x="2165350" y="3429000"/>
            <a:ext cx="4038600" cy="517525"/>
          </a:xfrm>
          <a:prstGeom prst="rect">
            <a:avLst/>
          </a:prstGeom>
          <a:noFill/>
          <a:ln w="9525">
            <a:noFill/>
          </a:ln>
        </p:spPr>
        <p:txBody>
          <a:bodyPr anchor="ctr" anchorCtr="1"/>
          <a:p>
            <a:r>
              <a:rPr lang="en-US" altLang="en-US" sz="2000" dirty="0">
                <a:solidFill>
                  <a:schemeClr val="accent2"/>
                </a:solidFill>
                <a:latin typeface="Times New Roman" panose="02020603050405020304" pitchFamily="18" charset="0"/>
                <a:cs typeface="Times New Roman" panose="02020603050405020304" pitchFamily="18" charset="0"/>
              </a:rPr>
              <a:t>Diễn viên chèo </a:t>
            </a:r>
            <a:r>
              <a:rPr lang="en-US" altLang="en-US" sz="2000" b="0" i="1" dirty="0">
                <a:solidFill>
                  <a:schemeClr val="tx2"/>
                </a:solidFill>
                <a:latin typeface="Times New Roman" panose="02020603050405020304" pitchFamily="18" charset="0"/>
                <a:cs typeface="Times New Roman" panose="02020603050405020304" pitchFamily="18" charset="0"/>
              </a:rPr>
              <a:t>(Sơn dầu)</a:t>
            </a:r>
            <a:endParaRPr lang="en-US" altLang="en-US" sz="2000" b="0" i="1" dirty="0">
              <a:solidFill>
                <a:schemeClr val="tx2"/>
              </a:solidFill>
              <a:latin typeface="Times New Roman" panose="02020603050405020304" pitchFamily="18" charset="0"/>
              <a:ea typeface="Times New Roman" panose="02020603050405020304" pitchFamily="18" charset="0"/>
            </a:endParaRPr>
          </a:p>
        </p:txBody>
      </p:sp>
      <p:sp>
        <p:nvSpPr>
          <p:cNvPr id="50181" name="Text Box 5"/>
          <p:cNvSpPr txBox="1"/>
          <p:nvPr/>
        </p:nvSpPr>
        <p:spPr>
          <a:xfrm>
            <a:off x="6515100" y="152400"/>
            <a:ext cx="3809365" cy="583565"/>
          </a:xfrm>
          <a:prstGeom prst="rect">
            <a:avLst/>
          </a:prstGeom>
          <a:noFill/>
          <a:ln w="9525">
            <a:noFill/>
          </a:ln>
        </p:spPr>
        <p:txBody>
          <a:bodyPr wrap="none">
            <a:spAutoFit/>
          </a:bodyPr>
          <a:p>
            <a:pPr eaLnBrk="0" hangingPunct="0"/>
            <a:r>
              <a:rPr lang="en-US" altLang="en-US" sz="3200" dirty="0">
                <a:solidFill>
                  <a:srgbClr val="FF0000"/>
                </a:solidFill>
                <a:latin typeface="Times New Roman" panose="02020603050405020304" pitchFamily="18" charset="0"/>
                <a:cs typeface="Times New Roman" panose="02020603050405020304" pitchFamily="18" charset="0"/>
              </a:rPr>
              <a:t>b. Tác phẩm tiêu biểu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blinds(horizontal)">
                                      <p:cBhvr>
                                        <p:cTn id="7" dur="500"/>
                                        <p:tgtEl>
                                          <p:spTgt spid="133122"/>
                                        </p:tgtEl>
                                      </p:cBhvr>
                                    </p:animEffect>
                                  </p:childTnLst>
                                </p:cTn>
                              </p:par>
                              <p:par>
                                <p:cTn id="8" presetID="3" presetClass="entr" presetSubtype="10" fill="hold" nodeType="withEffect">
                                  <p:stCondLst>
                                    <p:cond delay="0"/>
                                  </p:stCondLst>
                                  <p:childTnLst>
                                    <p:set>
                                      <p:cBhvr>
                                        <p:cTn id="9" dur="1" fill="hold">
                                          <p:stCondLst>
                                            <p:cond delay="0"/>
                                          </p:stCondLst>
                                        </p:cTn>
                                        <p:tgtEl>
                                          <p:spTgt spid="133123"/>
                                        </p:tgtEl>
                                        <p:attrNameLst>
                                          <p:attrName>style.visibility</p:attrName>
                                        </p:attrNameLst>
                                      </p:cBhvr>
                                      <p:to>
                                        <p:strVal val="visible"/>
                                      </p:to>
                                    </p:set>
                                    <p:animEffect transition="in" filter="blinds(horizontal)">
                                      <p:cBhvr>
                                        <p:cTn id="10" dur="500"/>
                                        <p:tgtEl>
                                          <p:spTgt spid="1331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125"/>
                                        </p:tgtEl>
                                        <p:attrNameLst>
                                          <p:attrName>style.visibility</p:attrName>
                                        </p:attrNameLst>
                                      </p:cBhvr>
                                      <p:to>
                                        <p:strVal val="visible"/>
                                      </p:to>
                                    </p:set>
                                    <p:animEffect transition="in" filter="blinds(horizontal)">
                                      <p:cBhvr>
                                        <p:cTn id="13" dur="500"/>
                                        <p:tgtEl>
                                          <p:spTgt spid="133125"/>
                                        </p:tgtEl>
                                      </p:cBhvr>
                                    </p:animEffect>
                                  </p:childTnLst>
                                </p:cTn>
                              </p:par>
                              <p:par>
                                <p:cTn id="14" presetID="3" presetClass="entr" presetSubtype="10" fill="hold" nodeType="withEffect">
                                  <p:stCondLst>
                                    <p:cond delay="0"/>
                                  </p:stCondLst>
                                  <p:childTnLst>
                                    <p:set>
                                      <p:cBhvr>
                                        <p:cTn id="15" dur="1" fill="hold">
                                          <p:stCondLst>
                                            <p:cond delay="0"/>
                                          </p:stCondLst>
                                        </p:cTn>
                                        <p:tgtEl>
                                          <p:spTgt spid="133126"/>
                                        </p:tgtEl>
                                        <p:attrNameLst>
                                          <p:attrName>style.visibility</p:attrName>
                                        </p:attrNameLst>
                                      </p:cBhvr>
                                      <p:to>
                                        <p:strVal val="visible"/>
                                      </p:to>
                                    </p:set>
                                    <p:animEffect transition="in" filter="blinds(horizontal)">
                                      <p:cBhvr>
                                        <p:cTn id="16" dur="500"/>
                                        <p:tgtEl>
                                          <p:spTgt spid="1331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3128"/>
                                        </p:tgtEl>
                                        <p:attrNameLst>
                                          <p:attrName>style.visibility</p:attrName>
                                        </p:attrNameLst>
                                      </p:cBhvr>
                                      <p:to>
                                        <p:strVal val="visible"/>
                                      </p:to>
                                    </p:set>
                                    <p:animEffect transition="in" filter="blinds(horizontal)">
                                      <p:cBhvr>
                                        <p:cTn id="19" dur="500"/>
                                        <p:tgtEl>
                                          <p:spTgt spid="133128"/>
                                        </p:tgtEl>
                                      </p:cBhvr>
                                    </p:animEffect>
                                  </p:childTnLst>
                                </p:cTn>
                              </p:par>
                              <p:par>
                                <p:cTn id="20" presetID="3" presetClass="entr" presetSubtype="10" fill="hold" nodeType="withEffect">
                                  <p:stCondLst>
                                    <p:cond delay="0"/>
                                  </p:stCondLst>
                                  <p:childTnLst>
                                    <p:set>
                                      <p:cBhvr>
                                        <p:cTn id="21" dur="1" fill="hold">
                                          <p:stCondLst>
                                            <p:cond delay="0"/>
                                          </p:stCondLst>
                                        </p:cTn>
                                        <p:tgtEl>
                                          <p:spTgt spid="133129"/>
                                        </p:tgtEl>
                                        <p:attrNameLst>
                                          <p:attrName>style.visibility</p:attrName>
                                        </p:attrNameLst>
                                      </p:cBhvr>
                                      <p:to>
                                        <p:strVal val="visible"/>
                                      </p:to>
                                    </p:set>
                                    <p:animEffect transition="in" filter="blinds(horizontal)">
                                      <p:cBhvr>
                                        <p:cTn id="22" dur="500"/>
                                        <p:tgtEl>
                                          <p:spTgt spid="133129"/>
                                        </p:tgtEl>
                                      </p:cBhvr>
                                    </p:animEffect>
                                  </p:childTnLst>
                                </p:cTn>
                              </p:par>
                              <p:par>
                                <p:cTn id="23" presetID="3" presetClass="entr" presetSubtype="10" fill="hold" nodeType="withEffect">
                                  <p:stCondLst>
                                    <p:cond delay="0"/>
                                  </p:stCondLst>
                                  <p:childTnLst>
                                    <p:set>
                                      <p:cBhvr>
                                        <p:cTn id="24" dur="1" fill="hold">
                                          <p:stCondLst>
                                            <p:cond delay="0"/>
                                          </p:stCondLst>
                                        </p:cTn>
                                        <p:tgtEl>
                                          <p:spTgt spid="133130"/>
                                        </p:tgtEl>
                                        <p:attrNameLst>
                                          <p:attrName>style.visibility</p:attrName>
                                        </p:attrNameLst>
                                      </p:cBhvr>
                                      <p:to>
                                        <p:strVal val="visible"/>
                                      </p:to>
                                    </p:set>
                                    <p:animEffect transition="in" filter="blinds(horizontal)">
                                      <p:cBhvr>
                                        <p:cTn id="25" dur="500"/>
                                        <p:tgtEl>
                                          <p:spTgt spid="1331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3131"/>
                                        </p:tgtEl>
                                        <p:attrNameLst>
                                          <p:attrName>style.visibility</p:attrName>
                                        </p:attrNameLst>
                                      </p:cBhvr>
                                      <p:to>
                                        <p:strVal val="visible"/>
                                      </p:to>
                                    </p:set>
                                    <p:animEffect transition="in" filter="blinds(horizontal)">
                                      <p:cBhvr>
                                        <p:cTn id="28" dur="500"/>
                                        <p:tgtEl>
                                          <p:spTgt spid="13313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ldLvl="0" animBg="1"/>
      <p:bldP spid="133125" grpId="0"/>
      <p:bldP spid="133128" grpId="0"/>
      <p:bldP spid="133131" grpId="0"/>
      <p:bldP spid="501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10"/>
          <p:cNvSpPr/>
          <p:nvPr/>
        </p:nvSpPr>
        <p:spPr>
          <a:xfrm>
            <a:off x="1981200" y="3511550"/>
            <a:ext cx="8458200" cy="368300"/>
          </a:xfrm>
          <a:prstGeom prst="rect">
            <a:avLst/>
          </a:prstGeom>
          <a:solidFill>
            <a:schemeClr val="tx2"/>
          </a:solidFill>
          <a:ln w="9525">
            <a:noFill/>
          </a:ln>
        </p:spPr>
        <p:txBody>
          <a:bodyPr anchor="ctr" anchorCtr="0">
            <a:spAutoFit/>
          </a:bodyPr>
          <a:p>
            <a:endParaRPr dirty="0">
              <a:latin typeface="Arial" panose="020B0604020202020204" pitchFamily="34" charset="0"/>
            </a:endParaRPr>
          </a:p>
        </p:txBody>
      </p:sp>
      <p:sp>
        <p:nvSpPr>
          <p:cNvPr id="26627" name="Rectangle 5"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sp>
        <p:nvSpPr>
          <p:cNvPr id="34820" name="Text Box 4"/>
          <p:cNvSpPr txBox="1"/>
          <p:nvPr/>
        </p:nvSpPr>
        <p:spPr>
          <a:xfrm>
            <a:off x="2133600" y="0"/>
            <a:ext cx="6666230" cy="645160"/>
          </a:xfrm>
          <a:prstGeom prst="rect">
            <a:avLst/>
          </a:prstGeom>
          <a:noFill/>
          <a:ln w="9525">
            <a:noFill/>
          </a:ln>
        </p:spPr>
        <p:txBody>
          <a:bodyPr wrap="none">
            <a:spAutoFit/>
          </a:bodyPr>
          <a:p>
            <a:pPr eaLnBrk="0" hangingPunct="0"/>
            <a:r>
              <a:rPr lang="en-US" altLang="en-US" sz="3600" dirty="0">
                <a:solidFill>
                  <a:srgbClr val="FF0000"/>
                </a:solidFill>
                <a:latin typeface="Times New Roman" panose="02020603050405020304" pitchFamily="18" charset="0"/>
              </a:rPr>
              <a:t>c. Các bức tranh về Phố cổ Hà Nội:</a:t>
            </a:r>
            <a:endParaRPr lang="en-US" altLang="en-US" sz="3600" dirty="0">
              <a:solidFill>
                <a:srgbClr val="FF0000"/>
              </a:solidFill>
              <a:latin typeface="Times New Roman" panose="02020603050405020304" pitchFamily="18" charset="0"/>
            </a:endParaRPr>
          </a:p>
        </p:txBody>
      </p:sp>
      <p:pic>
        <p:nvPicPr>
          <p:cNvPr id="34822" name="Picture 6" descr="bxp3"/>
          <p:cNvPicPr>
            <a:picLocks noChangeAspect="1"/>
          </p:cNvPicPr>
          <p:nvPr/>
        </p:nvPicPr>
        <p:blipFill>
          <a:blip r:embed="rId2"/>
          <a:stretch>
            <a:fillRect/>
          </a:stretch>
        </p:blipFill>
        <p:spPr>
          <a:xfrm>
            <a:off x="2133600" y="3733800"/>
            <a:ext cx="3886200" cy="2895600"/>
          </a:xfrm>
          <a:prstGeom prst="rect">
            <a:avLst/>
          </a:prstGeom>
          <a:noFill/>
          <a:ln w="9525">
            <a:noFill/>
          </a:ln>
        </p:spPr>
      </p:pic>
      <p:pic>
        <p:nvPicPr>
          <p:cNvPr id="34823" name="Picture 7" descr="hangbuom_11"/>
          <p:cNvPicPr>
            <a:picLocks noChangeAspect="1"/>
          </p:cNvPicPr>
          <p:nvPr/>
        </p:nvPicPr>
        <p:blipFill>
          <a:blip r:embed="rId3"/>
          <a:stretch>
            <a:fillRect/>
          </a:stretch>
        </p:blipFill>
        <p:spPr>
          <a:xfrm>
            <a:off x="6400800" y="3810000"/>
            <a:ext cx="3886200" cy="2830513"/>
          </a:xfrm>
          <a:prstGeom prst="rect">
            <a:avLst/>
          </a:prstGeom>
          <a:noFill/>
          <a:ln w="9525">
            <a:noFill/>
          </a:ln>
        </p:spPr>
      </p:pic>
      <p:pic>
        <p:nvPicPr>
          <p:cNvPr id="34824" name="Picture 8" descr="pho co bxp"/>
          <p:cNvPicPr>
            <a:picLocks noChangeAspect="1"/>
          </p:cNvPicPr>
          <p:nvPr/>
        </p:nvPicPr>
        <p:blipFill>
          <a:blip r:embed="rId4"/>
          <a:stretch>
            <a:fillRect/>
          </a:stretch>
        </p:blipFill>
        <p:spPr>
          <a:xfrm>
            <a:off x="2133600" y="762000"/>
            <a:ext cx="3886200" cy="2894013"/>
          </a:xfrm>
          <a:prstGeom prst="rect">
            <a:avLst/>
          </a:prstGeom>
          <a:noFill/>
          <a:ln w="9525">
            <a:noFill/>
          </a:ln>
        </p:spPr>
      </p:pic>
      <p:pic>
        <p:nvPicPr>
          <p:cNvPr id="34825" name="Picture 9" descr="pho"/>
          <p:cNvPicPr>
            <a:picLocks noChangeAspect="1"/>
          </p:cNvPicPr>
          <p:nvPr/>
        </p:nvPicPr>
        <p:blipFill>
          <a:blip r:embed="rId5"/>
          <a:stretch>
            <a:fillRect/>
          </a:stretch>
        </p:blipFill>
        <p:spPr>
          <a:xfrm>
            <a:off x="6400800" y="762000"/>
            <a:ext cx="3886200" cy="2928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ox(in)">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blinds(horizontal)">
                                      <p:cBhvr>
                                        <p:cTn id="12" dur="500"/>
                                        <p:tgtEl>
                                          <p:spTgt spid="348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4825"/>
                                        </p:tgtEl>
                                        <p:attrNameLst>
                                          <p:attrName>style.visibility</p:attrName>
                                        </p:attrNameLst>
                                      </p:cBhvr>
                                      <p:to>
                                        <p:strVal val="visible"/>
                                      </p:to>
                                    </p:set>
                                    <p:animEffect transition="in" filter="box(in)">
                                      <p:cBhvr>
                                        <p:cTn id="17" dur="500"/>
                                        <p:tgtEl>
                                          <p:spTgt spid="3482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4822"/>
                                        </p:tgtEl>
                                        <p:attrNameLst>
                                          <p:attrName>style.visibility</p:attrName>
                                        </p:attrNameLst>
                                      </p:cBhvr>
                                      <p:to>
                                        <p:strVal val="visible"/>
                                      </p:to>
                                    </p:set>
                                    <p:anim calcmode="lin" valueType="num">
                                      <p:cBhvr>
                                        <p:cTn id="22" dur="1000" fill="hold"/>
                                        <p:tgtEl>
                                          <p:spTgt spid="34822"/>
                                        </p:tgtEl>
                                        <p:attrNameLst>
                                          <p:attrName>ppt_w</p:attrName>
                                        </p:attrNameLst>
                                      </p:cBhvr>
                                      <p:tavLst>
                                        <p:tav tm="0">
                                          <p:val>
                                            <p:strVal val="#ppt_w*0.70"/>
                                          </p:val>
                                        </p:tav>
                                        <p:tav tm="100000">
                                          <p:val>
                                            <p:strVal val="#ppt_w"/>
                                          </p:val>
                                        </p:tav>
                                      </p:tavLst>
                                    </p:anim>
                                    <p:anim calcmode="lin" valueType="num">
                                      <p:cBhvr>
                                        <p:cTn id="23" dur="1000" fill="hold"/>
                                        <p:tgtEl>
                                          <p:spTgt spid="34822"/>
                                        </p:tgtEl>
                                        <p:attrNameLst>
                                          <p:attrName>ppt_h</p:attrName>
                                        </p:attrNameLst>
                                      </p:cBhvr>
                                      <p:tavLst>
                                        <p:tav tm="0">
                                          <p:val>
                                            <p:strVal val="#ppt_h"/>
                                          </p:val>
                                        </p:tav>
                                        <p:tav tm="100000">
                                          <p:val>
                                            <p:strVal val="#ppt_h"/>
                                          </p:val>
                                        </p:tav>
                                      </p:tavLst>
                                    </p:anim>
                                    <p:animEffect transition="in" filter="fade">
                                      <p:cBhvr>
                                        <p:cTn id="24" dur="1000"/>
                                        <p:tgtEl>
                                          <p:spTgt spid="3482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4823"/>
                                        </p:tgtEl>
                                        <p:attrNameLst>
                                          <p:attrName>style.visibility</p:attrName>
                                        </p:attrNameLst>
                                      </p:cBhvr>
                                      <p:to>
                                        <p:strVal val="visible"/>
                                      </p:to>
                                    </p:set>
                                    <p:animEffect transition="in" filter="slide(fromBottom)">
                                      <p:cBhvr>
                                        <p:cTn id="29"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2000" b="0" dirty="0">
              <a:solidFill>
                <a:schemeClr val="tx1"/>
              </a:solidFill>
              <a:latin typeface="Times New Roman" panose="02020603050405020304" pitchFamily="18" charset="0"/>
              <a:ea typeface="Times New Roman" panose="02020603050405020304" pitchFamily="18" charset="0"/>
            </a:endParaRPr>
          </a:p>
        </p:txBody>
      </p:sp>
      <p:pic>
        <p:nvPicPr>
          <p:cNvPr id="142338" name="Picture 2" descr="hangbuom_1"/>
          <p:cNvPicPr>
            <a:picLocks noChangeAspect="1"/>
          </p:cNvPicPr>
          <p:nvPr/>
        </p:nvPicPr>
        <p:blipFill>
          <a:blip r:embed="rId2"/>
          <a:stretch>
            <a:fillRect/>
          </a:stretch>
        </p:blipFill>
        <p:spPr>
          <a:xfrm>
            <a:off x="1828800" y="200025"/>
            <a:ext cx="4191000" cy="2459990"/>
          </a:xfrm>
          <a:prstGeom prst="rect">
            <a:avLst/>
          </a:prstGeom>
          <a:noFill/>
          <a:ln w="9525">
            <a:noFill/>
          </a:ln>
        </p:spPr>
      </p:pic>
      <p:pic>
        <p:nvPicPr>
          <p:cNvPr id="142339" name="Picture 3" descr="BXPHAI tp1"/>
          <p:cNvPicPr>
            <a:picLocks noChangeAspect="1"/>
          </p:cNvPicPr>
          <p:nvPr/>
        </p:nvPicPr>
        <p:blipFill>
          <a:blip r:embed="rId3"/>
          <a:stretch>
            <a:fillRect/>
          </a:stretch>
        </p:blipFill>
        <p:spPr>
          <a:xfrm>
            <a:off x="6283325" y="215900"/>
            <a:ext cx="4117975" cy="2444115"/>
          </a:xfrm>
          <a:prstGeom prst="rect">
            <a:avLst/>
          </a:prstGeom>
          <a:noFill/>
          <a:ln w="9525">
            <a:noFill/>
          </a:ln>
        </p:spPr>
      </p:pic>
      <p:sp>
        <p:nvSpPr>
          <p:cNvPr id="142340" name="Text Box 4"/>
          <p:cNvSpPr txBox="1"/>
          <p:nvPr/>
        </p:nvSpPr>
        <p:spPr>
          <a:xfrm>
            <a:off x="1524000" y="3228975"/>
            <a:ext cx="9144000" cy="3484245"/>
          </a:xfrm>
          <a:prstGeom prst="rect">
            <a:avLst/>
          </a:prstGeom>
          <a:noFill/>
          <a:ln w="9525">
            <a:noFill/>
          </a:ln>
        </p:spPr>
        <p:txBody>
          <a:bodyPr>
            <a:spAutoFit/>
          </a:bodyPr>
          <a:p>
            <a:pPr algn="just">
              <a:spcBef>
                <a:spcPct val="50000"/>
              </a:spcBef>
            </a:pPr>
            <a:r>
              <a:rPr lang="en-US" altLang="en-US" sz="2100" dirty="0">
                <a:solidFill>
                  <a:srgbClr val="CC3300"/>
                </a:solidFill>
                <a:latin typeface="Times New Roman" panose="02020603050405020304" pitchFamily="18" charset="0"/>
                <a:cs typeface="Times New Roman" panose="02020603050405020304" pitchFamily="18" charset="0"/>
              </a:rPr>
              <a:t>Phố cổ Hà Nội với những cả̉nh phố và những đường nét xô lệch, mái tường rêu phong, những đầu hồi và mái ngói đen sạm màu thời gian luôn xuất hiện trong tranh của ông.</a:t>
            </a:r>
            <a:endParaRPr lang="en-US" altLang="en-US" sz="2100" dirty="0">
              <a:solidFill>
                <a:srgbClr val="CC3300"/>
              </a:solidFill>
              <a:latin typeface="Times New Roman" panose="02020603050405020304" pitchFamily="18" charset="0"/>
              <a:cs typeface="Times New Roman" panose="02020603050405020304" pitchFamily="18" charset="0"/>
            </a:endParaRPr>
          </a:p>
          <a:p>
            <a:pPr algn="just">
              <a:spcBef>
                <a:spcPct val="50000"/>
              </a:spcBef>
            </a:pPr>
            <a:r>
              <a:rPr lang="en-US" altLang="en-US" sz="2100" dirty="0">
                <a:solidFill>
                  <a:srgbClr val="CC3300"/>
                </a:solidFill>
                <a:latin typeface="Times New Roman" panose="02020603050405020304" pitchFamily="18" charset="0"/>
                <a:cs typeface="Times New Roman" panose="02020603050405020304" pitchFamily="18" charset="0"/>
              </a:rPr>
              <a:t>Tranh của ông luôn cho mỗi người đi xa luôn khát khao, cảm nhận được nỗi thiếu vắng Hà Nội một cách sâu sắc.</a:t>
            </a:r>
            <a:endParaRPr lang="en-US" altLang="en-US" sz="2100" dirty="0">
              <a:solidFill>
                <a:srgbClr val="CC3300"/>
              </a:solidFill>
              <a:latin typeface="Times New Roman" panose="02020603050405020304" pitchFamily="18" charset="0"/>
              <a:cs typeface="Times New Roman" panose="02020603050405020304" pitchFamily="18" charset="0"/>
            </a:endParaRPr>
          </a:p>
          <a:p>
            <a:pPr algn="just">
              <a:spcBef>
                <a:spcPct val="50000"/>
              </a:spcBef>
            </a:pPr>
            <a:r>
              <a:rPr lang="en-US" altLang="en-US" sz="2100" dirty="0">
                <a:solidFill>
                  <a:srgbClr val="CC3300"/>
                </a:solidFill>
                <a:latin typeface="Times New Roman" panose="02020603050405020304" pitchFamily="18" charset="0"/>
                <a:cs typeface="Times New Roman" panose="02020603050405020304" pitchFamily="18" charset="0"/>
              </a:rPr>
              <a:t>Người xem tranh của ông luôn tìm thấy vẻ đẹp của thủ đô Hà Nội qua nhữ̃ng thăng trầm lịch sử.</a:t>
            </a:r>
            <a:endParaRPr lang="en-US" altLang="en-US" sz="2100" dirty="0">
              <a:solidFill>
                <a:srgbClr val="CC3300"/>
              </a:solidFill>
              <a:latin typeface="Times New Roman" panose="02020603050405020304" pitchFamily="18" charset="0"/>
              <a:cs typeface="Times New Roman" panose="02020603050405020304" pitchFamily="18" charset="0"/>
            </a:endParaRPr>
          </a:p>
          <a:p>
            <a:pPr algn="just">
              <a:spcBef>
                <a:spcPct val="50000"/>
              </a:spcBef>
            </a:pPr>
            <a:r>
              <a:rPr lang="en-US" altLang="en-US" sz="2100" dirty="0">
                <a:solidFill>
                  <a:srgbClr val="CC3300"/>
                </a:solidFill>
                <a:latin typeface="Times New Roman" panose="02020603050405020304" pitchFamily="18" charset="0"/>
                <a:cs typeface="Times New Roman" panose="02020603050405020304" pitchFamily="18" charset="0"/>
              </a:rPr>
              <a:t>Vì thế, người yêu nghệ thuật đã đặt tên gọi cho những tác phẩm nghệ thuật của ông là “ Phố Phái.” </a:t>
            </a:r>
            <a:endParaRPr lang="en-US" altLang="en-US" sz="2100" dirty="0">
              <a:solidFill>
                <a:srgbClr val="CC3300"/>
              </a:solidFill>
              <a:latin typeface="Times New Roman" panose="02020603050405020304" pitchFamily="18" charset="0"/>
              <a:ea typeface="Times New Roman" panose="02020603050405020304" pitchFamily="18" charset="0"/>
            </a:endParaRPr>
          </a:p>
        </p:txBody>
      </p:sp>
      <p:sp>
        <p:nvSpPr>
          <p:cNvPr id="142341" name="Text Box 5"/>
          <p:cNvSpPr txBox="1"/>
          <p:nvPr/>
        </p:nvSpPr>
        <p:spPr>
          <a:xfrm>
            <a:off x="3896995" y="2768600"/>
            <a:ext cx="4572000" cy="460375"/>
          </a:xfrm>
          <a:prstGeom prst="rect">
            <a:avLst/>
          </a:prstGeom>
          <a:noFill/>
          <a:ln w="9525">
            <a:noFill/>
          </a:ln>
        </p:spPr>
        <p:txBody>
          <a:bodyPr>
            <a:spAutoFit/>
          </a:bodyPr>
          <a:p>
            <a:pPr>
              <a:spcBef>
                <a:spcPct val="50000"/>
              </a:spcBef>
            </a:pPr>
            <a:r>
              <a:rPr lang="en-US" altLang="en-US" sz="2400" dirty="0">
                <a:solidFill>
                  <a:schemeClr val="accent2"/>
                </a:solidFill>
                <a:latin typeface="Times New Roman" panose="02020603050405020304" pitchFamily="18" charset="0"/>
                <a:cs typeface="Times New Roman" panose="02020603050405020304" pitchFamily="18" charset="0"/>
              </a:rPr>
              <a:t>Phố cổ Hà Nội (Bùi Xuân Phái)</a:t>
            </a:r>
            <a:endParaRPr lang="en-US" altLang="en-US" sz="2400" b="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ppt_w</p:attrName>
                                        </p:attrNameLst>
                                      </p:cBhvr>
                                      <p:tavLst>
                                        <p:tav tm="0">
                                          <p:val>
                                            <p:fltVal val="0.000000"/>
                                          </p:val>
                                        </p:tav>
                                        <p:tav tm="100000">
                                          <p:val>
                                            <p:strVal val="#ppt_w"/>
                                          </p:val>
                                        </p:tav>
                                      </p:tavLst>
                                    </p:anim>
                                    <p:anim calcmode="lin" valueType="num">
                                      <p:cBhvr>
                                        <p:cTn id="8" dur="1000" fill="hold"/>
                                        <p:tgtEl>
                                          <p:spTgt spid="142338"/>
                                        </p:tgtEl>
                                        <p:attrNameLst>
                                          <p:attrName>ppt_h</p:attrName>
                                        </p:attrNameLst>
                                      </p:cBhvr>
                                      <p:tavLst>
                                        <p:tav tm="0">
                                          <p:val>
                                            <p:fltVal val="0.000000"/>
                                          </p:val>
                                        </p:tav>
                                        <p:tav tm="100000">
                                          <p:val>
                                            <p:strVal val="#ppt_h"/>
                                          </p:val>
                                        </p:tav>
                                      </p:tavLst>
                                    </p:anim>
                                    <p:anim calcmode="lin" valueType="num">
                                      <p:cBhvr>
                                        <p:cTn id="9" dur="1000" fill="hold"/>
                                        <p:tgtEl>
                                          <p:spTgt spid="142338"/>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42338"/>
                                        </p:tgtEl>
                                        <p:attrNameLst>
                                          <p:attrName>ppt_y</p:attrName>
                                        </p:attrNameLst>
                                      </p:cBhvr>
                                      <p:tavLst>
                                        <p:tav tm="0" fmla="#ppt_y+(sin(-2*pi*(1-$))*-#ppt_x+cos(-2*pi*(1-$))*(1-#ppt_y))*(1-$)">
                                          <p:val>
                                            <p:fltVal val="0.000000"/>
                                          </p:val>
                                        </p:tav>
                                        <p:tav tm="100000">
                                          <p:val>
                                            <p:fltVal val="1.000000"/>
                                          </p:val>
                                        </p:tav>
                                      </p:tavLst>
                                    </p:anim>
                                  </p:childTnLst>
                                </p:cTn>
                              </p:par>
                              <p:par>
                                <p:cTn id="11" presetID="15" presetClass="entr" presetSubtype="0" fill="hold" nodeType="withEffect">
                                  <p:stCondLst>
                                    <p:cond delay="0"/>
                                  </p:stCondLst>
                                  <p:childTnLst>
                                    <p:set>
                                      <p:cBhvr>
                                        <p:cTn id="12" dur="1" fill="hold">
                                          <p:stCondLst>
                                            <p:cond delay="0"/>
                                          </p:stCondLst>
                                        </p:cTn>
                                        <p:tgtEl>
                                          <p:spTgt spid="142339"/>
                                        </p:tgtEl>
                                        <p:attrNameLst>
                                          <p:attrName>style.visibility</p:attrName>
                                        </p:attrNameLst>
                                      </p:cBhvr>
                                      <p:to>
                                        <p:strVal val="visible"/>
                                      </p:to>
                                    </p:set>
                                    <p:anim calcmode="lin" valueType="num">
                                      <p:cBhvr>
                                        <p:cTn id="13" dur="1000" fill="hold"/>
                                        <p:tgtEl>
                                          <p:spTgt spid="142339"/>
                                        </p:tgtEl>
                                        <p:attrNameLst>
                                          <p:attrName>ppt_w</p:attrName>
                                        </p:attrNameLst>
                                      </p:cBhvr>
                                      <p:tavLst>
                                        <p:tav tm="0">
                                          <p:val>
                                            <p:fltVal val="0.000000"/>
                                          </p:val>
                                        </p:tav>
                                        <p:tav tm="100000">
                                          <p:val>
                                            <p:strVal val="#ppt_w"/>
                                          </p:val>
                                        </p:tav>
                                      </p:tavLst>
                                    </p:anim>
                                    <p:anim calcmode="lin" valueType="num">
                                      <p:cBhvr>
                                        <p:cTn id="14" dur="1000" fill="hold"/>
                                        <p:tgtEl>
                                          <p:spTgt spid="142339"/>
                                        </p:tgtEl>
                                        <p:attrNameLst>
                                          <p:attrName>ppt_h</p:attrName>
                                        </p:attrNameLst>
                                      </p:cBhvr>
                                      <p:tavLst>
                                        <p:tav tm="0">
                                          <p:val>
                                            <p:fltVal val="0.000000"/>
                                          </p:val>
                                        </p:tav>
                                        <p:tav tm="100000">
                                          <p:val>
                                            <p:strVal val="#ppt_h"/>
                                          </p:val>
                                        </p:tav>
                                      </p:tavLst>
                                    </p:anim>
                                    <p:anim calcmode="lin" valueType="num">
                                      <p:cBhvr>
                                        <p:cTn id="15" dur="1000" fill="hold"/>
                                        <p:tgtEl>
                                          <p:spTgt spid="142339"/>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142339"/>
                                        </p:tgtEl>
                                        <p:attrNameLst>
                                          <p:attrName>ppt_y</p:attrName>
                                        </p:attrNameLst>
                                      </p:cBhvr>
                                      <p:tavLst>
                                        <p:tav tm="0" fmla="#ppt_y+(sin(-2*pi*(1-$))*-#ppt_x+cos(-2*pi*(1-$))*(1-#ppt_y))*(1-$)">
                                          <p:val>
                                            <p:fltVal val="0.000000"/>
                                          </p:val>
                                        </p:tav>
                                        <p:tav tm="100000">
                                          <p:val>
                                            <p:fltVal val="1.000000"/>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42341"/>
                                        </p:tgtEl>
                                        <p:attrNameLst>
                                          <p:attrName>style.visibility</p:attrName>
                                        </p:attrNameLst>
                                      </p:cBhvr>
                                      <p:to>
                                        <p:strVal val="visible"/>
                                      </p:to>
                                    </p:set>
                                    <p:anim calcmode="lin" valueType="num">
                                      <p:cBhvr>
                                        <p:cTn id="19" dur="1000" fill="hold"/>
                                        <p:tgtEl>
                                          <p:spTgt spid="142341"/>
                                        </p:tgtEl>
                                        <p:attrNameLst>
                                          <p:attrName>ppt_w</p:attrName>
                                        </p:attrNameLst>
                                      </p:cBhvr>
                                      <p:tavLst>
                                        <p:tav tm="0">
                                          <p:val>
                                            <p:fltVal val="0.000000"/>
                                          </p:val>
                                        </p:tav>
                                        <p:tav tm="100000">
                                          <p:val>
                                            <p:strVal val="#ppt_w"/>
                                          </p:val>
                                        </p:tav>
                                      </p:tavLst>
                                    </p:anim>
                                    <p:anim calcmode="lin" valueType="num">
                                      <p:cBhvr>
                                        <p:cTn id="20" dur="1000" fill="hold"/>
                                        <p:tgtEl>
                                          <p:spTgt spid="142341"/>
                                        </p:tgtEl>
                                        <p:attrNameLst>
                                          <p:attrName>ppt_h</p:attrName>
                                        </p:attrNameLst>
                                      </p:cBhvr>
                                      <p:tavLst>
                                        <p:tav tm="0">
                                          <p:val>
                                            <p:fltVal val="0.000000"/>
                                          </p:val>
                                        </p:tav>
                                        <p:tav tm="100000">
                                          <p:val>
                                            <p:strVal val="#ppt_h"/>
                                          </p:val>
                                        </p:tav>
                                      </p:tavLst>
                                    </p:anim>
                                    <p:anim calcmode="lin" valueType="num">
                                      <p:cBhvr>
                                        <p:cTn id="21" dur="1000" fill="hold"/>
                                        <p:tgtEl>
                                          <p:spTgt spid="142341"/>
                                        </p:tgtEl>
                                        <p:attrNameLst>
                                          <p:attrName>ppt_x</p:attrName>
                                        </p:attrNameLst>
                                      </p:cBhvr>
                                      <p:tavLst>
                                        <p:tav tm="0" fmla="#ppt_x+(cos(-2*pi*(1-$))*-#ppt_x-sin(-2*pi*(1-$))*(1-#ppt_y))*(1-$)">
                                          <p:val>
                                            <p:fltVal val="0.000000"/>
                                          </p:val>
                                        </p:tav>
                                        <p:tav tm="100000">
                                          <p:val>
                                            <p:fltVal val="1.000000"/>
                                          </p:val>
                                        </p:tav>
                                      </p:tavLst>
                                    </p:anim>
                                    <p:anim calcmode="lin" valueType="num">
                                      <p:cBhvr>
                                        <p:cTn id="22" dur="1000" fill="hold"/>
                                        <p:tgtEl>
                                          <p:spTgt spid="14234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2340"/>
                                        </p:tgtEl>
                                        <p:attrNameLst>
                                          <p:attrName>style.visibility</p:attrName>
                                        </p:attrNameLst>
                                      </p:cBhvr>
                                      <p:to>
                                        <p:strVal val="visible"/>
                                      </p:to>
                                    </p:set>
                                    <p:animEffect transition="in" filter="circle(in)">
                                      <p:cBhvr>
                                        <p:cTn id="27" dur="20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4"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graphicFrame>
        <p:nvGraphicFramePr>
          <p:cNvPr id="28676" name="Table Placeholder 28675"/>
          <p:cNvGraphicFramePr/>
          <p:nvPr>
            <p:ph type="tbl" idx="1"/>
          </p:nvPr>
        </p:nvGraphicFramePr>
        <p:xfrm>
          <a:off x="1524000" y="304800"/>
          <a:ext cx="9144000" cy="6607175"/>
        </p:xfrm>
        <a:graphic>
          <a:graphicData uri="http://schemas.openxmlformats.org/drawingml/2006/table">
            <a:tbl>
              <a:tblPr/>
              <a:tblGrid>
                <a:gridCol w="2286000"/>
                <a:gridCol w="2286000"/>
                <a:gridCol w="2286000"/>
                <a:gridCol w="2286000"/>
              </a:tblGrid>
              <a:tr h="1389063">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endParaRPr lang="en-US" altLang="en-US" sz="2400" dirty="0">
                        <a:latin typeface="Times New Roman" panose="02020603050405020304" pitchFamily="18" charset="0"/>
                        <a:cs typeface="Times New Roman" panose="02020603050405020304" pitchFamily="18" charset="0"/>
                      </a:endParaRPr>
                    </a:p>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Họa sĩ</a:t>
                      </a:r>
                      <a:endParaRPr lang="en-US" altLang="en-US" sz="2400" dirty="0">
                        <a:latin typeface="Times New Roman" panose="02020603050405020304" pitchFamily="18" charset="0"/>
                        <a:cs typeface="Times New Roman" panose="02020603050405020304" pitchFamily="18" charset="0"/>
                      </a:endParaRPr>
                    </a:p>
                    <a:p>
                      <a:pPr lvl="0" algn="ctr" eaLnBrk="1" hangingPunct="1">
                        <a:spcBef>
                          <a:spcPct val="20000"/>
                        </a:spcBef>
                        <a:buNone/>
                      </a:pPr>
                      <a:endParaRPr lang="en-US" altLang="en-US" sz="2400" dirty="0">
                        <a:latin typeface="Times New Roman" panose="02020603050405020304" pitchFamily="18" charset="0"/>
                        <a:ea typeface="Times New Roman" panose="02020603050405020304" pitchFamily="18" charset="0"/>
                      </a:endParaRPr>
                    </a:p>
                  </a:txBody>
                  <a:tcPr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Trần Văn Cẩn</a:t>
                      </a:r>
                      <a:endParaRPr lang="en-US" altLang="en-US" sz="2400" dirty="0">
                        <a:solidFill>
                          <a:srgbClr val="000066"/>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(1910 – 1994)</a:t>
                      </a:r>
                      <a:endParaRPr lang="en-US" altLang="en-US" sz="2400" dirty="0">
                        <a:solidFill>
                          <a:srgbClr val="000066"/>
                        </a:solidFill>
                        <a:latin typeface="Times New Roman" panose="02020603050405020304" pitchFamily="18" charset="0"/>
                        <a:ea typeface="Times New Roman" panose="02020603050405020304" pitchFamily="18" charset="0"/>
                      </a:endParaRPr>
                    </a:p>
                  </a:txBody>
                  <a:tcPr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 Nguyễn Sáng (1923 – 1988)</a:t>
                      </a:r>
                      <a:endParaRPr lang="en-US" altLang="en-US" sz="2400" dirty="0">
                        <a:solidFill>
                          <a:srgbClr val="000066"/>
                        </a:solidFill>
                        <a:latin typeface="Times New Roman" panose="02020603050405020304" pitchFamily="18" charset="0"/>
                        <a:ea typeface="Times New Roman" panose="02020603050405020304" pitchFamily="18" charset="0"/>
                      </a:endParaRPr>
                    </a:p>
                  </a:txBody>
                  <a:tcPr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Bùi Xuân Phái (1920 – 1988)</a:t>
                      </a:r>
                      <a:endParaRPr lang="en-US" altLang="en-US" sz="2400" dirty="0">
                        <a:solidFill>
                          <a:srgbClr val="000066"/>
                        </a:solidFill>
                        <a:latin typeface="Times New Roman" panose="02020603050405020304" pitchFamily="18" charset="0"/>
                        <a:ea typeface="Times New Roman" panose="02020603050405020304" pitchFamily="18" charset="0"/>
                      </a:endParaRPr>
                    </a:p>
                  </a:txBody>
                  <a:tcPr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1190625">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Quê quán</a:t>
                      </a:r>
                      <a:endParaRPr lang="en-US" altLang="en-US" sz="2400" dirty="0">
                        <a:latin typeface="Times New Roman" panose="02020603050405020304" pitchFamily="18" charset="0"/>
                        <a:ea typeface="Times New Roman" panose="02020603050405020304" pitchFamily="18" charset="0"/>
                      </a:endParaRPr>
                    </a:p>
                  </a:txBody>
                  <a:tcPr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400" dirty="0">
                          <a:solidFill>
                            <a:schemeClr val="tx1"/>
                          </a:solidFill>
                          <a:latin typeface="Times New Roman" panose="02020603050405020304" pitchFamily="18" charset="0"/>
                          <a:cs typeface="Times New Roman" panose="02020603050405020304" pitchFamily="18" charset="0"/>
                        </a:rPr>
                        <a:t>Kiến An, Hải Phòng</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400" dirty="0">
                          <a:solidFill>
                            <a:schemeClr val="tx1"/>
                          </a:solidFill>
                          <a:latin typeface="Times New Roman" panose="02020603050405020304" pitchFamily="18" charset="0"/>
                          <a:cs typeface="Times New Roman" panose="02020603050405020304" pitchFamily="18" charset="0"/>
                        </a:rPr>
                        <a:t>Mỹ Tho, Tiền Giang</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400" dirty="0">
                          <a:solidFill>
                            <a:schemeClr val="tx1"/>
                          </a:solidFill>
                          <a:latin typeface="Times New Roman" panose="02020603050405020304" pitchFamily="18" charset="0"/>
                          <a:cs typeface="Times New Roman" panose="02020603050405020304" pitchFamily="18" charset="0"/>
                        </a:rPr>
                        <a:t>Quốc Oai, H</a:t>
                      </a:r>
                      <a:r>
                        <a:rPr lang="en-US" altLang="en-US" sz="2400" dirty="0">
                          <a:solidFill>
                            <a:schemeClr val="tx1"/>
                          </a:solidFill>
                          <a:latin typeface="Times New Roman" panose="02020603050405020304" pitchFamily="18" charset="0"/>
                          <a:ea typeface="Times New Roman" panose="02020603050405020304" pitchFamily="18" charset="0"/>
                        </a:rPr>
                        <a:t>à</a:t>
                      </a:r>
                      <a:r>
                        <a:rPr lang="en-US" altLang="en-US" sz="2400" dirty="0">
                          <a:solidFill>
                            <a:schemeClr val="tx1"/>
                          </a:solidFill>
                          <a:latin typeface="Times New Roman" panose="02020603050405020304" pitchFamily="18" charset="0"/>
                          <a:cs typeface="Times New Roman" panose="02020603050405020304" pitchFamily="18" charset="0"/>
                        </a:rPr>
                        <a:t> Tây.</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359025">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Tốt nghiệp Trường</a:t>
                      </a:r>
                      <a:endParaRPr lang="en-US" altLang="en-US" sz="2400" dirty="0">
                        <a:latin typeface="Times New Roman" panose="02020603050405020304" pitchFamily="18" charset="0"/>
                        <a:ea typeface="Times New Roman" panose="02020603050405020304" pitchFamily="18" charset="0"/>
                      </a:endParaRPr>
                    </a:p>
                  </a:txBody>
                  <a:tcPr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400" dirty="0">
                          <a:solidFill>
                            <a:schemeClr val="tx1"/>
                          </a:solidFill>
                          <a:latin typeface="Times New Roman" panose="02020603050405020304" pitchFamily="18" charset="0"/>
                          <a:cs typeface="Times New Roman" panose="02020603050405020304" pitchFamily="18" charset="0"/>
                        </a:rPr>
                        <a:t>Trường Cao Đẳng Mĩ Thuật Đông Dương khóa 1931 - 1936.</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400" dirty="0">
                          <a:solidFill>
                            <a:schemeClr val="tx1"/>
                          </a:solidFill>
                          <a:latin typeface="Times New Roman" panose="02020603050405020304" pitchFamily="18" charset="0"/>
                          <a:cs typeface="Times New Roman" panose="02020603050405020304" pitchFamily="18" charset="0"/>
                        </a:rPr>
                        <a:t>Trường Cao Đẳng Mĩ Thuật Đông Dương khóa 1941 - 1945.</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400" dirty="0">
                          <a:solidFill>
                            <a:schemeClr val="tx1"/>
                          </a:solidFill>
                          <a:latin typeface="Times New Roman" panose="02020603050405020304" pitchFamily="18" charset="0"/>
                          <a:cs typeface="Times New Roman" panose="02020603050405020304" pitchFamily="18" charset="0"/>
                        </a:rPr>
                        <a:t>Trường Cao Đẳng Mĩ Thuật Đông Dương khóa 1941 - 1945.</a:t>
                      </a:r>
                      <a:endParaRPr lang="en-US" altLang="en-US" sz="24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None/>
                      </a:pP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68462">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Đóng góp Cách mạng</a:t>
                      </a:r>
                      <a:endParaRPr lang="en-US" altLang="en-US" sz="2400" dirty="0">
                        <a:latin typeface="Times New Roman" panose="02020603050405020304" pitchFamily="18" charset="0"/>
                        <a:ea typeface="Times New Roman" panose="02020603050405020304" pitchFamily="18" charset="0"/>
                      </a:endParaRPr>
                    </a:p>
                  </a:txBody>
                  <a:tcPr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Char char="-"/>
                      </a:pPr>
                      <a:r>
                        <a:rPr lang="en-US" altLang="en-US" sz="2400" dirty="0">
                          <a:solidFill>
                            <a:schemeClr val="tx1"/>
                          </a:solidFill>
                          <a:latin typeface="Times New Roman" panose="02020603050405020304" pitchFamily="18" charset="0"/>
                          <a:cs typeface="Times New Roman" panose="02020603050405020304" pitchFamily="18" charset="0"/>
                        </a:rPr>
                        <a:t>Tham gia CMT8</a:t>
                      </a:r>
                      <a:endParaRPr lang="en-US" altLang="en-US" sz="24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en-US" altLang="en-US" sz="2400" dirty="0">
                          <a:solidFill>
                            <a:schemeClr val="tx1"/>
                          </a:solidFill>
                          <a:latin typeface="Times New Roman" panose="02020603050405020304" pitchFamily="18" charset="0"/>
                          <a:cs typeface="Times New Roman" panose="02020603050405020304" pitchFamily="18" charset="0"/>
                        </a:rPr>
                        <a:t> Lên chiến khu Việt bắc</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Char char="-"/>
                      </a:pPr>
                      <a:r>
                        <a:rPr lang="en-US" altLang="en-US" sz="2400" dirty="0">
                          <a:solidFill>
                            <a:schemeClr val="tx1"/>
                          </a:solidFill>
                          <a:latin typeface="Times New Roman" panose="02020603050405020304" pitchFamily="18" charset="0"/>
                          <a:cs typeface="Times New Roman" panose="02020603050405020304" pitchFamily="18" charset="0"/>
                        </a:rPr>
                        <a:t>Tham gia CMT8</a:t>
                      </a:r>
                      <a:endParaRPr lang="en-US" altLang="en-US" sz="24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en-US" altLang="en-US" sz="2400" dirty="0">
                          <a:solidFill>
                            <a:schemeClr val="tx1"/>
                          </a:solidFill>
                          <a:latin typeface="Times New Roman" panose="02020603050405020304" pitchFamily="18" charset="0"/>
                          <a:cs typeface="Times New Roman" panose="02020603050405020304" pitchFamily="18" charset="0"/>
                        </a:rPr>
                        <a:t> Lên chiến khu Việt bắc</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Char char="-"/>
                      </a:pPr>
                      <a:r>
                        <a:rPr lang="en-US" altLang="en-US" sz="2400" dirty="0">
                          <a:solidFill>
                            <a:schemeClr val="tx1"/>
                          </a:solidFill>
                          <a:latin typeface="Times New Roman" panose="02020603050405020304" pitchFamily="18" charset="0"/>
                          <a:cs typeface="Times New Roman" panose="02020603050405020304" pitchFamily="18" charset="0"/>
                        </a:rPr>
                        <a:t>Tham gia CMT8</a:t>
                      </a:r>
                      <a:endParaRPr lang="en-US" altLang="en-US" sz="24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en-US" altLang="en-US" sz="2400" dirty="0">
                          <a:solidFill>
                            <a:schemeClr val="tx1"/>
                          </a:solidFill>
                          <a:latin typeface="Times New Roman" panose="02020603050405020304" pitchFamily="18" charset="0"/>
                          <a:cs typeface="Times New Roman" panose="02020603050405020304" pitchFamily="18" charset="0"/>
                        </a:rPr>
                        <a:t> Lên chiến khu Việt bắc</a:t>
                      </a:r>
                      <a:endParaRPr lang="en-US" altLang="en-US" sz="2400" dirty="0">
                        <a:solidFill>
                          <a:schemeClr val="tx1"/>
                        </a:solidFill>
                        <a:latin typeface="Times New Roman" panose="02020603050405020304" pitchFamily="18" charset="0"/>
                        <a:ea typeface="Times New Roman" panose="02020603050405020304" pitchFamily="18" charset="0"/>
                      </a:endParaRPr>
                    </a:p>
                  </a:txBody>
                  <a:tcP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8703" name="Text Box 96"/>
          <p:cNvSpPr txBox="1"/>
          <p:nvPr/>
        </p:nvSpPr>
        <p:spPr>
          <a:xfrm>
            <a:off x="4561681" y="-127000"/>
            <a:ext cx="2282825" cy="583565"/>
          </a:xfrm>
          <a:prstGeom prst="rect">
            <a:avLst/>
          </a:prstGeom>
          <a:noFill/>
          <a:ln w="9525">
            <a:noFill/>
          </a:ln>
        </p:spPr>
        <p:txBody>
          <a:bodyPr wrap="none">
            <a:spAutoFit/>
          </a:bodyPr>
          <a:p>
            <a:pPr algn="ctr"/>
            <a:r>
              <a:rPr lang="en-US" altLang="en-US" sz="3200" dirty="0">
                <a:solidFill>
                  <a:schemeClr val="bg1"/>
                </a:solidFill>
                <a:latin typeface="Times New Roman" panose="02020603050405020304" pitchFamily="18" charset="0"/>
                <a:cs typeface="Times New Roman" panose="02020603050405020304" pitchFamily="18" charset="0"/>
              </a:rPr>
              <a:t>Bảng tóm tắt</a:t>
            </a:r>
            <a:endParaRPr lang="en-US" altLang="en-US" sz="3200" dirty="0">
              <a:solidFill>
                <a:schemeClr val="bg1"/>
              </a:solidFill>
              <a:latin typeface="Times New Roman" panose="02020603050405020304" pitchFamily="18" charset="0"/>
              <a:ea typeface="Times New Roman" panose="02020603050405020304" pitchFamily="18" charset="0"/>
            </a:endParaRPr>
          </a:p>
        </p:txBody>
      </p:sp>
      <p:sp>
        <p:nvSpPr>
          <p:cNvPr id="62562" name="Text Box 98"/>
          <p:cNvSpPr txBox="1"/>
          <p:nvPr/>
        </p:nvSpPr>
        <p:spPr>
          <a:xfrm>
            <a:off x="4395788" y="-127000"/>
            <a:ext cx="2282825" cy="583565"/>
          </a:xfrm>
          <a:prstGeom prst="rect">
            <a:avLst/>
          </a:prstGeom>
          <a:noFill/>
          <a:ln w="9525">
            <a:noFill/>
          </a:ln>
        </p:spPr>
        <p:txBody>
          <a:bodyPr wrap="none">
            <a:spAutoFit/>
          </a:bodyPr>
          <a:p>
            <a:r>
              <a:rPr lang="en-US" altLang="en-US" sz="3200" dirty="0">
                <a:latin typeface="Times New Roman" panose="02020603050405020304" pitchFamily="18" charset="0"/>
                <a:cs typeface="Times New Roman" panose="02020603050405020304" pitchFamily="18" charset="0"/>
              </a:rPr>
              <a:t>Bảng tóm tắt</a:t>
            </a:r>
            <a:endParaRPr lang="en-US" altLang="en-US"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562"/>
                                        </p:tgtEl>
                                        <p:attrNameLst>
                                          <p:attrName>style.visibility</p:attrName>
                                        </p:attrNameLst>
                                      </p:cBhvr>
                                      <p:to>
                                        <p:strVal val="visible"/>
                                      </p:to>
                                    </p:set>
                                    <p:animEffect transition="in" filter="blinds(horizontal)">
                                      <p:cBhvr>
                                        <p:cTn id="7" dur="500"/>
                                        <p:tgtEl>
                                          <p:spTgt spid="625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linds(horizontal)">
                                      <p:cBhvr>
                                        <p:cTn id="1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Rectangle 4"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graphicFrame>
        <p:nvGraphicFramePr>
          <p:cNvPr id="29700" name="Table Placeholder 29699"/>
          <p:cNvGraphicFramePr/>
          <p:nvPr>
            <p:ph type="tbl" idx="1"/>
          </p:nvPr>
        </p:nvGraphicFramePr>
        <p:xfrm>
          <a:off x="1524000" y="-57150"/>
          <a:ext cx="9144000" cy="6915150"/>
        </p:xfrm>
        <a:graphic>
          <a:graphicData uri="http://schemas.openxmlformats.org/drawingml/2006/table">
            <a:tbl>
              <a:tblPr/>
              <a:tblGrid>
                <a:gridCol w="1828800"/>
                <a:gridCol w="2743200"/>
                <a:gridCol w="2286000"/>
                <a:gridCol w="2286000"/>
              </a:tblGrid>
              <a:tr h="895985">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    Họa sĩ</a:t>
                      </a:r>
                      <a:endParaRPr lang="en-US" altLang="en-US" sz="2400" dirty="0">
                        <a:latin typeface="Times New Roman" panose="02020603050405020304" pitchFamily="18" charset="0"/>
                        <a:cs typeface="Times New Roman" panose="02020603050405020304" pitchFamily="18" charset="0"/>
                      </a:endParaRPr>
                    </a:p>
                    <a:p>
                      <a:pPr lvl="0" algn="ctr" eaLnBrk="1" hangingPunct="1">
                        <a:spcBef>
                          <a:spcPct val="20000"/>
                        </a:spcBef>
                        <a:buNone/>
                      </a:pPr>
                      <a:endParaRPr lang="en-US" altLang="en-US" sz="2400" dirty="0">
                        <a:latin typeface="Times New Roman" panose="02020603050405020304" pitchFamily="18" charset="0"/>
                        <a:ea typeface="Times New Roman" panose="02020603050405020304" pitchFamily="18" charset="0"/>
                      </a:endParaRPr>
                    </a:p>
                  </a:txBody>
                  <a:tcPr marT="45710" marB="45710"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Trần Văn Cẩn</a:t>
                      </a:r>
                      <a:endParaRPr lang="en-US" altLang="en-US" sz="2400" dirty="0">
                        <a:solidFill>
                          <a:srgbClr val="000066"/>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(1910 – 1994)</a:t>
                      </a:r>
                      <a:endParaRPr lang="en-US" altLang="en-US" sz="2400" dirty="0">
                        <a:solidFill>
                          <a:srgbClr val="000066"/>
                        </a:solidFill>
                        <a:latin typeface="Times New Roman" panose="02020603050405020304" pitchFamily="18" charset="0"/>
                        <a:ea typeface="Times New Roman" panose="02020603050405020304" pitchFamily="18" charset="0"/>
                      </a:endParaRPr>
                    </a:p>
                  </a:txBody>
                  <a:tcPr marT="45710" marB="45710"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 Nguyễn Sáng (1923 – 1988)</a:t>
                      </a:r>
                      <a:endParaRPr lang="en-US" altLang="en-US" sz="2400" dirty="0">
                        <a:solidFill>
                          <a:srgbClr val="000066"/>
                        </a:solidFill>
                        <a:latin typeface="Times New Roman" panose="02020603050405020304" pitchFamily="18" charset="0"/>
                        <a:ea typeface="Times New Roman" panose="02020603050405020304" pitchFamily="18" charset="0"/>
                      </a:endParaRPr>
                    </a:p>
                  </a:txBody>
                  <a:tcPr marT="45710" marB="45710"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solidFill>
                            <a:srgbClr val="000066"/>
                          </a:solidFill>
                          <a:latin typeface="Times New Roman" panose="02020603050405020304" pitchFamily="18" charset="0"/>
                          <a:cs typeface="Times New Roman" panose="02020603050405020304" pitchFamily="18" charset="0"/>
                        </a:rPr>
                        <a:t>Bùi Xuân Phái (1920 – 1988)</a:t>
                      </a:r>
                      <a:endParaRPr lang="en-US" altLang="en-US" sz="2400" dirty="0">
                        <a:solidFill>
                          <a:srgbClr val="000066"/>
                        </a:solidFill>
                        <a:latin typeface="Times New Roman" panose="02020603050405020304" pitchFamily="18" charset="0"/>
                        <a:ea typeface="Times New Roman" panose="02020603050405020304" pitchFamily="18" charset="0"/>
                      </a:endParaRPr>
                    </a:p>
                  </a:txBody>
                  <a:tcPr marT="45710" marB="45710"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2650490">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Đóng góp Mĩ Thuật</a:t>
                      </a:r>
                      <a:endParaRPr lang="en-US" altLang="en-US" sz="2400" dirty="0">
                        <a:latin typeface="Times New Roman" panose="02020603050405020304" pitchFamily="18" charset="0"/>
                        <a:ea typeface="Times New Roman" panose="02020603050405020304" pitchFamily="18" charset="0"/>
                      </a:endParaRPr>
                    </a:p>
                  </a:txBody>
                  <a:tcPr marT="45710" marB="45710"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Char char="-"/>
                      </a:pPr>
                      <a:r>
                        <a:rPr lang="en-US" altLang="en-US" sz="2000" dirty="0">
                          <a:solidFill>
                            <a:schemeClr val="tx1"/>
                          </a:solidFill>
                          <a:latin typeface="Times New Roman" panose="02020603050405020304" pitchFamily="18" charset="0"/>
                          <a:cs typeface="Times New Roman" panose="02020603050405020304" pitchFamily="18" charset="0"/>
                        </a:rPr>
                        <a:t> Hiệu trường cao đẳng mĩ thuật Đông Dương.</a:t>
                      </a:r>
                      <a:endParaRPr lang="en-US" altLang="en-US" sz="20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en-US" altLang="en-US" sz="2000" dirty="0">
                          <a:solidFill>
                            <a:schemeClr val="tx1"/>
                          </a:solidFill>
                          <a:latin typeface="Times New Roman" panose="02020603050405020304" pitchFamily="18" charset="0"/>
                          <a:cs typeface="Times New Roman" panose="02020603050405020304" pitchFamily="18" charset="0"/>
                        </a:rPr>
                        <a:t>Tổng thư kí hội mĩ thuật</a:t>
                      </a:r>
                      <a:endParaRPr lang="en-US" altLang="en-US" sz="20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en-US" altLang="en-US" sz="2000" dirty="0">
                          <a:solidFill>
                            <a:schemeClr val="tx1"/>
                          </a:solidFill>
                          <a:latin typeface="Times New Roman" panose="02020603050405020304" pitchFamily="18" charset="0"/>
                          <a:cs typeface="Times New Roman" panose="02020603050405020304" pitchFamily="18" charset="0"/>
                        </a:rPr>
                        <a:t> Giải thưởng Hồ Chí Minh về văn học - nghệ thuật.</a:t>
                      </a: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Char char="-"/>
                      </a:pPr>
                      <a:r>
                        <a:rPr lang="en-US" altLang="en-US" sz="2000" dirty="0">
                          <a:solidFill>
                            <a:schemeClr val="tx1"/>
                          </a:solidFill>
                          <a:latin typeface="Times New Roman" panose="02020603050405020304" pitchFamily="18" charset="0"/>
                          <a:cs typeface="Times New Roman" panose="02020603050405020304" pitchFamily="18" charset="0"/>
                        </a:rPr>
                        <a:t>Một trong những họa sĩ tìm ra m</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u lam, xanh cho chất liệu sơn m</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i</a:t>
                      </a:r>
                      <a:endParaRPr lang="en-US" altLang="en-US" sz="20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en-US" altLang="en-US" sz="2000" dirty="0">
                          <a:solidFill>
                            <a:schemeClr val="tx1"/>
                          </a:solidFill>
                          <a:latin typeface="Times New Roman" panose="02020603050405020304" pitchFamily="18" charset="0"/>
                          <a:cs typeface="Times New Roman" panose="02020603050405020304" pitchFamily="18" charset="0"/>
                        </a:rPr>
                        <a:t> Có ảnh hưởng lớn đến nhiều họa sĩ Việt Nam.</a:t>
                      </a: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000" dirty="0">
                          <a:solidFill>
                            <a:schemeClr val="tx1"/>
                          </a:solidFill>
                          <a:latin typeface="Times New Roman" panose="02020603050405020304" pitchFamily="18" charset="0"/>
                          <a:cs typeface="Times New Roman" panose="02020603050405020304" pitchFamily="18" charset="0"/>
                        </a:rPr>
                        <a:t>- Ông giảng dạy tai trường Cao Đẳng Mĩ Thuật Việt Nam từ 1956 – 1957, sau đó ông d</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nh thời gian cho sáng tác</a:t>
                      </a: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11275">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Phong cách</a:t>
                      </a:r>
                      <a:endParaRPr lang="en-US" altLang="en-US" sz="2400" dirty="0">
                        <a:latin typeface="Times New Roman" panose="02020603050405020304" pitchFamily="18" charset="0"/>
                        <a:ea typeface="Times New Roman" panose="02020603050405020304" pitchFamily="18" charset="0"/>
                      </a:endParaRPr>
                    </a:p>
                  </a:txBody>
                  <a:tcPr marT="45710" marB="45710"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000" dirty="0">
                          <a:solidFill>
                            <a:schemeClr val="tx1"/>
                          </a:solidFill>
                          <a:latin typeface="Times New Roman" panose="02020603050405020304" pitchFamily="18" charset="0"/>
                          <a:cs typeface="Times New Roman" panose="02020603050405020304" pitchFamily="18" charset="0"/>
                        </a:rPr>
                        <a:t>Trau chuốt, mượt m</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 gi</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u chất trang trí.</a:t>
                      </a: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1" hangingPunct="1">
                        <a:spcBef>
                          <a:spcPct val="20000"/>
                        </a:spcBef>
                        <a:buNone/>
                      </a:pPr>
                      <a:r>
                        <a:rPr lang="en-US" altLang="en-US" sz="2000" dirty="0">
                          <a:solidFill>
                            <a:schemeClr val="tx1"/>
                          </a:solidFill>
                          <a:latin typeface="Times New Roman" panose="02020603050405020304" pitchFamily="18" charset="0"/>
                          <a:cs typeface="Times New Roman" panose="02020603050405020304" pitchFamily="18" charset="0"/>
                        </a:rPr>
                        <a:t>Hiện tượng Nguyễn Sáng.</a:t>
                      </a: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0" hangingPunct="0">
                        <a:buNone/>
                      </a:pPr>
                      <a:r>
                        <a:rPr lang="en-US" altLang="en-US" sz="2000" dirty="0">
                          <a:solidFill>
                            <a:schemeClr val="tx1"/>
                          </a:solidFill>
                          <a:latin typeface="Times New Roman" panose="02020603050405020304" pitchFamily="18" charset="0"/>
                          <a:cs typeface="Times New Roman" panose="02020603050405020304" pitchFamily="18" charset="0"/>
                        </a:rPr>
                        <a:t>Cách nhìn, cách cảm v</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 cách thể hiện tranh rất riêng. </a:t>
                      </a: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057400">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Tác phẩm</a:t>
                      </a:r>
                      <a:endParaRPr lang="en-US" altLang="en-US" sz="2400" dirty="0">
                        <a:latin typeface="Times New Roman" panose="02020603050405020304" pitchFamily="18" charset="0"/>
                        <a:ea typeface="Times New Roman" panose="02020603050405020304" pitchFamily="18" charset="0"/>
                      </a:endParaRPr>
                    </a:p>
                  </a:txBody>
                  <a:tcPr marT="45710" marB="45710" anchor="ctr" anchorCtr="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0" hangingPunct="0">
                        <a:buChar char="-"/>
                      </a:pPr>
                      <a:r>
                        <a:rPr lang="en-US" altLang="en-US" sz="2000" dirty="0">
                          <a:solidFill>
                            <a:schemeClr val="tx1"/>
                          </a:solidFill>
                          <a:latin typeface="Times New Roman" panose="02020603050405020304" pitchFamily="18" charset="0"/>
                          <a:cs typeface="Times New Roman" panose="02020603050405020304" pitchFamily="18" charset="0"/>
                        </a:rPr>
                        <a:t>Con đọc bầm nghe (lụa), Nữ dân quân miền biển (sơn dầu), Mùa đông sắp đến ( sơn m</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i),</a:t>
                      </a:r>
                      <a:r>
                        <a:rPr lang="en-US" altLang="en-US" sz="2000" dirty="0">
                          <a:solidFill>
                            <a:schemeClr val="tx1"/>
                          </a:solidFill>
                          <a:latin typeface="Times New Roman" panose="02020603050405020304" pitchFamily="18" charset="0"/>
                          <a:ea typeface="Times New Roman" panose="02020603050405020304" pitchFamily="18" charset="0"/>
                        </a:rPr>
                        <a:t>…</a:t>
                      </a:r>
                      <a:endParaRPr lang="en-US" altLang="en-US" sz="20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None/>
                      </a:pP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0" hangingPunct="0">
                        <a:buChar char="-"/>
                      </a:pPr>
                      <a:r>
                        <a:rPr lang="en-US" altLang="en-US" sz="2000" dirty="0">
                          <a:solidFill>
                            <a:schemeClr val="tx1"/>
                          </a:solidFill>
                          <a:latin typeface="Times New Roman" panose="02020603050405020304" pitchFamily="18" charset="0"/>
                          <a:cs typeface="Times New Roman" panose="02020603050405020304" pitchFamily="18" charset="0"/>
                        </a:rPr>
                        <a:t>Giặc đốt l</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ng tôi ( sơn dầu), Thanh niên th</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nh đồng ( sơn dầu),</a:t>
                      </a:r>
                      <a:r>
                        <a:rPr lang="en-US" altLang="en-US" sz="2000" dirty="0">
                          <a:solidFill>
                            <a:schemeClr val="tx1"/>
                          </a:solidFill>
                          <a:latin typeface="Times New Roman" panose="02020603050405020304" pitchFamily="18" charset="0"/>
                          <a:ea typeface="Times New Roman" panose="02020603050405020304" pitchFamily="18" charset="0"/>
                        </a:rPr>
                        <a:t>…</a:t>
                      </a:r>
                      <a:r>
                        <a:rPr lang="en-US" altLang="en-US" sz="2000" dirty="0">
                          <a:solidFill>
                            <a:schemeClr val="tx1"/>
                          </a:solidFill>
                          <a:latin typeface="Times New Roman" panose="02020603050405020304" pitchFamily="18" charset="0"/>
                          <a:cs typeface="Times New Roman" panose="02020603050405020304" pitchFamily="18" charset="0"/>
                        </a:rPr>
                        <a:t> </a:t>
                      </a:r>
                      <a:endParaRPr lang="en-US" altLang="en-US" sz="20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None/>
                      </a:pP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4400" b="1" i="0" u="none" kern="1200" baseline="0">
                          <a:solidFill>
                            <a:srgbClr val="990000"/>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990000"/>
                          </a:solidFill>
                          <a:latin typeface="Arial" panose="020B0604020202020204" pitchFamily="34" charset="0"/>
                          <a:ea typeface="+mn-ea"/>
                          <a:cs typeface="+mn-cs"/>
                        </a:defRPr>
                      </a:lvl5pPr>
                    </a:lstStyle>
                    <a:p>
                      <a:pPr lvl="0" eaLnBrk="0" hangingPunct="0">
                        <a:buChar char="-"/>
                      </a:pPr>
                      <a:r>
                        <a:rPr lang="en-US" altLang="en-US" sz="2000" dirty="0">
                          <a:solidFill>
                            <a:schemeClr val="tx1"/>
                          </a:solidFill>
                          <a:latin typeface="Times New Roman" panose="02020603050405020304" pitchFamily="18" charset="0"/>
                          <a:cs typeface="Times New Roman" panose="02020603050405020304" pitchFamily="18" charset="0"/>
                        </a:rPr>
                        <a:t>Ông say mê về đề t</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i phố cổ H</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 Nội, phong cảnh, các diễn viên chèo v</a:t>
                      </a:r>
                      <a:r>
                        <a:rPr lang="en-US" altLang="en-US" sz="2000" dirty="0">
                          <a:solidFill>
                            <a:schemeClr val="tx1"/>
                          </a:solidFill>
                          <a:latin typeface="Times New Roman" panose="02020603050405020304" pitchFamily="18" charset="0"/>
                          <a:ea typeface="Times New Roman" panose="02020603050405020304" pitchFamily="18" charset="0"/>
                        </a:rPr>
                        <a:t>à</a:t>
                      </a:r>
                      <a:r>
                        <a:rPr lang="en-US" altLang="en-US" sz="2000" dirty="0">
                          <a:solidFill>
                            <a:schemeClr val="tx1"/>
                          </a:solidFill>
                          <a:latin typeface="Times New Roman" panose="02020603050405020304" pitchFamily="18" charset="0"/>
                          <a:cs typeface="Times New Roman" panose="02020603050405020304" pitchFamily="18" charset="0"/>
                        </a:rPr>
                        <a:t> chân dung bè bạn.</a:t>
                      </a:r>
                      <a:endParaRPr lang="en-US" altLang="en-US" sz="2000" dirty="0">
                        <a:solidFill>
                          <a:schemeClr val="tx1"/>
                        </a:solidFill>
                        <a:latin typeface="Times New Roman" panose="02020603050405020304" pitchFamily="18" charset="0"/>
                        <a:cs typeface="Times New Roman" panose="02020603050405020304" pitchFamily="18" charset="0"/>
                      </a:endParaRPr>
                    </a:p>
                    <a:p>
                      <a:pPr lvl="0" eaLnBrk="1" hangingPunct="1">
                        <a:spcBef>
                          <a:spcPct val="20000"/>
                        </a:spcBef>
                        <a:buNone/>
                      </a:pPr>
                      <a:endParaRPr lang="en-US" altLang="en-US" sz="2000" dirty="0">
                        <a:solidFill>
                          <a:schemeClr val="tx1"/>
                        </a:solidFill>
                        <a:latin typeface="Times New Roman" panose="02020603050405020304" pitchFamily="18" charset="0"/>
                        <a:ea typeface="Times New Roman" panose="02020603050405020304" pitchFamily="18" charset="0"/>
                      </a:endParaRPr>
                    </a:p>
                  </a:txBody>
                  <a:tcPr marT="45710" marB="45710">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slide(fromBottom)">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8" name="Text Box 6"/>
          <p:cNvSpPr txBox="1"/>
          <p:nvPr/>
        </p:nvSpPr>
        <p:spPr>
          <a:xfrm>
            <a:off x="1355090" y="930275"/>
            <a:ext cx="9703435" cy="598805"/>
          </a:xfrm>
          <a:prstGeom prst="rect">
            <a:avLst/>
          </a:prstGeom>
          <a:noFill/>
          <a:ln w="9525">
            <a:noFill/>
          </a:ln>
        </p:spPr>
        <p:txBody>
          <a:bodyPr wrap="square">
            <a:spAutoFit/>
          </a:bodyPr>
          <a:p>
            <a:r>
              <a:rPr lang="en-US" altLang="en-US" sz="3300" b="1" dirty="0">
                <a:solidFill>
                  <a:srgbClr val="FF0000"/>
                </a:solidFill>
                <a:latin typeface="Times New Roman" panose="02020603050405020304" pitchFamily="18" charset="0"/>
                <a:cs typeface="Times New Roman" panose="02020603050405020304" pitchFamily="18" charset="0"/>
              </a:rPr>
              <a:t>  TIẾT 11 - BÀI 14: THƯỜNG THỨC MĨ THUẬT</a:t>
            </a:r>
            <a:endParaRPr lang="en-US" altLang="en-US" sz="33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81" name="Text Box 9"/>
          <p:cNvSpPr txBox="1"/>
          <p:nvPr/>
        </p:nvSpPr>
        <p:spPr>
          <a:xfrm>
            <a:off x="1355725" y="1762125"/>
            <a:ext cx="9595485" cy="1938020"/>
          </a:xfrm>
          <a:prstGeom prst="rect">
            <a:avLst/>
          </a:prstGeom>
          <a:noFill/>
          <a:ln w="9525">
            <a:noFill/>
          </a:ln>
        </p:spPr>
        <p:txBody>
          <a:bodyPr wrap="square">
            <a:spAutoFit/>
          </a:bodyPr>
          <a:p>
            <a:pPr algn="ctr"/>
            <a:r>
              <a:rPr lang="en-US" altLang="en-US" sz="4000" b="1" dirty="0">
                <a:solidFill>
                  <a:srgbClr val="00B0F0"/>
                </a:solidFill>
                <a:latin typeface="Times New Roman" panose="02020603050405020304" pitchFamily="18" charset="0"/>
                <a:cs typeface="Times New Roman" panose="02020603050405020304" pitchFamily="18" charset="0"/>
              </a:rPr>
              <a:t>MỘT SỐ TÁC GIẢ, TÁC PHẨM TIÊU BIỂU CỦA MĨ THUẬT VIỆT NAM GIAI ĐOẠN 1954 - 1975</a:t>
            </a:r>
            <a:endParaRPr lang="en-US" altLang="en-US" sz="4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strVal val="#ppt_w*0.70"/>
                                          </p:val>
                                        </p:tav>
                                        <p:tav tm="100000">
                                          <p:val>
                                            <p:strVal val="#ppt_w"/>
                                          </p:val>
                                        </p:tav>
                                      </p:tavLst>
                                    </p:anim>
                                    <p:anim calcmode="lin" valueType="num">
                                      <p:cBhvr>
                                        <p:cTn id="8" dur="1000" fill="hold"/>
                                        <p:tgtEl>
                                          <p:spTgt spid="3078"/>
                                        </p:tgtEl>
                                        <p:attrNameLst>
                                          <p:attrName>ppt_h</p:attrName>
                                        </p:attrNameLst>
                                      </p:cBhvr>
                                      <p:tavLst>
                                        <p:tav tm="0">
                                          <p:val>
                                            <p:strVal val="#ppt_h"/>
                                          </p:val>
                                        </p:tav>
                                        <p:tav tm="100000">
                                          <p:val>
                                            <p:strVal val="#ppt_h"/>
                                          </p:val>
                                        </p:tav>
                                      </p:tavLst>
                                    </p:anim>
                                    <p:animEffect transition="in" filter="fade">
                                      <p:cBhvr>
                                        <p:cTn id="9" dur="10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dissolve">
                                      <p:cBhvr>
                                        <p:cTn id="14"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2000" b="0" dirty="0">
              <a:solidFill>
                <a:schemeClr val="tx1"/>
              </a:solidFill>
              <a:latin typeface="Times New Roman" panose="02020603050405020304" pitchFamily="18" charset="0"/>
              <a:ea typeface="Times New Roman" panose="02020603050405020304" pitchFamily="18" charset="0"/>
            </a:endParaRPr>
          </a:p>
        </p:txBody>
      </p:sp>
      <p:pic>
        <p:nvPicPr>
          <p:cNvPr id="143363" name="Picture 3" descr="ketnapdang, ng sang"/>
          <p:cNvPicPr>
            <a:picLocks noChangeAspect="1"/>
          </p:cNvPicPr>
          <p:nvPr/>
        </p:nvPicPr>
        <p:blipFill>
          <a:blip r:embed="rId2"/>
          <a:stretch>
            <a:fillRect/>
          </a:stretch>
        </p:blipFill>
        <p:spPr>
          <a:xfrm>
            <a:off x="5943600" y="150813"/>
            <a:ext cx="4724400" cy="2897187"/>
          </a:xfrm>
          <a:prstGeom prst="rect">
            <a:avLst/>
          </a:prstGeom>
          <a:noFill/>
          <a:ln w="9525">
            <a:noFill/>
          </a:ln>
        </p:spPr>
      </p:pic>
      <p:pic>
        <p:nvPicPr>
          <p:cNvPr id="143364" name="Picture 4" descr="DSCF2043"/>
          <p:cNvPicPr>
            <a:picLocks noChangeAspect="1"/>
          </p:cNvPicPr>
          <p:nvPr/>
        </p:nvPicPr>
        <p:blipFill>
          <a:blip r:embed="rId3"/>
          <a:stretch>
            <a:fillRect/>
          </a:stretch>
        </p:blipFill>
        <p:spPr>
          <a:xfrm>
            <a:off x="1905000" y="114300"/>
            <a:ext cx="3886200" cy="2924175"/>
          </a:xfrm>
          <a:prstGeom prst="rect">
            <a:avLst/>
          </a:prstGeom>
          <a:noFill/>
          <a:ln w="9525">
            <a:noFill/>
          </a:ln>
        </p:spPr>
      </p:pic>
      <p:pic>
        <p:nvPicPr>
          <p:cNvPr id="143365" name="Picture 5" descr="Hangbac-Phai_n">
            <a:hlinkClick r:id=""/>
          </p:cNvPr>
          <p:cNvPicPr>
            <a:picLocks noChangeAspect="1"/>
          </p:cNvPicPr>
          <p:nvPr/>
        </p:nvPicPr>
        <p:blipFill>
          <a:blip r:embed="rId4"/>
          <a:stretch>
            <a:fillRect/>
          </a:stretch>
        </p:blipFill>
        <p:spPr>
          <a:xfrm>
            <a:off x="1905000" y="3733800"/>
            <a:ext cx="4114800" cy="2865438"/>
          </a:xfrm>
          <a:prstGeom prst="rect">
            <a:avLst/>
          </a:prstGeom>
          <a:noFill/>
          <a:ln w="9525">
            <a:noFill/>
          </a:ln>
        </p:spPr>
      </p:pic>
      <p:sp>
        <p:nvSpPr>
          <p:cNvPr id="143366" name="Text Box 6"/>
          <p:cNvSpPr txBox="1"/>
          <p:nvPr/>
        </p:nvSpPr>
        <p:spPr>
          <a:xfrm>
            <a:off x="1828800" y="3032125"/>
            <a:ext cx="4495800" cy="706755"/>
          </a:xfrm>
          <a:prstGeom prst="rect">
            <a:avLst/>
          </a:prstGeom>
          <a:noFill/>
          <a:ln w="9525">
            <a:noFill/>
          </a:ln>
        </p:spPr>
        <p:txBody>
          <a:bodyPr>
            <a:spAutoFit/>
          </a:bodyPr>
          <a:p>
            <a:r>
              <a:rPr lang="en-US" altLang="en-US" sz="2000" dirty="0">
                <a:latin typeface="Times New Roman" panose="02020603050405020304" pitchFamily="18" charset="0"/>
                <a:cs typeface="Times New Roman" panose="02020603050405020304" pitchFamily="18" charset="0"/>
              </a:rPr>
              <a:t>Tát nước đồng chiêm - sơn m</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a:t>
            </a:r>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Trần Văn Cẩn</a:t>
            </a:r>
            <a:endParaRPr lang="en-US" altLang="en-US" sz="2000" dirty="0">
              <a:latin typeface="Times New Roman" panose="02020603050405020304" pitchFamily="18" charset="0"/>
              <a:ea typeface="Times New Roman" panose="02020603050405020304" pitchFamily="18" charset="0"/>
            </a:endParaRPr>
          </a:p>
        </p:txBody>
      </p:sp>
      <p:sp>
        <p:nvSpPr>
          <p:cNvPr id="143367" name="Text Box 7"/>
          <p:cNvSpPr txBox="1"/>
          <p:nvPr/>
        </p:nvSpPr>
        <p:spPr>
          <a:xfrm>
            <a:off x="6172200" y="3048000"/>
            <a:ext cx="4926013" cy="706755"/>
          </a:xfrm>
          <a:prstGeom prst="rect">
            <a:avLst/>
          </a:prstGeom>
          <a:noFill/>
          <a:ln w="9525">
            <a:noFill/>
          </a:ln>
        </p:spPr>
        <p:txBody>
          <a:bodyPr>
            <a:spAutoFit/>
          </a:bodyPr>
          <a:p>
            <a:r>
              <a:rPr lang="en-US" altLang="en-US" sz="2000" dirty="0">
                <a:latin typeface="Times New Roman" panose="02020603050405020304" pitchFamily="18" charset="0"/>
                <a:cs typeface="Times New Roman" panose="02020603050405020304" pitchFamily="18" charset="0"/>
              </a:rPr>
              <a:t>Kết nạp Đảng ở Điện Biên Phủ- sơn m</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Nguyễn Sáng</a:t>
            </a:r>
            <a:endParaRPr lang="en-US" altLang="en-US" sz="2000" dirty="0">
              <a:latin typeface="Times New Roman" panose="02020603050405020304" pitchFamily="18" charset="0"/>
              <a:ea typeface="Times New Roman" panose="02020603050405020304" pitchFamily="18" charset="0"/>
            </a:endParaRPr>
          </a:p>
        </p:txBody>
      </p:sp>
      <p:sp>
        <p:nvSpPr>
          <p:cNvPr id="143368" name="Text Box 8"/>
          <p:cNvSpPr txBox="1"/>
          <p:nvPr/>
        </p:nvSpPr>
        <p:spPr>
          <a:xfrm>
            <a:off x="6172200" y="5334000"/>
            <a:ext cx="3464560" cy="398780"/>
          </a:xfrm>
          <a:prstGeom prst="rect">
            <a:avLst/>
          </a:prstGeom>
          <a:noFill/>
          <a:ln w="9525">
            <a:noFill/>
          </a:ln>
        </p:spPr>
        <p:txBody>
          <a:bodyPr wrap="none">
            <a:spAutoFit/>
          </a:bodyPr>
          <a:p>
            <a:r>
              <a:rPr lang="en-US" altLang="en-US" sz="2000" dirty="0">
                <a:latin typeface="Times New Roman" panose="02020603050405020304" pitchFamily="18" charset="0"/>
                <a:cs typeface="Times New Roman" panose="02020603050405020304" pitchFamily="18" charset="0"/>
              </a:rPr>
              <a:t>Phố cổ- sơn dầu- Bùi Xuân Phái</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box(in)">
                                      <p:cBhvr>
                                        <p:cTn id="7" dur="500"/>
                                        <p:tgtEl>
                                          <p:spTgt spid="143364"/>
                                        </p:tgtEl>
                                      </p:cBhvr>
                                    </p:animEffect>
                                  </p:childTnLst>
                                </p:cTn>
                              </p:par>
                              <p:par>
                                <p:cTn id="8" presetID="4" presetClass="entr" presetSubtype="16" fill="hold" nodeType="withEffect">
                                  <p:stCondLst>
                                    <p:cond delay="0"/>
                                  </p:stCondLst>
                                  <p:childTnLst>
                                    <p:set>
                                      <p:cBhvr>
                                        <p:cTn id="9" dur="1" fill="hold">
                                          <p:stCondLst>
                                            <p:cond delay="0"/>
                                          </p:stCondLst>
                                        </p:cTn>
                                        <p:tgtEl>
                                          <p:spTgt spid="143363"/>
                                        </p:tgtEl>
                                        <p:attrNameLst>
                                          <p:attrName>style.visibility</p:attrName>
                                        </p:attrNameLst>
                                      </p:cBhvr>
                                      <p:to>
                                        <p:strVal val="visible"/>
                                      </p:to>
                                    </p:set>
                                    <p:animEffect transition="in" filter="box(in)">
                                      <p:cBhvr>
                                        <p:cTn id="10" dur="500"/>
                                        <p:tgtEl>
                                          <p:spTgt spid="143363"/>
                                        </p:tgtEl>
                                      </p:cBhvr>
                                    </p:animEffect>
                                  </p:childTnLst>
                                </p:cTn>
                              </p:par>
                              <p:par>
                                <p:cTn id="11" presetID="4" presetClass="entr" presetSubtype="16" fill="hold" nodeType="withEffect">
                                  <p:stCondLst>
                                    <p:cond delay="0"/>
                                  </p:stCondLst>
                                  <p:childTnLst>
                                    <p:set>
                                      <p:cBhvr>
                                        <p:cTn id="12" dur="1" fill="hold">
                                          <p:stCondLst>
                                            <p:cond delay="0"/>
                                          </p:stCondLst>
                                        </p:cTn>
                                        <p:tgtEl>
                                          <p:spTgt spid="143365"/>
                                        </p:tgtEl>
                                        <p:attrNameLst>
                                          <p:attrName>style.visibility</p:attrName>
                                        </p:attrNameLst>
                                      </p:cBhvr>
                                      <p:to>
                                        <p:strVal val="visible"/>
                                      </p:to>
                                    </p:set>
                                    <p:animEffect transition="in" filter="box(in)">
                                      <p:cBhvr>
                                        <p:cTn id="13" dur="500"/>
                                        <p:tgtEl>
                                          <p:spTgt spid="14336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3366"/>
                                        </p:tgtEl>
                                        <p:attrNameLst>
                                          <p:attrName>style.visibility</p:attrName>
                                        </p:attrNameLst>
                                      </p:cBhvr>
                                      <p:to>
                                        <p:strVal val="visible"/>
                                      </p:to>
                                    </p:set>
                                    <p:animEffect transition="in" filter="dissolve">
                                      <p:cBhvr>
                                        <p:cTn id="18" dur="500"/>
                                        <p:tgtEl>
                                          <p:spTgt spid="143366"/>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43367"/>
                                        </p:tgtEl>
                                        <p:attrNameLst>
                                          <p:attrName>style.visibility</p:attrName>
                                        </p:attrNameLst>
                                      </p:cBhvr>
                                      <p:to>
                                        <p:strVal val="visible"/>
                                      </p:to>
                                    </p:set>
                                    <p:anim calcmode="lin" valueType="num">
                                      <p:cBhvr>
                                        <p:cTn id="23" dur="1000" fill="hold"/>
                                        <p:tgtEl>
                                          <p:spTgt spid="143367"/>
                                        </p:tgtEl>
                                        <p:attrNameLst>
                                          <p:attrName>ppt_w</p:attrName>
                                        </p:attrNameLst>
                                      </p:cBhvr>
                                      <p:tavLst>
                                        <p:tav tm="0">
                                          <p:val>
                                            <p:strVal val="#ppt_w*0.70"/>
                                          </p:val>
                                        </p:tav>
                                        <p:tav tm="100000">
                                          <p:val>
                                            <p:strVal val="#ppt_w"/>
                                          </p:val>
                                        </p:tav>
                                      </p:tavLst>
                                    </p:anim>
                                    <p:anim calcmode="lin" valueType="num">
                                      <p:cBhvr>
                                        <p:cTn id="24" dur="1000" fill="hold"/>
                                        <p:tgtEl>
                                          <p:spTgt spid="143367"/>
                                        </p:tgtEl>
                                        <p:attrNameLst>
                                          <p:attrName>ppt_h</p:attrName>
                                        </p:attrNameLst>
                                      </p:cBhvr>
                                      <p:tavLst>
                                        <p:tav tm="0">
                                          <p:val>
                                            <p:strVal val="#ppt_h"/>
                                          </p:val>
                                        </p:tav>
                                        <p:tav tm="100000">
                                          <p:val>
                                            <p:strVal val="#ppt_h"/>
                                          </p:val>
                                        </p:tav>
                                      </p:tavLst>
                                    </p:anim>
                                    <p:animEffect transition="in" filter="fade">
                                      <p:cBhvr>
                                        <p:cTn id="25" dur="1000"/>
                                        <p:tgtEl>
                                          <p:spTgt spid="14336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3368"/>
                                        </p:tgtEl>
                                        <p:attrNameLst>
                                          <p:attrName>style.visibility</p:attrName>
                                        </p:attrNameLst>
                                      </p:cBhvr>
                                      <p:to>
                                        <p:strVal val="visible"/>
                                      </p:to>
                                    </p:set>
                                    <p:animEffect transition="in" filter="box(in)">
                                      <p:cBhvr>
                                        <p:cTn id="30"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p:bldP spid="1433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2" descr="Theme196363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45059" name="WordArt 4"/>
          <p:cNvSpPr>
            <a:spLocks noTextEdit="1"/>
          </p:cNvSpPr>
          <p:nvPr/>
        </p:nvSpPr>
        <p:spPr>
          <a:xfrm>
            <a:off x="3048000" y="1143000"/>
            <a:ext cx="6248400" cy="1371600"/>
          </a:xfrm>
          <a:prstGeom prst="rect">
            <a:avLst/>
          </a:prstGeom>
        </p:spPr>
        <p:txBody>
          <a:bodyPr wrap="none" fromWordArt="1">
            <a:prstTxWarp prst="textPlain">
              <a:avLst>
                <a:gd name="adj" fmla="val 50000"/>
              </a:avLst>
            </a:prstTxWarp>
            <a:normAutofit/>
          </a:bodyPr>
          <a:p>
            <a:pPr algn="ctr"/>
            <a:r>
              <a:rPr lang="en-US" sz="3600" b="1">
                <a:ln w="25400" cap="flat" cmpd="sng">
                  <a:solidFill>
                    <a:srgbClr val="FF0000"/>
                  </a:solidFill>
                  <a:prstDash val="solid"/>
                  <a:headEnd type="none" w="med" len="med"/>
                  <a:tailEnd type="none" w="med" len="med"/>
                </a:ln>
                <a:gradFill rotWithShape="1">
                  <a:gsLst>
                    <a:gs pos="0">
                      <a:srgbClr val="FFFF00">
                        <a:alpha val="89998"/>
                      </a:srgbClr>
                    </a:gs>
                    <a:gs pos="100000">
                      <a:srgbClr val="FFFFFF"/>
                    </a:gs>
                  </a:gsLst>
                  <a:lin ang="5400000" scaled="1"/>
                  <a:tileRect/>
                </a:gradFill>
                <a:effectLst>
                  <a:outerShdw dist="109250" dir="19467739" algn="ctr" rotWithShape="0">
                    <a:srgbClr val="99FF66"/>
                  </a:outerShdw>
                </a:effectLst>
                <a:latin typeface="Times New Roman" panose="02020603050405020304" pitchFamily="18" charset="0"/>
                <a:ea typeface="Times New Roman" panose="02020603050405020304" pitchFamily="18" charset="0"/>
              </a:rPr>
              <a:t>TIẾT HỌC KẾT THÚC</a:t>
            </a:r>
            <a:endParaRPr lang="en-US" sz="3600" b="1">
              <a:ln w="25400" cap="flat" cmpd="sng">
                <a:solidFill>
                  <a:srgbClr val="FF0000"/>
                </a:solidFill>
                <a:prstDash val="solid"/>
                <a:headEnd type="none" w="med" len="med"/>
                <a:tailEnd type="none" w="med" len="med"/>
              </a:ln>
              <a:gradFill rotWithShape="1">
                <a:gsLst>
                  <a:gs pos="0">
                    <a:srgbClr val="FFFF00">
                      <a:alpha val="89998"/>
                    </a:srgbClr>
                  </a:gs>
                  <a:gs pos="100000">
                    <a:srgbClr val="FFFFFF"/>
                  </a:gs>
                </a:gsLst>
                <a:lin ang="5400000" scaled="1"/>
                <a:tileRect/>
              </a:gradFill>
              <a:effectLst>
                <a:outerShdw dist="109250" dir="19467739" algn="ctr" rotWithShape="0">
                  <a:srgbClr val="99FF66"/>
                </a:outerShdw>
              </a:effectLst>
              <a:latin typeface="Times New Roman" panose="02020603050405020304" pitchFamily="18" charset="0"/>
              <a:ea typeface="Times New Roman" panose="02020603050405020304" pitchFamily="18" charset="0"/>
            </a:endParaRPr>
          </a:p>
        </p:txBody>
      </p:sp>
      <p:sp>
        <p:nvSpPr>
          <p:cNvPr id="45060" name="WordArt 5"/>
          <p:cNvSpPr>
            <a:spLocks noTextEdit="1"/>
          </p:cNvSpPr>
          <p:nvPr/>
        </p:nvSpPr>
        <p:spPr>
          <a:xfrm>
            <a:off x="3352800" y="3124200"/>
            <a:ext cx="5486400" cy="914400"/>
          </a:xfrm>
          <a:prstGeom prst="rect">
            <a:avLst/>
          </a:prstGeom>
        </p:spPr>
        <p:txBody>
          <a:bodyPr wrap="none" fromWordArt="1">
            <a:prstTxWarp prst="textPlain">
              <a:avLst>
                <a:gd name="adj" fmla="val 50000"/>
              </a:avLst>
            </a:prstTxWarp>
            <a:normAutofit/>
          </a:bodyPr>
          <a:p>
            <a:pPr algn="ctr"/>
            <a:r>
              <a:rPr lang="en-US" sz="3600" b="1">
                <a:ln w="25400" cap="flat" cmpd="sng">
                  <a:solidFill>
                    <a:srgbClr val="FF0000"/>
                  </a:solidFill>
                  <a:prstDash val="solid"/>
                  <a:headEnd type="none" w="med" len="med"/>
                  <a:tailEnd type="none" w="med" len="med"/>
                </a:ln>
                <a:gradFill rotWithShape="1">
                  <a:gsLst>
                    <a:gs pos="0">
                      <a:srgbClr val="FFFF00">
                        <a:alpha val="79999"/>
                      </a:srgbClr>
                    </a:gs>
                    <a:gs pos="100000">
                      <a:srgbClr val="FFFFFF"/>
                    </a:gs>
                  </a:gsLst>
                  <a:lin ang="5400000" scaled="1"/>
                  <a:tileRect/>
                </a:gradFill>
                <a:effectLst>
                  <a:outerShdw dist="99190" dir="19211665" algn="ctr" rotWithShape="0">
                    <a:srgbClr val="CCFF99"/>
                  </a:outerShdw>
                </a:effectLst>
                <a:latin typeface="Times New Roman" panose="02020603050405020304" pitchFamily="18" charset="0"/>
                <a:ea typeface="Times New Roman" panose="02020603050405020304" pitchFamily="18" charset="0"/>
              </a:rPr>
              <a:t>Cảm ơn các em học sinh.</a:t>
            </a:r>
            <a:endParaRPr lang="en-US" sz="3600" b="1">
              <a:ln w="25400" cap="flat" cmpd="sng">
                <a:solidFill>
                  <a:srgbClr val="FF0000"/>
                </a:solidFill>
                <a:prstDash val="solid"/>
                <a:headEnd type="none" w="med" len="med"/>
                <a:tailEnd type="none" w="med" len="med"/>
              </a:ln>
              <a:gradFill rotWithShape="1">
                <a:gsLst>
                  <a:gs pos="0">
                    <a:srgbClr val="FFFF00">
                      <a:alpha val="79999"/>
                    </a:srgbClr>
                  </a:gs>
                  <a:gs pos="100000">
                    <a:srgbClr val="FFFFFF"/>
                  </a:gs>
                </a:gsLst>
                <a:lin ang="5400000" scaled="1"/>
                <a:tileRect/>
              </a:gradFill>
              <a:effectLst>
                <a:outerShdw dist="99190" dir="19211665" algn="ctr" rotWithShape="0">
                  <a:srgbClr val="CCFF99"/>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sp>
        <p:nvSpPr>
          <p:cNvPr id="44035" name="Title 1"/>
          <p:cNvSpPr>
            <a:spLocks noGrp="1"/>
          </p:cNvSpPr>
          <p:nvPr>
            <p:ph type="title"/>
          </p:nvPr>
        </p:nvSpPr>
        <p:spPr/>
        <p:txBody>
          <a:bodyPr vert="horz" wrap="square" lIns="91440" tIns="45720" rIns="91440" bIns="45720" anchor="ctr" anchorCtr="0"/>
          <a:p>
            <a:pPr>
              <a:buNone/>
            </a:pPr>
            <a:r>
              <a:rPr dirty="0"/>
              <a:t>Nối tên tranh với tên tác giả</a:t>
            </a:r>
            <a:endParaRPr dirty="0"/>
          </a:p>
        </p:txBody>
      </p:sp>
      <p:sp>
        <p:nvSpPr>
          <p:cNvPr id="44036" name="Content Placeholder 2"/>
          <p:cNvSpPr>
            <a:spLocks noGrp="1"/>
          </p:cNvSpPr>
          <p:nvPr>
            <p:ph sz="half" idx="1"/>
          </p:nvPr>
        </p:nvSpPr>
        <p:spPr/>
        <p:txBody>
          <a:bodyPr vert="horz" wrap="square" lIns="91440" tIns="45720" rIns="91440" bIns="45720" anchor="t" anchorCtr="0"/>
          <a:p>
            <a:pPr>
              <a:buClrTx/>
              <a:buSzTx/>
              <a:buFontTx/>
            </a:pPr>
            <a:r>
              <a:rPr dirty="0">
                <a:latin typeface="+mn-lt"/>
                <a:ea typeface="+mn-ea"/>
                <a:cs typeface="+mn-cs"/>
              </a:rPr>
              <a:t>Giặc đốt làng tôi</a:t>
            </a:r>
            <a:endParaRPr dirty="0">
              <a:latin typeface="+mn-lt"/>
              <a:ea typeface="+mn-ea"/>
              <a:cs typeface="+mn-cs"/>
            </a:endParaRPr>
          </a:p>
          <a:p>
            <a:pPr>
              <a:buClrTx/>
              <a:buSzTx/>
              <a:buFontTx/>
            </a:pPr>
            <a:r>
              <a:rPr dirty="0">
                <a:latin typeface="+mn-lt"/>
                <a:ea typeface="+mn-ea"/>
                <a:cs typeface="+mn-cs"/>
              </a:rPr>
              <a:t>Em Thúy</a:t>
            </a:r>
            <a:endParaRPr dirty="0">
              <a:latin typeface="+mn-lt"/>
              <a:ea typeface="+mn-ea"/>
              <a:cs typeface="+mn-cs"/>
            </a:endParaRPr>
          </a:p>
          <a:p>
            <a:pPr>
              <a:buClrTx/>
              <a:buSzTx/>
              <a:buFontTx/>
            </a:pPr>
            <a:r>
              <a:rPr dirty="0">
                <a:latin typeface="+mn-lt"/>
                <a:ea typeface="+mn-ea"/>
                <a:cs typeface="+mn-cs"/>
              </a:rPr>
              <a:t>Phố Hàng Bạc</a:t>
            </a:r>
            <a:endParaRPr dirty="0">
              <a:latin typeface="+mn-lt"/>
              <a:ea typeface="+mn-ea"/>
              <a:cs typeface="+mn-cs"/>
            </a:endParaRPr>
          </a:p>
          <a:p>
            <a:pPr>
              <a:buClrTx/>
              <a:buSzTx/>
              <a:buFontTx/>
            </a:pPr>
            <a:r>
              <a:rPr dirty="0">
                <a:latin typeface="+mn-lt"/>
                <a:ea typeface="+mn-ea"/>
                <a:cs typeface="+mn-cs"/>
              </a:rPr>
              <a:t>Thanh niên thành đồng</a:t>
            </a:r>
            <a:endParaRPr dirty="0">
              <a:latin typeface="+mn-lt"/>
              <a:ea typeface="+mn-ea"/>
              <a:cs typeface="+mn-cs"/>
            </a:endParaRPr>
          </a:p>
          <a:p>
            <a:pPr>
              <a:buClrTx/>
              <a:buSzTx/>
              <a:buFontTx/>
            </a:pPr>
            <a:r>
              <a:rPr dirty="0">
                <a:latin typeface="+mn-lt"/>
                <a:ea typeface="+mn-ea"/>
                <a:cs typeface="+mn-cs"/>
              </a:rPr>
              <a:t>Thiếu nữ bên hoa sen</a:t>
            </a:r>
            <a:endParaRPr dirty="0">
              <a:latin typeface="+mn-lt"/>
              <a:ea typeface="+mn-ea"/>
              <a:cs typeface="+mn-cs"/>
            </a:endParaRPr>
          </a:p>
          <a:p>
            <a:pPr>
              <a:buClrTx/>
              <a:buSzTx/>
              <a:buFontTx/>
            </a:pPr>
            <a:r>
              <a:rPr dirty="0">
                <a:latin typeface="+mn-lt"/>
                <a:ea typeface="+mn-ea"/>
                <a:cs typeface="+mn-cs"/>
              </a:rPr>
              <a:t>Tát nước đồng chiêm</a:t>
            </a:r>
            <a:endParaRPr dirty="0">
              <a:latin typeface="+mn-lt"/>
              <a:ea typeface="+mn-ea"/>
              <a:cs typeface="+mn-cs"/>
            </a:endParaRPr>
          </a:p>
          <a:p>
            <a:pPr>
              <a:buClrTx/>
              <a:buSzTx/>
              <a:buFontTx/>
            </a:pPr>
            <a:r>
              <a:rPr dirty="0">
                <a:latin typeface="+mn-lt"/>
                <a:ea typeface="+mn-ea"/>
                <a:cs typeface="+mn-cs"/>
              </a:rPr>
              <a:t>Phố Thuốc Bắc</a:t>
            </a:r>
            <a:endParaRPr dirty="0">
              <a:latin typeface="+mn-lt"/>
              <a:ea typeface="+mn-ea"/>
              <a:cs typeface="+mn-cs"/>
            </a:endParaRPr>
          </a:p>
          <a:p>
            <a:pPr>
              <a:buClrTx/>
              <a:buSzTx/>
              <a:buFontTx/>
            </a:pPr>
            <a:r>
              <a:rPr dirty="0">
                <a:latin typeface="+mn-lt"/>
                <a:ea typeface="+mn-ea"/>
                <a:cs typeface="+mn-cs"/>
              </a:rPr>
              <a:t>Kết nạp Đảng ở Điện Biên Phủ</a:t>
            </a:r>
            <a:endParaRPr dirty="0">
              <a:latin typeface="+mn-lt"/>
              <a:ea typeface="+mn-ea"/>
              <a:cs typeface="+mn-cs"/>
            </a:endParaRPr>
          </a:p>
          <a:p>
            <a:pPr>
              <a:buClrTx/>
              <a:buSzTx/>
              <a:buFontTx/>
            </a:pPr>
            <a:endParaRPr dirty="0">
              <a:latin typeface="+mn-lt"/>
              <a:ea typeface="+mn-ea"/>
              <a:cs typeface="+mn-cs"/>
            </a:endParaRPr>
          </a:p>
        </p:txBody>
      </p:sp>
      <p:sp>
        <p:nvSpPr>
          <p:cNvPr id="44037" name="Content Placeholder 3"/>
          <p:cNvSpPr>
            <a:spLocks noGrp="1"/>
          </p:cNvSpPr>
          <p:nvPr>
            <p:ph sz="half" idx="2"/>
          </p:nvPr>
        </p:nvSpPr>
        <p:spPr/>
        <p:txBody>
          <a:bodyPr vert="horz" wrap="square" lIns="91440" tIns="45720" rIns="91440" bIns="45720" anchor="t" anchorCtr="0"/>
          <a:p>
            <a:pPr>
              <a:buClrTx/>
              <a:buSzTx/>
              <a:buFontTx/>
            </a:pPr>
            <a:r>
              <a:rPr dirty="0">
                <a:latin typeface="+mn-lt"/>
                <a:ea typeface="+mn-ea"/>
                <a:cs typeface="+mn-cs"/>
              </a:rPr>
              <a:t>Tô Ngọc Vân</a:t>
            </a:r>
            <a:endParaRPr dirty="0">
              <a:latin typeface="+mn-lt"/>
              <a:ea typeface="+mn-ea"/>
              <a:cs typeface="+mn-cs"/>
            </a:endParaRPr>
          </a:p>
          <a:p>
            <a:pPr>
              <a:buClrTx/>
              <a:buSzTx/>
              <a:buFontTx/>
            </a:pPr>
            <a:r>
              <a:rPr dirty="0">
                <a:latin typeface="+mn-lt"/>
                <a:ea typeface="+mn-ea"/>
                <a:cs typeface="+mn-cs"/>
              </a:rPr>
              <a:t>Trần Văn Cẩn</a:t>
            </a:r>
            <a:endParaRPr dirty="0">
              <a:latin typeface="+mn-lt"/>
              <a:ea typeface="+mn-ea"/>
              <a:cs typeface="+mn-cs"/>
            </a:endParaRPr>
          </a:p>
          <a:p>
            <a:pPr>
              <a:buClrTx/>
              <a:buSzTx/>
              <a:buFontTx/>
            </a:pPr>
            <a:r>
              <a:rPr dirty="0">
                <a:latin typeface="+mn-lt"/>
                <a:ea typeface="+mn-ea"/>
                <a:cs typeface="+mn-cs"/>
              </a:rPr>
              <a:t>Nguyễn Sáng</a:t>
            </a:r>
            <a:endParaRPr dirty="0">
              <a:latin typeface="+mn-lt"/>
              <a:ea typeface="+mn-ea"/>
              <a:cs typeface="+mn-cs"/>
            </a:endParaRPr>
          </a:p>
          <a:p>
            <a:pPr>
              <a:buClrTx/>
              <a:buSzTx/>
              <a:buFontTx/>
            </a:pPr>
            <a:r>
              <a:rPr dirty="0">
                <a:latin typeface="+mn-lt"/>
                <a:ea typeface="+mn-ea"/>
                <a:cs typeface="+mn-cs"/>
              </a:rPr>
              <a:t>Bùi Xuân Phái</a:t>
            </a:r>
            <a:endParaRPr dirty="0">
              <a:latin typeface="+mn-lt"/>
              <a:ea typeface="+mn-ea"/>
              <a:cs typeface="+mn-cs"/>
            </a:endParaRPr>
          </a:p>
          <a:p>
            <a:pPr>
              <a:buClrTx/>
              <a:buSzTx/>
              <a:buFontTx/>
            </a:pPr>
            <a:r>
              <a:rPr dirty="0">
                <a:latin typeface="+mn-lt"/>
                <a:ea typeface="+mn-ea"/>
                <a:cs typeface="+mn-cs"/>
              </a:rPr>
              <a:t>Phan Kế An</a:t>
            </a:r>
            <a:endParaRPr dirty="0">
              <a:latin typeface="+mn-lt"/>
              <a:ea typeface="+mn-ea"/>
              <a:cs typeface="+mn-cs"/>
            </a:endParaRPr>
          </a:p>
          <a:p>
            <a:pPr>
              <a:buClrTx/>
              <a:buSzTx/>
              <a:buFontTx/>
            </a:pPr>
            <a:r>
              <a:rPr dirty="0">
                <a:latin typeface="+mn-lt"/>
                <a:ea typeface="+mn-ea"/>
                <a:cs typeface="+mn-cs"/>
              </a:rPr>
              <a:t>Nguyễn Đức Nùng</a:t>
            </a:r>
            <a:endParaRPr dirty="0">
              <a:latin typeface="+mn-lt"/>
              <a:ea typeface="+mn-ea"/>
              <a:cs typeface="+mn-cs"/>
            </a:endParaRPr>
          </a:p>
          <a:p>
            <a:pPr>
              <a:buClrTx/>
              <a:buSzTx/>
              <a:buFontTx/>
            </a:pPr>
            <a:r>
              <a:rPr dirty="0">
                <a:latin typeface="+mn-lt"/>
                <a:ea typeface="+mn-ea"/>
                <a:cs typeface="+mn-cs"/>
              </a:rPr>
              <a:t>Nguyễn Gia Trí</a:t>
            </a:r>
            <a:endParaRPr dirty="0">
              <a:latin typeface="+mn-lt"/>
              <a:ea typeface="+mn-ea"/>
              <a:cs typeface="+mn-cs"/>
            </a:endParaRPr>
          </a:p>
          <a:p>
            <a:pPr>
              <a:buClrTx/>
              <a:buSzTx/>
              <a:buFontTx/>
            </a:pPr>
            <a:r>
              <a:rPr dirty="0">
                <a:latin typeface="+mn-lt"/>
                <a:ea typeface="+mn-ea"/>
                <a:cs typeface="+mn-cs"/>
              </a:rPr>
              <a:t>Dương Bích Liên</a:t>
            </a:r>
            <a:endParaRPr dirty="0">
              <a:latin typeface="+mn-lt"/>
              <a:ea typeface="+mn-ea"/>
              <a:cs typeface="+mn-cs"/>
            </a:endParaRPr>
          </a:p>
        </p:txBody>
      </p:sp>
      <p:cxnSp>
        <p:nvCxnSpPr>
          <p:cNvPr id="6" name="Straight Arrow Connector 5"/>
          <p:cNvCxnSpPr/>
          <p:nvPr/>
        </p:nvCxnSpPr>
        <p:spPr>
          <a:xfrm>
            <a:off x="4876800" y="1981200"/>
            <a:ext cx="1676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6200" y="2438400"/>
            <a:ext cx="2667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048000"/>
            <a:ext cx="21336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219700" y="2895600"/>
            <a:ext cx="14859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3048000"/>
            <a:ext cx="1219200" cy="1200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10200" y="2438400"/>
            <a:ext cx="2514600" cy="2362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2000" y="3467100"/>
            <a:ext cx="3352800" cy="1943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10200" y="3048000"/>
            <a:ext cx="2895600" cy="2895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8"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sp>
        <p:nvSpPr>
          <p:cNvPr id="18434" name="Rectangle 2"/>
          <p:cNvSpPr>
            <a:spLocks noGrp="1"/>
          </p:cNvSpPr>
          <p:nvPr>
            <p:ph type="title"/>
          </p:nvPr>
        </p:nvSpPr>
        <p:spPr>
          <a:xfrm>
            <a:off x="2057400" y="747713"/>
            <a:ext cx="7793038" cy="1462087"/>
          </a:xfrm>
        </p:spPr>
        <p:txBody>
          <a:bodyPr vert="horz" wrap="square" lIns="91440" tIns="45720" rIns="91440" bIns="45720" anchor="ctr" anchorCtr="0">
            <a:normAutofit fontScale="90000"/>
          </a:bodyPr>
          <a:p>
            <a:pPr eaLnBrk="1" hangingPunct="1"/>
            <a:r>
              <a:rPr lang="en-US" altLang="en-US" sz="6000" b="1" dirty="0">
                <a:solidFill>
                  <a:srgbClr val="660033"/>
                </a:solidFill>
                <a:latin typeface="Times New Roman" panose="02020603050405020304" pitchFamily="18" charset="0"/>
                <a:cs typeface="Times New Roman" panose="02020603050405020304" pitchFamily="18" charset="0"/>
              </a:rPr>
              <a:t>NỘI DUNG</a:t>
            </a:r>
            <a:br>
              <a:rPr lang="en-US" altLang="en-US" sz="6000" b="1" dirty="0">
                <a:solidFill>
                  <a:srgbClr val="660033"/>
                </a:solidFill>
                <a:latin typeface="Times New Roman" panose="02020603050405020304" pitchFamily="18" charset="0"/>
                <a:cs typeface="Times New Roman" panose="02020603050405020304" pitchFamily="18" charset="0"/>
              </a:rPr>
            </a:br>
            <a:endParaRPr lang="en-US" altLang="en-US" sz="6000" b="1" dirty="0">
              <a:solidFill>
                <a:srgbClr val="660033"/>
              </a:solidFill>
              <a:latin typeface="Times New Roman" panose="02020603050405020304" pitchFamily="18" charset="0"/>
              <a:ea typeface="Times New Roman" panose="02020603050405020304" pitchFamily="18" charset="0"/>
            </a:endParaRPr>
          </a:p>
        </p:txBody>
      </p:sp>
      <p:sp>
        <p:nvSpPr>
          <p:cNvPr id="18437" name="Text Box 5"/>
          <p:cNvSpPr txBox="1"/>
          <p:nvPr/>
        </p:nvSpPr>
        <p:spPr>
          <a:xfrm>
            <a:off x="1670050" y="2089150"/>
            <a:ext cx="9074150" cy="1322070"/>
          </a:xfrm>
          <a:prstGeom prst="rect">
            <a:avLst/>
          </a:prstGeom>
          <a:noFill/>
          <a:ln w="9525">
            <a:noFill/>
          </a:ln>
        </p:spPr>
        <p:txBody>
          <a:bodyPr>
            <a:spAutoFit/>
          </a:bodyPr>
          <a:p>
            <a:pPr eaLnBrk="0" hangingPunct="0"/>
            <a:r>
              <a:rPr lang="en-US" altLang="en-US" sz="4000" dirty="0">
                <a:solidFill>
                  <a:schemeClr val="tx1"/>
                </a:solidFill>
                <a:latin typeface="Times New Roman" panose="02020603050405020304" pitchFamily="18" charset="0"/>
                <a:cs typeface="Times New Roman" panose="02020603050405020304" pitchFamily="18" charset="0"/>
              </a:rPr>
              <a:t>1. Họa sĩ Trần Văn Cẩn với bức tranh sơn m</a:t>
            </a:r>
            <a:r>
              <a:rPr lang="en-US" altLang="en-US" sz="4000" dirty="0">
                <a:solidFill>
                  <a:schemeClr val="tx1"/>
                </a:solidFill>
                <a:latin typeface="Times New Roman" panose="02020603050405020304" pitchFamily="18" charset="0"/>
                <a:ea typeface="Times New Roman" panose="02020603050405020304" pitchFamily="18" charset="0"/>
              </a:rPr>
              <a:t>à</a:t>
            </a:r>
            <a:r>
              <a:rPr lang="en-US" altLang="en-US" sz="4000" dirty="0">
                <a:solidFill>
                  <a:schemeClr val="tx1"/>
                </a:solidFill>
                <a:latin typeface="Times New Roman" panose="02020603050405020304" pitchFamily="18" charset="0"/>
                <a:cs typeface="Times New Roman" panose="02020603050405020304" pitchFamily="18" charset="0"/>
              </a:rPr>
              <a:t>i “Tát nước đồng chiêm”</a:t>
            </a:r>
            <a:endParaRPr lang="en-US" altLang="en-US" sz="4000" dirty="0">
              <a:solidFill>
                <a:schemeClr val="tx1"/>
              </a:solidFill>
              <a:latin typeface="Times New Roman" panose="02020603050405020304" pitchFamily="18" charset="0"/>
              <a:ea typeface="Times New Roman" panose="02020603050405020304" pitchFamily="18" charset="0"/>
            </a:endParaRPr>
          </a:p>
        </p:txBody>
      </p:sp>
      <p:sp>
        <p:nvSpPr>
          <p:cNvPr id="18438" name="Text Box 6"/>
          <p:cNvSpPr txBox="1"/>
          <p:nvPr/>
        </p:nvSpPr>
        <p:spPr>
          <a:xfrm>
            <a:off x="1600200" y="3429000"/>
            <a:ext cx="9159875" cy="1322070"/>
          </a:xfrm>
          <a:prstGeom prst="rect">
            <a:avLst/>
          </a:prstGeom>
          <a:noFill/>
          <a:ln w="9525">
            <a:noFill/>
          </a:ln>
        </p:spPr>
        <p:txBody>
          <a:bodyPr>
            <a:spAutoFit/>
          </a:bodyPr>
          <a:p>
            <a:pPr eaLnBrk="0" hangingPunct="0"/>
            <a:r>
              <a:rPr lang="en-US" altLang="en-US" sz="4000" dirty="0">
                <a:solidFill>
                  <a:schemeClr val="tx1"/>
                </a:solidFill>
                <a:latin typeface="Times New Roman" panose="02020603050405020304" pitchFamily="18" charset="0"/>
                <a:cs typeface="Times New Roman" panose="02020603050405020304" pitchFamily="18" charset="0"/>
              </a:rPr>
              <a:t>2. Họa sĩ Nguyễn Sáng với bức tranh sơn m</a:t>
            </a:r>
            <a:r>
              <a:rPr lang="en-US" altLang="en-US" sz="4000" dirty="0">
                <a:solidFill>
                  <a:schemeClr val="tx1"/>
                </a:solidFill>
                <a:latin typeface="Times New Roman" panose="02020603050405020304" pitchFamily="18" charset="0"/>
                <a:ea typeface="Times New Roman" panose="02020603050405020304" pitchFamily="18" charset="0"/>
              </a:rPr>
              <a:t>à</a:t>
            </a:r>
            <a:r>
              <a:rPr lang="en-US" altLang="en-US" sz="4000" dirty="0">
                <a:solidFill>
                  <a:schemeClr val="tx1"/>
                </a:solidFill>
                <a:latin typeface="Times New Roman" panose="02020603050405020304" pitchFamily="18" charset="0"/>
                <a:cs typeface="Times New Roman" panose="02020603050405020304" pitchFamily="18" charset="0"/>
              </a:rPr>
              <a:t>i “Kết nạp Đảng ở Điện Biên Phủ”</a:t>
            </a:r>
            <a:endParaRPr lang="en-US" altLang="en-US" sz="4000" dirty="0">
              <a:solidFill>
                <a:schemeClr val="tx1"/>
              </a:solidFill>
              <a:latin typeface="Times New Roman" panose="02020603050405020304" pitchFamily="18" charset="0"/>
              <a:ea typeface="Times New Roman" panose="02020603050405020304" pitchFamily="18" charset="0"/>
            </a:endParaRPr>
          </a:p>
        </p:txBody>
      </p:sp>
      <p:sp>
        <p:nvSpPr>
          <p:cNvPr id="18439" name="Text Box 7"/>
          <p:cNvSpPr txBox="1"/>
          <p:nvPr/>
        </p:nvSpPr>
        <p:spPr>
          <a:xfrm>
            <a:off x="1676400" y="4724400"/>
            <a:ext cx="7939088" cy="1322070"/>
          </a:xfrm>
          <a:prstGeom prst="rect">
            <a:avLst/>
          </a:prstGeom>
          <a:noFill/>
          <a:ln w="9525">
            <a:noFill/>
          </a:ln>
        </p:spPr>
        <p:txBody>
          <a:bodyPr>
            <a:spAutoFit/>
          </a:bodyPr>
          <a:p>
            <a:pPr eaLnBrk="0" hangingPunct="0"/>
            <a:r>
              <a:rPr lang="en-US" altLang="en-US" sz="4000" dirty="0">
                <a:solidFill>
                  <a:schemeClr val="tx1"/>
                </a:solidFill>
                <a:latin typeface="Times New Roman" panose="02020603050405020304" pitchFamily="18" charset="0"/>
                <a:cs typeface="Times New Roman" panose="02020603050405020304" pitchFamily="18" charset="0"/>
              </a:rPr>
              <a:t>3. Họa sĩ Bùi Xuân Phái với các bức tranh về phố cổ H</a:t>
            </a:r>
            <a:r>
              <a:rPr lang="en-US" altLang="en-US" sz="4000" dirty="0">
                <a:solidFill>
                  <a:schemeClr val="tx1"/>
                </a:solidFill>
                <a:latin typeface="Times New Roman" panose="02020603050405020304" pitchFamily="18" charset="0"/>
                <a:ea typeface="Times New Roman" panose="02020603050405020304" pitchFamily="18" charset="0"/>
              </a:rPr>
              <a:t>à</a:t>
            </a:r>
            <a:r>
              <a:rPr lang="en-US" altLang="en-US" sz="4000" dirty="0">
                <a:solidFill>
                  <a:schemeClr val="tx1"/>
                </a:solidFill>
                <a:latin typeface="Times New Roman" panose="02020603050405020304" pitchFamily="18" charset="0"/>
                <a:cs typeface="Times New Roman" panose="02020603050405020304" pitchFamily="18" charset="0"/>
              </a:rPr>
              <a:t> Nội</a:t>
            </a:r>
            <a:endParaRPr lang="en-US" altLang="en-US" sz="40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blinds(horizontal)">
                                      <p:cBhvr>
                                        <p:cTn id="14" dur="500"/>
                                        <p:tgtEl>
                                          <p:spTgt spid="1843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linds(horizontal)">
                                      <p:cBhvr>
                                        <p:cTn id="17" dur="500"/>
                                        <p:tgtEl>
                                          <p:spTgt spid="1843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8438"/>
                                        </p:tgtEl>
                                        <p:attrNameLst>
                                          <p:attrName>style.visibility</p:attrName>
                                        </p:attrNameLst>
                                      </p:cBhvr>
                                      <p:to>
                                        <p:strVal val="visible"/>
                                      </p:to>
                                    </p:set>
                                    <p:animEffect transition="in" filter="blinds(horizontal)">
                                      <p:cBhvr>
                                        <p:cTn id="20"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7" grpId="0"/>
      <p:bldP spid="18438" grpId="0"/>
      <p:bldP spid="184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6"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sp>
        <p:nvSpPr>
          <p:cNvPr id="136199" name="Text Box 7"/>
          <p:cNvSpPr txBox="1"/>
          <p:nvPr/>
        </p:nvSpPr>
        <p:spPr>
          <a:xfrm>
            <a:off x="1590675" y="4838700"/>
            <a:ext cx="2946400" cy="398780"/>
          </a:xfrm>
          <a:prstGeom prst="rect">
            <a:avLst/>
          </a:prstGeom>
          <a:noFill/>
          <a:ln w="9525">
            <a:noFill/>
          </a:ln>
        </p:spPr>
        <p:txBody>
          <a:bodyPr>
            <a:spAutoFit/>
          </a:bodyPr>
          <a:p>
            <a:pPr>
              <a:spcBef>
                <a:spcPct val="50000"/>
              </a:spcBef>
            </a:pPr>
            <a:r>
              <a:rPr lang="en-US" altLang="en-US" sz="2000" dirty="0">
                <a:solidFill>
                  <a:schemeClr val="accent2"/>
                </a:solidFill>
                <a:latin typeface="Times New Roman" panose="02020603050405020304" pitchFamily="18" charset="0"/>
                <a:cs typeface="Times New Roman" panose="02020603050405020304" pitchFamily="18" charset="0"/>
              </a:rPr>
              <a:t>Họa sĩ TRẦN VĂN CẨN</a:t>
            </a:r>
            <a:endParaRPr lang="en-US" altLang="en-US" sz="2000" dirty="0">
              <a:solidFill>
                <a:schemeClr val="accent2"/>
              </a:solidFill>
              <a:latin typeface="Times New Roman" panose="02020603050405020304" pitchFamily="18" charset="0"/>
              <a:ea typeface="Times New Roman" panose="02020603050405020304" pitchFamily="18" charset="0"/>
            </a:endParaRPr>
          </a:p>
        </p:txBody>
      </p:sp>
      <p:sp>
        <p:nvSpPr>
          <p:cNvPr id="136200" name="Text Box 8"/>
          <p:cNvSpPr txBox="1"/>
          <p:nvPr/>
        </p:nvSpPr>
        <p:spPr>
          <a:xfrm>
            <a:off x="7696200" y="4800600"/>
            <a:ext cx="2971800" cy="398780"/>
          </a:xfrm>
          <a:prstGeom prst="rect">
            <a:avLst/>
          </a:prstGeom>
          <a:noFill/>
          <a:ln w="9525">
            <a:noFill/>
          </a:ln>
        </p:spPr>
        <p:txBody>
          <a:bodyPr>
            <a:spAutoFit/>
          </a:bodyPr>
          <a:p>
            <a:pPr>
              <a:spcBef>
                <a:spcPct val="50000"/>
              </a:spcBef>
            </a:pPr>
            <a:r>
              <a:rPr lang="en-US" altLang="en-US" sz="2000" dirty="0">
                <a:solidFill>
                  <a:schemeClr val="accent2"/>
                </a:solidFill>
                <a:latin typeface="Times New Roman" panose="02020603050405020304" pitchFamily="18" charset="0"/>
                <a:cs typeface="Times New Roman" panose="02020603050405020304" pitchFamily="18" charset="0"/>
              </a:rPr>
              <a:t>Họa sĩ BÙI XUÂN PHÁI</a:t>
            </a:r>
            <a:endParaRPr lang="en-US" altLang="en-US" sz="2000" dirty="0">
              <a:solidFill>
                <a:schemeClr val="accent2"/>
              </a:solidFill>
              <a:latin typeface="Times New Roman" panose="02020603050405020304" pitchFamily="18" charset="0"/>
              <a:ea typeface="Times New Roman" panose="02020603050405020304" pitchFamily="18" charset="0"/>
            </a:endParaRPr>
          </a:p>
        </p:txBody>
      </p:sp>
      <p:sp>
        <p:nvSpPr>
          <p:cNvPr id="136201" name="Text Box 9"/>
          <p:cNvSpPr txBox="1"/>
          <p:nvPr/>
        </p:nvSpPr>
        <p:spPr>
          <a:xfrm>
            <a:off x="4648200" y="4800600"/>
            <a:ext cx="2957513" cy="398780"/>
          </a:xfrm>
          <a:prstGeom prst="rect">
            <a:avLst/>
          </a:prstGeom>
          <a:noFill/>
          <a:ln w="9525">
            <a:noFill/>
          </a:ln>
        </p:spPr>
        <p:txBody>
          <a:bodyPr>
            <a:spAutoFit/>
          </a:bodyPr>
          <a:p>
            <a:pPr>
              <a:spcBef>
                <a:spcPct val="50000"/>
              </a:spcBef>
            </a:pPr>
            <a:r>
              <a:rPr lang="en-US" altLang="en-US" sz="2000" dirty="0">
                <a:solidFill>
                  <a:schemeClr val="accent2"/>
                </a:solidFill>
                <a:latin typeface="Times New Roman" panose="02020603050405020304" pitchFamily="18" charset="0"/>
                <a:cs typeface="Times New Roman" panose="02020603050405020304" pitchFamily="18" charset="0"/>
              </a:rPr>
              <a:t>Họa sĩ NGUYỄN SÁNG</a:t>
            </a:r>
            <a:endParaRPr lang="en-US" altLang="en-US" sz="2000" dirty="0">
              <a:solidFill>
                <a:schemeClr val="accent2"/>
              </a:solidFill>
              <a:latin typeface="Times New Roman" panose="02020603050405020304" pitchFamily="18" charset="0"/>
              <a:ea typeface="Times New Roman" panose="02020603050405020304" pitchFamily="18" charset="0"/>
            </a:endParaRPr>
          </a:p>
        </p:txBody>
      </p:sp>
      <p:pic>
        <p:nvPicPr>
          <p:cNvPr id="13318" name="Picture 11" descr="Hoa si Tran Van Can"/>
          <p:cNvPicPr>
            <a:picLocks noChangeAspect="1"/>
          </p:cNvPicPr>
          <p:nvPr/>
        </p:nvPicPr>
        <p:blipFill>
          <a:blip r:embed="rId2"/>
          <a:srcRect b="10455"/>
          <a:stretch>
            <a:fillRect/>
          </a:stretch>
        </p:blipFill>
        <p:spPr>
          <a:xfrm>
            <a:off x="1619250" y="762000"/>
            <a:ext cx="2743200" cy="4025900"/>
          </a:xfrm>
          <a:prstGeom prst="rect">
            <a:avLst/>
          </a:prstGeom>
          <a:noFill/>
          <a:ln w="9525">
            <a:noFill/>
          </a:ln>
        </p:spPr>
      </p:pic>
      <p:pic>
        <p:nvPicPr>
          <p:cNvPr id="13319" name="Picture 12" descr="Hoa si Nguyen Sang"/>
          <p:cNvPicPr>
            <a:picLocks noChangeAspect="1"/>
          </p:cNvPicPr>
          <p:nvPr/>
        </p:nvPicPr>
        <p:blipFill>
          <a:blip r:embed="rId3"/>
          <a:srcRect r="1819" b="11945"/>
          <a:stretch>
            <a:fillRect/>
          </a:stretch>
        </p:blipFill>
        <p:spPr>
          <a:xfrm>
            <a:off x="4537075" y="762000"/>
            <a:ext cx="2895600" cy="4025900"/>
          </a:xfrm>
          <a:prstGeom prst="rect">
            <a:avLst/>
          </a:prstGeom>
          <a:noFill/>
          <a:ln w="9525">
            <a:noFill/>
          </a:ln>
        </p:spPr>
      </p:pic>
      <p:pic>
        <p:nvPicPr>
          <p:cNvPr id="13320" name="Picture 13" descr="BXP"/>
          <p:cNvPicPr>
            <a:picLocks noChangeAspect="1"/>
          </p:cNvPicPr>
          <p:nvPr/>
        </p:nvPicPr>
        <p:blipFill>
          <a:blip r:embed="rId4"/>
          <a:stretch>
            <a:fillRect/>
          </a:stretch>
        </p:blipFill>
        <p:spPr>
          <a:xfrm>
            <a:off x="7605713" y="784225"/>
            <a:ext cx="2909887" cy="4029075"/>
          </a:xfrm>
          <a:prstGeom prst="rect">
            <a:avLst/>
          </a:prstGeom>
          <a:noFill/>
          <a:ln w="9525">
            <a:noFill/>
          </a:ln>
        </p:spPr>
      </p:pic>
      <p:sp>
        <p:nvSpPr>
          <p:cNvPr id="13321" name="TextBox 10"/>
          <p:cNvSpPr txBox="1"/>
          <p:nvPr/>
        </p:nvSpPr>
        <p:spPr>
          <a:xfrm>
            <a:off x="1981200" y="223838"/>
            <a:ext cx="7696200" cy="460375"/>
          </a:xfrm>
          <a:prstGeom prst="rect">
            <a:avLst/>
          </a:prstGeom>
          <a:noFill/>
          <a:ln w="9525">
            <a:noFill/>
          </a:ln>
        </p:spPr>
        <p:txBody>
          <a:bodyPr>
            <a:spAutoFit/>
          </a:bodyPr>
          <a:p>
            <a:r>
              <a:rPr sz="2400" b="1" dirty="0">
                <a:solidFill>
                  <a:srgbClr val="C00000"/>
                </a:solidFill>
                <a:latin typeface="Times New Roman" panose="02020603050405020304" pitchFamily="18" charset="0"/>
                <a:cs typeface="Times New Roman" panose="02020603050405020304" pitchFamily="18" charset="0"/>
              </a:rPr>
              <a:t>I. MỘT SỐ TÁC GIẢ</a:t>
            </a:r>
            <a:endParaRPr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1828800" y="5257800"/>
            <a:ext cx="8582025" cy="1938020"/>
          </a:xfrm>
          <a:prstGeom prst="rect">
            <a:avLst/>
          </a:prstGeom>
          <a:noFill/>
        </p:spPr>
        <p:txBody>
          <a:bodyPr wrap="square" rtlCol="0">
            <a:spAutoFit/>
          </a:bodyPr>
          <a:p>
            <a:pPr marL="285750" indent="-285750">
              <a:buChar char="-"/>
            </a:pPr>
            <a:r>
              <a:rPr sz="2400" dirty="0">
                <a:latin typeface="Times New Roman" panose="02020603050405020304" pitchFamily="18" charset="0"/>
                <a:cs typeface="Times New Roman" panose="02020603050405020304" pitchFamily="18" charset="0"/>
              </a:rPr>
              <a:t>Theo dõi thông tin về tiểu sử ba hoạ sĩ: Trần Văn Cẩn, Nguyễn Sáng, Bùi Xuân Phái:</a:t>
            </a:r>
            <a:endParaRPr sz="2400" dirty="0">
              <a:latin typeface="Times New Roman" panose="02020603050405020304" pitchFamily="18" charset="0"/>
              <a:cs typeface="Times New Roman" panose="02020603050405020304" pitchFamily="18" charset="0"/>
            </a:endParaRPr>
          </a:p>
          <a:p>
            <a:pPr marL="285750" indent="-285750"/>
            <a:r>
              <a:rPr sz="2400" dirty="0">
                <a:latin typeface="Times New Roman" panose="02020603050405020304" pitchFamily="18" charset="0"/>
                <a:cs typeface="Times New Roman" panose="02020603050405020304" pitchFamily="18" charset="0"/>
              </a:rPr>
              <a:t>    Nhiệm vụ: Phát hiện những nét chung trong cuộc đời – sự nghiệp  ba hoạ sĩ.</a:t>
            </a:r>
            <a:endParaRPr sz="2400" dirty="0">
              <a:latin typeface="Times New Roman" panose="02020603050405020304" pitchFamily="18" charset="0"/>
              <a:cs typeface="Times New Roman" panose="02020603050405020304" pitchFamily="18" charset="0"/>
            </a:endParaRPr>
          </a:p>
          <a:p>
            <a:pPr marL="285750" indent="-285750"/>
            <a:endParaRPr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6199"/>
                                        </p:tgtEl>
                                        <p:attrNameLst>
                                          <p:attrName>style.visibility</p:attrName>
                                        </p:attrNameLst>
                                      </p:cBhvr>
                                      <p:to>
                                        <p:strVal val="visible"/>
                                      </p:to>
                                    </p:set>
                                    <p:anim calcmode="lin" valueType="num">
                                      <p:cBhvr>
                                        <p:cTn id="7" dur="500" fill="hold"/>
                                        <p:tgtEl>
                                          <p:spTgt spid="1361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6199"/>
                                        </p:tgtEl>
                                        <p:attrNameLst>
                                          <p:attrName>ppt_y</p:attrName>
                                        </p:attrNameLst>
                                      </p:cBhvr>
                                      <p:tavLst>
                                        <p:tav tm="0">
                                          <p:val>
                                            <p:strVal val="#ppt_y"/>
                                          </p:val>
                                        </p:tav>
                                        <p:tav tm="100000">
                                          <p:val>
                                            <p:strVal val="#ppt_y"/>
                                          </p:val>
                                        </p:tav>
                                      </p:tavLst>
                                    </p:anim>
                                    <p:anim calcmode="lin" valueType="num">
                                      <p:cBhvr>
                                        <p:cTn id="9" dur="500" fill="hold"/>
                                        <p:tgtEl>
                                          <p:spTgt spid="1361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61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619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36201"/>
                                        </p:tgtEl>
                                        <p:attrNameLst>
                                          <p:attrName>style.visibility</p:attrName>
                                        </p:attrNameLst>
                                      </p:cBhvr>
                                      <p:to>
                                        <p:strVal val="visible"/>
                                      </p:to>
                                    </p:set>
                                    <p:anim calcmode="lin" valueType="num">
                                      <p:cBhvr>
                                        <p:cTn id="14" dur="500" fill="hold"/>
                                        <p:tgtEl>
                                          <p:spTgt spid="13620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36201"/>
                                        </p:tgtEl>
                                        <p:attrNameLst>
                                          <p:attrName>ppt_y</p:attrName>
                                        </p:attrNameLst>
                                      </p:cBhvr>
                                      <p:tavLst>
                                        <p:tav tm="0">
                                          <p:val>
                                            <p:strVal val="#ppt_y"/>
                                          </p:val>
                                        </p:tav>
                                        <p:tav tm="100000">
                                          <p:val>
                                            <p:strVal val="#ppt_y"/>
                                          </p:val>
                                        </p:tav>
                                      </p:tavLst>
                                    </p:anim>
                                    <p:anim calcmode="lin" valueType="num">
                                      <p:cBhvr>
                                        <p:cTn id="16" dur="500" fill="hold"/>
                                        <p:tgtEl>
                                          <p:spTgt spid="13620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3620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36201"/>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36200"/>
                                        </p:tgtEl>
                                        <p:attrNameLst>
                                          <p:attrName>style.visibility</p:attrName>
                                        </p:attrNameLst>
                                      </p:cBhvr>
                                      <p:to>
                                        <p:strVal val="visible"/>
                                      </p:to>
                                    </p:set>
                                    <p:anim calcmode="lin" valueType="num">
                                      <p:cBhvr>
                                        <p:cTn id="21" dur="500" fill="hold"/>
                                        <p:tgtEl>
                                          <p:spTgt spid="13620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6200"/>
                                        </p:tgtEl>
                                        <p:attrNameLst>
                                          <p:attrName>ppt_y</p:attrName>
                                        </p:attrNameLst>
                                      </p:cBhvr>
                                      <p:tavLst>
                                        <p:tav tm="0">
                                          <p:val>
                                            <p:strVal val="#ppt_y"/>
                                          </p:val>
                                        </p:tav>
                                        <p:tav tm="100000">
                                          <p:val>
                                            <p:strVal val="#ppt_y"/>
                                          </p:val>
                                        </p:tav>
                                      </p:tavLst>
                                    </p:anim>
                                    <p:anim calcmode="lin" valueType="num">
                                      <p:cBhvr>
                                        <p:cTn id="23" dur="500" fill="hold"/>
                                        <p:tgtEl>
                                          <p:spTgt spid="13620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620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620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p:bldP spid="136200" grpId="0"/>
      <p:bldP spid="13620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11"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sp>
        <p:nvSpPr>
          <p:cNvPr id="19462" name="Text Box 6"/>
          <p:cNvSpPr txBox="1"/>
          <p:nvPr/>
        </p:nvSpPr>
        <p:spPr>
          <a:xfrm>
            <a:off x="1524000" y="0"/>
            <a:ext cx="9372600" cy="460375"/>
          </a:xfrm>
          <a:prstGeom prst="rect">
            <a:avLst/>
          </a:prstGeom>
          <a:noFill/>
          <a:ln w="9525">
            <a:noFill/>
          </a:ln>
        </p:spPr>
        <p:txBody>
          <a:bodyPr>
            <a:spAutoFit/>
          </a:bodyPr>
          <a:p>
            <a:pPr eaLnBrk="0" hangingPunct="0"/>
            <a:r>
              <a:rPr lang="en-US" altLang="en-US" sz="2400" dirty="0">
                <a:solidFill>
                  <a:schemeClr val="tx1"/>
                </a:solidFill>
                <a:latin typeface="Times New Roman" panose="02020603050405020304" pitchFamily="18" charset="0"/>
              </a:rPr>
              <a:t>1. Họa sĩ Trần Văn Cẩn với bức tranh sơn mài</a:t>
            </a:r>
            <a:r>
              <a:rPr lang="en-US" altLang="en-US" sz="2400" i="1" dirty="0">
                <a:solidFill>
                  <a:schemeClr val="tx1"/>
                </a:solidFill>
                <a:latin typeface="Times New Roman" panose="02020603050405020304" pitchFamily="18" charset="0"/>
              </a:rPr>
              <a:t> Tát nước đồng chiêm:</a:t>
            </a:r>
            <a:endParaRPr lang="en-US" altLang="en-US" sz="2400" i="1" dirty="0">
              <a:solidFill>
                <a:schemeClr val="tx1"/>
              </a:solidFill>
              <a:latin typeface="Times New Roman" panose="02020603050405020304" pitchFamily="18" charset="0"/>
            </a:endParaRPr>
          </a:p>
        </p:txBody>
      </p:sp>
      <p:sp>
        <p:nvSpPr>
          <p:cNvPr id="19464" name="Text Box 8"/>
          <p:cNvSpPr txBox="1"/>
          <p:nvPr/>
        </p:nvSpPr>
        <p:spPr>
          <a:xfrm>
            <a:off x="1981200" y="452438"/>
            <a:ext cx="4368165" cy="460375"/>
          </a:xfrm>
          <a:prstGeom prst="rect">
            <a:avLst/>
          </a:prstGeom>
          <a:noFill/>
          <a:ln w="9525">
            <a:noFill/>
          </a:ln>
        </p:spPr>
        <p:txBody>
          <a:bodyPr wrap="none">
            <a:spAutoFit/>
          </a:bodyPr>
          <a:p>
            <a:pPr eaLnBrk="0" hangingPunct="0"/>
            <a:r>
              <a:rPr lang="en-US" altLang="en-US" sz="2400" dirty="0">
                <a:latin typeface="Times New Roman" panose="02020603050405020304" pitchFamily="18" charset="0"/>
              </a:rPr>
              <a:t>a. Cuộc đời và sự nghiệp sáng tác:</a:t>
            </a:r>
            <a:endParaRPr lang="en-US" altLang="en-US" sz="2400" dirty="0">
              <a:latin typeface="Times New Roman" panose="02020603050405020304" pitchFamily="18" charset="0"/>
            </a:endParaRPr>
          </a:p>
        </p:txBody>
      </p:sp>
      <p:pic>
        <p:nvPicPr>
          <p:cNvPr id="19469" name="Picture 13" descr="Hoa si Tran Van Can"/>
          <p:cNvPicPr>
            <a:picLocks noChangeAspect="1"/>
          </p:cNvPicPr>
          <p:nvPr/>
        </p:nvPicPr>
        <p:blipFill>
          <a:blip r:embed="rId2"/>
          <a:stretch>
            <a:fillRect/>
          </a:stretch>
        </p:blipFill>
        <p:spPr>
          <a:xfrm>
            <a:off x="7275513" y="974725"/>
            <a:ext cx="3392487" cy="5638800"/>
          </a:xfrm>
          <a:prstGeom prst="rect">
            <a:avLst/>
          </a:prstGeom>
          <a:noFill/>
          <a:ln w="9525">
            <a:noFill/>
          </a:ln>
        </p:spPr>
      </p:pic>
      <p:sp>
        <p:nvSpPr>
          <p:cNvPr id="2" name="TextBox 1"/>
          <p:cNvSpPr txBox="1"/>
          <p:nvPr/>
        </p:nvSpPr>
        <p:spPr>
          <a:xfrm>
            <a:off x="1487488" y="855663"/>
            <a:ext cx="5751512" cy="6000750"/>
          </a:xfrm>
          <a:prstGeom prst="rect">
            <a:avLst/>
          </a:prstGeom>
          <a:noFill/>
          <a:ln w="9525">
            <a:noFill/>
          </a:ln>
        </p:spPr>
        <p:txBody>
          <a:bodyPr>
            <a:spAutoFit/>
          </a:bodyPr>
          <a:p>
            <a:pPr marL="342900" indent="-342900" algn="just">
              <a:buChar char="-"/>
            </a:pPr>
            <a:r>
              <a:rPr sz="2400" dirty="0">
                <a:solidFill>
                  <a:schemeClr val="tx1"/>
                </a:solidFill>
                <a:latin typeface="Times New Roman" panose="02020603050405020304" pitchFamily="18" charset="0"/>
                <a:cs typeface="Times New Roman" panose="02020603050405020304" pitchFamily="18" charset="0"/>
              </a:rPr>
              <a:t>Ông sinh ngày 13/8/1910 tại Kiến An, Hải Phòng.</a:t>
            </a:r>
            <a:endParaRPr sz="2400" dirty="0">
              <a:solidFill>
                <a:schemeClr val="tx1"/>
              </a:solidFill>
              <a:latin typeface="Times New Roman" panose="02020603050405020304" pitchFamily="18" charset="0"/>
              <a:cs typeface="Times New Roman" panose="02020603050405020304" pitchFamily="18" charset="0"/>
            </a:endParaRPr>
          </a:p>
          <a:p>
            <a:pPr marL="342900" indent="-342900" algn="just">
              <a:buChar char="-"/>
            </a:pPr>
            <a:r>
              <a:rPr sz="2400" dirty="0">
                <a:solidFill>
                  <a:schemeClr val="tx1"/>
                </a:solidFill>
                <a:latin typeface="Times New Roman" panose="02020603050405020304" pitchFamily="18" charset="0"/>
                <a:cs typeface="Times New Roman" panose="02020603050405020304" pitchFamily="18" charset="0"/>
              </a:rPr>
              <a:t>Tốt nghiệp tr</a:t>
            </a:r>
            <a:r>
              <a:rPr lang="en-US" sz="2400" dirty="0">
                <a:solidFill>
                  <a:schemeClr val="tx1"/>
                </a:solidFill>
                <a:latin typeface="Times New Roman" panose="02020603050405020304" pitchFamily="18" charset="0"/>
                <a:cs typeface="Times New Roman" panose="02020603050405020304" pitchFamily="18" charset="0"/>
              </a:rPr>
              <a:t>ường</a:t>
            </a:r>
            <a:r>
              <a:rPr sz="2400" dirty="0">
                <a:solidFill>
                  <a:schemeClr val="tx1"/>
                </a:solidFill>
                <a:latin typeface="Times New Roman" panose="02020603050405020304" pitchFamily="18" charset="0"/>
                <a:cs typeface="Times New Roman" panose="02020603050405020304" pitchFamily="18" charset="0"/>
              </a:rPr>
              <a:t> Cao đẳng Mĩ thuật Đ</a:t>
            </a:r>
            <a:r>
              <a:rPr lang="en-US" sz="2400" dirty="0">
                <a:solidFill>
                  <a:schemeClr val="tx1"/>
                </a:solidFill>
                <a:latin typeface="Times New Roman" panose="02020603050405020304" pitchFamily="18" charset="0"/>
                <a:cs typeface="Times New Roman" panose="02020603050405020304" pitchFamily="18" charset="0"/>
              </a:rPr>
              <a:t>ô</a:t>
            </a:r>
            <a:r>
              <a:rPr sz="2400" dirty="0">
                <a:solidFill>
                  <a:schemeClr val="tx1"/>
                </a:solidFill>
                <a:latin typeface="Times New Roman" panose="02020603050405020304" pitchFamily="18" charset="0"/>
                <a:cs typeface="Times New Roman" panose="02020603050405020304" pitchFamily="18" charset="0"/>
              </a:rPr>
              <a:t>ng Dương khóa 1931 – 1936.</a:t>
            </a:r>
            <a:endParaRPr sz="2400" dirty="0">
              <a:solidFill>
                <a:schemeClr val="tx1"/>
              </a:solidFill>
              <a:latin typeface="Times New Roman" panose="02020603050405020304" pitchFamily="18" charset="0"/>
              <a:cs typeface="Times New Roman" panose="02020603050405020304" pitchFamily="18" charset="0"/>
            </a:endParaRPr>
          </a:p>
          <a:p>
            <a:pPr marL="342900" indent="-342900" algn="just">
              <a:buChar char="-"/>
            </a:pPr>
            <a:r>
              <a:rPr sz="2400" dirty="0">
                <a:solidFill>
                  <a:schemeClr val="tx1"/>
                </a:solidFill>
                <a:latin typeface="Times New Roman" panose="02020603050405020304" pitchFamily="18" charset="0"/>
                <a:cs typeface="Times New Roman" panose="02020603050405020304" pitchFamily="18" charset="0"/>
              </a:rPr>
              <a:t>CM tháng 8 thành công ông tham gia các hoạt động trong Hội Văn </a:t>
            </a:r>
            <a:r>
              <a:rPr lang="en-US" sz="2400" dirty="0">
                <a:solidFill>
                  <a:schemeClr val="tx1"/>
                </a:solidFill>
                <a:latin typeface="Times New Roman" panose="02020603050405020304" pitchFamily="18" charset="0"/>
                <a:cs typeface="Times New Roman" panose="02020603050405020304" pitchFamily="18" charset="0"/>
              </a:rPr>
              <a:t>hóa</a:t>
            </a:r>
            <a:r>
              <a:rPr sz="2400" dirty="0">
                <a:solidFill>
                  <a:schemeClr val="tx1"/>
                </a:solidFill>
                <a:latin typeface="Times New Roman" panose="02020603050405020304" pitchFamily="18" charset="0"/>
                <a:cs typeface="Times New Roman" panose="02020603050405020304" pitchFamily="18" charset="0"/>
              </a:rPr>
              <a:t> c</a:t>
            </a:r>
            <a:r>
              <a:rPr lang="en-US" sz="2400" dirty="0">
                <a:solidFill>
                  <a:schemeClr val="tx1"/>
                </a:solidFill>
                <a:latin typeface="Times New Roman" panose="02020603050405020304" pitchFamily="18" charset="0"/>
                <a:cs typeface="Times New Roman" panose="02020603050405020304" pitchFamily="18" charset="0"/>
              </a:rPr>
              <a:t>ứu</a:t>
            </a:r>
            <a:r>
              <a:rPr sz="2400" dirty="0">
                <a:solidFill>
                  <a:schemeClr val="tx1"/>
                </a:solidFill>
                <a:latin typeface="Times New Roman" panose="02020603050405020304" pitchFamily="18" charset="0"/>
                <a:cs typeface="Times New Roman" panose="02020603050405020304" pitchFamily="18" charset="0"/>
              </a:rPr>
              <a:t> quốc, sáng tác nhiều tranh cổ động phục vụ kháng chiến.</a:t>
            </a:r>
            <a:endParaRPr sz="2400" dirty="0">
              <a:solidFill>
                <a:schemeClr val="tx1"/>
              </a:solidFill>
              <a:latin typeface="Times New Roman" panose="02020603050405020304" pitchFamily="18" charset="0"/>
              <a:cs typeface="Times New Roman" panose="02020603050405020304" pitchFamily="18" charset="0"/>
            </a:endParaRPr>
          </a:p>
          <a:p>
            <a:pPr marL="342900" indent="-342900" algn="just">
              <a:buChar char="-"/>
            </a:pPr>
            <a:r>
              <a:rPr sz="2400" dirty="0">
                <a:solidFill>
                  <a:schemeClr val="tx1"/>
                </a:solidFill>
                <a:latin typeface="Times New Roman" panose="02020603050405020304" pitchFamily="18" charset="0"/>
                <a:cs typeface="Times New Roman" panose="02020603050405020304" pitchFamily="18" charset="0"/>
              </a:rPr>
              <a:t>Ông vừa là họa sĩ s</a:t>
            </a:r>
            <a:r>
              <a:rPr lang="en-US" sz="2400" dirty="0">
                <a:solidFill>
                  <a:schemeClr val="tx1"/>
                </a:solidFill>
                <a:latin typeface="Times New Roman" panose="02020603050405020304" pitchFamily="18" charset="0"/>
                <a:cs typeface="Times New Roman" panose="02020603050405020304" pitchFamily="18" charset="0"/>
              </a:rPr>
              <a:t>á</a:t>
            </a:r>
            <a:r>
              <a:rPr sz="2400" dirty="0">
                <a:solidFill>
                  <a:schemeClr val="tx1"/>
                </a:solidFill>
                <a:latin typeface="Times New Roman" panose="02020603050405020304" pitchFamily="18" charset="0"/>
                <a:cs typeface="Times New Roman" panose="02020603050405020304" pitchFamily="18" charset="0"/>
              </a:rPr>
              <a:t>ng tác, vừa là một nhà sư phạm</a:t>
            </a:r>
            <a:r>
              <a:rPr lang="en-US" sz="2400" dirty="0">
                <a:solidFill>
                  <a:schemeClr val="tx1"/>
                </a:solidFill>
                <a:latin typeface="Times New Roman" panose="02020603050405020304" pitchFamily="18" charset="0"/>
                <a:cs typeface="Times New Roman" panose="02020603050405020304" pitchFamily="18" charset="0"/>
              </a:rPr>
              <a:t>, nhà</a:t>
            </a:r>
            <a:r>
              <a:rPr sz="2400" dirty="0">
                <a:solidFill>
                  <a:schemeClr val="tx1"/>
                </a:solidFill>
                <a:latin typeface="Times New Roman" panose="02020603050405020304" pitchFamily="18" charset="0"/>
                <a:cs typeface="Times New Roman" panose="02020603050405020304" pitchFamily="18" charset="0"/>
              </a:rPr>
              <a:t>̀ quản lý. Ông l</a:t>
            </a:r>
            <a:r>
              <a:rPr lang="en-US" sz="2400" dirty="0">
                <a:solidFill>
                  <a:schemeClr val="tx1"/>
                </a:solidFill>
                <a:latin typeface="Times New Roman" panose="02020603050405020304" pitchFamily="18" charset="0"/>
                <a:cs typeface="Times New Roman" panose="02020603050405020304" pitchFamily="18" charset="0"/>
              </a:rPr>
              <a:t>à</a:t>
            </a:r>
            <a:r>
              <a:rPr sz="2400" dirty="0">
                <a:solidFill>
                  <a:schemeClr val="tx1"/>
                </a:solidFill>
                <a:latin typeface="Times New Roman" panose="02020603050405020304" pitchFamily="18" charset="0"/>
                <a:cs typeface="Times New Roman" panose="02020603050405020304" pitchFamily="18" charset="0"/>
              </a:rPr>
              <a:t> tổng thư kí h</a:t>
            </a:r>
            <a:r>
              <a:rPr lang="en-US" sz="2400" dirty="0">
                <a:solidFill>
                  <a:schemeClr val="tx1"/>
                </a:solidFill>
                <a:latin typeface="Times New Roman" panose="02020603050405020304" pitchFamily="18" charset="0"/>
                <a:cs typeface="Times New Roman" panose="02020603050405020304" pitchFamily="18" charset="0"/>
              </a:rPr>
              <a:t>ộ</a:t>
            </a:r>
            <a:r>
              <a:rPr sz="2400" dirty="0">
                <a:solidFill>
                  <a:schemeClr val="tx1"/>
                </a:solidFill>
                <a:latin typeface="Times New Roman" panose="02020603050405020304" pitchFamily="18" charset="0"/>
                <a:cs typeface="Times New Roman" panose="02020603050405020304" pitchFamily="18" charset="0"/>
              </a:rPr>
              <a:t>̣i Mĩ thuật, l</a:t>
            </a:r>
            <a:r>
              <a:rPr lang="en-US" sz="2400" dirty="0">
                <a:solidFill>
                  <a:schemeClr val="tx1"/>
                </a:solidFill>
                <a:latin typeface="Times New Roman" panose="02020603050405020304" pitchFamily="18" charset="0"/>
                <a:cs typeface="Times New Roman" panose="02020603050405020304" pitchFamily="18" charset="0"/>
              </a:rPr>
              <a:t>à</a:t>
            </a:r>
            <a:r>
              <a:rPr sz="2400" dirty="0">
                <a:solidFill>
                  <a:schemeClr val="tx1"/>
                </a:solidFill>
                <a:latin typeface="Times New Roman" panose="02020603050405020304" pitchFamily="18" charset="0"/>
                <a:cs typeface="Times New Roman" panose="02020603050405020304" pitchFamily="18" charset="0"/>
              </a:rPr>
              <a:t>̀ hiệu trưởng tr</a:t>
            </a:r>
            <a:r>
              <a:rPr lang="en-US" sz="2400" dirty="0">
                <a:solidFill>
                  <a:schemeClr val="tx1"/>
                </a:solidFill>
                <a:latin typeface="Times New Roman" panose="02020603050405020304" pitchFamily="18" charset="0"/>
                <a:cs typeface="Times New Roman" panose="02020603050405020304" pitchFamily="18" charset="0"/>
              </a:rPr>
              <a:t>ường</a:t>
            </a:r>
            <a:r>
              <a:rPr sz="2400" dirty="0">
                <a:solidFill>
                  <a:schemeClr val="tx1"/>
                </a:solidFill>
                <a:latin typeface="Times New Roman" panose="02020603050405020304" pitchFamily="18" charset="0"/>
                <a:cs typeface="Times New Roman" panose="02020603050405020304" pitchFamily="18" charset="0"/>
              </a:rPr>
              <a:t> cao đẳng Mĩ thuật Việt Nam trong một th</a:t>
            </a:r>
            <a:r>
              <a:rPr lang="en-US" sz="2400" dirty="0">
                <a:solidFill>
                  <a:schemeClr val="tx1"/>
                </a:solidFill>
                <a:latin typeface="Times New Roman" panose="02020603050405020304" pitchFamily="18" charset="0"/>
                <a:cs typeface="Times New Roman" panose="02020603050405020304" pitchFamily="18" charset="0"/>
              </a:rPr>
              <a:t>ờ</a:t>
            </a:r>
            <a:r>
              <a:rPr sz="2400" dirty="0">
                <a:solidFill>
                  <a:schemeClr val="tx1"/>
                </a:solidFill>
                <a:latin typeface="Times New Roman" panose="02020603050405020304" pitchFamily="18" charset="0"/>
                <a:cs typeface="Times New Roman" panose="02020603050405020304" pitchFamily="18" charset="0"/>
              </a:rPr>
              <a:t>̀i gian d</a:t>
            </a:r>
            <a:r>
              <a:rPr lang="en-US" sz="2400" dirty="0">
                <a:solidFill>
                  <a:schemeClr val="tx1"/>
                </a:solidFill>
                <a:latin typeface="Times New Roman" panose="02020603050405020304" pitchFamily="18" charset="0"/>
                <a:cs typeface="Times New Roman" panose="02020603050405020304" pitchFamily="18" charset="0"/>
              </a:rPr>
              <a:t>ài</a:t>
            </a:r>
            <a:r>
              <a:rPr sz="2400" dirty="0">
                <a:solidFill>
                  <a:schemeClr val="tx1"/>
                </a:solidFill>
                <a:latin typeface="Times New Roman" panose="02020603050405020304" pitchFamily="18" charset="0"/>
                <a:cs typeface="Times New Roman" panose="02020603050405020304" pitchFamily="18" charset="0"/>
              </a:rPr>
              <a:t>.</a:t>
            </a:r>
            <a:endParaRPr sz="2400" dirty="0">
              <a:solidFill>
                <a:schemeClr val="tx1"/>
              </a:solidFill>
              <a:latin typeface="Times New Roman" panose="02020603050405020304" pitchFamily="18" charset="0"/>
              <a:cs typeface="Times New Roman" panose="02020603050405020304" pitchFamily="18" charset="0"/>
            </a:endParaRPr>
          </a:p>
          <a:p>
            <a:pPr marL="342900" indent="-342900" algn="just">
              <a:buChar char="-"/>
            </a:pPr>
            <a:r>
              <a:rPr sz="2400" dirty="0">
                <a:solidFill>
                  <a:schemeClr val="tx1"/>
                </a:solidFill>
                <a:latin typeface="Times New Roman" panose="02020603050405020304" pitchFamily="18" charset="0"/>
                <a:cs typeface="Times New Roman" panose="02020603050405020304" pitchFamily="18" charset="0"/>
              </a:rPr>
              <a:t>Được nh</a:t>
            </a:r>
            <a:r>
              <a:rPr lang="en-US" sz="2400" dirty="0">
                <a:solidFill>
                  <a:schemeClr val="tx1"/>
                </a:solidFill>
                <a:latin typeface="Times New Roman" panose="02020603050405020304" pitchFamily="18" charset="0"/>
                <a:cs typeface="Times New Roman" panose="02020603050405020304" pitchFamily="18" charset="0"/>
              </a:rPr>
              <a:t>à</a:t>
            </a:r>
            <a:r>
              <a:rPr sz="2400" dirty="0">
                <a:solidFill>
                  <a:schemeClr val="tx1"/>
                </a:solidFill>
                <a:latin typeface="Times New Roman" panose="02020603050405020304" pitchFamily="18" charset="0"/>
                <a:cs typeface="Times New Roman" panose="02020603050405020304" pitchFamily="18" charset="0"/>
              </a:rPr>
              <a:t>̀ nước trao tặng nhiều danh hiệu cao qu</a:t>
            </a:r>
            <a:r>
              <a:rPr lang="en-US" sz="2400" dirty="0">
                <a:solidFill>
                  <a:schemeClr val="tx1"/>
                </a:solidFill>
                <a:latin typeface="Times New Roman" panose="02020603050405020304" pitchFamily="18" charset="0"/>
                <a:cs typeface="Times New Roman" panose="02020603050405020304" pitchFamily="18" charset="0"/>
              </a:rPr>
              <a:t>ý</a:t>
            </a:r>
            <a:r>
              <a:rPr sz="2400" dirty="0">
                <a:solidFill>
                  <a:schemeClr val="tx1"/>
                </a:solidFill>
                <a:latin typeface="Times New Roman" panose="02020603050405020304" pitchFamily="18" charset="0"/>
                <a:cs typeface="Times New Roman" panose="02020603050405020304" pitchFamily="18" charset="0"/>
              </a:rPr>
              <a:t>́, trong đó có giải thưởng HCM về Văn học – Nghệ thuật.</a:t>
            </a:r>
            <a:endParaRPr sz="24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randombar(horizontal)">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469"/>
                                        </p:tgtEl>
                                        <p:attrNameLst>
                                          <p:attrName>style.visibility</p:attrName>
                                        </p:attrNameLst>
                                      </p:cBhvr>
                                      <p:to>
                                        <p:strVal val="visible"/>
                                      </p:to>
                                    </p:set>
                                    <p:animEffect transition="in" filter="randombar(horizontal)">
                                      <p:cBhvr>
                                        <p:cTn id="12" dur="500"/>
                                        <p:tgtEl>
                                          <p:spTgt spid="1946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randombar(horizontal)">
                                      <p:cBhvr>
                                        <p:cTn id="17" dur="500"/>
                                        <p:tgtEl>
                                          <p:spTgt spid="1946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6"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sp>
        <p:nvSpPr>
          <p:cNvPr id="20484" name="Text Box 4"/>
          <p:cNvSpPr txBox="1"/>
          <p:nvPr/>
        </p:nvSpPr>
        <p:spPr>
          <a:xfrm>
            <a:off x="2362200" y="793750"/>
            <a:ext cx="4728845" cy="706755"/>
          </a:xfrm>
          <a:prstGeom prst="rect">
            <a:avLst/>
          </a:prstGeom>
          <a:noFill/>
          <a:ln w="9525">
            <a:noFill/>
          </a:ln>
        </p:spPr>
        <p:txBody>
          <a:bodyPr wrap="none">
            <a:spAutoFit/>
          </a:bodyPr>
          <a:p>
            <a:pPr eaLnBrk="0" hangingPunct="0"/>
            <a:r>
              <a:rPr lang="en-US" altLang="en-US" sz="4000" dirty="0">
                <a:latin typeface="Times New Roman" panose="02020603050405020304" pitchFamily="18" charset="0"/>
                <a:cs typeface="Times New Roman" panose="02020603050405020304" pitchFamily="18" charset="0"/>
              </a:rPr>
              <a:t>b. Tác phẩm tiêu biểu:</a:t>
            </a:r>
            <a:endParaRPr lang="en-US" altLang="en-US" sz="4000" dirty="0">
              <a:latin typeface="Times New Roman" panose="02020603050405020304" pitchFamily="18" charset="0"/>
              <a:ea typeface="Times New Roman" panose="02020603050405020304" pitchFamily="18" charset="0"/>
            </a:endParaRPr>
          </a:p>
        </p:txBody>
      </p:sp>
      <p:sp>
        <p:nvSpPr>
          <p:cNvPr id="20485" name="Text Box 5"/>
          <p:cNvSpPr txBox="1"/>
          <p:nvPr/>
        </p:nvSpPr>
        <p:spPr>
          <a:xfrm>
            <a:off x="2270125" y="1797050"/>
            <a:ext cx="6654165" cy="3415030"/>
          </a:xfrm>
          <a:prstGeom prst="rect">
            <a:avLst/>
          </a:prstGeom>
          <a:noFill/>
          <a:ln w="9525">
            <a:noFill/>
          </a:ln>
        </p:spPr>
        <p:txBody>
          <a:bodyPr wrap="none">
            <a:spAutoFit/>
          </a:bodyPr>
          <a:p>
            <a:pPr eaLnBrk="0" hangingPunct="0">
              <a:buChar char="-"/>
            </a:pPr>
            <a:r>
              <a:rPr lang="en-US" altLang="en-US" sz="3600" dirty="0">
                <a:solidFill>
                  <a:schemeClr val="tx1"/>
                </a:solidFill>
                <a:latin typeface="Times New Roman" panose="02020603050405020304" pitchFamily="18" charset="0"/>
                <a:cs typeface="Times New Roman" panose="02020603050405020304" pitchFamily="18" charset="0"/>
              </a:rPr>
              <a:t>Tát nước đồng chiêm (Sơn m</a:t>
            </a:r>
            <a:r>
              <a:rPr lang="en-US" altLang="en-US" sz="3600" dirty="0">
                <a:solidFill>
                  <a:schemeClr val="tx1"/>
                </a:solidFill>
                <a:latin typeface="Times New Roman" panose="02020603050405020304" pitchFamily="18" charset="0"/>
                <a:ea typeface="Times New Roman" panose="02020603050405020304" pitchFamily="18" charset="0"/>
              </a:rPr>
              <a:t>à</a:t>
            </a:r>
            <a:r>
              <a:rPr lang="en-US" altLang="en-US" sz="3600" dirty="0">
                <a:solidFill>
                  <a:schemeClr val="tx1"/>
                </a:solidFill>
                <a:latin typeface="Times New Roman" panose="02020603050405020304" pitchFamily="18" charset="0"/>
                <a:cs typeface="Times New Roman" panose="02020603050405020304" pitchFamily="18" charset="0"/>
              </a:rPr>
              <a:t>i)</a:t>
            </a:r>
            <a:endParaRPr lang="en-US" altLang="en-US" sz="3600" dirty="0">
              <a:solidFill>
                <a:schemeClr val="tx1"/>
              </a:solidFill>
              <a:latin typeface="Times New Roman" panose="02020603050405020304" pitchFamily="18" charset="0"/>
              <a:cs typeface="Times New Roman" panose="02020603050405020304" pitchFamily="18" charset="0"/>
            </a:endParaRPr>
          </a:p>
          <a:p>
            <a:pPr eaLnBrk="0" hangingPunct="0">
              <a:buChar char="-"/>
            </a:pPr>
            <a:r>
              <a:rPr lang="en-US" altLang="en-US" sz="3600" dirty="0">
                <a:solidFill>
                  <a:schemeClr val="tx1"/>
                </a:solidFill>
                <a:latin typeface="Times New Roman" panose="02020603050405020304" pitchFamily="18" charset="0"/>
                <a:cs typeface="Times New Roman" panose="02020603050405020304" pitchFamily="18" charset="0"/>
              </a:rPr>
              <a:t> Nữ dân quân miền biển (Sơn dầu)</a:t>
            </a:r>
            <a:endParaRPr lang="en-US" altLang="en-US" sz="3600" dirty="0">
              <a:solidFill>
                <a:schemeClr val="tx1"/>
              </a:solidFill>
              <a:latin typeface="Times New Roman" panose="02020603050405020304" pitchFamily="18" charset="0"/>
              <a:cs typeface="Times New Roman" panose="02020603050405020304" pitchFamily="18" charset="0"/>
            </a:endParaRPr>
          </a:p>
          <a:p>
            <a:pPr eaLnBrk="0" hangingPunct="0">
              <a:buChar char="-"/>
            </a:pPr>
            <a:r>
              <a:rPr lang="en-US" altLang="en-US" sz="3600" dirty="0">
                <a:solidFill>
                  <a:schemeClr val="tx1"/>
                </a:solidFill>
                <a:latin typeface="Times New Roman" panose="02020603050405020304" pitchFamily="18" charset="0"/>
                <a:cs typeface="Times New Roman" panose="02020603050405020304" pitchFamily="18" charset="0"/>
              </a:rPr>
              <a:t> Mùa đông sắp đến (Sơn m</a:t>
            </a:r>
            <a:r>
              <a:rPr lang="en-US" altLang="en-US" sz="3600" dirty="0">
                <a:solidFill>
                  <a:schemeClr val="tx1"/>
                </a:solidFill>
                <a:latin typeface="Times New Roman" panose="02020603050405020304" pitchFamily="18" charset="0"/>
                <a:ea typeface="Times New Roman" panose="02020603050405020304" pitchFamily="18" charset="0"/>
              </a:rPr>
              <a:t>à</a:t>
            </a:r>
            <a:r>
              <a:rPr lang="en-US" altLang="en-US" sz="3600" dirty="0">
                <a:solidFill>
                  <a:schemeClr val="tx1"/>
                </a:solidFill>
                <a:latin typeface="Times New Roman" panose="02020603050405020304" pitchFamily="18" charset="0"/>
                <a:cs typeface="Times New Roman" panose="02020603050405020304" pitchFamily="18" charset="0"/>
              </a:rPr>
              <a:t>i)</a:t>
            </a:r>
            <a:endParaRPr lang="en-US" altLang="en-US" sz="3600" dirty="0">
              <a:solidFill>
                <a:schemeClr val="tx1"/>
              </a:solidFill>
              <a:latin typeface="Times New Roman" panose="02020603050405020304" pitchFamily="18" charset="0"/>
              <a:cs typeface="Times New Roman" panose="02020603050405020304" pitchFamily="18" charset="0"/>
            </a:endParaRPr>
          </a:p>
          <a:p>
            <a:pPr eaLnBrk="0" hangingPunct="0">
              <a:buChar char="-"/>
            </a:pPr>
            <a:r>
              <a:rPr lang="en-US" altLang="en-US" sz="3600" dirty="0">
                <a:solidFill>
                  <a:schemeClr val="tx1"/>
                </a:solidFill>
                <a:latin typeface="Times New Roman" panose="02020603050405020304" pitchFamily="18" charset="0"/>
                <a:cs typeface="Times New Roman" panose="02020603050405020304" pitchFamily="18" charset="0"/>
              </a:rPr>
              <a:t> Em thúy (Sơn dầu)</a:t>
            </a:r>
            <a:endParaRPr lang="en-US" altLang="en-US" sz="3600" dirty="0">
              <a:solidFill>
                <a:schemeClr val="tx1"/>
              </a:solidFill>
              <a:latin typeface="Times New Roman" panose="02020603050405020304" pitchFamily="18" charset="0"/>
              <a:cs typeface="Times New Roman" panose="02020603050405020304" pitchFamily="18" charset="0"/>
            </a:endParaRPr>
          </a:p>
          <a:p>
            <a:pPr eaLnBrk="0" hangingPunct="0">
              <a:buChar char="-"/>
            </a:pPr>
            <a:r>
              <a:rPr lang="en-US" altLang="en-US" sz="3600" dirty="0">
                <a:solidFill>
                  <a:schemeClr val="tx1"/>
                </a:solidFill>
                <a:latin typeface="Times New Roman" panose="02020603050405020304" pitchFamily="18" charset="0"/>
                <a:cs typeface="Times New Roman" panose="02020603050405020304" pitchFamily="18" charset="0"/>
              </a:rPr>
              <a:t> Gội đầu (Khắc gỗ)</a:t>
            </a:r>
            <a:endParaRPr lang="en-US" altLang="en-US" sz="3600" dirty="0">
              <a:solidFill>
                <a:schemeClr val="tx1"/>
              </a:solidFill>
              <a:latin typeface="Times New Roman" panose="02020603050405020304" pitchFamily="18" charset="0"/>
              <a:cs typeface="Times New Roman" panose="02020603050405020304" pitchFamily="18" charset="0"/>
            </a:endParaRPr>
          </a:p>
          <a:p>
            <a:pPr eaLnBrk="0" hangingPunct="0">
              <a:buChar char="-"/>
            </a:pPr>
            <a:r>
              <a:rPr lang="en-US" altLang="en-US" sz="3600" dirty="0">
                <a:solidFill>
                  <a:schemeClr val="tx1"/>
                </a:solidFill>
                <a:latin typeface="Times New Roman" panose="02020603050405020304" pitchFamily="18" charset="0"/>
                <a:cs typeface="Times New Roman" panose="02020603050405020304" pitchFamily="18" charset="0"/>
              </a:rPr>
              <a:t> Xuống đồng (Lụa)</a:t>
            </a:r>
            <a:endParaRPr lang="en-US" altLang="en-US" sz="36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charRg st="0" end="2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box(in)">
                                      <p:cBhvr>
                                        <p:cTn id="11"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sp>
        <p:nvSpPr>
          <p:cNvPr id="16387" name="Rectangle 3"/>
          <p:cNvSpPr>
            <a:spLocks noGrp="1"/>
          </p:cNvSpPr>
          <p:nvPr>
            <p:ph type="title"/>
          </p:nvPr>
        </p:nvSpPr>
        <p:spPr/>
        <p:txBody>
          <a:bodyPr vert="horz" wrap="square" lIns="91440" tIns="45720" rIns="91440" bIns="45720"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388" name="Rectangle 4"/>
          <p:cNvSpPr>
            <a:spLocks noGrp="1"/>
          </p:cNvSpPr>
          <p:nvPr>
            <p:ph idx="1"/>
          </p:nvPr>
        </p:nvSpPr>
        <p:spPr/>
        <p:txBody>
          <a:bodyPr vert="horz" wrap="square" lIns="91440" tIns="45720" rIns="91440" bIns="45720" anchor="t" anchorCtr="0"/>
          <a:p>
            <a:pPr eaLnBrk="1" hangingPunct="1"/>
            <a:endParaRPr lang="en-US" altLang="en-US" dirty="0">
              <a:latin typeface="Times New Roman" panose="02020603050405020304" pitchFamily="18" charset="0"/>
              <a:ea typeface="Times New Roman" panose="02020603050405020304" pitchFamily="18" charset="0"/>
            </a:endParaRPr>
          </a:p>
        </p:txBody>
      </p:sp>
      <p:pic>
        <p:nvPicPr>
          <p:cNvPr id="131077" name="Picture 5" descr="tvc1"/>
          <p:cNvPicPr>
            <a:picLocks noChangeAspect="1"/>
          </p:cNvPicPr>
          <p:nvPr/>
        </p:nvPicPr>
        <p:blipFill>
          <a:blip r:embed="rId2"/>
          <a:stretch>
            <a:fillRect/>
          </a:stretch>
        </p:blipFill>
        <p:spPr>
          <a:xfrm>
            <a:off x="1828800" y="838200"/>
            <a:ext cx="2397760" cy="3505200"/>
          </a:xfrm>
          <a:prstGeom prst="rect">
            <a:avLst/>
          </a:prstGeom>
          <a:noFill/>
          <a:ln w="9525">
            <a:noFill/>
          </a:ln>
        </p:spPr>
      </p:pic>
      <p:pic>
        <p:nvPicPr>
          <p:cNvPr id="131078" name="Picture 6" descr="DSCF3738"/>
          <p:cNvPicPr>
            <a:picLocks noChangeAspect="1"/>
          </p:cNvPicPr>
          <p:nvPr/>
        </p:nvPicPr>
        <p:blipFill>
          <a:blip r:embed="rId3"/>
          <a:stretch>
            <a:fillRect/>
          </a:stretch>
        </p:blipFill>
        <p:spPr>
          <a:xfrm>
            <a:off x="5257800" y="0"/>
            <a:ext cx="4572000" cy="5626100"/>
          </a:xfrm>
          <a:prstGeom prst="rect">
            <a:avLst/>
          </a:prstGeom>
          <a:noFill/>
          <a:ln w="9525">
            <a:noFill/>
          </a:ln>
        </p:spPr>
      </p:pic>
      <p:pic>
        <p:nvPicPr>
          <p:cNvPr id="131079" name="Picture 7" descr="DSCF2049"/>
          <p:cNvPicPr>
            <a:picLocks noChangeAspect="1"/>
          </p:cNvPicPr>
          <p:nvPr/>
        </p:nvPicPr>
        <p:blipFill>
          <a:blip r:embed="rId4"/>
          <a:stretch>
            <a:fillRect/>
          </a:stretch>
        </p:blipFill>
        <p:spPr>
          <a:xfrm>
            <a:off x="4419600" y="457200"/>
            <a:ext cx="6096000" cy="4572000"/>
          </a:xfrm>
          <a:prstGeom prst="rect">
            <a:avLst/>
          </a:prstGeom>
          <a:noFill/>
          <a:ln w="9525">
            <a:noFill/>
          </a:ln>
        </p:spPr>
      </p:pic>
      <p:sp>
        <p:nvSpPr>
          <p:cNvPr id="131080" name="Text Box 8"/>
          <p:cNvSpPr txBox="1"/>
          <p:nvPr/>
        </p:nvSpPr>
        <p:spPr>
          <a:xfrm>
            <a:off x="1676400" y="4817745"/>
            <a:ext cx="2322830" cy="398780"/>
          </a:xfrm>
          <a:prstGeom prst="rect">
            <a:avLst/>
          </a:prstGeom>
          <a:noFill/>
          <a:ln w="9525">
            <a:noFill/>
          </a:ln>
        </p:spPr>
        <p:txBody>
          <a:bodyPr wrap="none">
            <a:spAutoFit/>
          </a:bodyPr>
          <a:p>
            <a:r>
              <a:rPr lang="en-US" altLang="en-US" sz="2000" dirty="0">
                <a:latin typeface="Times New Roman" panose="02020603050405020304" pitchFamily="18" charset="0"/>
                <a:cs typeface="Times New Roman" panose="02020603050405020304" pitchFamily="18" charset="0"/>
              </a:rPr>
              <a:t>Họa sĩ Trần Văn Cẩn</a:t>
            </a:r>
            <a:endParaRPr lang="en-US" altLang="en-US" sz="2000" dirty="0">
              <a:latin typeface="Times New Roman" panose="02020603050405020304" pitchFamily="18" charset="0"/>
              <a:ea typeface="Times New Roman" panose="02020603050405020304" pitchFamily="18" charset="0"/>
            </a:endParaRPr>
          </a:p>
        </p:txBody>
      </p:sp>
      <p:sp>
        <p:nvSpPr>
          <p:cNvPr id="131081" name="Text Box 9"/>
          <p:cNvSpPr txBox="1"/>
          <p:nvPr/>
        </p:nvSpPr>
        <p:spPr>
          <a:xfrm>
            <a:off x="4876800" y="5334000"/>
            <a:ext cx="4799330" cy="583565"/>
          </a:xfrm>
          <a:prstGeom prst="rect">
            <a:avLst/>
          </a:prstGeom>
          <a:noFill/>
          <a:ln w="9525">
            <a:noFill/>
          </a:ln>
        </p:spPr>
        <p:txBody>
          <a:bodyPr wrap="none">
            <a:spAutoFit/>
          </a:bodyPr>
          <a:p>
            <a:r>
              <a:rPr lang="en-US" altLang="en-US" sz="3200" dirty="0">
                <a:latin typeface="Times New Roman" panose="02020603050405020304" pitchFamily="18" charset="0"/>
                <a:cs typeface="Times New Roman" panose="02020603050405020304" pitchFamily="18" charset="0"/>
              </a:rPr>
              <a:t>Mùa đông sắp đến - sơn m</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i</a:t>
            </a:r>
            <a:endParaRPr lang="en-US" altLang="en-US" sz="3200" dirty="0">
              <a:latin typeface="Times New Roman" panose="02020603050405020304" pitchFamily="18" charset="0"/>
              <a:ea typeface="Times New Roman" panose="02020603050405020304" pitchFamily="18" charset="0"/>
            </a:endParaRPr>
          </a:p>
        </p:txBody>
      </p:sp>
      <p:sp>
        <p:nvSpPr>
          <p:cNvPr id="131082" name="Text Box 10"/>
          <p:cNvSpPr txBox="1"/>
          <p:nvPr/>
        </p:nvSpPr>
        <p:spPr>
          <a:xfrm>
            <a:off x="5755005" y="5773420"/>
            <a:ext cx="3578225" cy="645160"/>
          </a:xfrm>
          <a:prstGeom prst="rect">
            <a:avLst/>
          </a:prstGeom>
          <a:noFill/>
          <a:ln w="9525">
            <a:noFill/>
          </a:ln>
        </p:spPr>
        <p:txBody>
          <a:bodyPr wrap="none">
            <a:spAutoFit/>
          </a:bodyPr>
          <a:p>
            <a:r>
              <a:rPr lang="en-US" altLang="en-US" sz="3600" dirty="0">
                <a:latin typeface="Times New Roman" panose="02020603050405020304" pitchFamily="18" charset="0"/>
                <a:cs typeface="Times New Roman" panose="02020603050405020304" pitchFamily="18" charset="0"/>
              </a:rPr>
              <a:t>Em Thúy- sơn dầu</a:t>
            </a:r>
            <a:endParaRPr lang="en-US" altLang="en-US" sz="3600" dirty="0">
              <a:latin typeface="Times New Roman" panose="02020603050405020304" pitchFamily="18" charset="0"/>
              <a:ea typeface="Times New Roman" panose="02020603050405020304" pitchFamily="18" charset="0"/>
            </a:endParaRPr>
          </a:p>
        </p:txBody>
      </p:sp>
      <p:pic>
        <p:nvPicPr>
          <p:cNvPr id="131084" name="Picture 12" descr="tranvancam_nudanquan"/>
          <p:cNvPicPr>
            <a:picLocks noChangeAspect="1"/>
          </p:cNvPicPr>
          <p:nvPr/>
        </p:nvPicPr>
        <p:blipFill>
          <a:blip r:embed="rId5"/>
          <a:stretch>
            <a:fillRect/>
          </a:stretch>
        </p:blipFill>
        <p:spPr>
          <a:xfrm>
            <a:off x="4419600" y="609600"/>
            <a:ext cx="6248400" cy="4606925"/>
          </a:xfrm>
          <a:prstGeom prst="rect">
            <a:avLst/>
          </a:prstGeom>
          <a:noFill/>
          <a:ln w="9525">
            <a:noFill/>
          </a:ln>
        </p:spPr>
      </p:pic>
      <p:sp>
        <p:nvSpPr>
          <p:cNvPr id="131085" name="Text Box 13"/>
          <p:cNvSpPr txBox="1"/>
          <p:nvPr/>
        </p:nvSpPr>
        <p:spPr>
          <a:xfrm>
            <a:off x="4551680" y="5688330"/>
            <a:ext cx="5278120" cy="521970"/>
          </a:xfrm>
          <a:prstGeom prst="rect">
            <a:avLst/>
          </a:prstGeom>
          <a:noFill/>
          <a:ln w="9525">
            <a:noFill/>
          </a:ln>
        </p:spPr>
        <p:txBody>
          <a:bodyPr wrap="square">
            <a:spAutoFit/>
          </a:bodyPr>
          <a:p>
            <a:r>
              <a:rPr lang="en-US" altLang="en-US" sz="2800" dirty="0">
                <a:latin typeface="Times New Roman" panose="02020603050405020304" pitchFamily="18" charset="0"/>
                <a:cs typeface="Times New Roman" panose="02020603050405020304" pitchFamily="18" charset="0"/>
              </a:rPr>
              <a:t>Nữ dân quân miền biển- sơn dầu</a:t>
            </a:r>
            <a:endParaRPr lang="en-US" altLang="en-US" sz="2800" dirty="0">
              <a:latin typeface="Times New Roman" panose="02020603050405020304" pitchFamily="18" charset="0"/>
              <a:ea typeface="Times New Roman" panose="02020603050405020304" pitchFamily="18" charset="0"/>
            </a:endParaRPr>
          </a:p>
        </p:txBody>
      </p:sp>
      <p:sp>
        <p:nvSpPr>
          <p:cNvPr id="131087" name="Text Box 15"/>
          <p:cNvSpPr txBox="1"/>
          <p:nvPr/>
        </p:nvSpPr>
        <p:spPr>
          <a:xfrm>
            <a:off x="5946140" y="5626735"/>
            <a:ext cx="3195955" cy="583565"/>
          </a:xfrm>
          <a:prstGeom prst="rect">
            <a:avLst/>
          </a:prstGeom>
          <a:noFill/>
          <a:ln w="9525">
            <a:noFill/>
          </a:ln>
        </p:spPr>
        <p:txBody>
          <a:bodyPr wrap="none">
            <a:spAutoFit/>
          </a:bodyPr>
          <a:p>
            <a:r>
              <a:rPr lang="en-US" altLang="en-US" sz="3200" dirty="0">
                <a:latin typeface="Times New Roman" panose="02020603050405020304" pitchFamily="18" charset="0"/>
                <a:cs typeface="Times New Roman" panose="02020603050405020304" pitchFamily="18" charset="0"/>
              </a:rPr>
              <a:t>Gội đầu - khắc gỗ.</a:t>
            </a:r>
            <a:endParaRPr lang="en-US" altLang="en-US" sz="3200" dirty="0">
              <a:latin typeface="Times New Roman" panose="02020603050405020304" pitchFamily="18" charset="0"/>
              <a:ea typeface="Times New Roman" panose="02020603050405020304" pitchFamily="18" charset="0"/>
            </a:endParaRPr>
          </a:p>
        </p:txBody>
      </p:sp>
      <p:pic>
        <p:nvPicPr>
          <p:cNvPr id="131088" name="Picture 16" descr="goi dau - TVCan"/>
          <p:cNvPicPr>
            <a:picLocks noChangeAspect="1"/>
          </p:cNvPicPr>
          <p:nvPr/>
        </p:nvPicPr>
        <p:blipFill>
          <a:blip r:embed="rId6"/>
          <a:srcRect r="-3845"/>
          <a:stretch>
            <a:fillRect/>
          </a:stretch>
        </p:blipFill>
        <p:spPr>
          <a:xfrm>
            <a:off x="5791200" y="381000"/>
            <a:ext cx="3498850" cy="5181600"/>
          </a:xfrm>
          <a:prstGeom prst="rect">
            <a:avLst/>
          </a:prstGeom>
          <a:noFill/>
          <a:ln w="9525">
            <a:noFill/>
          </a:ln>
        </p:spPr>
      </p:pic>
      <p:pic>
        <p:nvPicPr>
          <p:cNvPr id="131089" name="Picture 17" descr="DSCF2043"/>
          <p:cNvPicPr>
            <a:picLocks noChangeAspect="1"/>
          </p:cNvPicPr>
          <p:nvPr/>
        </p:nvPicPr>
        <p:blipFill>
          <a:blip r:embed="rId7"/>
          <a:stretch>
            <a:fillRect/>
          </a:stretch>
        </p:blipFill>
        <p:spPr>
          <a:xfrm>
            <a:off x="4419600" y="457200"/>
            <a:ext cx="6019800" cy="4527550"/>
          </a:xfrm>
          <a:prstGeom prst="rect">
            <a:avLst/>
          </a:prstGeom>
          <a:noFill/>
          <a:ln w="9525">
            <a:noFill/>
          </a:ln>
        </p:spPr>
      </p:pic>
      <p:sp>
        <p:nvSpPr>
          <p:cNvPr id="131090" name="Rectangle 18"/>
          <p:cNvSpPr/>
          <p:nvPr/>
        </p:nvSpPr>
        <p:spPr>
          <a:xfrm>
            <a:off x="3657600" y="4953000"/>
            <a:ext cx="7467600" cy="609600"/>
          </a:xfrm>
          <a:prstGeom prst="rect">
            <a:avLst/>
          </a:prstGeom>
          <a:noFill/>
          <a:ln w="9525">
            <a:noFill/>
          </a:ln>
        </p:spPr>
        <p:txBody>
          <a:bodyPr anchor="ctr" anchorCtr="1"/>
          <a:p>
            <a:r>
              <a:rPr lang="en-US" altLang="en-US" sz="3600" dirty="0">
                <a:latin typeface="Times New Roman" panose="02020603050405020304" pitchFamily="18" charset="0"/>
                <a:cs typeface="Times New Roman" panose="02020603050405020304" pitchFamily="18" charset="0"/>
              </a:rPr>
              <a:t>Tát nước đồng chiêm</a:t>
            </a:r>
            <a:endParaRPr lang="en-US" altLang="en-US" sz="3600"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blinds(horizontal)">
                                      <p:cBhvr>
                                        <p:cTn id="7" dur="500"/>
                                        <p:tgtEl>
                                          <p:spTgt spid="13107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1080"/>
                                        </p:tgtEl>
                                        <p:attrNameLst>
                                          <p:attrName>style.visibility</p:attrName>
                                        </p:attrNameLst>
                                      </p:cBhvr>
                                      <p:to>
                                        <p:strVal val="visible"/>
                                      </p:to>
                                    </p:set>
                                    <p:animEffect transition="in" filter="blinds(horizontal)">
                                      <p:cBhvr>
                                        <p:cTn id="10" dur="500"/>
                                        <p:tgtEl>
                                          <p:spTgt spid="13108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1079"/>
                                        </p:tgtEl>
                                        <p:attrNameLst>
                                          <p:attrName>style.visibility</p:attrName>
                                        </p:attrNameLst>
                                      </p:cBhvr>
                                      <p:to>
                                        <p:strVal val="visible"/>
                                      </p:to>
                                    </p:set>
                                    <p:animEffect transition="in" filter="dissolve">
                                      <p:cBhvr>
                                        <p:cTn id="15" dur="500"/>
                                        <p:tgtEl>
                                          <p:spTgt spid="13107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1081"/>
                                        </p:tgtEl>
                                        <p:attrNameLst>
                                          <p:attrName>style.visibility</p:attrName>
                                        </p:attrNameLst>
                                      </p:cBhvr>
                                      <p:to>
                                        <p:strVal val="visible"/>
                                      </p:to>
                                    </p:set>
                                    <p:animEffect transition="in" filter="dissolve">
                                      <p:cBhvr>
                                        <p:cTn id="18" dur="500"/>
                                        <p:tgtEl>
                                          <p:spTgt spid="13108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31079"/>
                                        </p:tgtEl>
                                      </p:cBhvr>
                                    </p:animEffect>
                                    <p:set>
                                      <p:cBhvr>
                                        <p:cTn id="23" dur="1" fill="hold">
                                          <p:stCondLst>
                                            <p:cond delay="499"/>
                                          </p:stCondLst>
                                        </p:cTn>
                                        <p:tgtEl>
                                          <p:spTgt spid="131079"/>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131081"/>
                                        </p:tgtEl>
                                      </p:cBhvr>
                                    </p:animEffect>
                                    <p:set>
                                      <p:cBhvr>
                                        <p:cTn id="26" dur="1" fill="hold">
                                          <p:stCondLst>
                                            <p:cond delay="499"/>
                                          </p:stCondLst>
                                        </p:cTn>
                                        <p:tgtEl>
                                          <p:spTgt spid="13108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31078"/>
                                        </p:tgtEl>
                                        <p:attrNameLst>
                                          <p:attrName>style.visibility</p:attrName>
                                        </p:attrNameLst>
                                      </p:cBhvr>
                                      <p:to>
                                        <p:strVal val="visible"/>
                                      </p:to>
                                    </p:set>
                                    <p:anim calcmode="lin" valueType="num">
                                      <p:cBhvr>
                                        <p:cTn id="31" dur="1000" fill="hold"/>
                                        <p:tgtEl>
                                          <p:spTgt spid="131078"/>
                                        </p:tgtEl>
                                        <p:attrNameLst>
                                          <p:attrName>ppt_w</p:attrName>
                                        </p:attrNameLst>
                                      </p:cBhvr>
                                      <p:tavLst>
                                        <p:tav tm="0">
                                          <p:val>
                                            <p:strVal val="#ppt_w*0.70"/>
                                          </p:val>
                                        </p:tav>
                                        <p:tav tm="100000">
                                          <p:val>
                                            <p:strVal val="#ppt_w"/>
                                          </p:val>
                                        </p:tav>
                                      </p:tavLst>
                                    </p:anim>
                                    <p:anim calcmode="lin" valueType="num">
                                      <p:cBhvr>
                                        <p:cTn id="32" dur="1000" fill="hold"/>
                                        <p:tgtEl>
                                          <p:spTgt spid="131078"/>
                                        </p:tgtEl>
                                        <p:attrNameLst>
                                          <p:attrName>ppt_h</p:attrName>
                                        </p:attrNameLst>
                                      </p:cBhvr>
                                      <p:tavLst>
                                        <p:tav tm="0">
                                          <p:val>
                                            <p:strVal val="#ppt_h"/>
                                          </p:val>
                                        </p:tav>
                                        <p:tav tm="100000">
                                          <p:val>
                                            <p:strVal val="#ppt_h"/>
                                          </p:val>
                                        </p:tav>
                                      </p:tavLst>
                                    </p:anim>
                                    <p:animEffect transition="in" filter="fade">
                                      <p:cBhvr>
                                        <p:cTn id="33" dur="1000"/>
                                        <p:tgtEl>
                                          <p:spTgt spid="13107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31082"/>
                                        </p:tgtEl>
                                        <p:attrNameLst>
                                          <p:attrName>style.visibility</p:attrName>
                                        </p:attrNameLst>
                                      </p:cBhvr>
                                      <p:to>
                                        <p:strVal val="visible"/>
                                      </p:to>
                                    </p:set>
                                    <p:anim calcmode="lin" valueType="num">
                                      <p:cBhvr>
                                        <p:cTn id="36" dur="1000" fill="hold"/>
                                        <p:tgtEl>
                                          <p:spTgt spid="131082"/>
                                        </p:tgtEl>
                                        <p:attrNameLst>
                                          <p:attrName>ppt_w</p:attrName>
                                        </p:attrNameLst>
                                      </p:cBhvr>
                                      <p:tavLst>
                                        <p:tav tm="0">
                                          <p:val>
                                            <p:strVal val="#ppt_w*0.70"/>
                                          </p:val>
                                        </p:tav>
                                        <p:tav tm="100000">
                                          <p:val>
                                            <p:strVal val="#ppt_w"/>
                                          </p:val>
                                        </p:tav>
                                      </p:tavLst>
                                    </p:anim>
                                    <p:anim calcmode="lin" valueType="num">
                                      <p:cBhvr>
                                        <p:cTn id="37" dur="1000" fill="hold"/>
                                        <p:tgtEl>
                                          <p:spTgt spid="131082"/>
                                        </p:tgtEl>
                                        <p:attrNameLst>
                                          <p:attrName>ppt_h</p:attrName>
                                        </p:attrNameLst>
                                      </p:cBhvr>
                                      <p:tavLst>
                                        <p:tav tm="0">
                                          <p:val>
                                            <p:strVal val="#ppt_h"/>
                                          </p:val>
                                        </p:tav>
                                        <p:tav tm="100000">
                                          <p:val>
                                            <p:strVal val="#ppt_h"/>
                                          </p:val>
                                        </p:tav>
                                      </p:tavLst>
                                    </p:anim>
                                    <p:animEffect transition="in" filter="fade">
                                      <p:cBhvr>
                                        <p:cTn id="38" dur="1000"/>
                                        <p:tgtEl>
                                          <p:spTgt spid="13108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131078"/>
                                        </p:tgtEl>
                                      </p:cBhvr>
                                    </p:animEffect>
                                    <p:set>
                                      <p:cBhvr>
                                        <p:cTn id="43" dur="1" fill="hold">
                                          <p:stCondLst>
                                            <p:cond delay="499"/>
                                          </p:stCondLst>
                                        </p:cTn>
                                        <p:tgtEl>
                                          <p:spTgt spid="131078"/>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31082"/>
                                        </p:tgtEl>
                                      </p:cBhvr>
                                    </p:animEffect>
                                    <p:set>
                                      <p:cBhvr>
                                        <p:cTn id="46" dur="1" fill="hold">
                                          <p:stCondLst>
                                            <p:cond delay="499"/>
                                          </p:stCondLst>
                                        </p:cTn>
                                        <p:tgtEl>
                                          <p:spTgt spid="13108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31085"/>
                                        </p:tgtEl>
                                        <p:attrNameLst>
                                          <p:attrName>style.visibility</p:attrName>
                                        </p:attrNameLst>
                                      </p:cBhvr>
                                      <p:to>
                                        <p:strVal val="visible"/>
                                      </p:to>
                                    </p:set>
                                    <p:animEffect transition="in" filter="dissolve">
                                      <p:cBhvr>
                                        <p:cTn id="51" dur="500"/>
                                        <p:tgtEl>
                                          <p:spTgt spid="131085"/>
                                        </p:tgtEl>
                                      </p:cBhvr>
                                    </p:animEffect>
                                  </p:childTnLst>
                                </p:cTn>
                              </p:par>
                              <p:par>
                                <p:cTn id="52" presetID="9" presetClass="entr" presetSubtype="0" fill="hold" nodeType="withEffect">
                                  <p:stCondLst>
                                    <p:cond delay="0"/>
                                  </p:stCondLst>
                                  <p:childTnLst>
                                    <p:set>
                                      <p:cBhvr>
                                        <p:cTn id="53" dur="1" fill="hold">
                                          <p:stCondLst>
                                            <p:cond delay="0"/>
                                          </p:stCondLst>
                                        </p:cTn>
                                        <p:tgtEl>
                                          <p:spTgt spid="131084"/>
                                        </p:tgtEl>
                                        <p:attrNameLst>
                                          <p:attrName>style.visibility</p:attrName>
                                        </p:attrNameLst>
                                      </p:cBhvr>
                                      <p:to>
                                        <p:strVal val="visible"/>
                                      </p:to>
                                    </p:set>
                                    <p:animEffect transition="in" filter="dissolve">
                                      <p:cBhvr>
                                        <p:cTn id="54" dur="500"/>
                                        <p:tgtEl>
                                          <p:spTgt spid="13108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131085"/>
                                        </p:tgtEl>
                                      </p:cBhvr>
                                    </p:animEffect>
                                    <p:set>
                                      <p:cBhvr>
                                        <p:cTn id="59" dur="1" fill="hold">
                                          <p:stCondLst>
                                            <p:cond delay="499"/>
                                          </p:stCondLst>
                                        </p:cTn>
                                        <p:tgtEl>
                                          <p:spTgt spid="131085"/>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131084"/>
                                        </p:tgtEl>
                                      </p:cBhvr>
                                    </p:animEffect>
                                    <p:set>
                                      <p:cBhvr>
                                        <p:cTn id="62" dur="1" fill="hold">
                                          <p:stCondLst>
                                            <p:cond delay="499"/>
                                          </p:stCondLst>
                                        </p:cTn>
                                        <p:tgtEl>
                                          <p:spTgt spid="13108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31088"/>
                                        </p:tgtEl>
                                        <p:attrNameLst>
                                          <p:attrName>style.visibility</p:attrName>
                                        </p:attrNameLst>
                                      </p:cBhvr>
                                      <p:to>
                                        <p:strVal val="visible"/>
                                      </p:to>
                                    </p:set>
                                    <p:animEffect transition="in" filter="circle(in)">
                                      <p:cBhvr>
                                        <p:cTn id="67" dur="2000"/>
                                        <p:tgtEl>
                                          <p:spTgt spid="131088"/>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31087"/>
                                        </p:tgtEl>
                                        <p:attrNameLst>
                                          <p:attrName>style.visibility</p:attrName>
                                        </p:attrNameLst>
                                      </p:cBhvr>
                                      <p:to>
                                        <p:strVal val="visible"/>
                                      </p:to>
                                    </p:set>
                                    <p:animEffect transition="in" filter="circle(in)">
                                      <p:cBhvr>
                                        <p:cTn id="70" dur="2000"/>
                                        <p:tgtEl>
                                          <p:spTgt spid="13108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nodeType="clickEffect">
                                  <p:stCondLst>
                                    <p:cond delay="0"/>
                                  </p:stCondLst>
                                  <p:childTnLst>
                                    <p:animEffect transition="out" filter="blinds(horizontal)">
                                      <p:cBhvr>
                                        <p:cTn id="74" dur="500"/>
                                        <p:tgtEl>
                                          <p:spTgt spid="131088"/>
                                        </p:tgtEl>
                                      </p:cBhvr>
                                    </p:animEffect>
                                    <p:set>
                                      <p:cBhvr>
                                        <p:cTn id="75" dur="1" fill="hold">
                                          <p:stCondLst>
                                            <p:cond delay="499"/>
                                          </p:stCondLst>
                                        </p:cTn>
                                        <p:tgtEl>
                                          <p:spTgt spid="131088"/>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131087"/>
                                        </p:tgtEl>
                                      </p:cBhvr>
                                    </p:animEffect>
                                    <p:set>
                                      <p:cBhvr>
                                        <p:cTn id="78" dur="1" fill="hold">
                                          <p:stCondLst>
                                            <p:cond delay="499"/>
                                          </p:stCondLst>
                                        </p:cTn>
                                        <p:tgtEl>
                                          <p:spTgt spid="13108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31089"/>
                                        </p:tgtEl>
                                        <p:attrNameLst>
                                          <p:attrName>style.visibility</p:attrName>
                                        </p:attrNameLst>
                                      </p:cBhvr>
                                      <p:to>
                                        <p:strVal val="visible"/>
                                      </p:to>
                                    </p:set>
                                    <p:animEffect transition="in" filter="blinds(horizontal)">
                                      <p:cBhvr>
                                        <p:cTn id="83" dur="500"/>
                                        <p:tgtEl>
                                          <p:spTgt spid="131089"/>
                                        </p:tgtEl>
                                      </p:cBhvr>
                                    </p:animEffect>
                                  </p:childTnLst>
                                </p:cTn>
                              </p:par>
                              <p:par>
                                <p:cTn id="84" presetID="15" presetClass="entr" presetSubtype="0" fill="hold" grpId="0" nodeType="withEffect">
                                  <p:stCondLst>
                                    <p:cond delay="0"/>
                                  </p:stCondLst>
                                  <p:childTnLst>
                                    <p:set>
                                      <p:cBhvr>
                                        <p:cTn id="85" dur="1" fill="hold">
                                          <p:stCondLst>
                                            <p:cond delay="0"/>
                                          </p:stCondLst>
                                        </p:cTn>
                                        <p:tgtEl>
                                          <p:spTgt spid="131090"/>
                                        </p:tgtEl>
                                        <p:attrNameLst>
                                          <p:attrName>style.visibility</p:attrName>
                                        </p:attrNameLst>
                                      </p:cBhvr>
                                      <p:to>
                                        <p:strVal val="visible"/>
                                      </p:to>
                                    </p:set>
                                    <p:anim calcmode="lin" valueType="num">
                                      <p:cBhvr>
                                        <p:cTn id="86" dur="1000" fill="hold"/>
                                        <p:tgtEl>
                                          <p:spTgt spid="131090"/>
                                        </p:tgtEl>
                                        <p:attrNameLst>
                                          <p:attrName>ppt_w</p:attrName>
                                        </p:attrNameLst>
                                      </p:cBhvr>
                                      <p:tavLst>
                                        <p:tav tm="0">
                                          <p:val>
                                            <p:fltVal val="0.000000"/>
                                          </p:val>
                                        </p:tav>
                                        <p:tav tm="100000">
                                          <p:val>
                                            <p:strVal val="#ppt_w"/>
                                          </p:val>
                                        </p:tav>
                                      </p:tavLst>
                                    </p:anim>
                                    <p:anim calcmode="lin" valueType="num">
                                      <p:cBhvr>
                                        <p:cTn id="87" dur="1000" fill="hold"/>
                                        <p:tgtEl>
                                          <p:spTgt spid="131090"/>
                                        </p:tgtEl>
                                        <p:attrNameLst>
                                          <p:attrName>ppt_h</p:attrName>
                                        </p:attrNameLst>
                                      </p:cBhvr>
                                      <p:tavLst>
                                        <p:tav tm="0">
                                          <p:val>
                                            <p:fltVal val="0.000000"/>
                                          </p:val>
                                        </p:tav>
                                        <p:tav tm="100000">
                                          <p:val>
                                            <p:strVal val="#ppt_h"/>
                                          </p:val>
                                        </p:tav>
                                      </p:tavLst>
                                    </p:anim>
                                    <p:anim calcmode="lin" valueType="num">
                                      <p:cBhvr>
                                        <p:cTn id="88" dur="1000" fill="hold"/>
                                        <p:tgtEl>
                                          <p:spTgt spid="131090"/>
                                        </p:tgtEl>
                                        <p:attrNameLst>
                                          <p:attrName>ppt_x</p:attrName>
                                        </p:attrNameLst>
                                      </p:cBhvr>
                                      <p:tavLst>
                                        <p:tav tm="0" fmla="#ppt_x+(cos(-2*pi*(1-$))*-#ppt_x-sin(-2*pi*(1-$))*(1-#ppt_y))*(1-$)">
                                          <p:val>
                                            <p:fltVal val="0.000000"/>
                                          </p:val>
                                        </p:tav>
                                        <p:tav tm="100000">
                                          <p:val>
                                            <p:fltVal val="1.000000"/>
                                          </p:val>
                                        </p:tav>
                                      </p:tavLst>
                                    </p:anim>
                                    <p:anim calcmode="lin" valueType="num">
                                      <p:cBhvr>
                                        <p:cTn id="89" dur="1000" fill="hold"/>
                                        <p:tgtEl>
                                          <p:spTgt spid="13109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p:bldP spid="131081" grpId="0"/>
      <p:bldP spid="131081" grpId="1"/>
      <p:bldP spid="131082" grpId="0"/>
      <p:bldP spid="131082" grpId="1"/>
      <p:bldP spid="131085" grpId="0"/>
      <p:bldP spid="131085" grpId="1"/>
      <p:bldP spid="131087" grpId="0"/>
      <p:bldP spid="131087" grpId="1"/>
      <p:bldP spid="1310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descr="img8"/>
          <p:cNvSpPr/>
          <p:nvPr/>
        </p:nvSpPr>
        <p:spPr>
          <a:xfrm>
            <a:off x="1459230" y="-140335"/>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Times New Roman" panose="02020603050405020304" pitchFamily="18" charset="0"/>
              <a:ea typeface="Times New Roman" panose="02020603050405020304" pitchFamily="18" charset="0"/>
            </a:endParaRPr>
          </a:p>
        </p:txBody>
      </p:sp>
      <p:sp>
        <p:nvSpPr>
          <p:cNvPr id="137219" name="Rectangle 3"/>
          <p:cNvSpPr/>
          <p:nvPr/>
        </p:nvSpPr>
        <p:spPr>
          <a:xfrm>
            <a:off x="4648200" y="3822700"/>
            <a:ext cx="6019800" cy="517525"/>
          </a:xfrm>
          <a:prstGeom prst="rect">
            <a:avLst/>
          </a:prstGeom>
          <a:noFill/>
          <a:ln w="9525">
            <a:noFill/>
          </a:ln>
        </p:spPr>
        <p:txBody>
          <a:bodyPr anchor="ctr" anchorCtr="1"/>
          <a:p>
            <a:r>
              <a:rPr lang="en-US" altLang="en-US" sz="2000" b="1" dirty="0">
                <a:solidFill>
                  <a:schemeClr val="tx1"/>
                </a:solidFill>
                <a:latin typeface="Times New Roman" panose="02020603050405020304" pitchFamily="18" charset="0"/>
                <a:cs typeface="Times New Roman" panose="02020603050405020304" pitchFamily="18" charset="0"/>
              </a:rPr>
              <a:t>Tát nước đồng chiêm (</a:t>
            </a:r>
            <a:r>
              <a:rPr lang="en-US" altLang="en-US" sz="2000" b="1" dirty="0">
                <a:solidFill>
                  <a:schemeClr val="tx1"/>
                </a:solidFill>
                <a:latin typeface="Times New Roman" panose="02020603050405020304" pitchFamily="18" charset="0"/>
                <a:cs typeface="Times New Roman" panose="02020603050405020304" pitchFamily="18" charset="0"/>
              </a:rPr>
              <a:t>Trần Văn Cẩn)</a:t>
            </a:r>
            <a:endParaRPr lang="en-US" altLang="en-US" sz="20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7220" name="Text Box 4"/>
          <p:cNvSpPr txBox="1"/>
          <p:nvPr/>
        </p:nvSpPr>
        <p:spPr>
          <a:xfrm>
            <a:off x="1524000" y="239713"/>
            <a:ext cx="3273425" cy="6354445"/>
          </a:xfrm>
          <a:prstGeom prst="rect">
            <a:avLst/>
          </a:prstGeom>
          <a:noFill/>
          <a:ln w="9525">
            <a:noFill/>
          </a:ln>
        </p:spPr>
        <p:txBody>
          <a:bodyPr>
            <a:spAutoFit/>
          </a:bodyPr>
          <a:p>
            <a:pPr algn="just">
              <a:spcBef>
                <a:spcPct val="50000"/>
              </a:spcBef>
              <a:buChar char="-"/>
            </a:pPr>
            <a:r>
              <a:rPr lang="en-US" altLang="en-US" sz="2200" dirty="0">
                <a:solidFill>
                  <a:srgbClr val="CC3300"/>
                </a:solidFill>
                <a:latin typeface="Times New Roman" panose="02020603050405020304" pitchFamily="18" charset="0"/>
                <a:cs typeface="Times New Roman" panose="02020603050405020304" pitchFamily="18" charset="0"/>
              </a:rPr>
              <a:t>Tranh được sáng tác năm 1958.</a:t>
            </a:r>
            <a:endParaRPr lang="en-US" altLang="en-US" sz="2200" dirty="0">
              <a:solidFill>
                <a:srgbClr val="CC3300"/>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200" dirty="0">
                <a:solidFill>
                  <a:srgbClr val="CC3300"/>
                </a:solidFill>
                <a:latin typeface="Times New Roman" panose="02020603050405020304" pitchFamily="18" charset="0"/>
                <a:cs typeface="Times New Roman" panose="02020603050405020304" pitchFamily="18" charset="0"/>
              </a:rPr>
              <a:t>Đề tài: Lao động sản xuất.</a:t>
            </a:r>
            <a:endParaRPr lang="en-US" altLang="en-US" sz="2200" dirty="0">
              <a:solidFill>
                <a:srgbClr val="CC3300"/>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200" dirty="0">
                <a:solidFill>
                  <a:srgbClr val="CC3300"/>
                </a:solidFill>
                <a:latin typeface="Times New Roman" panose="02020603050405020304" pitchFamily="18" charset="0"/>
                <a:cs typeface="Times New Roman" panose="02020603050405020304" pitchFamily="18" charset="0"/>
              </a:rPr>
              <a:t>Nội dung: Bức tranh như bài thơ ca ngợi cuộc sống lao động tập thể của người nông dân sau ngày hòa bình lập lại.</a:t>
            </a:r>
            <a:endParaRPr lang="en-US" altLang="en-US" sz="2200" dirty="0">
              <a:solidFill>
                <a:srgbClr val="CC3300"/>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200" dirty="0">
                <a:solidFill>
                  <a:srgbClr val="CC3300"/>
                </a:solidFill>
                <a:latin typeface="Times New Roman" panose="02020603050405020304" pitchFamily="18" charset="0"/>
                <a:cs typeface="Times New Roman" panose="02020603050405020304" pitchFamily="18" charset="0"/>
              </a:rPr>
              <a:t>Chất liệu: Sơn mài.</a:t>
            </a:r>
            <a:endParaRPr lang="en-US" altLang="en-US" sz="2200" dirty="0">
              <a:solidFill>
                <a:srgbClr val="CC3300"/>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200" dirty="0">
                <a:solidFill>
                  <a:srgbClr val="CC3300"/>
                </a:solidFill>
                <a:latin typeface="Times New Roman" panose="02020603050405020304" pitchFamily="18" charset="0"/>
                <a:cs typeface="Times New Roman" panose="02020603050405020304" pitchFamily="18" charset="0"/>
              </a:rPr>
              <a:t>-Bố cục: mang tính ước lệ, giàu tính trang trí đã diễn tả nhóm người tát nước có dáng điệu như đang múa vui trong ngày hội lao động sản xuất.</a:t>
            </a:r>
            <a:endParaRPr lang="en-US" altLang="en-US" sz="2200" dirty="0">
              <a:solidFill>
                <a:srgbClr val="CC3300"/>
              </a:solidFill>
              <a:latin typeface="Times New Roman" panose="02020603050405020304" pitchFamily="18" charset="0"/>
              <a:cs typeface="Times New Roman" panose="02020603050405020304" pitchFamily="18" charset="0"/>
            </a:endParaRPr>
          </a:p>
          <a:p>
            <a:pPr algn="just">
              <a:spcBef>
                <a:spcPct val="50000"/>
              </a:spcBef>
              <a:buChar char="-"/>
            </a:pPr>
            <a:endParaRPr lang="en-US" altLang="en-US" sz="2200" dirty="0">
              <a:solidFill>
                <a:srgbClr val="CC3300"/>
              </a:solidFill>
              <a:latin typeface="Times New Roman" panose="02020603050405020304" pitchFamily="18" charset="0"/>
              <a:ea typeface="Times New Roman" panose="02020603050405020304" pitchFamily="18" charset="0"/>
            </a:endParaRPr>
          </a:p>
        </p:txBody>
      </p:sp>
      <p:sp>
        <p:nvSpPr>
          <p:cNvPr id="17413" name="Text Box 5"/>
          <p:cNvSpPr txBox="1"/>
          <p:nvPr/>
        </p:nvSpPr>
        <p:spPr>
          <a:xfrm>
            <a:off x="1828800" y="4505325"/>
            <a:ext cx="8610600" cy="368300"/>
          </a:xfrm>
          <a:prstGeom prst="rect">
            <a:avLst/>
          </a:prstGeom>
          <a:noFill/>
          <a:ln w="9525">
            <a:noFill/>
          </a:ln>
        </p:spPr>
        <p:txBody>
          <a:bodyPr>
            <a:spAutoFit/>
          </a:bodyPr>
          <a:p>
            <a:pPr>
              <a:spcBef>
                <a:spcPct val="50000"/>
              </a:spcBef>
            </a:pPr>
            <a:endParaRPr lang="en-US" altLang="en-US" sz="1800" b="0" dirty="0">
              <a:solidFill>
                <a:schemeClr val="tx1"/>
              </a:solidFill>
              <a:latin typeface="Arial" panose="020B0604020202020204" pitchFamily="34" charset="0"/>
            </a:endParaRPr>
          </a:p>
        </p:txBody>
      </p:sp>
      <p:sp>
        <p:nvSpPr>
          <p:cNvPr id="137222" name="Text Box 6"/>
          <p:cNvSpPr txBox="1"/>
          <p:nvPr/>
        </p:nvSpPr>
        <p:spPr>
          <a:xfrm>
            <a:off x="4953000" y="4802505"/>
            <a:ext cx="5269230" cy="1445260"/>
          </a:xfrm>
          <a:prstGeom prst="rect">
            <a:avLst/>
          </a:prstGeom>
          <a:noFill/>
          <a:ln w="9525">
            <a:noFill/>
          </a:ln>
        </p:spPr>
        <p:txBody>
          <a:bodyPr wrap="square">
            <a:spAutoFit/>
          </a:bodyPr>
          <a:p>
            <a:pPr algn="just">
              <a:spcBef>
                <a:spcPct val="50000"/>
              </a:spcBef>
            </a:pPr>
            <a:r>
              <a:rPr lang="en-US" altLang="en-US" sz="2200" dirty="0">
                <a:solidFill>
                  <a:srgbClr val="CC3300"/>
                </a:solidFill>
                <a:latin typeface="Times New Roman" panose="02020603050405020304" pitchFamily="18" charset="0"/>
                <a:cs typeface="Times New Roman" panose="02020603050405020304" pitchFamily="18" charset="0"/>
              </a:rPr>
              <a:t>- Màu sắc: Người và cảnh được thể hiện bằng màu sắc mạnh mẽ, nổi bật trên nền đen sâu thẳm của chất liệu sơn ta, tạo thành nhịp điệu hài hòa.</a:t>
            </a:r>
            <a:endParaRPr lang="en-US" altLang="en-US" sz="2200" dirty="0">
              <a:solidFill>
                <a:srgbClr val="CC3300"/>
              </a:solidFill>
              <a:latin typeface="Times New Roman" panose="02020603050405020304" pitchFamily="18" charset="0"/>
              <a:ea typeface="Times New Roman" panose="02020603050405020304" pitchFamily="18" charset="0"/>
            </a:endParaRPr>
          </a:p>
        </p:txBody>
      </p:sp>
      <p:pic>
        <p:nvPicPr>
          <p:cNvPr id="137218" name="Picture 2"/>
          <p:cNvPicPr>
            <a:picLocks noChangeAspect="1"/>
          </p:cNvPicPr>
          <p:nvPr/>
        </p:nvPicPr>
        <p:blipFill>
          <a:blip r:embed="rId2">
            <a:lum bright="16000" contrast="36000"/>
          </a:blip>
          <a:stretch>
            <a:fillRect/>
          </a:stretch>
        </p:blipFill>
        <p:spPr>
          <a:xfrm>
            <a:off x="4953000" y="358775"/>
            <a:ext cx="5486400" cy="3298825"/>
          </a:xfrm>
          <a:prstGeom prst="rect">
            <a:avLst/>
          </a:prstGeom>
          <a:noFill/>
          <a:ln w="5715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randombar(horizontal)">
                                      <p:cBhvr>
                                        <p:cTn id="7" dur="500"/>
                                        <p:tgtEl>
                                          <p:spTgt spid="1372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7219"/>
                                        </p:tgtEl>
                                        <p:attrNameLst>
                                          <p:attrName>style.visibility</p:attrName>
                                        </p:attrNameLst>
                                      </p:cBhvr>
                                      <p:to>
                                        <p:strVal val="visible"/>
                                      </p:to>
                                    </p:set>
                                    <p:animEffect transition="in" filter="randombar(horizontal)">
                                      <p:cBhvr>
                                        <p:cTn id="12" dur="500"/>
                                        <p:tgtEl>
                                          <p:spTgt spid="1372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7220">
                                            <p:txEl>
                                              <p:pRg st="0" end="0"/>
                                            </p:txEl>
                                          </p:spTgt>
                                        </p:tgtEl>
                                        <p:attrNameLst>
                                          <p:attrName>style.visibility</p:attrName>
                                        </p:attrNameLst>
                                      </p:cBhvr>
                                      <p:to>
                                        <p:strVal val="visible"/>
                                      </p:to>
                                    </p:set>
                                    <p:animEffect transition="in" filter="randombar(horizontal)">
                                      <p:cBhvr>
                                        <p:cTn id="17" dur="500"/>
                                        <p:tgtEl>
                                          <p:spTgt spid="1372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7220">
                                            <p:txEl>
                                              <p:pRg st="1" end="1"/>
                                            </p:txEl>
                                          </p:spTgt>
                                        </p:tgtEl>
                                        <p:attrNameLst>
                                          <p:attrName>style.visibility</p:attrName>
                                        </p:attrNameLst>
                                      </p:cBhvr>
                                      <p:to>
                                        <p:strVal val="visible"/>
                                      </p:to>
                                    </p:set>
                                    <p:animEffect transition="in" filter="randombar(horizontal)">
                                      <p:cBhvr>
                                        <p:cTn id="22" dur="500"/>
                                        <p:tgtEl>
                                          <p:spTgt spid="1372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7220">
                                            <p:txEl>
                                              <p:pRg st="2" end="2"/>
                                            </p:txEl>
                                          </p:spTgt>
                                        </p:tgtEl>
                                        <p:attrNameLst>
                                          <p:attrName>style.visibility</p:attrName>
                                        </p:attrNameLst>
                                      </p:cBhvr>
                                      <p:to>
                                        <p:strVal val="visible"/>
                                      </p:to>
                                    </p:set>
                                    <p:animEffect transition="in" filter="randombar(horizontal)">
                                      <p:cBhvr>
                                        <p:cTn id="27" dur="500"/>
                                        <p:tgtEl>
                                          <p:spTgt spid="1372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7220">
                                            <p:txEl>
                                              <p:pRg st="3" end="3"/>
                                            </p:txEl>
                                          </p:spTgt>
                                        </p:tgtEl>
                                        <p:attrNameLst>
                                          <p:attrName>style.visibility</p:attrName>
                                        </p:attrNameLst>
                                      </p:cBhvr>
                                      <p:to>
                                        <p:strVal val="visible"/>
                                      </p:to>
                                    </p:set>
                                    <p:animEffect transition="in" filter="randombar(horizontal)">
                                      <p:cBhvr>
                                        <p:cTn id="32" dur="500"/>
                                        <p:tgtEl>
                                          <p:spTgt spid="13722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7220">
                                            <p:txEl>
                                              <p:pRg st="4" end="4"/>
                                            </p:txEl>
                                          </p:spTgt>
                                        </p:tgtEl>
                                        <p:attrNameLst>
                                          <p:attrName>style.visibility</p:attrName>
                                        </p:attrNameLst>
                                      </p:cBhvr>
                                      <p:to>
                                        <p:strVal val="visible"/>
                                      </p:to>
                                    </p:set>
                                    <p:animEffect transition="in" filter="randombar(horizontal)">
                                      <p:cBhvr>
                                        <p:cTn id="37" dur="500"/>
                                        <p:tgtEl>
                                          <p:spTgt spid="13722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7222"/>
                                        </p:tgtEl>
                                        <p:attrNameLst>
                                          <p:attrName>style.visibility</p:attrName>
                                        </p:attrNameLst>
                                      </p:cBhvr>
                                      <p:to>
                                        <p:strVal val="visible"/>
                                      </p:to>
                                    </p:set>
                                    <p:animEffect transition="in" filter="randombar(horizontal)">
                                      <p:cBhvr>
                                        <p:cTn id="42" dur="500"/>
                                        <p:tgtEl>
                                          <p:spTgt spid="13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p:bldP spid="137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8" descr="img8"/>
          <p:cNvSpPr/>
          <p:nvPr/>
        </p:nvSpPr>
        <p:spPr>
          <a:xfrm>
            <a:off x="1524000" y="0"/>
            <a:ext cx="9144000" cy="6858000"/>
          </a:xfrm>
          <a:prstGeom prst="rect">
            <a:avLst/>
          </a:prstGeom>
          <a:blipFill rotWithShape="1">
            <a:blip r:embed="rId1">
              <a:alphaModFix amt="39999"/>
            </a:blip>
            <a:stretch>
              <a:fillRect/>
            </a:stretch>
          </a:blipFill>
          <a:ln w="9525">
            <a:noFill/>
          </a:ln>
        </p:spPr>
        <p:txBody>
          <a:bodyPr wrap="none" anchor="ctr" anchorCtr="0"/>
          <a:p>
            <a:pPr algn="ctr"/>
            <a:endParaRPr lang="en-US" altLang="en-US" sz="1800" b="0" dirty="0">
              <a:solidFill>
                <a:schemeClr val="tx1"/>
              </a:solidFill>
              <a:latin typeface="Absinth Flourishes I" pitchFamily="2" charset="0"/>
            </a:endParaRPr>
          </a:p>
        </p:txBody>
      </p:sp>
      <p:sp>
        <p:nvSpPr>
          <p:cNvPr id="22532" name="Text Box 4"/>
          <p:cNvSpPr txBox="1"/>
          <p:nvPr/>
        </p:nvSpPr>
        <p:spPr>
          <a:xfrm>
            <a:off x="1524000" y="0"/>
            <a:ext cx="8793163" cy="829945"/>
          </a:xfrm>
          <a:prstGeom prst="rect">
            <a:avLst/>
          </a:prstGeom>
          <a:noFill/>
          <a:ln w="9525">
            <a:noFill/>
          </a:ln>
        </p:spPr>
        <p:txBody>
          <a:bodyPr>
            <a:spAutoFit/>
          </a:bodyPr>
          <a:p>
            <a:pPr eaLnBrk="0" hangingPunct="0"/>
            <a:r>
              <a:rPr lang="en-US" altLang="en-US" sz="2400" dirty="0">
                <a:solidFill>
                  <a:schemeClr val="tx1"/>
                </a:solidFill>
                <a:latin typeface="Times New Roman" panose="02020603050405020304" pitchFamily="18" charset="0"/>
              </a:rPr>
              <a:t>2. Họa sĩ Nguyễn Sáng với bức tranh sơn mài </a:t>
            </a:r>
            <a:r>
              <a:rPr lang="en-US" altLang="en-US" sz="2400" b="1" i="1" dirty="0">
                <a:solidFill>
                  <a:schemeClr val="tx1"/>
                </a:solidFill>
                <a:latin typeface="Times New Roman" panose="02020603050405020304" pitchFamily="18" charset="0"/>
              </a:rPr>
              <a:t>Kết nạp Đảng ở Điện Biên Phủ</a:t>
            </a:r>
            <a:endParaRPr lang="en-US" altLang="en-US" sz="2400" b="1" i="1" dirty="0">
              <a:solidFill>
                <a:schemeClr val="tx1"/>
              </a:solidFill>
              <a:latin typeface="Times New Roman" panose="02020603050405020304" pitchFamily="18" charset="0"/>
            </a:endParaRPr>
          </a:p>
        </p:txBody>
      </p:sp>
      <p:sp>
        <p:nvSpPr>
          <p:cNvPr id="22533" name="Text Box 5"/>
          <p:cNvSpPr txBox="1"/>
          <p:nvPr/>
        </p:nvSpPr>
        <p:spPr>
          <a:xfrm>
            <a:off x="1764030" y="829945"/>
            <a:ext cx="4368165" cy="460375"/>
          </a:xfrm>
          <a:prstGeom prst="rect">
            <a:avLst/>
          </a:prstGeom>
          <a:noFill/>
          <a:ln w="9525">
            <a:noFill/>
          </a:ln>
        </p:spPr>
        <p:txBody>
          <a:bodyPr wrap="none">
            <a:spAutoFit/>
          </a:bodyPr>
          <a:p>
            <a:pPr eaLnBrk="0" hangingPunct="0"/>
            <a:r>
              <a:rPr lang="en-US" altLang="en-US" sz="2400" dirty="0">
                <a:solidFill>
                  <a:schemeClr val="tx1"/>
                </a:solidFill>
                <a:latin typeface="Times New Roman" panose="02020603050405020304" pitchFamily="18" charset="0"/>
              </a:rPr>
              <a:t>a. Cuộc đời và sự nghiệp sáng tác:</a:t>
            </a:r>
            <a:endParaRPr lang="en-US" altLang="en-US" sz="2400" dirty="0">
              <a:solidFill>
                <a:schemeClr val="tx1"/>
              </a:solidFill>
              <a:latin typeface="Times New Roman" panose="02020603050405020304" pitchFamily="18" charset="0"/>
            </a:endParaRPr>
          </a:p>
        </p:txBody>
      </p:sp>
      <p:sp>
        <p:nvSpPr>
          <p:cNvPr id="18437" name="Text Box 6"/>
          <p:cNvSpPr txBox="1"/>
          <p:nvPr/>
        </p:nvSpPr>
        <p:spPr>
          <a:xfrm>
            <a:off x="1981200" y="2362200"/>
            <a:ext cx="309880" cy="460375"/>
          </a:xfrm>
          <a:prstGeom prst="rect">
            <a:avLst/>
          </a:prstGeom>
          <a:noFill/>
          <a:ln w="9525">
            <a:noFill/>
          </a:ln>
        </p:spPr>
        <p:txBody>
          <a:bodyPr wrap="none">
            <a:spAutoFit/>
          </a:bodyPr>
          <a:p>
            <a:pPr eaLnBrk="0" hangingPunct="0"/>
            <a:endParaRPr lang="en-US" altLang="en-US" sz="2400" b="0" dirty="0">
              <a:solidFill>
                <a:schemeClr val="tx1"/>
              </a:solidFill>
              <a:latin typeface="Arial" panose="020B0604020202020204" pitchFamily="34" charset="0"/>
            </a:endParaRPr>
          </a:p>
        </p:txBody>
      </p:sp>
      <p:sp>
        <p:nvSpPr>
          <p:cNvPr id="22537" name="Text Box 9"/>
          <p:cNvSpPr txBox="1"/>
          <p:nvPr/>
        </p:nvSpPr>
        <p:spPr>
          <a:xfrm>
            <a:off x="1608455" y="1459230"/>
            <a:ext cx="5562600" cy="4831080"/>
          </a:xfrm>
          <a:prstGeom prst="rect">
            <a:avLst/>
          </a:prstGeom>
          <a:noFill/>
          <a:ln w="9525">
            <a:noFill/>
          </a:ln>
        </p:spPr>
        <p:txBody>
          <a:bodyPr>
            <a:spAutoFit/>
          </a:bodyPr>
          <a:p>
            <a:pPr indent="0">
              <a:spcBef>
                <a:spcPct val="50000"/>
              </a:spcBef>
              <a:buNone/>
            </a:pPr>
            <a:r>
              <a:rPr lang="en-US" altLang="en-US" sz="2200" dirty="0">
                <a:solidFill>
                  <a:schemeClr val="tx1"/>
                </a:solidFill>
                <a:latin typeface="Times New Roman" panose="02020603050405020304" pitchFamily="18" charset="0"/>
                <a:cs typeface="Times New Roman" panose="02020603050405020304" pitchFamily="18" charset="0"/>
              </a:rPr>
              <a:t>* Họa sỹ Nguyễn Sáng (1923-1988)</a:t>
            </a:r>
            <a:endParaRPr lang="en-US" altLang="en-US" sz="2200" dirty="0">
              <a:solidFill>
                <a:schemeClr val="tx1"/>
              </a:solidFill>
              <a:latin typeface="Times New Roman" panose="02020603050405020304" pitchFamily="18" charset="0"/>
              <a:cs typeface="Times New Roman" panose="02020603050405020304" pitchFamily="18" charset="0"/>
            </a:endParaRPr>
          </a:p>
          <a:p>
            <a:pPr>
              <a:spcBef>
                <a:spcPct val="50000"/>
              </a:spcBef>
              <a:buChar char="-"/>
            </a:pPr>
            <a:r>
              <a:rPr lang="en-US" altLang="en-US" sz="2200" dirty="0">
                <a:solidFill>
                  <a:schemeClr val="tx1"/>
                </a:solidFill>
                <a:latin typeface="Times New Roman" panose="02020603050405020304" pitchFamily="18" charset="0"/>
                <a:cs typeface="Times New Roman" panose="02020603050405020304" pitchFamily="18" charset="0"/>
              </a:rPr>
              <a:t> Sinh tại Mĩ Tho, Tiền Giang.</a:t>
            </a:r>
            <a:endParaRPr lang="en-US" altLang="en-US" sz="2200" dirty="0">
              <a:solidFill>
                <a:schemeClr val="tx1"/>
              </a:solidFill>
              <a:latin typeface="Times New Roman" panose="02020603050405020304" pitchFamily="18" charset="0"/>
              <a:cs typeface="Times New Roman" panose="02020603050405020304" pitchFamily="18" charset="0"/>
            </a:endParaRPr>
          </a:p>
          <a:p>
            <a:pPr>
              <a:spcBef>
                <a:spcPct val="50000"/>
              </a:spcBef>
              <a:buChar char="-"/>
            </a:pPr>
            <a:r>
              <a:rPr lang="en-US" altLang="en-US" sz="2200" dirty="0">
                <a:solidFill>
                  <a:schemeClr val="tx1"/>
                </a:solidFill>
                <a:latin typeface="Times New Roman" panose="02020603050405020304" pitchFamily="18" charset="0"/>
                <a:cs typeface="Times New Roman" panose="02020603050405020304" pitchFamily="18" charset="0"/>
              </a:rPr>
              <a:t> Ông tốt nghiệp trường Trung cấp Mĩ Thuật Gia Định, trường CĐ Mĩ Thuật Đông Dương khóa 1941-1945.</a:t>
            </a:r>
            <a:endParaRPr lang="en-US" altLang="en-US" sz="2200" dirty="0">
              <a:solidFill>
                <a:schemeClr val="tx1"/>
              </a:solidFill>
              <a:latin typeface="Times New Roman" panose="02020603050405020304" pitchFamily="18" charset="0"/>
              <a:cs typeface="Times New Roman" panose="02020603050405020304" pitchFamily="18" charset="0"/>
            </a:endParaRPr>
          </a:p>
          <a:p>
            <a:pPr>
              <a:spcBef>
                <a:spcPct val="50000"/>
              </a:spcBef>
              <a:buChar char="-"/>
            </a:pPr>
            <a:r>
              <a:rPr lang="en-US" altLang="en-US" sz="2200" dirty="0">
                <a:solidFill>
                  <a:schemeClr val="tx1"/>
                </a:solidFill>
                <a:latin typeface="Times New Roman" panose="02020603050405020304" pitchFamily="18" charset="0"/>
                <a:cs typeface="Times New Roman" panose="02020603050405020304" pitchFamily="18" charset="0"/>
              </a:rPr>
              <a:t> Ông vẽ tranh tuyên truyền cổ động.</a:t>
            </a:r>
            <a:endParaRPr lang="en-US" altLang="en-US" sz="2200" dirty="0">
              <a:solidFill>
                <a:schemeClr val="tx1"/>
              </a:solidFill>
              <a:latin typeface="Times New Roman" panose="02020603050405020304" pitchFamily="18" charset="0"/>
              <a:cs typeface="Times New Roman" panose="02020603050405020304" pitchFamily="18" charset="0"/>
            </a:endParaRPr>
          </a:p>
          <a:p>
            <a:pPr>
              <a:spcBef>
                <a:spcPct val="50000"/>
              </a:spcBef>
              <a:buChar char="-"/>
            </a:pPr>
            <a:r>
              <a:rPr lang="en-US" altLang="en-US" sz="2200" dirty="0">
                <a:solidFill>
                  <a:schemeClr val="tx1"/>
                </a:solidFill>
                <a:latin typeface="Times New Roman" panose="02020603050405020304" pitchFamily="18" charset="0"/>
                <a:cs typeface="Times New Roman" panose="02020603050405020304" pitchFamily="18" charset="0"/>
              </a:rPr>
              <a:t> Ông là người vẽ mẫu tiền mới cho chính quyền cách mạng.</a:t>
            </a:r>
            <a:endParaRPr lang="en-US" altLang="en-US" sz="2200" dirty="0">
              <a:solidFill>
                <a:schemeClr val="tx1"/>
              </a:solidFill>
              <a:latin typeface="Times New Roman" panose="02020603050405020304" pitchFamily="18" charset="0"/>
              <a:cs typeface="Times New Roman" panose="02020603050405020304" pitchFamily="18" charset="0"/>
            </a:endParaRPr>
          </a:p>
          <a:p>
            <a:pPr>
              <a:spcBef>
                <a:spcPct val="50000"/>
              </a:spcBef>
              <a:buChar char="-"/>
            </a:pPr>
            <a:r>
              <a:rPr lang="en-US" altLang="en-US" sz="2200" dirty="0">
                <a:solidFill>
                  <a:schemeClr val="tx1"/>
                </a:solidFill>
                <a:latin typeface="Times New Roman" panose="02020603050405020304" pitchFamily="18" charset="0"/>
                <a:cs typeface="Times New Roman" panose="02020603050405020304" pitchFamily="18" charset="0"/>
              </a:rPr>
              <a:t>- Ông được nhà nước trao tặng Giải thưởng Hồ Chí Minh về Văn học - Nghệ thuật.</a:t>
            </a:r>
            <a:endParaRPr lang="en-US" altLang="en-US" sz="2200" dirty="0">
              <a:solidFill>
                <a:schemeClr val="tx1"/>
              </a:solidFill>
              <a:latin typeface="Times New Roman" panose="02020603050405020304" pitchFamily="18" charset="0"/>
              <a:cs typeface="Times New Roman" panose="02020603050405020304" pitchFamily="18" charset="0"/>
            </a:endParaRPr>
          </a:p>
          <a:p>
            <a:pPr indent="0">
              <a:spcBef>
                <a:spcPct val="50000"/>
              </a:spcBef>
              <a:buNone/>
            </a:pPr>
            <a:endParaRPr lang="en-US" altLang="en-US" sz="2200" dirty="0">
              <a:solidFill>
                <a:schemeClr val="tx1"/>
              </a:solidFill>
              <a:latin typeface="Times New Roman" panose="02020603050405020304" pitchFamily="18" charset="0"/>
              <a:cs typeface="Times New Roman" panose="02020603050405020304" pitchFamily="18" charset="0"/>
            </a:endParaRPr>
          </a:p>
        </p:txBody>
      </p:sp>
      <p:pic>
        <p:nvPicPr>
          <p:cNvPr id="22538" name="Picture 10" descr="Hoa si Nguyen Sang"/>
          <p:cNvPicPr>
            <a:picLocks noChangeAspect="1"/>
          </p:cNvPicPr>
          <p:nvPr/>
        </p:nvPicPr>
        <p:blipFill>
          <a:blip r:embed="rId2"/>
          <a:stretch>
            <a:fillRect/>
          </a:stretch>
        </p:blipFill>
        <p:spPr>
          <a:xfrm>
            <a:off x="7170738" y="898525"/>
            <a:ext cx="3497262" cy="5724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box(in)">
                                      <p:cBhvr>
                                        <p:cTn id="11" dur="500"/>
                                        <p:tgtEl>
                                          <p:spTgt spid="22533"/>
                                        </p:tgtEl>
                                      </p:cBhvr>
                                    </p:animEffect>
                                  </p:childTnLst>
                                </p:cTn>
                              </p:par>
                              <p:par>
                                <p:cTn id="12" presetID="8" presetClass="entr" presetSubtype="16" fill="hold" nodeType="withEffect">
                                  <p:stCondLst>
                                    <p:cond delay="0"/>
                                  </p:stCondLst>
                                  <p:childTnLst>
                                    <p:set>
                                      <p:cBhvr>
                                        <p:cTn id="13" dur="1" fill="hold">
                                          <p:stCondLst>
                                            <p:cond delay="0"/>
                                          </p:stCondLst>
                                        </p:cTn>
                                        <p:tgtEl>
                                          <p:spTgt spid="22538"/>
                                        </p:tgtEl>
                                        <p:attrNameLst>
                                          <p:attrName>style.visibility</p:attrName>
                                        </p:attrNameLst>
                                      </p:cBhvr>
                                      <p:to>
                                        <p:strVal val="visible"/>
                                      </p:to>
                                    </p:set>
                                    <p:animEffect transition="in" filter="diamond(in)">
                                      <p:cBhvr>
                                        <p:cTn id="14" dur="2000"/>
                                        <p:tgtEl>
                                          <p:spTgt spid="2253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2537"/>
                                        </p:tgtEl>
                                        <p:attrNameLst>
                                          <p:attrName>style.visibility</p:attrName>
                                        </p:attrNameLst>
                                      </p:cBhvr>
                                      <p:to>
                                        <p:strVal val="visible"/>
                                      </p:to>
                                    </p:set>
                                    <p:animEffect transition="in" filter="strips(downLeft)">
                                      <p:cBhvr>
                                        <p:cTn id="19"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6645</Words>
  <Application>WPS Presentation</Application>
  <PresentationFormat>Widescreen</PresentationFormat>
  <Paragraphs>257</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SimSun</vt:lpstr>
      <vt:lpstr>Wingdings</vt:lpstr>
      <vt:lpstr>Times New Roman</vt:lpstr>
      <vt:lpstr>Absinth Flourishes I</vt:lpstr>
      <vt:lpstr>Microsoft YaHei</vt:lpstr>
      <vt:lpstr>Arial Unicode MS</vt:lpstr>
      <vt:lpstr>Calibri Light</vt:lpstr>
      <vt:lpstr>Calibri</vt:lpstr>
      <vt:lpstr>.VnArial</vt:lpstr>
      <vt:lpstr>Segoe Print</vt:lpstr>
      <vt:lpstr>Office Theme</vt:lpstr>
      <vt:lpstr>PowerPoint 演示文稿</vt:lpstr>
      <vt:lpstr>PowerPoint 演示文稿</vt:lpstr>
      <vt:lpstr>NỘI DUNG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Nối tên tranh với tên tác giả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DELL</cp:lastModifiedBy>
  <cp:revision>25</cp:revision>
  <dcterms:created xsi:type="dcterms:W3CDTF">2021-11-16T09:46:00Z</dcterms:created>
  <dcterms:modified xsi:type="dcterms:W3CDTF">2022-12-05T01:52:14Z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A8083DBA8CE3416E86F505D0E360C0FE</vt:lpwstr>
  </property>
  <property fmtid="{D5CDD505-2E9C-101B-9397-08002B2CF9AE}" pid="3" name="KSOProductBuildVer">
    <vt:lpwstr>1033-11.2.0.11417</vt:lpwstr>
  </property>
</Properties>
</file>