
<file path=[Content_Types].xml><?xml version="1.0" encoding="utf-8"?>
<Types xmlns="http://schemas.openxmlformats.org/package/2006/content-types">
  <Default Extension="jpeg" ContentType="image/jpeg"/>
  <Default Extension="JPG" ContentType="image/.jpg"/>
  <Default Extension="wav" ContentType="audio/x-wa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314" r:id="rId6"/>
    <p:sldId id="315" r:id="rId7"/>
    <p:sldId id="316" r:id="rId8"/>
    <p:sldId id="318" r:id="rId9"/>
    <p:sldId id="319" r:id="rId10"/>
    <p:sldId id="320" r:id="rId11"/>
    <p:sldId id="317" r:id="rId12"/>
    <p:sldId id="275" r:id="rId13"/>
    <p:sldId id="307" r:id="rId14"/>
    <p:sldId id="321" r:id="rId15"/>
    <p:sldId id="322" r:id="rId16"/>
    <p:sldId id="305" r:id="rId17"/>
    <p:sldId id="325" r:id="rId18"/>
    <p:sldId id="326" r:id="rId19"/>
    <p:sldId id="327" r:id="rId20"/>
    <p:sldId id="323" r:id="rId21"/>
    <p:sldId id="329" r:id="rId22"/>
    <p:sldId id="328" r:id="rId23"/>
    <p:sldId id="297" r:id="rId24"/>
    <p:sldId id="2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7" autoAdjust="0"/>
    <p:restoredTop sz="94343" autoAdjust="0"/>
  </p:normalViewPr>
  <p:slideViewPr>
    <p:cSldViewPr>
      <p:cViewPr>
        <p:scale>
          <a:sx n="73" d="100"/>
          <a:sy n="73" d="100"/>
        </p:scale>
        <p:origin x="-12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7CC30-CD01-4434-B134-14CF1DCEEADF}"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21549-2C8B-4B0F-BA3D-BE78331BE55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B7507-BB36-42D5-B364-719B69F5150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41048A2-6D25-473A-BEEB-7DE78AAD51A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41048A2-6D25-473A-BEEB-7DE78AAD51A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048A2-6D25-473A-BEEB-7DE78AAD51A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048A2-6D25-473A-BEEB-7DE78AAD51A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41048A2-6D25-473A-BEEB-7DE78AAD51A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41048A2-6D25-473A-BEEB-7DE78AAD51A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048A2-6D25-473A-BEEB-7DE78AAD51A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DA3FD-32D1-43D8-8522-CB542B53792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p:txBody>
          <a:bodyPr/>
          <a:lstStyle/>
          <a:p>
            <a:pPr eaLnBrk="1" hangingPunct="1"/>
            <a:endParaRPr lang="en-US" dirty="0" smtClean="0">
              <a:solidFill>
                <a:srgbClr val="6594DA"/>
              </a:solidFill>
            </a:endParaRPr>
          </a:p>
        </p:txBody>
      </p:sp>
      <p:pic>
        <p:nvPicPr>
          <p:cNvPr id="2051"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0" y="0"/>
            <a:ext cx="9144000" cy="6858000"/>
          </a:xfrm>
          <a:noFill/>
          <a:effectLst>
            <a:prstShdw prst="shdw13" dist="53882" dir="13500000">
              <a:schemeClr val="bg2">
                <a:alpha val="50000"/>
              </a:schemeClr>
            </a:prstShdw>
          </a:effectLst>
        </p:spPr>
      </p:pic>
      <p:sp>
        <p:nvSpPr>
          <p:cNvPr id="66567" name="WordArt 25"/>
          <p:cNvSpPr>
            <a:spLocks noChangeArrowheads="1" noChangeShapeType="1" noTextEdit="1"/>
          </p:cNvSpPr>
          <p:nvPr/>
        </p:nvSpPr>
        <p:spPr bwMode="auto">
          <a:xfrm>
            <a:off x="76203" y="361949"/>
            <a:ext cx="8915401" cy="933451"/>
          </a:xfrm>
          <a:prstGeom prst="rect">
            <a:avLst/>
          </a:prstGeom>
        </p:spPr>
        <p:txBody>
          <a:bodyPr wrap="none" fromWordArt="1">
            <a:prstTxWarp prst="textPlain">
              <a:avLst>
                <a:gd name="adj" fmla="val 48042"/>
              </a:avLst>
            </a:prstTxWarp>
          </a:bodyPr>
          <a:lstStyle/>
          <a:p>
            <a:r>
              <a:rPr lang="vi-VN" kern="10" dirty="0" smtClean="0">
                <a:ln w="9525">
                  <a:solidFill>
                    <a:srgbClr val="800080"/>
                  </a:solidFill>
                  <a:round/>
                </a:ln>
                <a:solidFill>
                  <a:srgbClr val="800080"/>
                </a:solidFill>
                <a:latin typeface="Times New Roman" panose="02020603050405020304"/>
                <a:cs typeface="Times New Roman" panose="02020603050405020304"/>
              </a:rPr>
              <a:t>TRƯỜNG THCS </a:t>
            </a:r>
            <a:r>
              <a:rPr lang="en-US" altLang="vi-VN" kern="10" dirty="0" smtClean="0">
                <a:ln w="9525">
                  <a:solidFill>
                    <a:srgbClr val="800080"/>
                  </a:solidFill>
                  <a:round/>
                </a:ln>
                <a:solidFill>
                  <a:srgbClr val="800080"/>
                </a:solidFill>
                <a:latin typeface="Times New Roman" panose="02020603050405020304"/>
                <a:cs typeface="Times New Roman" panose="02020603050405020304"/>
              </a:rPr>
              <a:t>ĐẶNG THÚC VỊNH</a:t>
            </a:r>
            <a:endParaRPr lang="en-US" altLang="vi-VN" kern="10" dirty="0" smtClean="0">
              <a:ln w="9525">
                <a:solidFill>
                  <a:srgbClr val="800080"/>
                </a:solidFill>
                <a:round/>
              </a:ln>
              <a:solidFill>
                <a:srgbClr val="800080"/>
              </a:solidFill>
              <a:latin typeface="Times New Roman" panose="02020603050405020304"/>
              <a:cs typeface="Times New Roman" panose="02020603050405020304"/>
            </a:endParaRPr>
          </a:p>
        </p:txBody>
      </p:sp>
      <p:sp>
        <p:nvSpPr>
          <p:cNvPr id="2" name="Rectangle 1"/>
          <p:cNvSpPr/>
          <p:nvPr/>
        </p:nvSpPr>
        <p:spPr>
          <a:xfrm>
            <a:off x="1828800" y="1904980"/>
            <a:ext cx="5029200" cy="1446550"/>
          </a:xfrm>
          <a:prstGeom prst="rect">
            <a:avLst/>
          </a:prstGeom>
        </p:spPr>
        <p:txBody>
          <a:bodyPr wrap="square">
            <a:spAutoFit/>
          </a:bodyPr>
          <a:lstStyle/>
          <a:p>
            <a:pPr algn="ctr">
              <a:defRPr/>
            </a:pPr>
            <a:r>
              <a:rPr lang="en-US" sz="4400" b="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Mĩ</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r>
              <a:rPr lang="en-US" sz="4400" b="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Thuật</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endParaRPr lang="vi-VN"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endParaRPr>
          </a:p>
          <a:p>
            <a:pPr algn="ctr">
              <a:defRPr/>
            </a:pPr>
            <a:r>
              <a:rPr lang="vi-VN"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Lớp: </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r>
              <a:rPr lang="vi-VN" sz="4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8</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endParaRPr lang="en-US" sz="4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endParaRPr>
          </a:p>
        </p:txBody>
      </p:sp>
      <p:sp>
        <p:nvSpPr>
          <p:cNvPr id="3" name="TextBox 2"/>
          <p:cNvSpPr txBox="1"/>
          <p:nvPr/>
        </p:nvSpPr>
        <p:spPr>
          <a:xfrm>
            <a:off x="4876800" y="5486400"/>
            <a:ext cx="22098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mj-lt"/>
              </a:rPr>
              <a:t>Gv: Lưu </a:t>
            </a:r>
            <a:r>
              <a:rPr lang="vi-VN" sz="2400" b="1" dirty="0">
                <a:solidFill>
                  <a:srgbClr val="FF0000"/>
                </a:solidFill>
                <a:effectLst>
                  <a:outerShdw blurRad="38100" dist="38100" dir="2700000" algn="tl">
                    <a:srgbClr val="000000">
                      <a:alpha val="43137"/>
                    </a:srgbClr>
                  </a:outerShdw>
                </a:effectLst>
                <a:latin typeface="+mj-lt"/>
              </a:rPr>
              <a:t>Lê Na</a:t>
            </a:r>
            <a:endParaRPr lang="en-US" sz="24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circle(in)">
                                      <p:cBhvr>
                                        <p:cTn id="7" dur="2000"/>
                                        <p:tgtEl>
                                          <p:spTgt spid="6656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990600"/>
          </a:xfrm>
        </p:spPr>
        <p:txBody>
          <a:bodyPr>
            <a:noAutofit/>
          </a:bodyPr>
          <a:lstStyle/>
          <a:p>
            <a:pPr algn="l"/>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2.Nghệ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thuật</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khắc</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chạm</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khắc</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trang</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n-US"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37410" y="1447800"/>
            <a:ext cx="8839200" cy="5334000"/>
          </a:xfrm>
        </p:spPr>
        <p:txBody>
          <a:bodyPr>
            <a:noAutofit/>
          </a:bodyPr>
          <a:lstStyle/>
          <a:p>
            <a:pPr marL="68580" indent="0" algn="just">
              <a:buNone/>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Nhà Lê đã xây dựng pho tượng đá tạc người và các con vật ở khu lăng miếu Lam Kinh và các bệ rồng ở điện Kính Thiên.</a:t>
            </a:r>
            <a:endParaRPr lang="en-US" sz="3200" dirty="0" smtClean="0">
              <a:latin typeface="Times New Roman" panose="02020603050405020304" pitchFamily="18" charset="0"/>
              <a:cs typeface="Times New Roman" panose="02020603050405020304" pitchFamily="18" charset="0"/>
            </a:endParaRPr>
          </a:p>
          <a:p>
            <a:pPr marL="68580" indent="0" algn="just">
              <a:buNone/>
            </a:pPr>
            <a:r>
              <a:rPr lang="en-US" sz="320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Tiêu biểu với một số pho tượng như: tượng Phật Bà Quan Âm nghìn mắt nghìn tay (Chùa Bút Tháp, Bắc Ninh), tượng Bà Quan Âm thiên Phủ (Chùa Kim Liên, Hà Nội), tượng hoàng Hậu, vua Lê Thần Tông (chùa Mật, Thanh Hóa ) .....</a:t>
            </a:r>
            <a:r>
              <a:rPr lang="vi-VN"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4" name="Title 2"/>
          <p:cNvSpPr txBox="1"/>
          <p:nvPr/>
        </p:nvSpPr>
        <p:spPr>
          <a:xfrm>
            <a:off x="152400" y="609600"/>
            <a:ext cx="9144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Điêu khắc:</a:t>
            </a:r>
            <a:endParaRPr lang="en-US" sz="32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80">
                                          <p:stCondLst>
                                            <p:cond delay="0"/>
                                          </p:stCondLst>
                                        </p:cTn>
                                        <p:tgtEl>
                                          <p:spTgt spid="2">
                                            <p:txEl>
                                              <p:pRg st="1" end="1"/>
                                            </p:txEl>
                                          </p:spTgt>
                                        </p:tgtEl>
                                      </p:cBhvr>
                                    </p:animEffect>
                                    <p:anim calcmode="lin" valueType="num">
                                      <p:cBhvr>
                                        <p:cTn id="31"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1" end="1"/>
                                            </p:txEl>
                                          </p:spTgt>
                                        </p:tgtEl>
                                      </p:cBhvr>
                                      <p:to x="100000" y="60000"/>
                                    </p:animScale>
                                    <p:animScale>
                                      <p:cBhvr>
                                        <p:cTn id="37" dur="166" decel="50000">
                                          <p:stCondLst>
                                            <p:cond delay="676"/>
                                          </p:stCondLst>
                                        </p:cTn>
                                        <p:tgtEl>
                                          <p:spTgt spid="2">
                                            <p:txEl>
                                              <p:pRg st="1" end="1"/>
                                            </p:txEl>
                                          </p:spTgt>
                                        </p:tgtEl>
                                      </p:cBhvr>
                                      <p:to x="100000" y="100000"/>
                                    </p:animScale>
                                    <p:animScale>
                                      <p:cBhvr>
                                        <p:cTn id="38" dur="26">
                                          <p:stCondLst>
                                            <p:cond delay="1312"/>
                                          </p:stCondLst>
                                        </p:cTn>
                                        <p:tgtEl>
                                          <p:spTgt spid="2">
                                            <p:txEl>
                                              <p:pRg st="1" end="1"/>
                                            </p:txEl>
                                          </p:spTgt>
                                        </p:tgtEl>
                                      </p:cBhvr>
                                      <p:to x="100000" y="80000"/>
                                    </p:animScale>
                                    <p:animScale>
                                      <p:cBhvr>
                                        <p:cTn id="39" dur="166" decel="50000">
                                          <p:stCondLst>
                                            <p:cond delay="1338"/>
                                          </p:stCondLst>
                                        </p:cTn>
                                        <p:tgtEl>
                                          <p:spTgt spid="2">
                                            <p:txEl>
                                              <p:pRg st="1" end="1"/>
                                            </p:txEl>
                                          </p:spTgt>
                                        </p:tgtEl>
                                      </p:cBhvr>
                                      <p:to x="100000" y="100000"/>
                                    </p:animScale>
                                    <p:animScale>
                                      <p:cBhvr>
                                        <p:cTn id="40" dur="26">
                                          <p:stCondLst>
                                            <p:cond delay="1642"/>
                                          </p:stCondLst>
                                        </p:cTn>
                                        <p:tgtEl>
                                          <p:spTgt spid="2">
                                            <p:txEl>
                                              <p:pRg st="1" end="1"/>
                                            </p:txEl>
                                          </p:spTgt>
                                        </p:tgtEl>
                                      </p:cBhvr>
                                      <p:to x="100000" y="90000"/>
                                    </p:animScale>
                                    <p:animScale>
                                      <p:cBhvr>
                                        <p:cTn id="41" dur="166" decel="50000">
                                          <p:stCondLst>
                                            <p:cond delay="1668"/>
                                          </p:stCondLst>
                                        </p:cTn>
                                        <p:tgtEl>
                                          <p:spTgt spid="2">
                                            <p:txEl>
                                              <p:pRg st="1" end="1"/>
                                            </p:txEl>
                                          </p:spTgt>
                                        </p:tgtEl>
                                      </p:cBhvr>
                                      <p:to x="100000" y="100000"/>
                                    </p:animScale>
                                    <p:animScale>
                                      <p:cBhvr>
                                        <p:cTn id="42" dur="26">
                                          <p:stCondLst>
                                            <p:cond delay="1808"/>
                                          </p:stCondLst>
                                        </p:cTn>
                                        <p:tgtEl>
                                          <p:spTgt spid="2">
                                            <p:txEl>
                                              <p:pRg st="1" end="1"/>
                                            </p:txEl>
                                          </p:spTgt>
                                        </p:tgtEl>
                                      </p:cBhvr>
                                      <p:to x="100000" y="95000"/>
                                    </p:animScale>
                                    <p:animScale>
                                      <p:cBhvr>
                                        <p:cTn id="43" dur="166" decel="50000">
                                          <p:stCondLst>
                                            <p:cond delay="1834"/>
                                          </p:stCondLst>
                                        </p:cTn>
                                        <p:tgtEl>
                                          <p:spTgt spid="2">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4800" y="228600"/>
            <a:ext cx="8153400" cy="2743200"/>
          </a:xfrm>
        </p:spPr>
        <p:txBody>
          <a:bodyPr>
            <a:normAutofit/>
          </a:bodyPr>
          <a:lstStyle/>
          <a:p>
            <a:pPr>
              <a:buFont typeface="Arial" panose="020B0604020202020204" pitchFamily="34" charset="0"/>
              <a:buChar char="•"/>
            </a:pPr>
            <a:r>
              <a:rPr lang="vi-VN" sz="3600" u="sng" dirty="0" smtClean="0">
                <a:solidFill>
                  <a:srgbClr val="FF0000"/>
                </a:solidFill>
                <a:latin typeface="Times New Roman" panose="02020603050405020304" pitchFamily="18" charset="0"/>
                <a:cs typeface="Times New Roman" panose="02020603050405020304" pitchFamily="18" charset="0"/>
              </a:rPr>
              <a:t>Câu hỏi </a:t>
            </a:r>
            <a:r>
              <a:rPr lang="vi-VN" sz="3600" dirty="0" smtClean="0">
                <a:solidFill>
                  <a:srgbClr val="FF0000"/>
                </a:solidFill>
                <a:latin typeface="Times New Roman" panose="02020603050405020304" pitchFamily="18" charset="0"/>
                <a:cs typeface="Times New Roman" panose="02020603050405020304" pitchFamily="18" charset="0"/>
              </a:rPr>
              <a:t>: ? </a:t>
            </a:r>
            <a:endParaRPr lang="vi-VN" sz="3600"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Hãy kể tên một số công trình tiêu biểu về chạm khắc trang trí mà nhà Lê xây dựng.?</a:t>
            </a:r>
            <a:endParaRPr lang="vi-VN"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 y="167640"/>
            <a:ext cx="4267200" cy="3048000"/>
          </a:xfrm>
          <a:prstGeom prst="rect">
            <a:avLst/>
          </a:prstGeom>
        </p:spPr>
      </p:pic>
      <p:sp>
        <p:nvSpPr>
          <p:cNvPr id="4" name="TextBox 3"/>
          <p:cNvSpPr txBox="1"/>
          <p:nvPr/>
        </p:nvSpPr>
        <p:spPr>
          <a:xfrm>
            <a:off x="381000" y="3200400"/>
            <a:ext cx="3429000" cy="400110"/>
          </a:xfrm>
          <a:prstGeom prst="rect">
            <a:avLst/>
          </a:prstGeom>
          <a:noFill/>
        </p:spPr>
        <p:txBody>
          <a:bodyPr wrap="square" rtlCol="0">
            <a:spAutoFit/>
          </a:bodyPr>
          <a:lstStyle/>
          <a:p>
            <a:r>
              <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khắc</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gỗ</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Đấu</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2400"/>
            <a:ext cx="4419600" cy="3048000"/>
          </a:xfrm>
          <a:prstGeom prst="rect">
            <a:avLst/>
          </a:prstGeom>
        </p:spPr>
      </p:pic>
      <p:sp>
        <p:nvSpPr>
          <p:cNvPr id="6" name="TextBox 5"/>
          <p:cNvSpPr txBox="1"/>
          <p:nvPr/>
        </p:nvSpPr>
        <p:spPr>
          <a:xfrm>
            <a:off x="4953000" y="3200400"/>
            <a:ext cx="3810000" cy="400110"/>
          </a:xfrm>
          <a:prstGeom prst="rect">
            <a:avLst/>
          </a:prstGeom>
          <a:noFill/>
        </p:spPr>
        <p:txBody>
          <a:bodyPr wrap="square" rtlCol="0">
            <a:spAutoFit/>
          </a:bodyPr>
          <a:lstStyle/>
          <a:p>
            <a:r>
              <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khắc</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gỗ</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chèo</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thuyền</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76710"/>
            <a:ext cx="5334000" cy="2800290"/>
          </a:xfrm>
          <a:prstGeom prst="rect">
            <a:avLst/>
          </a:prstGeom>
        </p:spPr>
      </p:pic>
      <p:sp>
        <p:nvSpPr>
          <p:cNvPr id="8" name="TextBox 7"/>
          <p:cNvSpPr txBox="1"/>
          <p:nvPr/>
        </p:nvSpPr>
        <p:spPr>
          <a:xfrm>
            <a:off x="6096000" y="5540514"/>
            <a:ext cx="2667000" cy="707886"/>
          </a:xfrm>
          <a:prstGeom prst="rect">
            <a:avLst/>
          </a:prstGeom>
          <a:noFill/>
        </p:spPr>
        <p:txBody>
          <a:bodyPr wrap="square" rtlCol="0">
            <a:spAutoFit/>
          </a:bodyPr>
          <a:lstStyle/>
          <a:p>
            <a:pPr algn="ctr"/>
            <a:r>
              <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khắc</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gỗ</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Uống</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rượu</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4162" y="381000"/>
            <a:ext cx="4255008" cy="5486400"/>
          </a:xfrm>
          <a:prstGeom prst="rect">
            <a:avLst/>
          </a:prstGeom>
        </p:spPr>
      </p:pic>
      <p:sp>
        <p:nvSpPr>
          <p:cNvPr id="5" name="TextBox 4"/>
          <p:cNvSpPr txBox="1"/>
          <p:nvPr/>
        </p:nvSpPr>
        <p:spPr>
          <a:xfrm>
            <a:off x="457200" y="5924490"/>
            <a:ext cx="4255008" cy="400110"/>
          </a:xfrm>
          <a:prstGeom prst="rect">
            <a:avLst/>
          </a:prstGeom>
          <a:noFill/>
        </p:spPr>
        <p:txBody>
          <a:bodyPr wrap="square" rtlCol="0">
            <a:spAutoFit/>
          </a:bodyPr>
          <a:lstStyle/>
          <a:p>
            <a:r>
              <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khắc</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gỗ</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 gái vui chơi</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1001"/>
            <a:ext cx="3886200" cy="56801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76200" y="76200"/>
            <a:ext cx="4724400" cy="762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b</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Chạm khắc trang trí:</a:t>
            </a:r>
            <a:endPar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5" name="Content Placeholder 2"/>
          <p:cNvSpPr>
            <a:spLocks noGrp="1"/>
          </p:cNvSpPr>
          <p:nvPr>
            <p:ph idx="1"/>
          </p:nvPr>
        </p:nvSpPr>
        <p:spPr>
          <a:xfrm>
            <a:off x="164432" y="990600"/>
            <a:ext cx="8522368" cy="4724400"/>
          </a:xfrm>
        </p:spPr>
        <p:txBody>
          <a:bodyPr>
            <a:normAutofit fontScale="92500"/>
          </a:bodyPr>
          <a:lstStyle/>
          <a:p>
            <a:pPr algn="just"/>
            <a:r>
              <a:rPr lang="vi-VN" sz="4000" dirty="0" smtClean="0">
                <a:latin typeface="Times New Roman" panose="02020603050405020304" pitchFamily="18" charset="0"/>
                <a:cs typeface="Times New Roman" panose="02020603050405020304" pitchFamily="18" charset="0"/>
              </a:rPr>
              <a:t>Chạm khắc trang trí ở thời Lê rất tinh xảo, các thành bậc bằng đá, bia đá đều được chạm khắc hình rồng, sóng nước, hoa lá... </a:t>
            </a:r>
            <a:endParaRPr lang="vi-VN" sz="4000" dirty="0" smtClean="0">
              <a:latin typeface="Times New Roman" panose="02020603050405020304" pitchFamily="18" charset="0"/>
              <a:cs typeface="Times New Roman" panose="02020603050405020304" pitchFamily="18" charset="0"/>
            </a:endParaRPr>
          </a:p>
          <a:p>
            <a:pPr algn="just"/>
            <a:r>
              <a:rPr lang="vi-VN" sz="4000" dirty="0" smtClean="0">
                <a:latin typeface="Times New Roman" panose="02020603050405020304" pitchFamily="18" charset="0"/>
                <a:cs typeface="Times New Roman" panose="02020603050405020304" pitchFamily="18" charset="0"/>
              </a:rPr>
              <a:t>Các dòng tranh Đông Hồ và Hàng Trống ra đời đã tạo ra những bức tranh dân gian đặc sắc và trở thành tài sản quý giá trong kho tàng nghệ thuật dân tộc.</a:t>
            </a:r>
            <a:endParaRPr lang="vi-VN" sz="400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4800" y="228600"/>
            <a:ext cx="8153400" cy="2743200"/>
          </a:xfrm>
        </p:spPr>
        <p:txBody>
          <a:bodyPr>
            <a:normAutofit/>
          </a:bodyPr>
          <a:lstStyle/>
          <a:p>
            <a:pPr>
              <a:buFont typeface="Arial" panose="020B0604020202020204" pitchFamily="34" charset="0"/>
              <a:buChar char="•"/>
            </a:pPr>
            <a:r>
              <a:rPr lang="vi-VN" sz="3600" u="sng" dirty="0" smtClean="0">
                <a:solidFill>
                  <a:srgbClr val="FF0000"/>
                </a:solidFill>
                <a:latin typeface="Times New Roman" panose="02020603050405020304" pitchFamily="18" charset="0"/>
                <a:cs typeface="Times New Roman" panose="02020603050405020304" pitchFamily="18" charset="0"/>
              </a:rPr>
              <a:t>Câu hỏi </a:t>
            </a:r>
            <a:r>
              <a:rPr lang="vi-VN" sz="3600" dirty="0" smtClean="0">
                <a:solidFill>
                  <a:srgbClr val="FF0000"/>
                </a:solidFill>
                <a:latin typeface="Times New Roman" panose="02020603050405020304" pitchFamily="18" charset="0"/>
                <a:cs typeface="Times New Roman" panose="02020603050405020304" pitchFamily="18" charset="0"/>
              </a:rPr>
              <a:t>: ? </a:t>
            </a:r>
            <a:endParaRPr lang="vi-VN" sz="3600"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Hãy kể tên một số tác phẩm tiêu biểu về gốm ở  thời Lê ?</a:t>
            </a:r>
            <a:endParaRPr lang="vi-VN"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0" y="304800"/>
            <a:ext cx="4514557" cy="58674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8472"/>
            <a:ext cx="4267200" cy="61623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0" y="76200"/>
            <a:ext cx="6934200" cy="6712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76200" y="76200"/>
            <a:ext cx="4724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3</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Nghệ thuật gốm:</a:t>
            </a:r>
            <a:endPar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5" name="Content Placeholder 2"/>
          <p:cNvSpPr>
            <a:spLocks noGrp="1"/>
          </p:cNvSpPr>
          <p:nvPr>
            <p:ph idx="1"/>
          </p:nvPr>
        </p:nvSpPr>
        <p:spPr>
          <a:xfrm>
            <a:off x="164432" y="990600"/>
            <a:ext cx="8522368" cy="4724400"/>
          </a:xfrm>
        </p:spPr>
        <p:txBody>
          <a:bodyPr>
            <a:normAutofit/>
          </a:bodyPr>
          <a:lstStyle/>
          <a:p>
            <a:pPr algn="just"/>
            <a:r>
              <a:rPr lang="vi-VN" sz="4000" dirty="0" smtClean="0">
                <a:latin typeface="Times New Roman" panose="02020603050405020304" pitchFamily="18" charset="0"/>
                <a:cs typeface="Times New Roman" panose="02020603050405020304" pitchFamily="18" charset="0"/>
              </a:rPr>
              <a:t>Đồ gốm thời Lê kế thừa tinh hoa nghệ thuật gốm thời Lý – Trần nhưng có nét độc đáo, mang đậm chất dân gian.  </a:t>
            </a:r>
            <a:endParaRPr lang="vi-VN" sz="4000" dirty="0" smtClean="0">
              <a:latin typeface="Times New Roman" panose="02020603050405020304" pitchFamily="18" charset="0"/>
              <a:cs typeface="Times New Roman" panose="02020603050405020304" pitchFamily="18" charset="0"/>
            </a:endParaRPr>
          </a:p>
          <a:p>
            <a:pPr algn="just"/>
            <a:r>
              <a:rPr lang="vi-VN" sz="4000" dirty="0" smtClean="0">
                <a:latin typeface="Times New Roman" panose="02020603050405020304" pitchFamily="18" charset="0"/>
                <a:cs typeface="Times New Roman" panose="02020603050405020304" pitchFamily="18" charset="0"/>
              </a:rPr>
              <a:t>Gốm thời Lê có nét trau chuốt, khỏe khoắn qua cách tạo dáng, vừa có các họa tiết theo phong cách hiện thực.</a:t>
            </a:r>
            <a:endParaRPr lang="vi-VN" sz="400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04800" y="228600"/>
            <a:ext cx="8153400" cy="2743200"/>
          </a:xfrm>
        </p:spPr>
        <p:txBody>
          <a:bodyPr>
            <a:normAutofit/>
          </a:bodyPr>
          <a:lstStyle/>
          <a:p>
            <a:pPr>
              <a:buFont typeface="Arial" panose="020B0604020202020204" pitchFamily="34" charset="0"/>
              <a:buChar char="•"/>
            </a:pPr>
            <a:r>
              <a:rPr lang="vi-VN" sz="3600" u="sng" dirty="0" smtClean="0">
                <a:solidFill>
                  <a:srgbClr val="FF0000"/>
                </a:solidFill>
                <a:latin typeface="Times New Roman" panose="02020603050405020304" pitchFamily="18" charset="0"/>
                <a:cs typeface="Times New Roman" panose="02020603050405020304" pitchFamily="18" charset="0"/>
              </a:rPr>
              <a:t>Câu hỏi </a:t>
            </a:r>
            <a:r>
              <a:rPr lang="vi-VN" sz="3600" dirty="0" smtClean="0">
                <a:solidFill>
                  <a:srgbClr val="FF0000"/>
                </a:solidFill>
                <a:latin typeface="Times New Roman" panose="02020603050405020304" pitchFamily="18" charset="0"/>
                <a:cs typeface="Times New Roman" panose="02020603050405020304" pitchFamily="18" charset="0"/>
              </a:rPr>
              <a:t>: ? </a:t>
            </a:r>
            <a:endParaRPr lang="vi-VN" sz="3600"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Hãy nêu đặc điểm </a:t>
            </a:r>
            <a:r>
              <a:rPr lang="en-US" sz="3600" dirty="0" err="1">
                <a:latin typeface="Times New Roman" panose="02020603050405020304" pitchFamily="18" charset="0"/>
                <a:cs typeface="Times New Roman" panose="02020603050405020304" pitchFamily="18" charset="0"/>
              </a:rPr>
              <a:t>mĩ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Lê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vi-VN"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VẬT DỤNG DỄ CHÁY </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0"/>
            <a:ext cx="9296400" cy="6858000"/>
          </a:xfrm>
          <a:prstGeom prst="rect">
            <a:avLst/>
          </a:prstGeom>
        </p:spPr>
      </p:pic>
      <p:sp>
        <p:nvSpPr>
          <p:cNvPr id="6" name="Rectangle 5"/>
          <p:cNvSpPr/>
          <p:nvPr/>
        </p:nvSpPr>
        <p:spPr>
          <a:xfrm>
            <a:off x="76200" y="152400"/>
            <a:ext cx="8915400" cy="1200329"/>
          </a:xfrm>
          <a:prstGeom prst="rect">
            <a:avLst/>
          </a:prstGeom>
        </p:spPr>
        <p:txBody>
          <a:bodyPr wrap="square">
            <a:spAutoFit/>
          </a:bodyPr>
          <a:lstStyle/>
          <a:p>
            <a:pPr algn="ctr"/>
            <a:r>
              <a:rPr lang="vi-VN" sz="24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r>
              <a:rPr lang="en-US" sz="24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THƯỜNG THỨC MĨ THUẬT   </a:t>
            </a:r>
            <a:endPar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 LƯỢC MĨ THUẬT THỜI LÊ </a:t>
            </a:r>
            <a:endPar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TỪ TK XV ĐẾN ĐẦU TK XVIII) ( 2 </a:t>
            </a:r>
            <a:r>
              <a:rPr lang="en-US" sz="2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0" y="1371600"/>
            <a:ext cx="8991600" cy="2245360"/>
          </a:xfrm>
          <a:prstGeom prst="rect">
            <a:avLst/>
          </a:prstGeom>
        </p:spPr>
        <p:txBody>
          <a:bodyPr wrap="square">
            <a:spAutoFit/>
          </a:bodyPr>
          <a:lstStyle/>
          <a:p>
            <a:r>
              <a:rPr lang="en-US" sz="3600" b="1" u="sng"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CÔNG TRÌNH TIÊU BIỂU </a:t>
            </a:r>
            <a:r>
              <a:rPr lang="vi-VN"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MĨ THUẬT THỜI </a:t>
            </a:r>
            <a:r>
              <a:rPr lang="vi-VN"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 </a:t>
            </a:r>
            <a:r>
              <a:rPr lang="vi-VN"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 </a:t>
            </a:r>
            <a:r>
              <a:rPr lang="vi-VN"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TK XV ĐẾN ĐẦU TK XVIII)                    </a:t>
            </a:r>
            <a:endParaRPr lang="en-US" sz="3600" b="1" dirty="0">
              <a:effectLst>
                <a:outerShdw blurRad="38100" dist="38100" dir="2700000" algn="tl">
                  <a:srgbClr val="000000">
                    <a:alpha val="43137"/>
                  </a:srgbClr>
                </a:outerShdw>
              </a:effectLst>
            </a:endParaRPr>
          </a:p>
          <a:p>
            <a:pPr algn="ctr"/>
            <a:endParaRPr lang="en-US" sz="32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76200" y="76200"/>
            <a:ext cx="6553200" cy="762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4</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Đặc điểm của mĩ thuật thời Lê:</a:t>
            </a:r>
            <a:endPar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164432" y="990600"/>
            <a:ext cx="8522368" cy="2590800"/>
          </a:xfrm>
        </p:spPr>
        <p:txBody>
          <a:bodyPr>
            <a:normAutofit/>
          </a:bodyPr>
          <a:lstStyle/>
          <a:p>
            <a:pPr algn="just"/>
            <a:r>
              <a:rPr lang="vi-VN" sz="4000" dirty="0" smtClean="0">
                <a:latin typeface="Times New Roman" panose="02020603050405020304" pitchFamily="18" charset="0"/>
                <a:cs typeface="Times New Roman" panose="02020603050405020304" pitchFamily="18" charset="0"/>
              </a:rPr>
              <a:t>Nghệ thuật chạm khắc, nghệ thuật gốm, tranh dân gian đã đạt tới mức điêu luyện và giàu tính dân tộc.  </a:t>
            </a:r>
            <a:endParaRPr lang="vi-VN" sz="400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819400" y="76200"/>
            <a:ext cx="2667000" cy="1066800"/>
          </a:xfrm>
        </p:spPr>
        <p:txBody>
          <a:bodyPr>
            <a:normAutofit/>
          </a:bodyPr>
          <a:lstStyle/>
          <a:p>
            <a:pPr algn="l"/>
            <a:r>
              <a:rPr lang="en-US" sz="4000" b="1" dirty="0" smtClean="0">
                <a:solidFill>
                  <a:srgbClr val="FF0000"/>
                </a:solidFill>
                <a:latin typeface="Times New Roman" panose="02020603050405020304" pitchFamily="18" charset="0"/>
                <a:cs typeface="Times New Roman" panose="02020603050405020304" pitchFamily="18" charset="0"/>
              </a:rPr>
              <a:t> </a:t>
            </a:r>
            <a:r>
              <a:rPr lang="vi-VN"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 DÒ: </a:t>
            </a:r>
            <a:endPar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1"/>
          <p:cNvSpPr>
            <a:spLocks noGrp="1"/>
          </p:cNvSpPr>
          <p:nvPr>
            <p:ph idx="1"/>
          </p:nvPr>
        </p:nvSpPr>
        <p:spPr>
          <a:xfrm>
            <a:off x="228600" y="1143000"/>
            <a:ext cx="8686800" cy="4343400"/>
          </a:xfrm>
        </p:spPr>
        <p:txBody>
          <a:bodyPr>
            <a:normAutofit/>
          </a:bodyPr>
          <a:lstStyle/>
          <a:p>
            <a:r>
              <a:rPr lang="vi-VN" sz="3600" dirty="0" smtClean="0">
                <a:latin typeface="Times New Roman" panose="02020603050405020304" pitchFamily="18" charset="0"/>
                <a:cs typeface="Times New Roman" panose="02020603050405020304" pitchFamily="18" charset="0"/>
              </a:rPr>
              <a:t>Về nhà chuẩn bài mới: Đề tài phong cảnh mùa hè.</a:t>
            </a:r>
            <a:endParaRPr lang="vi-VN" sz="3600" dirty="0" smtClean="0">
              <a:latin typeface="Times New Roman" panose="02020603050405020304" pitchFamily="18" charset="0"/>
              <a:cs typeface="Times New Roman" panose="02020603050405020304" pitchFamily="18" charset="0"/>
            </a:endParaRPr>
          </a:p>
          <a:p>
            <a:r>
              <a:rPr lang="vi-VN" sz="3600" dirty="0" smtClean="0">
                <a:latin typeface="Times New Roman" panose="02020603050405020304" pitchFamily="18" charset="0"/>
                <a:cs typeface="Times New Roman" panose="02020603050405020304" pitchFamily="18" charset="0"/>
              </a:rPr>
              <a:t>Chuẩn bị đầy đủ các dụng cụ vẽ : Giấy A4, viết chì, gôm, màu sắc.</a:t>
            </a:r>
            <a:endParaRPr lang="vi-VN"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8535" y="-381000"/>
            <a:ext cx="9144000" cy="7162800"/>
          </a:xfrm>
          <a:noFill/>
          <a:effectLst>
            <a:prstShdw prst="shdw13" dist="53882" dir="13500000">
              <a:schemeClr val="bg2">
                <a:alpha val="50000"/>
              </a:schemeClr>
            </a:prstShdw>
          </a:effectLst>
        </p:spPr>
      </p:pic>
      <p:sp>
        <p:nvSpPr>
          <p:cNvPr id="5" name="Title 1"/>
          <p:cNvSpPr>
            <a:spLocks noGrp="1"/>
          </p:cNvSpPr>
          <p:nvPr>
            <p:ph type="title"/>
          </p:nvPr>
        </p:nvSpPr>
        <p:spPr>
          <a:xfrm>
            <a:off x="76200" y="228600"/>
            <a:ext cx="8915400" cy="3048000"/>
          </a:xfrm>
        </p:spPr>
        <p:txBody>
          <a:bodyPr>
            <a:normAutofit/>
          </a:bodyPr>
          <a:lstStyle/>
          <a:p>
            <a:pPr algn="ct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HỌC KẾT THÚC </a:t>
            </a:r>
            <a:b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CẢM ƠN CÁC EM HỌC SINH LẮNG NGHE </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4800" y="228600"/>
            <a:ext cx="8153400" cy="2743200"/>
          </a:xfrm>
        </p:spPr>
        <p:txBody>
          <a:bodyPr>
            <a:normAutofit/>
          </a:bodyPr>
          <a:lstStyle/>
          <a:p>
            <a:pPr>
              <a:buFont typeface="Arial" panose="020B0604020202020204" pitchFamily="34" charset="0"/>
              <a:buChar char="•"/>
            </a:pPr>
            <a:r>
              <a:rPr lang="vi-VN" sz="3600" u="sng" dirty="0" smtClean="0">
                <a:solidFill>
                  <a:srgbClr val="FF0000"/>
                </a:solidFill>
                <a:latin typeface="Times New Roman" panose="02020603050405020304" pitchFamily="18" charset="0"/>
                <a:cs typeface="Times New Roman" panose="02020603050405020304" pitchFamily="18" charset="0"/>
              </a:rPr>
              <a:t>Câu hỏi </a:t>
            </a:r>
            <a:r>
              <a:rPr lang="vi-VN" sz="3600" dirty="0" smtClean="0">
                <a:solidFill>
                  <a:srgbClr val="FF0000"/>
                </a:solidFill>
                <a:latin typeface="Times New Roman" panose="02020603050405020304" pitchFamily="18" charset="0"/>
                <a:cs typeface="Times New Roman" panose="02020603050405020304" pitchFamily="18" charset="0"/>
              </a:rPr>
              <a:t>: ? </a:t>
            </a:r>
            <a:endParaRPr lang="vi-VN" sz="3600"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Hãy kể tên một số công trình điêu khắc  mà nhà Lê xây dựng.?</a:t>
            </a:r>
            <a:endParaRPr lang="vi-VN"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8893" y="332115"/>
            <a:ext cx="7955507" cy="5306685"/>
          </a:xfrm>
          <a:prstGeom prst="rect">
            <a:avLst/>
          </a:prstGeom>
        </p:spPr>
      </p:pic>
      <p:sp>
        <p:nvSpPr>
          <p:cNvPr id="6" name="TextBox 5"/>
          <p:cNvSpPr txBox="1"/>
          <p:nvPr/>
        </p:nvSpPr>
        <p:spPr>
          <a:xfrm>
            <a:off x="2667000" y="5786735"/>
            <a:ext cx="35814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ượng con voi</a:t>
            </a:r>
            <a:endPar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 y="128516"/>
            <a:ext cx="4229100" cy="56388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2400"/>
            <a:ext cx="4065411" cy="5614916"/>
          </a:xfrm>
          <a:prstGeom prst="rect">
            <a:avLst/>
          </a:prstGeom>
        </p:spPr>
      </p:pic>
      <p:sp>
        <p:nvSpPr>
          <p:cNvPr id="6" name="TextBox 5"/>
          <p:cNvSpPr txBox="1"/>
          <p:nvPr/>
        </p:nvSpPr>
        <p:spPr>
          <a:xfrm>
            <a:off x="152400" y="5862935"/>
            <a:ext cx="38862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Tượng người và ngựa</a:t>
            </a:r>
            <a:endPar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5333999" y="5862935"/>
            <a:ext cx="3455811"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ượng người</a:t>
            </a:r>
            <a:endPar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 y="323850"/>
            <a:ext cx="7873810" cy="5162550"/>
          </a:xfrm>
          <a:prstGeom prst="rect">
            <a:avLst/>
          </a:prstGeom>
        </p:spPr>
      </p:pic>
      <p:sp>
        <p:nvSpPr>
          <p:cNvPr id="5" name="TextBox 4"/>
          <p:cNvSpPr txBox="1"/>
          <p:nvPr/>
        </p:nvSpPr>
        <p:spPr>
          <a:xfrm>
            <a:off x="1752600" y="5862935"/>
            <a:ext cx="58674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Bệ Rồng tại điện Kính thiên</a:t>
            </a:r>
            <a:endPar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600" y="152400"/>
            <a:ext cx="8686800" cy="5638800"/>
          </a:xfrm>
          <a:prstGeom prst="rect">
            <a:avLst/>
          </a:prstGeom>
        </p:spPr>
      </p:pic>
      <p:sp>
        <p:nvSpPr>
          <p:cNvPr id="9" name="Rectangle 8"/>
          <p:cNvSpPr/>
          <p:nvPr/>
        </p:nvSpPr>
        <p:spPr>
          <a:xfrm>
            <a:off x="228600" y="5955268"/>
            <a:ext cx="8610600" cy="830997"/>
          </a:xfrm>
          <a:prstGeom prst="rect">
            <a:avLst/>
          </a:prstGeom>
        </p:spPr>
        <p:txBody>
          <a:bodyPr wrap="square">
            <a:spAutoFit/>
          </a:bodyPr>
          <a:lstStyle/>
          <a:p>
            <a:r>
              <a:rPr lang="vi-VN"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Tượng </a:t>
            </a:r>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Phật Bà Quan Âm nghìn mắt nghìn tay (Chùa Bút Tháp, Bắc Ninh)</a:t>
            </a:r>
            <a:endParaRPr lang="en-US" sz="2400" b="1"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0" y="152400"/>
            <a:ext cx="8153400" cy="5655962"/>
          </a:xfrm>
          <a:prstGeom prst="rect">
            <a:avLst/>
          </a:prstGeom>
        </p:spPr>
      </p:pic>
      <p:sp>
        <p:nvSpPr>
          <p:cNvPr id="5" name="Rectangle 4"/>
          <p:cNvSpPr/>
          <p:nvPr/>
        </p:nvSpPr>
        <p:spPr>
          <a:xfrm>
            <a:off x="228600" y="5955268"/>
            <a:ext cx="8610600" cy="830997"/>
          </a:xfrm>
          <a:prstGeom prst="rect">
            <a:avLst/>
          </a:prstGeom>
        </p:spPr>
        <p:txBody>
          <a:bodyPr wrap="square">
            <a:spAutoFit/>
          </a:bodyPr>
          <a:lstStyle/>
          <a:p>
            <a:r>
              <a:rPr lang="vi-VN"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Tượng </a:t>
            </a:r>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Phật Bà Quan Âm </a:t>
            </a:r>
            <a:r>
              <a:rPr lang="vi-VN"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 Phủ(Chùa kim Liên, Hà Nội) </a:t>
            </a:r>
            <a:br>
              <a:rPr lang="vi-VN"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400" b="1"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2228" y="228600"/>
            <a:ext cx="4269572" cy="5715000"/>
          </a:xfrm>
          <a:prstGeom prst="rect">
            <a:avLst/>
          </a:prstGeom>
        </p:spPr>
      </p:pic>
      <p:sp>
        <p:nvSpPr>
          <p:cNvPr id="5" name="Rectangle 4"/>
          <p:cNvSpPr/>
          <p:nvPr/>
        </p:nvSpPr>
        <p:spPr>
          <a:xfrm>
            <a:off x="1524000" y="6096000"/>
            <a:ext cx="6324600" cy="461665"/>
          </a:xfrm>
          <a:prstGeom prst="rect">
            <a:avLst/>
          </a:prstGeom>
        </p:spPr>
        <p:txBody>
          <a:bodyPr wrap="square">
            <a:spAutoFit/>
          </a:bodyPr>
          <a:lstStyle/>
          <a:p>
            <a:pPr marL="68580" indent="0" algn="just">
              <a:buNone/>
            </a:pPr>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vua Lê Thần Tông (chùa Mật, Thanh Hóa ) </a:t>
            </a:r>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PPSNARRATION" val="13,725720405,E:\NHAN\Tai Lieu Giao An\Anh Van 6 (H)\Anh Van 6 Ki 1\Bai 1.2\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2231</Words>
  <Application>WPS Presentation</Application>
  <PresentationFormat>On-screen Show (4:3)</PresentationFormat>
  <Paragraphs>88</Paragraphs>
  <Slides>22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Times New Roman</vt:lpstr>
      <vt:lpstr>Times New Roman</vt:lpstr>
      <vt:lpstr>Calibri</vt:lpstr>
      <vt:lpstr>Microsoft YaHei</vt:lpstr>
      <vt:lpstr>Arial Unicode MS</vt:lpstr>
      <vt:lpstr>MS PGothic</vt:lpstr>
      <vt:lpstr>Office Theme</vt:lpstr>
      <vt:lpstr>PowerPoint 演示文稿</vt:lpstr>
      <vt:lpstr>CÁC VẬT DỤNG DỄ CHÁY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2.Nghệ thuật điêu khắc và chạm khắc trang trí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DẶN DÒ: </vt:lpstr>
      <vt:lpstr>BÀI HỌC KẾT THÚC  CẢM ƠN CÁC EM HỌC SINH LẮNG NGHE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DELL</cp:lastModifiedBy>
  <cp:revision>247</cp:revision>
  <dcterms:created xsi:type="dcterms:W3CDTF">2020-12-05T03:02:00Z</dcterms:created>
  <dcterms:modified xsi:type="dcterms:W3CDTF">2022-11-21T07:45:36Z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CED84ACEE8834CEBB31212EC522FB798</vt:lpwstr>
  </property>
  <property fmtid="{D5CDD505-2E9C-101B-9397-08002B2CF9AE}" pid="3" name="KSOProductBuildVer">
    <vt:lpwstr>1033-11.2.0.11380</vt:lpwstr>
  </property>
</Properties>
</file>