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0" r:id="rId3"/>
    <p:sldId id="258" r:id="rId4"/>
    <p:sldId id="259" r:id="rId5"/>
    <p:sldId id="262" r:id="rId6"/>
    <p:sldId id="293" r:id="rId7"/>
    <p:sldId id="263" r:id="rId8"/>
    <p:sldId id="290" r:id="rId9"/>
    <p:sldId id="313" r:id="rId10"/>
    <p:sldId id="296" r:id="rId11"/>
    <p:sldId id="297" r:id="rId12"/>
    <p:sldId id="298" r:id="rId13"/>
    <p:sldId id="310" r:id="rId14"/>
    <p:sldId id="305" r:id="rId15"/>
    <p:sldId id="299" r:id="rId16"/>
    <p:sldId id="273" r:id="rId17"/>
    <p:sldId id="30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08" y="72"/>
      </p:cViewPr>
      <p:guideLst>
        <p:guide orient="horz" pos="1602"/>
        <p:guide pos="2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6A59-D2E3-4D47-8530-18CA7486E78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D6C8-FA9B-4B06-9E87-044F553812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DFA4-8653-482A-9617-346433C8613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1AB1-9B33-422D-B79F-1449707788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5AEB4-A3FA-43C9-B2BB-253C85020F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695" y="590550"/>
            <a:ext cx="5712460" cy="3550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1692910" y="133350"/>
            <a:ext cx="531939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tĩnh vật là gì ?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762000" y="4229735"/>
            <a:ext cx="7046595" cy="735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tĩnh vật là tranh vẽ những vật ở dạng tĩnh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04800" y="285751"/>
            <a:ext cx="8382000" cy="647700"/>
          </a:xfrm>
        </p:spPr>
        <p:txBody>
          <a:bodyPr vert="horz" wrap="square" lIns="68580" tIns="34290" rIns="68580" bIns="34290" anchor="ctr" anchorCtr="0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Bước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Chỉnh hình vẽ chi tiết. Vẽ phác các mảng đậm nhạt cơ bản.</a:t>
            </a:r>
            <a:b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CN" sz="2400" b="1" dirty="0"/>
          </a:p>
        </p:txBody>
      </p:sp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00" y="742950"/>
            <a:ext cx="3559969" cy="43255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>
            <a:normAutofit fontScale="90000"/>
          </a:bodyPr>
          <a:lstStyle/>
          <a:p>
            <a:pPr>
              <a:spcBef>
                <a:spcPct val="20000"/>
              </a:spcBef>
              <a:buNone/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Bước 4.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Vẽ đậm nhạt của lọ v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quả ( Bằng chì hoặc 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u).</a:t>
            </a:r>
            <a:b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CN" b="1" dirty="0"/>
          </a:p>
        </p:txBody>
      </p:sp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22960" y="628650"/>
            <a:ext cx="3539728" cy="4343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 descr="01f4ef5c77c6bf4db6f4e35cc657adcc_384554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" y="0"/>
            <a:ext cx="9112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575" b="1"/>
              <a:t>   </a:t>
            </a:r>
            <a:endParaRPr lang="en-US" altLang="en-US" sz="1575" b="1"/>
          </a:p>
        </p:txBody>
      </p:sp>
      <p:pic>
        <p:nvPicPr>
          <p:cNvPr id="672773" name="Picture 5" descr="anh sai bo cuc lech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4744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774" name="Picture 6" descr="anh sai ty l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876550"/>
            <a:ext cx="15430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775" name="Picture 7" descr="anh hinh lech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76550"/>
            <a:ext cx="14859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776" name="Picture 8" descr="anh sai _ net dep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876550"/>
            <a:ext cx="14287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777" name="Picture 9" descr="anh sai bo cuc giay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31" y="914400"/>
            <a:ext cx="14085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2778" name="Group 10"/>
          <p:cNvGrpSpPr/>
          <p:nvPr/>
        </p:nvGrpSpPr>
        <p:grpSpPr bwMode="auto">
          <a:xfrm>
            <a:off x="2038350" y="914400"/>
            <a:ext cx="1485900" cy="1828800"/>
            <a:chOff x="720" y="528"/>
            <a:chExt cx="1248" cy="1536"/>
          </a:xfrm>
        </p:grpSpPr>
        <p:grpSp>
          <p:nvGrpSpPr>
            <p:cNvPr id="672779" name="Group 11"/>
            <p:cNvGrpSpPr/>
            <p:nvPr/>
          </p:nvGrpSpPr>
          <p:grpSpPr bwMode="auto">
            <a:xfrm>
              <a:off x="720" y="528"/>
              <a:ext cx="1248" cy="1536"/>
              <a:chOff x="720" y="576"/>
              <a:chExt cx="1248" cy="1536"/>
            </a:xfrm>
          </p:grpSpPr>
          <p:pic>
            <p:nvPicPr>
              <p:cNvPr id="672780" name="Picture 12" descr="anh sai bo cuc giay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576"/>
                <a:ext cx="1248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2781" name="Line 13"/>
              <p:cNvSpPr>
                <a:spLocks noChangeShapeType="1"/>
              </p:cNvSpPr>
              <p:nvPr/>
            </p:nvSpPr>
            <p:spPr bwMode="auto">
              <a:xfrm>
                <a:off x="720" y="211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672782" name="Line 14"/>
            <p:cNvSpPr>
              <a:spLocks noChangeShapeType="1"/>
            </p:cNvSpPr>
            <p:nvPr/>
          </p:nvSpPr>
          <p:spPr bwMode="auto">
            <a:xfrm>
              <a:off x="720" y="5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2783" name="Line 15"/>
            <p:cNvSpPr>
              <a:spLocks noChangeShapeType="1"/>
            </p:cNvSpPr>
            <p:nvPr/>
          </p:nvSpPr>
          <p:spPr bwMode="auto">
            <a:xfrm>
              <a:off x="720" y="52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800600" y="3143250"/>
            <a:ext cx="28575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5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sp>
        <p:nvSpPr>
          <p:cNvPr id="672785" name="Text Box 17"/>
          <p:cNvSpPr txBox="1">
            <a:spLocks noChangeArrowheads="1"/>
          </p:cNvSpPr>
          <p:nvPr/>
        </p:nvSpPr>
        <p:spPr bwMode="auto">
          <a:xfrm>
            <a:off x="3086100" y="1143000"/>
            <a:ext cx="28575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1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sp>
        <p:nvSpPr>
          <p:cNvPr id="672786" name="Text Box 18"/>
          <p:cNvSpPr txBox="1">
            <a:spLocks noChangeArrowheads="1"/>
          </p:cNvSpPr>
          <p:nvPr/>
        </p:nvSpPr>
        <p:spPr bwMode="auto">
          <a:xfrm>
            <a:off x="6800850" y="3143250"/>
            <a:ext cx="28575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6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sp>
        <p:nvSpPr>
          <p:cNvPr id="672787" name="Text Box 19"/>
          <p:cNvSpPr txBox="1">
            <a:spLocks noChangeArrowheads="1"/>
          </p:cNvSpPr>
          <p:nvPr/>
        </p:nvSpPr>
        <p:spPr bwMode="auto">
          <a:xfrm>
            <a:off x="3086100" y="3143250"/>
            <a:ext cx="28575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4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sp>
        <p:nvSpPr>
          <p:cNvPr id="672788" name="Text Box 20"/>
          <p:cNvSpPr txBox="1">
            <a:spLocks noChangeArrowheads="1"/>
          </p:cNvSpPr>
          <p:nvPr/>
        </p:nvSpPr>
        <p:spPr bwMode="auto">
          <a:xfrm>
            <a:off x="6743700" y="1085850"/>
            <a:ext cx="28575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3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sp>
        <p:nvSpPr>
          <p:cNvPr id="672789" name="Text Box 21"/>
          <p:cNvSpPr txBox="1">
            <a:spLocks noChangeArrowheads="1"/>
          </p:cNvSpPr>
          <p:nvPr/>
        </p:nvSpPr>
        <p:spPr bwMode="auto">
          <a:xfrm>
            <a:off x="4800600" y="1143000"/>
            <a:ext cx="28575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2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389"/>
            <a:ext cx="8229600" cy="85725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nào có bố cục cân đối</a:t>
            </a:r>
            <a:r>
              <a:rPr lang="en-US"/>
              <a:t> </a:t>
            </a:r>
            <a:endParaRPr lang="en-US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1"/>
    </mc:Choice>
    <mc:Fallback>
      <p:transition spd="slow" advTm="4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7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7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7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7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7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5" grpId="0" bldLvl="0" animBg="1"/>
      <p:bldP spid="672786" grpId="0" bldLvl="0" animBg="1"/>
      <p:bldP spid="672787" grpId="0" bldLvl="0" animBg="1"/>
      <p:bldP spid="672788" grpId="0" bldLvl="0" animBg="1"/>
      <p:bldP spid="67278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 descr="lo-hoa-va-qua-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698500"/>
            <a:ext cx="3807460" cy="3896995"/>
          </a:xfrm>
        </p:spPr>
      </p:pic>
      <p:pic>
        <p:nvPicPr>
          <p:cNvPr id="2" name="Content Placeholder 1" descr="large_15871356709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698500"/>
            <a:ext cx="3065780" cy="389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28600" y="514350"/>
            <a:ext cx="3063875" cy="818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630680"/>
            <a:ext cx="50590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tĩnh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quả 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uiPhanBeatInstrumental-V.A-2849574_hq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648700" y="4705209"/>
            <a:ext cx="495300" cy="495300"/>
          </a:xfrm>
          <a:prstGeom prst="rect">
            <a:avLst/>
          </a:prstGeom>
        </p:spPr>
      </p:pic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8200" y="285750"/>
            <a:ext cx="3539728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8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7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1" name="Picture 3" descr="lú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57150"/>
            <a:ext cx="9144000" cy="5143500"/>
          </a:xfrm>
          <a:noFill/>
        </p:spPr>
      </p:pic>
      <p:sp>
        <p:nvSpPr>
          <p:cNvPr id="12493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0" y="3600450"/>
            <a:ext cx="533400" cy="457200"/>
          </a:xfrm>
          <a:prstGeom prst="sun">
            <a:avLst>
              <a:gd name="adj" fmla="val 2847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371600" y="457200"/>
            <a:ext cx="64008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DẶN DÒ: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828800" y="819150"/>
            <a:ext cx="6522085" cy="305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</a:rPr>
              <a:t>Hoàn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chưa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xong</a:t>
            </a:r>
            <a:r>
              <a:rPr lang="en-US" sz="2000" b="1" dirty="0">
                <a:latin typeface="Times New Roman" panose="02020603050405020304" pitchFamily="18" charset="0"/>
              </a:rPr>
              <a:t> )</a:t>
            </a:r>
            <a:endParaRPr 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</a:rPr>
              <a:t> .</a:t>
            </a:r>
            <a:endParaRPr 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</a:rPr>
              <a:t> : Sơ lược mĩ thuật thời Lê ( từ TKXVđến đầu TKXVIII)</a:t>
            </a:r>
            <a:endParaRPr 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cụ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</a:rPr>
              <a:t> : </a:t>
            </a:r>
            <a:r>
              <a:rPr lang="en-US" sz="2000" b="1" dirty="0" err="1">
                <a:latin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</a:rPr>
              <a:t> A3, </a:t>
            </a:r>
            <a:r>
              <a:rPr lang="en-US" sz="2000" b="1" dirty="0" err="1">
                <a:latin typeface="Times New Roman" panose="02020603050405020304" pitchFamily="18" charset="0"/>
              </a:rPr>
              <a:t>bút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chì</a:t>
            </a:r>
            <a:r>
              <a:rPr lang="en-US" sz="2000" b="1" dirty="0"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</a:rPr>
              <a:t>tẩy</a:t>
            </a:r>
            <a:r>
              <a:rPr lang="en-US" sz="2000" b="1" dirty="0">
                <a:latin typeface="Times New Roman" panose="02020603050405020304" pitchFamily="18" charset="0"/>
              </a:rPr>
              <a:t>….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204960" cy="5143500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535" y="171450"/>
            <a:ext cx="897128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 </a:t>
            </a:r>
            <a:b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</a:t>
            </a:r>
            <a:b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SINH 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THẦY CÔ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VẬT DỤNG DỄ CHÁY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1" y="171450"/>
            <a:ext cx="89916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VẼ TĨNH VẬT ( LỌ VÀ QUẢ) ( 2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7845" y="1304290"/>
            <a:ext cx="837755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mẫu: Vẽ tĩnh vật Lọ và Quả ( Vẽ chì)</a:t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15149" y="29715"/>
            <a:ext cx="4320540" cy="65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z3729606714228_ca4d8ae7c630f8a3ffa0b920e849f1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6978" y="471523"/>
            <a:ext cx="3823335" cy="4650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178" y="160407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1/Em hãy cho biết gồm có những vật mẫu nào?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2/Khung hình chung của 2 vật mẫu?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3/Khung hình riêng của từng vật mẫu?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4/Vị trí lọ so với quả?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19" y="606216"/>
            <a:ext cx="396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6861" y="590550"/>
            <a:ext cx="452374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Mẫu gồm lọ và quả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Khung hình chung của mẫu có dạng hình chữ nhật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3/ Lọ có dạng hình chữ nhật đứng, quả có dạng hình chữ nhật nằm ngang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4/ Quả đặt trước lọ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z3729606714228_ca4d8ae7c630f8a3ffa0b920e849f1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246697"/>
            <a:ext cx="3823335" cy="465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16175" y="285750"/>
            <a:ext cx="3683000" cy="451421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1400" y="361950"/>
            <a:ext cx="2135505" cy="3394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257550"/>
            <a:ext cx="205930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805" y="3011487"/>
            <a:ext cx="2005965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51130" y="361949"/>
            <a:ext cx="20113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1/Lọ và quả thuộc dạng hình khối nào 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2/Độ đậm của lọ so với quả?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850" y="514350"/>
            <a:ext cx="27241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Tx/>
              <a:buSzTx/>
              <a:buFontTx/>
              <a:buChar char="-"/>
            </a:pP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Lọ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thuộc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trụ</a:t>
            </a:r>
            <a:endParaRPr lang="en-US" altLang="zh-CN" sz="32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Quả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thuộc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cầu</a:t>
            </a:r>
            <a:endParaRPr lang="en-US" altLang="zh-CN" sz="32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Lọ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có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độ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đậm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hơn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so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sym typeface="+mn-ea"/>
              </a:rPr>
              <a:t>quả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sds92"/>
          <p:cNvPicPr>
            <a:picLocks noChangeAspect="1" noChangeArrowheads="1"/>
          </p:cNvPicPr>
          <p:nvPr/>
        </p:nvPicPr>
        <p:blipFill>
          <a:blip r:embed="rId1">
            <a:grayscl/>
            <a:lum bright="76000" contrast="-82000"/>
          </a:blip>
          <a:srcRect l="9135" t="2458" r="11702" b="12288"/>
          <a:stretch>
            <a:fillRect/>
          </a:stretch>
        </p:blipFill>
        <p:spPr bwMode="auto">
          <a:xfrm>
            <a:off x="-76429" y="17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1543050"/>
            <a:ext cx="8458200" cy="628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sz="2000" b="1" i="1">
              <a:solidFill>
                <a:schemeClr val="bg2"/>
              </a:solidFill>
              <a:latin typeface=".VnTime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1" y="19050"/>
            <a:ext cx="4195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100" y="982839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603885"/>
            <a:ext cx="0" cy="411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15" y="666750"/>
            <a:ext cx="43681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Mẫu vẽ gồm: Lọ và quả .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Khung hình chung: Hình chữ nhật đứng.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Khung hình riêng: Lọ</a:t>
            </a:r>
            <a:r>
              <a:rPr lang="vi-VN" altLang="en-US" sz="24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sym typeface="+mn-ea"/>
              </a:rPr>
              <a:t>có dạng 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hình chữ nhật đứng. Quả có dạng hình chữ nhật nằm ngang.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Vị trí: Quả đặt trước lọ </a:t>
            </a:r>
            <a:endParaRPr lang="en-US" altLang="zh-CN" sz="24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Lọ thuộc khối trụ</a:t>
            </a:r>
            <a:endParaRPr lang="en-US" altLang="zh-CN" sz="24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Quả thuộc khối cầu</a:t>
            </a:r>
            <a:endParaRPr lang="en-US" altLang="zh-CN" sz="24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buClrTx/>
              <a:buSzTx/>
              <a:buFontTx/>
              <a:buChar char="-"/>
            </a:pP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Lọ có độ đậm hơn so với quả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" descr="z3729606714228_ca4d8ae7c630f8a3ffa0b920e849f1ca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410200" y="514350"/>
            <a:ext cx="3150870" cy="43891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81000" y="286808"/>
            <a:ext cx="381762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vẽ hình 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8600" y="770210"/>
            <a:ext cx="838200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? Nhắc lại cách vẽ một b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i vẽ theo mẫu các em đã được học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>
            <a:no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Bước 1. Phác khung hình chung v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riêng của từng vật mẫu.</a:t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CN" sz="2400" b="1" dirty="0"/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86050" y="634604"/>
            <a:ext cx="3498056" cy="42541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133589"/>
            <a:ext cx="8229600" cy="857250"/>
          </a:xfrm>
        </p:spPr>
        <p:txBody>
          <a:bodyPr vert="horz" wrap="square" lIns="68580" tIns="34290" rIns="68580" bIns="34290" anchor="ctr" anchorCtr="0">
            <a:normAutofit fontScale="90000"/>
          </a:bodyPr>
          <a:lstStyle/>
          <a:p>
            <a:pPr>
              <a:spcBef>
                <a:spcPct val="2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Bước 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Tìm tỉ lệ của lọ 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quả rồi phác nét chính, nét thẳng, mờ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zh-CN" sz="2400" dirty="0"/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0" y="628650"/>
            <a:ext cx="3543300" cy="4318397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WPS Presentation</Application>
  <PresentationFormat>On-screen Show (16:9)</PresentationFormat>
  <Paragraphs>88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Times New Roman</vt:lpstr>
      <vt:lpstr>.VnTime</vt:lpstr>
      <vt:lpstr>Calibri</vt:lpstr>
      <vt:lpstr>Microsoft YaHei</vt:lpstr>
      <vt:lpstr>Arial Unicode MS</vt:lpstr>
      <vt:lpstr>Segoe Print</vt:lpstr>
      <vt:lpstr>Office Theme</vt:lpstr>
      <vt:lpstr>PowerPoint 演示文稿</vt:lpstr>
      <vt:lpstr>CÁC VẬT DỤNG DỄ CHÁY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Bước 1. Phác khung hình chung và riêng của từng vật mẫu. </vt:lpstr>
      <vt:lpstr>Bước 2. Tìm tỉ lệ của lọ và quả rồi phác nét chính, nét thẳng, mờ. </vt:lpstr>
      <vt:lpstr>Bước 3. Chỉnh hình vẽ chi tiết. Vẽ phác các mảng đậm nhạt cơ bản. </vt:lpstr>
      <vt:lpstr>Bước 4. Vẽ đậm nhạt của lọ và quả ( Bằng chì hoặc màu). </vt:lpstr>
      <vt:lpstr>Chọn hình nào có bố cục cân đối </vt:lpstr>
      <vt:lpstr>PowerPoint 演示文稿</vt:lpstr>
      <vt:lpstr>PowerPoint 演示文稿</vt:lpstr>
      <vt:lpstr>PowerPoint 演示文稿</vt:lpstr>
      <vt:lpstr>BÀI HỌC KẾT THÚC  CẢM ƠN CÁC EM  HỌC SINH VÀ THẦY CÔ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165</cp:revision>
  <dcterms:created xsi:type="dcterms:W3CDTF">2020-11-23T13:28:00Z</dcterms:created>
  <dcterms:modified xsi:type="dcterms:W3CDTF">2022-12-05T01:25:40Z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3E77840DCD4348A19FC005D8735897FE</vt:lpwstr>
  </property>
  <property fmtid="{D5CDD505-2E9C-101B-9397-08002B2CF9AE}" pid="3" name="KSOProductBuildVer">
    <vt:lpwstr>1033-11.2.0.11417</vt:lpwstr>
  </property>
</Properties>
</file>