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sldIdLst>
    <p:sldId id="259" r:id="rId3"/>
    <p:sldId id="261" r:id="rId4"/>
    <p:sldId id="260" r:id="rId5"/>
    <p:sldId id="262" r:id="rId6"/>
    <p:sldId id="265" r:id="rId7"/>
    <p:sldId id="299" r:id="rId8"/>
    <p:sldId id="276" r:id="rId9"/>
    <p:sldId id="272" r:id="rId10"/>
    <p:sldId id="302" r:id="rId11"/>
    <p:sldId id="31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107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3076A-56B4-4D0A-8595-D59CD5E9709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B3224744-ECB6-4899-AC9A-6D39D767E599}">
      <dgm:prSet phldrT="[Text]" custT="1">
        <dgm:style>
          <a:lnRef idx="1">
            <a:schemeClr val="accent5"/>
          </a:lnRef>
          <a:fillRef idx="2">
            <a:schemeClr val="accent5"/>
          </a:fillRef>
          <a:effectRef idx="1">
            <a:schemeClr val="accent5"/>
          </a:effectRef>
          <a:fontRef idx="minor">
            <a:schemeClr val="dk1"/>
          </a:fontRef>
        </dgm:style>
      </dgm:prSet>
      <dgm:spPr/>
      <dgm:t>
        <a:bodyPr/>
        <a:lstStyle/>
        <a:p>
          <a:pPr algn="just"/>
          <a:r>
            <a:rPr lang="en-US" sz="3200" i="1" dirty="0">
              <a:solidFill>
                <a:schemeClr val="tx1"/>
              </a:solidFill>
              <a:latin typeface="Arial" pitchFamily="34" charset="0"/>
              <a:cs typeface="Arial" pitchFamily="34" charset="0"/>
            </a:rPr>
            <a:t>Theo em khẩu hiệu </a:t>
          </a:r>
          <a:r>
            <a:rPr lang="en-US" altLang="vi-VN" sz="3200" i="1" dirty="0">
              <a:solidFill>
                <a:schemeClr val="tx1"/>
              </a:solidFill>
              <a:latin typeface="Arial" pitchFamily="34" charset="0"/>
              <a:cs typeface="Arial" pitchFamily="34" charset="0"/>
            </a:rPr>
            <a:t>“ Sống trong lao động, chết trong chiến đấu” có</a:t>
          </a:r>
          <a:r>
            <a:rPr lang="en-US" sz="3200" i="1" dirty="0">
              <a:solidFill>
                <a:schemeClr val="tx1"/>
              </a:solidFill>
              <a:latin typeface="Arial" pitchFamily="34" charset="0"/>
              <a:cs typeface="Arial" pitchFamily="34" charset="0"/>
            </a:rPr>
            <a:t> ý nghĩa như thế nào? </a:t>
          </a:r>
        </a:p>
      </dgm:t>
    </dgm:pt>
    <dgm:pt modelId="{894B7F65-EE3D-4CDD-90D8-3F3381BC28AC}" type="parTrans" cxnId="{A692FAE0-02DF-4BBB-AD45-B35C7E13B127}">
      <dgm:prSet/>
      <dgm:spPr/>
      <dgm:t>
        <a:bodyPr/>
        <a:lstStyle/>
        <a:p>
          <a:endParaRPr lang="en-US"/>
        </a:p>
      </dgm:t>
    </dgm:pt>
    <dgm:pt modelId="{810378A4-A35D-4E36-B992-E09AE4C310D0}" type="sibTrans" cxnId="{A692FAE0-02DF-4BBB-AD45-B35C7E13B127}">
      <dgm:prSet/>
      <dgm:spPr/>
      <dgm:t>
        <a:bodyPr/>
        <a:lstStyle/>
        <a:p>
          <a:endParaRPr lang="en-US"/>
        </a:p>
      </dgm:t>
    </dgm:pt>
    <dgm:pt modelId="{F3AFC716-C404-4272-A0E3-C611A6115B1C}">
      <dgm:prSet phldrT="[Text]" phldr="1"/>
      <dgm:spPr/>
      <dgm:t>
        <a:bodyPr/>
        <a:lstStyle/>
        <a:p>
          <a:endParaRPr lang="en-US" dirty="0"/>
        </a:p>
      </dgm:t>
    </dgm:pt>
    <dgm:pt modelId="{A4E0BA1A-7D37-4737-81AA-85E56F1F1761}" type="sibTrans" cxnId="{0F94707E-262B-4713-A301-658E58196E33}">
      <dgm:prSet/>
      <dgm:spPr/>
      <dgm:t>
        <a:bodyPr/>
        <a:lstStyle/>
        <a:p>
          <a:endParaRPr lang="en-US"/>
        </a:p>
      </dgm:t>
    </dgm:pt>
    <dgm:pt modelId="{C7A108D4-95C1-4CAF-A2CF-D589512E2233}" type="parTrans" cxnId="{0F94707E-262B-4713-A301-658E58196E33}">
      <dgm:prSet/>
      <dgm:spPr/>
      <dgm:t>
        <a:bodyPr/>
        <a:lstStyle/>
        <a:p>
          <a:endParaRPr lang="en-US"/>
        </a:p>
      </dgm:t>
    </dgm:pt>
    <dgm:pt modelId="{83BF612B-8E70-47B0-A39D-BA9DBFC9A9C3}" type="pres">
      <dgm:prSet presAssocID="{8B43076A-56B4-4D0A-8595-D59CD5E97093}" presName="Name0" presStyleCnt="0">
        <dgm:presLayoutVars>
          <dgm:chMax val="2"/>
          <dgm:chPref val="2"/>
          <dgm:animLvl val="lvl"/>
        </dgm:presLayoutVars>
      </dgm:prSet>
      <dgm:spPr/>
    </dgm:pt>
    <dgm:pt modelId="{A1DAD6F6-BF79-487E-AE31-EF0DA76C128C}" type="pres">
      <dgm:prSet presAssocID="{8B43076A-56B4-4D0A-8595-D59CD5E97093}" presName="LeftText" presStyleLbl="revTx" presStyleIdx="0" presStyleCnt="0">
        <dgm:presLayoutVars>
          <dgm:bulletEnabled val="1"/>
        </dgm:presLayoutVars>
      </dgm:prSet>
      <dgm:spPr/>
    </dgm:pt>
    <dgm:pt modelId="{DA3EE87A-D29D-496B-A4AA-A6C6EED6B553}" type="pres">
      <dgm:prSet presAssocID="{8B43076A-56B4-4D0A-8595-D59CD5E97093}" presName="LeftNode" presStyleLbl="bgImgPlace1" presStyleIdx="0" presStyleCnt="2" custScaleX="186658" custScaleY="115870" custLinFactNeighborX="-41880" custLinFactNeighborY="1340">
        <dgm:presLayoutVars>
          <dgm:chMax val="2"/>
          <dgm:chPref val="2"/>
        </dgm:presLayoutVars>
      </dgm:prSet>
      <dgm:spPr/>
    </dgm:pt>
    <dgm:pt modelId="{DAB41B79-7E50-47BF-AE26-311B4C43D196}" type="pres">
      <dgm:prSet presAssocID="{8B43076A-56B4-4D0A-8595-D59CD5E97093}" presName="RightText" presStyleLbl="revTx" presStyleIdx="0" presStyleCnt="0">
        <dgm:presLayoutVars>
          <dgm:bulletEnabled val="1"/>
        </dgm:presLayoutVars>
      </dgm:prSet>
      <dgm:spPr/>
    </dgm:pt>
    <dgm:pt modelId="{56B5A791-7FB3-437A-AFB0-37A328AFD157}" type="pres">
      <dgm:prSet presAssocID="{8B43076A-56B4-4D0A-8595-D59CD5E97093}" presName="RightNode" presStyleLbl="bgImgPlace1" presStyleIdx="1" presStyleCnt="2" custScaleX="128476" custLinFactNeighborX="32867">
        <dgm:presLayoutVars>
          <dgm:chMax val="0"/>
          <dgm:chPref val="0"/>
        </dgm:presLayoutVars>
      </dgm:prSet>
      <dgm:spPr/>
    </dgm:pt>
    <dgm:pt modelId="{6218B6DB-3D66-48EC-8DB9-71FD2D477C88}" type="pres">
      <dgm:prSet presAssocID="{8B43076A-56B4-4D0A-8595-D59CD5E97093}" presName="TopArrow" presStyleLbl="node1" presStyleIdx="0" presStyleCnt="2" custLinFactNeighborX="2608" custLinFactNeighborY="-2813"/>
      <dgm:spPr/>
    </dgm:pt>
    <dgm:pt modelId="{2E3518EE-F7FD-4B09-B669-F2A35C777064}" type="pres">
      <dgm:prSet presAssocID="{8B43076A-56B4-4D0A-8595-D59CD5E97093}" presName="BottomArrow" presStyleLbl="node1" presStyleIdx="1" presStyleCnt="2"/>
      <dgm:spPr/>
    </dgm:pt>
  </dgm:ptLst>
  <dgm:cxnLst>
    <dgm:cxn modelId="{F9591A2C-5B0F-45C2-9EDC-FEFEEAC1AD9C}" type="presOf" srcId="{B3224744-ECB6-4899-AC9A-6D39D767E599}" destId="{DA3EE87A-D29D-496B-A4AA-A6C6EED6B553}" srcOrd="1" destOrd="0" presId="urn:microsoft.com/office/officeart/2009/layout/ReverseList"/>
    <dgm:cxn modelId="{3C7C7032-540B-47FC-A059-E1D32A30BC95}" type="presOf" srcId="{F3AFC716-C404-4272-A0E3-C611A6115B1C}" destId="{DAB41B79-7E50-47BF-AE26-311B4C43D196}" srcOrd="0" destOrd="0" presId="urn:microsoft.com/office/officeart/2009/layout/ReverseList"/>
    <dgm:cxn modelId="{0F94707E-262B-4713-A301-658E58196E33}" srcId="{8B43076A-56B4-4D0A-8595-D59CD5E97093}" destId="{F3AFC716-C404-4272-A0E3-C611A6115B1C}" srcOrd="1" destOrd="0" parTransId="{C7A108D4-95C1-4CAF-A2CF-D589512E2233}" sibTransId="{A4E0BA1A-7D37-4737-81AA-85E56F1F1761}"/>
    <dgm:cxn modelId="{2FAFFD88-B31B-47EF-BDE4-CD1BFA52D9A6}" type="presOf" srcId="{8B43076A-56B4-4D0A-8595-D59CD5E97093}" destId="{83BF612B-8E70-47B0-A39D-BA9DBFC9A9C3}" srcOrd="0" destOrd="0" presId="urn:microsoft.com/office/officeart/2009/layout/ReverseList"/>
    <dgm:cxn modelId="{1EEEB492-A99F-4BE7-A37A-DD86FF068F0E}" type="presOf" srcId="{B3224744-ECB6-4899-AC9A-6D39D767E599}" destId="{A1DAD6F6-BF79-487E-AE31-EF0DA76C128C}" srcOrd="0" destOrd="0" presId="urn:microsoft.com/office/officeart/2009/layout/ReverseList"/>
    <dgm:cxn modelId="{A692FAE0-02DF-4BBB-AD45-B35C7E13B127}" srcId="{8B43076A-56B4-4D0A-8595-D59CD5E97093}" destId="{B3224744-ECB6-4899-AC9A-6D39D767E599}" srcOrd="0" destOrd="0" parTransId="{894B7F65-EE3D-4CDD-90D8-3F3381BC28AC}" sibTransId="{810378A4-A35D-4E36-B992-E09AE4C310D0}"/>
    <dgm:cxn modelId="{413D9CEA-0303-4AF6-A07B-9C1941852BD9}" type="presOf" srcId="{F3AFC716-C404-4272-A0E3-C611A6115B1C}" destId="{56B5A791-7FB3-437A-AFB0-37A328AFD157}" srcOrd="1" destOrd="0" presId="urn:microsoft.com/office/officeart/2009/layout/ReverseList"/>
    <dgm:cxn modelId="{63E4BE6B-2C43-4A28-8894-12AA117BB319}" type="presParOf" srcId="{83BF612B-8E70-47B0-A39D-BA9DBFC9A9C3}" destId="{A1DAD6F6-BF79-487E-AE31-EF0DA76C128C}" srcOrd="0" destOrd="0" presId="urn:microsoft.com/office/officeart/2009/layout/ReverseList"/>
    <dgm:cxn modelId="{49E09CD3-3B15-4A7C-A4CE-A68C358153DA}" type="presParOf" srcId="{83BF612B-8E70-47B0-A39D-BA9DBFC9A9C3}" destId="{DA3EE87A-D29D-496B-A4AA-A6C6EED6B553}" srcOrd="1" destOrd="0" presId="urn:microsoft.com/office/officeart/2009/layout/ReverseList"/>
    <dgm:cxn modelId="{513988B5-A8F4-4170-A7C4-505904BCEBBA}" type="presParOf" srcId="{83BF612B-8E70-47B0-A39D-BA9DBFC9A9C3}" destId="{DAB41B79-7E50-47BF-AE26-311B4C43D196}" srcOrd="2" destOrd="0" presId="urn:microsoft.com/office/officeart/2009/layout/ReverseList"/>
    <dgm:cxn modelId="{2A52DAF8-6C6A-473A-86AA-1CD161611E53}" type="presParOf" srcId="{83BF612B-8E70-47B0-A39D-BA9DBFC9A9C3}" destId="{56B5A791-7FB3-437A-AFB0-37A328AFD157}" srcOrd="3" destOrd="0" presId="urn:microsoft.com/office/officeart/2009/layout/ReverseList"/>
    <dgm:cxn modelId="{E7ADA0A8-76AE-4F07-AEF0-CD353A405C82}" type="presParOf" srcId="{83BF612B-8E70-47B0-A39D-BA9DBFC9A9C3}" destId="{6218B6DB-3D66-48EC-8DB9-71FD2D477C88}" srcOrd="4" destOrd="0" presId="urn:microsoft.com/office/officeart/2009/layout/ReverseList"/>
    <dgm:cxn modelId="{3B1B3602-2872-4A25-BCD5-05FFFEFB69A0}" type="presParOf" srcId="{83BF612B-8E70-47B0-A39D-BA9DBFC9A9C3}" destId="{2E3518EE-F7FD-4B09-B669-F2A35C777064}"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E87A-D29D-496B-A4AA-A6C6EED6B553}">
      <dsp:nvSpPr>
        <dsp:cNvPr id="0" name=""/>
        <dsp:cNvSpPr/>
      </dsp:nvSpPr>
      <dsp:spPr>
        <a:xfrm rot="16200000">
          <a:off x="856833" y="664605"/>
          <a:ext cx="3486651" cy="3432422"/>
        </a:xfrm>
        <a:prstGeom prst="round2SameRect">
          <a:avLst>
            <a:gd name="adj1" fmla="val 16670"/>
            <a:gd name="adj2" fmla="val 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1920" tIns="203200" rIns="182880" bIns="203200" numCol="1" spcCol="1270" anchor="t" anchorCtr="0">
          <a:noAutofit/>
        </a:bodyPr>
        <a:lstStyle/>
        <a:p>
          <a:pPr marL="0" lvl="0" indent="0" algn="just" defTabSz="1422400">
            <a:lnSpc>
              <a:spcPct val="90000"/>
            </a:lnSpc>
            <a:spcBef>
              <a:spcPct val="0"/>
            </a:spcBef>
            <a:spcAft>
              <a:spcPct val="35000"/>
            </a:spcAft>
            <a:buNone/>
          </a:pPr>
          <a:r>
            <a:rPr lang="en-US" sz="3200" i="1" kern="1200" dirty="0">
              <a:solidFill>
                <a:schemeClr val="tx1"/>
              </a:solidFill>
              <a:latin typeface="Arial" pitchFamily="34" charset="0"/>
              <a:cs typeface="Arial" pitchFamily="34" charset="0"/>
            </a:rPr>
            <a:t>Theo em khẩu hiệu </a:t>
          </a:r>
          <a:r>
            <a:rPr lang="en-US" altLang="vi-VN" sz="3200" i="1" kern="1200" dirty="0">
              <a:solidFill>
                <a:schemeClr val="tx1"/>
              </a:solidFill>
              <a:latin typeface="Arial" pitchFamily="34" charset="0"/>
              <a:cs typeface="Arial" pitchFamily="34" charset="0"/>
            </a:rPr>
            <a:t>“ Sống trong lao động, chết trong chiến đấu” có</a:t>
          </a:r>
          <a:r>
            <a:rPr lang="en-US" sz="3200" i="1" kern="1200" dirty="0">
              <a:solidFill>
                <a:schemeClr val="tx1"/>
              </a:solidFill>
              <a:latin typeface="Arial" pitchFamily="34" charset="0"/>
              <a:cs typeface="Arial" pitchFamily="34" charset="0"/>
            </a:rPr>
            <a:t> ý nghĩa như thế nào? </a:t>
          </a:r>
        </a:p>
      </dsp:txBody>
      <dsp:txXfrm rot="5400000">
        <a:off x="1051535" y="805078"/>
        <a:ext cx="3264835" cy="3151477"/>
      </dsp:txXfrm>
    </dsp:sp>
    <dsp:sp modelId="{56B5A791-7FB3-437A-AFB0-37A328AFD157}">
      <dsp:nvSpPr>
        <dsp:cNvPr id="0" name=""/>
        <dsp:cNvSpPr/>
      </dsp:nvSpPr>
      <dsp:spPr>
        <a:xfrm rot="5400000">
          <a:off x="4392498" y="1159232"/>
          <a:ext cx="3009106" cy="236252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8610" tIns="342900" rIns="205740" bIns="342900" numCol="1" spcCol="1270" anchor="t" anchorCtr="0">
          <a:noAutofit/>
        </a:bodyPr>
        <a:lstStyle/>
        <a:p>
          <a:pPr marL="0" lvl="0" indent="0" algn="l" defTabSz="2400300">
            <a:lnSpc>
              <a:spcPct val="90000"/>
            </a:lnSpc>
            <a:spcBef>
              <a:spcPct val="0"/>
            </a:spcBef>
            <a:spcAft>
              <a:spcPct val="35000"/>
            </a:spcAft>
            <a:buNone/>
          </a:pPr>
          <a:endParaRPr lang="en-US" sz="5400" kern="1200" dirty="0"/>
        </a:p>
      </dsp:txBody>
      <dsp:txXfrm rot="-5400000">
        <a:off x="4715789" y="951291"/>
        <a:ext cx="2247173" cy="2778406"/>
      </dsp:txXfrm>
    </dsp:sp>
    <dsp:sp modelId="{6218B6DB-3D66-48EC-8DB9-71FD2D477C88}">
      <dsp:nvSpPr>
        <dsp:cNvPr id="0" name=""/>
        <dsp:cNvSpPr/>
      </dsp:nvSpPr>
      <dsp:spPr>
        <a:xfrm>
          <a:off x="3420230" y="-54074"/>
          <a:ext cx="1922382" cy="192228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518EE-F7FD-4B09-B669-F2A35C777064}">
      <dsp:nvSpPr>
        <dsp:cNvPr id="0" name=""/>
        <dsp:cNvSpPr/>
      </dsp:nvSpPr>
      <dsp:spPr>
        <a:xfrm rot="10800000">
          <a:off x="3370095" y="2758230"/>
          <a:ext cx="1922382" cy="1922289"/>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328341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365151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191602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r>
              <a:rPr lang="en-US" altLang="en-US"/>
              <a:t>LÊ HỮU PHONG-PTDTNT MANG YANG</a:t>
            </a: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622A4568-72E0-481B-8B1A-C6FF264D4024}" type="slidenum">
              <a:rPr lang="en-US" altLang="en-US"/>
              <a:t>‹#›</a:t>
            </a:fld>
            <a:endParaRPr lang="en-US" altLang="en-US"/>
          </a:p>
        </p:txBody>
      </p:sp>
    </p:spTree>
    <p:extLst>
      <p:ext uri="{BB962C8B-B14F-4D97-AF65-F5344CB8AC3E}">
        <p14:creationId xmlns:p14="http://schemas.microsoft.com/office/powerpoint/2010/main" val="265286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26261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72312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033231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849079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07E75-3C9C-4129-BEE7-5D3362AFF276}"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25753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07E75-3C9C-4129-BEE7-5D3362AFF276}"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16416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7E75-3C9C-4129-BEE7-5D3362AFF276}"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44096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175367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7138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102118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218540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197395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FDF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solidFill>
                <a:schemeClr val="tx1"/>
              </a:solidFill>
            </a:endParaRPr>
          </a:p>
        </p:txBody>
      </p:sp>
      <p:sp>
        <p:nvSpPr>
          <p:cNvPr id="3" name="Rectangle 2"/>
          <p:cNvSpPr/>
          <p:nvPr userDrawn="1"/>
        </p:nvSpPr>
        <p:spPr>
          <a:xfrm>
            <a:off x="76200" y="76200"/>
            <a:ext cx="89916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b="1">
                <a:solidFill>
                  <a:srgbClr val="FF0000"/>
                </a:solidFill>
                <a:latin typeface="Arial" pitchFamily="34" charset="0"/>
                <a:cs typeface="Arial" pitchFamily="34" charset="0"/>
              </a:rPr>
              <a:t>BÀI 10: NHÀ LÝ ĐẨY MẠNH CÔNG CUỘC XÂY DỰNG ĐẤT NƯỚC</a:t>
            </a:r>
          </a:p>
        </p:txBody>
      </p:sp>
      <p:sp>
        <p:nvSpPr>
          <p:cNvPr id="4" name="Rectangle 3"/>
          <p:cNvSpPr/>
          <p:nvPr userDrawn="1"/>
        </p:nvSpPr>
        <p:spPr>
          <a:xfrm>
            <a:off x="76200" y="609600"/>
            <a:ext cx="8991600" cy="5638800"/>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350"/>
          </a:p>
        </p:txBody>
      </p:sp>
      <p:sp>
        <p:nvSpPr>
          <p:cNvPr id="5" name="Action Button: Home 4">
            <a:hlinkClick r:id="" action="ppaction://hlinkshowjump?jump=firstslide" highlightClick="1"/>
          </p:cNvPr>
          <p:cNvSpPr/>
          <p:nvPr userDrawn="1"/>
        </p:nvSpPr>
        <p:spPr>
          <a:xfrm>
            <a:off x="304800" y="6324600"/>
            <a:ext cx="533400" cy="304800"/>
          </a:xfrm>
          <a:prstGeom prst="actionButtonHome">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6" name="Action Button: Return 5">
            <a:hlinkClick r:id="" action="ppaction://hlinkshowjump?jump=lastslideviewed" highlightClick="1"/>
          </p:cNvPr>
          <p:cNvSpPr/>
          <p:nvPr userDrawn="1"/>
        </p:nvSpPr>
        <p:spPr>
          <a:xfrm>
            <a:off x="990600" y="6324600"/>
            <a:ext cx="533400" cy="304800"/>
          </a:xfrm>
          <a:prstGeom prst="actionButtonReturn">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7" name="Action Button: Back or Previous 6">
            <a:hlinkClick r:id="" action="ppaction://hlinkshowjump?jump=previousslide" highlightClick="1"/>
          </p:cNvPr>
          <p:cNvSpPr/>
          <p:nvPr userDrawn="1"/>
        </p:nvSpPr>
        <p:spPr>
          <a:xfrm>
            <a:off x="7772400" y="6324600"/>
            <a:ext cx="533400" cy="304800"/>
          </a:xfrm>
          <a:prstGeom prst="actionButtonBackPrevious">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8" name="Action Button: Forward or Next 7">
            <a:hlinkClick r:id="" action="ppaction://hlinkshowjump?jump=nextslide" highlightClick="1"/>
          </p:cNvPr>
          <p:cNvSpPr/>
          <p:nvPr userDrawn="1"/>
        </p:nvSpPr>
        <p:spPr>
          <a:xfrm>
            <a:off x="8458200" y="6324600"/>
            <a:ext cx="533400" cy="304800"/>
          </a:xfrm>
          <a:prstGeom prst="actionButtonForwardNext">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76807" tIns="38404" rIns="76807" bIns="38404" anchor="ctr"/>
          <a:lstStyle/>
          <a:p>
            <a:pPr algn="ctr" fontAlgn="auto">
              <a:spcBef>
                <a:spcPts val="0"/>
              </a:spcBef>
              <a:spcAft>
                <a:spcPts val="0"/>
              </a:spcAft>
              <a:defRPr/>
            </a:pPr>
            <a:endParaRPr lang="en-US" sz="1350"/>
          </a:p>
        </p:txBody>
      </p:sp>
      <p:sp>
        <p:nvSpPr>
          <p:cNvPr id="9" name="TextBox 8"/>
          <p:cNvSpPr txBox="1"/>
          <p:nvPr userDrawn="1"/>
        </p:nvSpPr>
        <p:spPr>
          <a:xfrm>
            <a:off x="5029200" y="6324601"/>
            <a:ext cx="2667000" cy="239141"/>
          </a:xfrm>
          <a:prstGeom prst="rect">
            <a:avLst/>
          </a:prstGeom>
          <a:solidFill>
            <a:schemeClr val="bg1"/>
          </a:solidFill>
          <a:ln w="3175">
            <a:solidFill>
              <a:schemeClr val="bg1"/>
            </a:solidFill>
          </a:ln>
        </p:spPr>
        <p:style>
          <a:lnRef idx="2">
            <a:schemeClr val="dk1"/>
          </a:lnRef>
          <a:fillRef idx="1">
            <a:schemeClr val="lt1"/>
          </a:fillRef>
          <a:effectRef idx="0">
            <a:schemeClr val="dk1"/>
          </a:effectRef>
          <a:fontRef idx="minor">
            <a:schemeClr val="dk1"/>
          </a:fontRef>
        </p:style>
        <p:txBody>
          <a:bodyPr lIns="76807" tIns="38404" rIns="76807" bIns="38404">
            <a:spAutoFit/>
          </a:bodyPr>
          <a:lstStyle/>
          <a:p>
            <a:pPr algn="ctr" fontAlgn="auto">
              <a:spcBef>
                <a:spcPts val="0"/>
              </a:spcBef>
              <a:spcAft>
                <a:spcPts val="0"/>
              </a:spcAft>
              <a:defRPr/>
            </a:pPr>
            <a:r>
              <a:rPr lang="en-US" sz="1050">
                <a:solidFill>
                  <a:srgbClr val="FF0000"/>
                </a:solidFill>
                <a:latin typeface="Times New Roman" pitchFamily="18" charset="0"/>
                <a:cs typeface="Times New Roman" pitchFamily="18" charset="0"/>
              </a:rPr>
              <a:t>Biên soạn: Nguyễn Văn Lục</a:t>
            </a:r>
          </a:p>
        </p:txBody>
      </p:sp>
      <p:sp>
        <p:nvSpPr>
          <p:cNvPr id="10" name="TextBox 26"/>
          <p:cNvSpPr txBox="1">
            <a:spLocks noChangeArrowheads="1"/>
          </p:cNvSpPr>
          <p:nvPr userDrawn="1"/>
        </p:nvSpPr>
        <p:spPr bwMode="auto">
          <a:xfrm>
            <a:off x="152400" y="6632578"/>
            <a:ext cx="9144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Trang chủ</a:t>
            </a:r>
          </a:p>
        </p:txBody>
      </p:sp>
      <p:sp>
        <p:nvSpPr>
          <p:cNvPr id="11" name="TextBox 27"/>
          <p:cNvSpPr txBox="1">
            <a:spLocks noChangeArrowheads="1"/>
          </p:cNvSpPr>
          <p:nvPr userDrawn="1"/>
        </p:nvSpPr>
        <p:spPr bwMode="auto">
          <a:xfrm>
            <a:off x="990600" y="6632578"/>
            <a:ext cx="7620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Trở về</a:t>
            </a:r>
          </a:p>
        </p:txBody>
      </p:sp>
      <p:sp>
        <p:nvSpPr>
          <p:cNvPr id="12" name="TextBox 28"/>
          <p:cNvSpPr txBox="1">
            <a:spLocks noChangeArrowheads="1"/>
          </p:cNvSpPr>
          <p:nvPr userDrawn="1"/>
        </p:nvSpPr>
        <p:spPr bwMode="auto">
          <a:xfrm>
            <a:off x="7696200" y="6632578"/>
            <a:ext cx="7620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Quay lại</a:t>
            </a:r>
          </a:p>
        </p:txBody>
      </p:sp>
      <p:sp>
        <p:nvSpPr>
          <p:cNvPr id="13" name="TextBox 29"/>
          <p:cNvSpPr txBox="1">
            <a:spLocks noChangeArrowheads="1"/>
          </p:cNvSpPr>
          <p:nvPr userDrawn="1"/>
        </p:nvSpPr>
        <p:spPr bwMode="auto">
          <a:xfrm>
            <a:off x="8458200" y="6632578"/>
            <a:ext cx="762000" cy="192974"/>
          </a:xfrm>
          <a:prstGeom prst="rect">
            <a:avLst/>
          </a:prstGeom>
          <a:noFill/>
          <a:ln>
            <a:noFill/>
          </a:ln>
        </p:spPr>
        <p:txBody>
          <a:bodyPr lIns="76807" tIns="38404" rIns="76807" bIns="38404">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750" b="1">
                <a:latin typeface="Times New Roman" pitchFamily="18" charset="0"/>
                <a:cs typeface="Times New Roman" pitchFamily="18" charset="0"/>
              </a:rPr>
              <a:t>Tiếp tục</a:t>
            </a:r>
          </a:p>
        </p:txBody>
      </p:sp>
    </p:spTree>
    <p:extLst>
      <p:ext uri="{BB962C8B-B14F-4D97-AF65-F5344CB8AC3E}">
        <p14:creationId xmlns:p14="http://schemas.microsoft.com/office/powerpoint/2010/main" val="3277609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B237-5C53-428D-B8F7-97830A9403F4}" type="slidenum">
              <a:rPr lang="en-US"/>
              <a:pPr>
                <a:defRPr/>
              </a:pPr>
              <a:t>‹#›</a:t>
            </a:fld>
            <a:endParaRPr lang="en-US"/>
          </a:p>
        </p:txBody>
      </p:sp>
    </p:spTree>
    <p:extLst>
      <p:ext uri="{BB962C8B-B14F-4D97-AF65-F5344CB8AC3E}">
        <p14:creationId xmlns:p14="http://schemas.microsoft.com/office/powerpoint/2010/main" val="227570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1B47E2-CF7B-4059-A6BE-1A7BA3656C3B}"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1039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1B47E2-CF7B-4059-A6BE-1A7BA3656C3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2141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1B47E2-CF7B-4059-A6BE-1A7BA3656C3B}"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232964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1B47E2-CF7B-4059-A6BE-1A7BA3656C3B}"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191984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B47E2-CF7B-4059-A6BE-1A7BA3656C3B}"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13899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B47E2-CF7B-4059-A6BE-1A7BA3656C3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143420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B47E2-CF7B-4059-A6BE-1A7BA3656C3B}"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63F33-533F-4429-89E6-815C08E4BC05}" type="slidenum">
              <a:rPr lang="en-US" smtClean="0"/>
              <a:t>‹#›</a:t>
            </a:fld>
            <a:endParaRPr lang="en-US"/>
          </a:p>
        </p:txBody>
      </p:sp>
    </p:spTree>
    <p:extLst>
      <p:ext uri="{BB962C8B-B14F-4D97-AF65-F5344CB8AC3E}">
        <p14:creationId xmlns:p14="http://schemas.microsoft.com/office/powerpoint/2010/main" val="415086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B47E2-CF7B-4059-A6BE-1A7BA3656C3B}" type="datetimeFigureOut">
              <a:rPr lang="en-US" smtClean="0"/>
              <a:t>11/25/2022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63F33-533F-4429-89E6-815C08E4BC05}" type="slidenum">
              <a:rPr lang="en-US" smtClean="0"/>
              <a:t>‹#›</a:t>
            </a:fld>
            <a:endParaRPr lang="en-US"/>
          </a:p>
        </p:txBody>
      </p:sp>
    </p:spTree>
    <p:extLst>
      <p:ext uri="{BB962C8B-B14F-4D97-AF65-F5344CB8AC3E}">
        <p14:creationId xmlns:p14="http://schemas.microsoft.com/office/powerpoint/2010/main" val="4213720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807E75-3C9C-4129-BEE7-5D3362AFF276}" type="datetimeFigureOut">
              <a:rPr lang="en-US" smtClean="0"/>
              <a:t>11/25/2022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E6728B-415A-46E2-8EA5-90997E780454}" type="slidenum">
              <a:rPr lang="en-US" smtClean="0"/>
              <a:t>‹#›</a:t>
            </a:fld>
            <a:endParaRPr lang="en-US"/>
          </a:p>
        </p:txBody>
      </p:sp>
    </p:spTree>
    <p:extLst>
      <p:ext uri="{BB962C8B-B14F-4D97-AF65-F5344CB8AC3E}">
        <p14:creationId xmlns:p14="http://schemas.microsoft.com/office/powerpoint/2010/main" val="18465434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image" Target="../media/image12.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259632" y="1412776"/>
            <a:ext cx="6552728" cy="317009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cap="all">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Arial" panose="020B0604020202020204" pitchFamily="34" charset="0"/>
                <a:cs typeface="Arial" panose="020B0604020202020204" pitchFamily="34" charset="0"/>
              </a:rPr>
              <a:t>Bài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PHONG TRÀO CÔNG NHÂN và</a:t>
            </a:r>
            <a:r>
              <a:rPr kumimoji="0" lang="en-US" sz="4000" b="1" i="0" u="none" strike="noStrike" kern="1200" cap="all" spc="0" normalizeH="0" noProof="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 sự ra đời của chủ nghĩa mác</a:t>
            </a:r>
            <a:endParaRPr kumimoji="0" lang="vi-VN" sz="40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23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rot="5400000">
            <a:off x="5887046" y="3879652"/>
            <a:ext cx="2163366" cy="2128838"/>
            <a:chOff x="3936" y="-15"/>
            <a:chExt cx="1817" cy="1788"/>
          </a:xfrm>
        </p:grpSpPr>
        <p:pic>
          <p:nvPicPr>
            <p:cNvPr id="25620"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1"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2"/>
          <p:cNvGrpSpPr>
            <a:grpSpLocks/>
          </p:cNvGrpSpPr>
          <p:nvPr/>
        </p:nvGrpSpPr>
        <p:grpSpPr bwMode="auto">
          <a:xfrm rot="10800000">
            <a:off x="1176338" y="3879056"/>
            <a:ext cx="2163366" cy="2128838"/>
            <a:chOff x="3936" y="-15"/>
            <a:chExt cx="1817" cy="1788"/>
          </a:xfrm>
        </p:grpSpPr>
        <p:pic>
          <p:nvPicPr>
            <p:cNvPr id="25617"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6"/>
          <p:cNvGrpSpPr>
            <a:grpSpLocks/>
          </p:cNvGrpSpPr>
          <p:nvPr/>
        </p:nvGrpSpPr>
        <p:grpSpPr bwMode="auto">
          <a:xfrm>
            <a:off x="5815013" y="853678"/>
            <a:ext cx="2163366" cy="2128838"/>
            <a:chOff x="3936" y="-15"/>
            <a:chExt cx="1817" cy="1788"/>
          </a:xfrm>
        </p:grpSpPr>
        <p:pic>
          <p:nvPicPr>
            <p:cNvPr id="25614" name="Picture 1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8"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9"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20"/>
          <p:cNvGrpSpPr>
            <a:grpSpLocks/>
          </p:cNvGrpSpPr>
          <p:nvPr/>
        </p:nvGrpSpPr>
        <p:grpSpPr bwMode="auto">
          <a:xfrm rot="-5400000">
            <a:off x="1125736" y="893564"/>
            <a:ext cx="2163366" cy="2128838"/>
            <a:chOff x="3936" y="-15"/>
            <a:chExt cx="1817" cy="1788"/>
          </a:xfrm>
        </p:grpSpPr>
        <p:pic>
          <p:nvPicPr>
            <p:cNvPr id="25611"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2"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50" name="Text Box 18"/>
          <p:cNvSpPr txBox="1">
            <a:spLocks noChangeArrowheads="1"/>
          </p:cNvSpPr>
          <p:nvPr/>
        </p:nvSpPr>
        <p:spPr bwMode="auto">
          <a:xfrm>
            <a:off x="1428750" y="2914650"/>
            <a:ext cx="1828800" cy="2336024"/>
          </a:xfrm>
          <a:prstGeom prst="rect">
            <a:avLst/>
          </a:prstGeom>
          <a:noFill/>
          <a:ln w="66675" cap="rnd">
            <a:solidFill>
              <a:srgbClr val="008000"/>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a:lnSpc>
                <a:spcPct val="90000"/>
              </a:lnSpc>
            </a:pPr>
            <a:r>
              <a:rPr lang="en-US" sz="4050" b="1">
                <a:solidFill>
                  <a:srgbClr val="FF0000"/>
                </a:solidFill>
                <a:latin typeface="Times New Roman" pitchFamily="18" charset="0"/>
              </a:rPr>
              <a:t>Hướng dẫn </a:t>
            </a:r>
          </a:p>
          <a:p>
            <a:pPr defTabSz="685800">
              <a:lnSpc>
                <a:spcPct val="90000"/>
              </a:lnSpc>
            </a:pPr>
            <a:r>
              <a:rPr lang="en-US" sz="4050" b="1">
                <a:solidFill>
                  <a:srgbClr val="FF0000"/>
                </a:solidFill>
                <a:latin typeface="Times New Roman" pitchFamily="18" charset="0"/>
              </a:rPr>
              <a:t>về </a:t>
            </a:r>
          </a:p>
          <a:p>
            <a:pPr defTabSz="685800">
              <a:lnSpc>
                <a:spcPct val="90000"/>
              </a:lnSpc>
            </a:pPr>
            <a:r>
              <a:rPr lang="en-US" sz="4050" b="1">
                <a:solidFill>
                  <a:srgbClr val="FF0000"/>
                </a:solidFill>
                <a:latin typeface="Times New Roman" pitchFamily="18" charset="0"/>
              </a:rPr>
              <a:t>nhà</a:t>
            </a:r>
            <a:endParaRPr lang="en-US" sz="4050" b="1">
              <a:solidFill>
                <a:srgbClr val="FF0000"/>
              </a:solidFill>
              <a:latin typeface=".VnMysticalH" pitchFamily="34" charset="0"/>
            </a:endParaRPr>
          </a:p>
        </p:txBody>
      </p:sp>
      <p:pic>
        <p:nvPicPr>
          <p:cNvPr id="172051" name="Picture 19" descr="BACK0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08115">
            <a:off x="3371850" y="1200151"/>
            <a:ext cx="4171950" cy="44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Text Box 20"/>
          <p:cNvSpPr txBox="1">
            <a:spLocks noChangeArrowheads="1"/>
          </p:cNvSpPr>
          <p:nvPr/>
        </p:nvSpPr>
        <p:spPr bwMode="auto">
          <a:xfrm rot="1058925">
            <a:off x="4251724" y="1854311"/>
            <a:ext cx="286940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defTabSz="685800"/>
            <a:r>
              <a:rPr lang="en-US" sz="2400" b="1" i="1">
                <a:solidFill>
                  <a:prstClr val="black"/>
                </a:solidFill>
                <a:latin typeface="Times New Roman" panose="02020603050405020304" pitchFamily="18" charset="0"/>
                <a:cs typeface="Times New Roman" panose="02020603050405020304" pitchFamily="18" charset="0"/>
              </a:rPr>
              <a:t>Học sinh đọc sách giáo khoa để trả lời các câu hỏi, tham khảo thêm sách, tra cứu Google để biết thêm những từ mới và các thông tin liên quan.</a:t>
            </a:r>
            <a:endParaRPr lang="en-US" sz="2250" b="1" i="1">
              <a:solidFill>
                <a:srgbClr val="000066"/>
              </a:solidFill>
            </a:endParaRPr>
          </a:p>
        </p:txBody>
      </p:sp>
      <p:sp>
        <p:nvSpPr>
          <p:cNvPr id="25609" name="Text Box 21"/>
          <p:cNvSpPr txBox="1">
            <a:spLocks noChangeArrowheads="1"/>
          </p:cNvSpPr>
          <p:nvPr/>
        </p:nvSpPr>
        <p:spPr bwMode="auto">
          <a:xfrm>
            <a:off x="1428750" y="1257300"/>
            <a:ext cx="14859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800">
              <a:spcBef>
                <a:spcPct val="50000"/>
              </a:spcBef>
            </a:pPr>
            <a:r>
              <a:rPr lang="en-US" sz="9000" b="1">
                <a:solidFill>
                  <a:prstClr val="black"/>
                </a:solidFill>
                <a:sym typeface="Webdings" pitchFamily="18" charset="2"/>
              </a:rPr>
              <a:t></a:t>
            </a:r>
          </a:p>
        </p:txBody>
      </p:sp>
      <p:pic>
        <p:nvPicPr>
          <p:cNvPr id="2" name="78EB38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7429500" y="5429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193"/>
      </p:ext>
    </p:extLst>
  </p:cSld>
  <p:clrMapOvr>
    <a:masterClrMapping/>
  </p:clrMapOvr>
  <p:transition spd="slow" advTm="127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72050"/>
                                        </p:tgtEl>
                                        <p:attrNameLst>
                                          <p:attrName>style.visibility</p:attrName>
                                        </p:attrNameLst>
                                      </p:cBhvr>
                                      <p:to>
                                        <p:strVal val="visible"/>
                                      </p:to>
                                    </p:set>
                                    <p:animEffect transition="in" filter="checkerboard(across)">
                                      <p:cBhvr>
                                        <p:cTn id="10" dur="500"/>
                                        <p:tgtEl>
                                          <p:spTgt spid="172050"/>
                                        </p:tgtEl>
                                      </p:cBhvr>
                                    </p:animEffect>
                                  </p:childTnLst>
                                </p:cTn>
                              </p:par>
                            </p:childTnLst>
                          </p:cTn>
                        </p:par>
                        <p:par>
                          <p:cTn id="11" fill="hold" nodeType="afterGroup">
                            <p:stCondLst>
                              <p:cond delay="500"/>
                            </p:stCondLst>
                            <p:childTnLst>
                              <p:par>
                                <p:cTn id="12" presetID="25" presetClass="entr" presetSubtype="0" fill="hold" nodeType="afterEffect">
                                  <p:stCondLst>
                                    <p:cond delay="0"/>
                                  </p:stCondLst>
                                  <p:childTnLst>
                                    <p:set>
                                      <p:cBhvr>
                                        <p:cTn id="13" dur="1" fill="hold">
                                          <p:stCondLst>
                                            <p:cond delay="0"/>
                                          </p:stCondLst>
                                        </p:cTn>
                                        <p:tgtEl>
                                          <p:spTgt spid="172051"/>
                                        </p:tgtEl>
                                        <p:attrNameLst>
                                          <p:attrName>style.visibility</p:attrName>
                                        </p:attrNameLst>
                                      </p:cBhvr>
                                      <p:to>
                                        <p:strVal val="visible"/>
                                      </p:to>
                                    </p:set>
                                    <p:anim calcmode="lin" valueType="num">
                                      <p:cBhvr>
                                        <p:cTn id="14" dur="1000" decel="50000" fill="hold">
                                          <p:stCondLst>
                                            <p:cond delay="0"/>
                                          </p:stCondLst>
                                        </p:cTn>
                                        <p:tgtEl>
                                          <p:spTgt spid="17205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7205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72051"/>
                                        </p:tgtEl>
                                        <p:attrNameLst>
                                          <p:attrName>ppt_w</p:attrName>
                                        </p:attrNameLst>
                                      </p:cBhvr>
                                      <p:tavLst>
                                        <p:tav tm="0">
                                          <p:val>
                                            <p:strVal val="#ppt_w*.05"/>
                                          </p:val>
                                        </p:tav>
                                        <p:tav tm="100000">
                                          <p:val>
                                            <p:strVal val="#ppt_w"/>
                                          </p:val>
                                        </p:tav>
                                      </p:tavLst>
                                    </p:anim>
                                    <p:anim calcmode="lin" valueType="num">
                                      <p:cBhvr>
                                        <p:cTn id="17" dur="2000" fill="hold"/>
                                        <p:tgtEl>
                                          <p:spTgt spid="17205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7205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7205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7205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72051"/>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72052"/>
                                        </p:tgtEl>
                                        <p:attrNameLst>
                                          <p:attrName>style.visibility</p:attrName>
                                        </p:attrNameLst>
                                      </p:cBhvr>
                                      <p:to>
                                        <p:strVal val="visible"/>
                                      </p:to>
                                    </p:set>
                                    <p:anim calcmode="discrete" valueType="clr">
                                      <p:cBhvr override="childStyle">
                                        <p:cTn id="25" dur="80"/>
                                        <p:tgtEl>
                                          <p:spTgt spid="1720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2052"/>
                                        </p:tgtEl>
                                        <p:attrNameLst>
                                          <p:attrName>fillcolor</p:attrName>
                                        </p:attrNameLst>
                                      </p:cBhvr>
                                      <p:tavLst>
                                        <p:tav tm="0">
                                          <p:val>
                                            <p:clrVal>
                                              <a:schemeClr val="accent2"/>
                                            </p:clrVal>
                                          </p:val>
                                        </p:tav>
                                        <p:tav tm="50000">
                                          <p:val>
                                            <p:clrVal>
                                              <a:schemeClr val="hlink"/>
                                            </p:clrVal>
                                          </p:val>
                                        </p:tav>
                                      </p:tavLst>
                                    </p:anim>
                                    <p:set>
                                      <p:cBhvr>
                                        <p:cTn id="27" dur="80"/>
                                        <p:tgtEl>
                                          <p:spTgt spid="17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172050" grpId="0" animBg="1"/>
      <p:bldP spid="1720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476670"/>
            <a:ext cx="706956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Arial" pitchFamily="34" charset="0"/>
                <a:ea typeface="+mn-ea"/>
                <a:cs typeface="Arial" pitchFamily="34" charset="0"/>
              </a:rPr>
              <a:t>I. Phong trào công nhân nửa đầu TK XIX</a:t>
            </a:r>
          </a:p>
        </p:txBody>
      </p:sp>
      <p:sp>
        <p:nvSpPr>
          <p:cNvPr id="4" name="Cloud 3"/>
          <p:cNvSpPr/>
          <p:nvPr/>
        </p:nvSpPr>
        <p:spPr>
          <a:xfrm>
            <a:off x="1447266" y="2276872"/>
            <a:ext cx="5760640" cy="2736304"/>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Vì sao ngay khi mới ra đời giai cấp  công nhân đã đấu tranh chống CNTB?</a:t>
            </a:r>
          </a:p>
        </p:txBody>
      </p:sp>
    </p:spTree>
    <p:extLst>
      <p:ext uri="{BB962C8B-B14F-4D97-AF65-F5344CB8AC3E}">
        <p14:creationId xmlns:p14="http://schemas.microsoft.com/office/powerpoint/2010/main" val="39630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a:grpSpLocks/>
          </p:cNvGrpSpPr>
          <p:nvPr/>
        </p:nvGrpSpPr>
        <p:grpSpPr bwMode="auto">
          <a:xfrm>
            <a:off x="28423" y="111672"/>
            <a:ext cx="4255129" cy="3362429"/>
            <a:chOff x="69" y="1239"/>
            <a:chExt cx="3364" cy="1611"/>
          </a:xfrm>
        </p:grpSpPr>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239"/>
              <a:ext cx="3337"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2"/>
            <p:cNvSpPr txBox="1">
              <a:spLocks noChangeArrowheads="1"/>
            </p:cNvSpPr>
            <p:nvPr/>
          </p:nvSpPr>
          <p:spPr bwMode="auto">
            <a:xfrm>
              <a:off x="69" y="2694"/>
              <a:ext cx="3364" cy="15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itchFamily="34" charset="0"/>
                  <a:ea typeface="+mn-ea"/>
                  <a:cs typeface="+mn-cs"/>
                </a:rPr>
                <a:t>Lao động trẻ em trong hầm mỏ của Anh</a:t>
              </a:r>
            </a:p>
          </p:txBody>
        </p:sp>
      </p:grpSp>
      <p:pic>
        <p:nvPicPr>
          <p:cNvPr id="7" name="Picture 4" descr="D:\XUÂN MAI\images (1).jpg"/>
          <p:cNvPicPr>
            <a:picLocks noChangeAspect="1" noChangeArrowheads="1"/>
          </p:cNvPicPr>
          <p:nvPr/>
        </p:nvPicPr>
        <p:blipFill>
          <a:blip r:embed="rId3"/>
          <a:srcRect/>
          <a:stretch>
            <a:fillRect/>
          </a:stretch>
        </p:blipFill>
        <p:spPr bwMode="auto">
          <a:xfrm>
            <a:off x="112343" y="3444401"/>
            <a:ext cx="4171209" cy="3456384"/>
          </a:xfrm>
          <a:prstGeom prst="rect">
            <a:avLst/>
          </a:prstGeom>
          <a:noFill/>
        </p:spPr>
      </p:pic>
      <p:sp>
        <p:nvSpPr>
          <p:cNvPr id="11" name="Oval Callout 10"/>
          <p:cNvSpPr/>
          <p:nvPr/>
        </p:nvSpPr>
        <p:spPr>
          <a:xfrm>
            <a:off x="4499992" y="692696"/>
            <a:ext cx="4176464" cy="1522136"/>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Arial" pitchFamily="34" charset="0"/>
                <a:ea typeface="+mn-ea"/>
                <a:cs typeface="Arial" pitchFamily="34" charset="0"/>
              </a:rPr>
              <a:t>Vì sao giới chủ lại thích sử dụng lao động trẻ em?</a:t>
            </a:r>
            <a:endParaRPr kumimoji="0" lang="vi-VN" sz="24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Oval 11"/>
          <p:cNvSpPr/>
          <p:nvPr/>
        </p:nvSpPr>
        <p:spPr>
          <a:xfrm>
            <a:off x="4139952" y="2996952"/>
            <a:ext cx="2664712" cy="191522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Lao động trẻ em dế dàng bóc lột, chỉ cần trả lương thấp, đem lại nhiều lợi nhuận</a:t>
            </a:r>
          </a:p>
        </p:txBody>
      </p:sp>
      <p:sp>
        <p:nvSpPr>
          <p:cNvPr id="14" name="Oval 13"/>
          <p:cNvSpPr/>
          <p:nvPr/>
        </p:nvSpPr>
        <p:spPr>
          <a:xfrm>
            <a:off x="5946932" y="4544872"/>
            <a:ext cx="2736304" cy="191522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Chưa có ý thức và khả năng chống lại chủ</a:t>
            </a:r>
          </a:p>
        </p:txBody>
      </p:sp>
      <p:sp>
        <p:nvSpPr>
          <p:cNvPr id="15" name="Oval 14"/>
          <p:cNvSpPr/>
          <p:nvPr/>
        </p:nvSpPr>
        <p:spPr>
          <a:xfrm>
            <a:off x="6804664" y="2629644"/>
            <a:ext cx="2411759" cy="19152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Dùng lao động trẻ em dễ di chuyển trong các hầm mỏ</a:t>
            </a:r>
          </a:p>
        </p:txBody>
      </p:sp>
    </p:spTree>
    <p:extLst>
      <p:ext uri="{BB962C8B-B14F-4D97-AF65-F5344CB8AC3E}">
        <p14:creationId xmlns:p14="http://schemas.microsoft.com/office/powerpoint/2010/main" val="1511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Cloud 3"/>
          <p:cNvSpPr/>
          <p:nvPr/>
        </p:nvSpPr>
        <p:spPr>
          <a:xfrm>
            <a:off x="1979712" y="1484784"/>
            <a:ext cx="5472608" cy="3600400"/>
          </a:xfrm>
          <a:prstGeom prst="cloud">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Qua hình 24 sgk em hãy phát biểu suy nghĩ của mình về quyền của trẻ em hôm nay?</a:t>
            </a:r>
          </a:p>
        </p:txBody>
      </p:sp>
    </p:spTree>
    <p:extLst>
      <p:ext uri="{BB962C8B-B14F-4D97-AF65-F5344CB8AC3E}">
        <p14:creationId xmlns:p14="http://schemas.microsoft.com/office/powerpoint/2010/main" val="258064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1598" y="431086"/>
            <a:ext cx="72426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Arial" pitchFamily="34" charset="0"/>
                <a:ea typeface="+mn-ea"/>
                <a:cs typeface="Arial" pitchFamily="34" charset="0"/>
              </a:rPr>
              <a:t>1. Phong trào đập phá máy móc và bãi công</a:t>
            </a:r>
          </a:p>
        </p:txBody>
      </p:sp>
      <p:sp>
        <p:nvSpPr>
          <p:cNvPr id="4" name="Cloud Callout 3"/>
          <p:cNvSpPr/>
          <p:nvPr/>
        </p:nvSpPr>
        <p:spPr>
          <a:xfrm>
            <a:off x="4211960" y="1043037"/>
            <a:ext cx="4536504" cy="2520280"/>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itchFamily="34" charset="0"/>
                <a:ea typeface="+mn-ea"/>
                <a:cs typeface="Arial" pitchFamily="34" charset="0"/>
              </a:rPr>
              <a:t>Vì sao công nhân lại đập phá máy móc?</a:t>
            </a:r>
            <a:r>
              <a:rPr kumimoji="0" lang="vi-VN" sz="3200" b="0" i="0" u="none" strike="noStrike" kern="1200" cap="none" spc="0" normalizeH="0" baseline="0" noProof="0">
                <a:ln>
                  <a:noFill/>
                </a:ln>
                <a:solidFill>
                  <a:prstClr val="black"/>
                </a:solidFill>
                <a:effectLst/>
                <a:uLnTx/>
                <a:uFillTx/>
                <a:latin typeface="Arial" pitchFamily="34" charset="0"/>
                <a:ea typeface="+mn-ea"/>
                <a:cs typeface="Arial" pitchFamily="34" charset="0"/>
              </a:rPr>
              <a:t> </a:t>
            </a:r>
            <a:endParaRPr kumimoji="0" lang="en-US" sz="3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060848"/>
            <a:ext cx="3744416" cy="4104456"/>
          </a:xfrm>
          <a:prstGeom prst="rect">
            <a:avLst/>
          </a:prstGeom>
        </p:spPr>
      </p:pic>
      <p:sp>
        <p:nvSpPr>
          <p:cNvPr id="5" name="Rectangular Callout 4">
            <a:extLst>
              <a:ext uri="{FF2B5EF4-FFF2-40B4-BE49-F238E27FC236}">
                <a16:creationId xmlns:a16="http://schemas.microsoft.com/office/drawing/2014/main" id="{F7568FEE-52BD-F37B-B159-71531A8B11AB}"/>
              </a:ext>
            </a:extLst>
          </p:cNvPr>
          <p:cNvSpPr/>
          <p:nvPr/>
        </p:nvSpPr>
        <p:spPr>
          <a:xfrm>
            <a:off x="4033069" y="4254960"/>
            <a:ext cx="4979126" cy="1738184"/>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 pitchFamily="34" charset="0"/>
                <a:ea typeface="+mn-ea"/>
                <a:cs typeface="Arial" pitchFamily="34" charset="0"/>
              </a:rPr>
              <a:t>Hành động này thể hiện sự nhận thức như thế nào của công nhân?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652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63865" y="246221"/>
            <a:ext cx="89487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a:ln>
                  <a:noFill/>
                </a:ln>
                <a:solidFill>
                  <a:srgbClr val="0041C4"/>
                </a:solidFill>
                <a:effectLst/>
                <a:uLnTx/>
                <a:uFillTx/>
                <a:latin typeface="Arial" pitchFamily="34" charset="0"/>
                <a:ea typeface="+mn-ea"/>
                <a:cs typeface="Arial" pitchFamily="34" charset="0"/>
              </a:rPr>
              <a:t>2.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Phong</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trào</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công</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nhân</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trong</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những</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a:t>
            </a:r>
            <a:r>
              <a:rPr kumimoji="0" lang="en-US" altLang="en-US" sz="2600" b="1" i="0" u="none" strike="noStrike" kern="1200" cap="none" spc="0" normalizeH="0" baseline="0" noProof="0" dirty="0" err="1">
                <a:ln>
                  <a:noFill/>
                </a:ln>
                <a:solidFill>
                  <a:srgbClr val="0041C4"/>
                </a:solidFill>
                <a:effectLst/>
                <a:uLnTx/>
                <a:uFillTx/>
                <a:latin typeface="Arial" pitchFamily="34" charset="0"/>
                <a:ea typeface="+mn-ea"/>
                <a:cs typeface="Arial" pitchFamily="34" charset="0"/>
              </a:rPr>
              <a:t>năm</a:t>
            </a:r>
            <a:r>
              <a:rPr kumimoji="0" lang="en-US" altLang="en-US" sz="2600" b="1" i="0" u="none" strike="noStrike" kern="1200" cap="none" spc="0" normalizeH="0" baseline="0" noProof="0" dirty="0">
                <a:ln>
                  <a:noFill/>
                </a:ln>
                <a:solidFill>
                  <a:srgbClr val="0041C4"/>
                </a:solidFill>
                <a:effectLst/>
                <a:uLnTx/>
                <a:uFillTx/>
                <a:latin typeface="Arial" pitchFamily="34" charset="0"/>
                <a:ea typeface="+mn-ea"/>
                <a:cs typeface="Arial" pitchFamily="34" charset="0"/>
              </a:rPr>
              <a:t> 1830-1840</a:t>
            </a:r>
          </a:p>
        </p:txBody>
      </p:sp>
      <p:sp>
        <p:nvSpPr>
          <p:cNvPr id="7" name="Cloud 6"/>
          <p:cNvSpPr/>
          <p:nvPr/>
        </p:nvSpPr>
        <p:spPr>
          <a:xfrm>
            <a:off x="2051720" y="2204864"/>
            <a:ext cx="5112568" cy="237626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Arial" pitchFamily="34" charset="0"/>
                <a:ea typeface="+mn-ea"/>
                <a:cs typeface="Arial" pitchFamily="34" charset="0"/>
              </a:rPr>
              <a:t>Hình thức đấu tranh của công nhân có gì mới?</a:t>
            </a:r>
          </a:p>
        </p:txBody>
      </p:sp>
    </p:spTree>
    <p:extLst>
      <p:ext uri="{BB962C8B-B14F-4D97-AF65-F5344CB8AC3E}">
        <p14:creationId xmlns:p14="http://schemas.microsoft.com/office/powerpoint/2010/main" val="1905456125"/>
      </p:ext>
    </p:extLst>
  </p:cSld>
  <p:clrMapOvr>
    <a:masterClrMapping/>
  </p:clrMapOvr>
  <p:transition spd="slow" advTm="137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59" y="678793"/>
            <a:ext cx="90075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0C0"/>
                </a:solidFill>
                <a:effectLst/>
                <a:uLnTx/>
                <a:uFillTx/>
                <a:latin typeface="Arial" pitchFamily="34" charset="0"/>
                <a:ea typeface="+mn-ea"/>
                <a:cs typeface="Arial" pitchFamily="34" charset="0"/>
              </a:rPr>
              <a:t>2. Phong trào công nhân trong những năm 1830 - 1840</a:t>
            </a:r>
          </a:p>
        </p:txBody>
      </p:sp>
      <p:graphicFrame>
        <p:nvGraphicFramePr>
          <p:cNvPr id="7" name="Diagram 6"/>
          <p:cNvGraphicFramePr/>
          <p:nvPr/>
        </p:nvGraphicFramePr>
        <p:xfrm>
          <a:off x="395536" y="1700808"/>
          <a:ext cx="81280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064403" y="2511299"/>
            <a:ext cx="2808312" cy="314707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Quyền được lao động, không bị bóc lột và quyết tâm chiến đấu để bảo vệ quyền lao động của mình</a:t>
            </a:r>
            <a:endParaRPr kumimoji="0" lang="vi-VN"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188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Cloud Callout 1"/>
          <p:cNvSpPr/>
          <p:nvPr/>
        </p:nvSpPr>
        <p:spPr>
          <a:xfrm>
            <a:off x="1403648" y="1268760"/>
            <a:ext cx="6624637" cy="3760788"/>
          </a:xfrm>
          <a:prstGeom prst="cloudCallou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Vì sao những cuộc đấu tranh của công nhân diễn ra mạnh mẽ  mà không đi đến thắng lợi?</a:t>
            </a:r>
          </a:p>
        </p:txBody>
      </p:sp>
    </p:spTree>
    <p:extLst>
      <p:ext uri="{BB962C8B-B14F-4D97-AF65-F5344CB8AC3E}">
        <p14:creationId xmlns:p14="http://schemas.microsoft.com/office/powerpoint/2010/main" val="19237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33" y="476672"/>
            <a:ext cx="864096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rPr>
              <a:t>Nêu sự khác nhau về hình thức đấu tranh của công nhân giai đoạn đầu với những năm 30 - 40  của thế kỉ XIX?</a:t>
            </a:r>
          </a:p>
        </p:txBody>
      </p:sp>
      <p:graphicFrame>
        <p:nvGraphicFramePr>
          <p:cNvPr id="3" name="Table 2"/>
          <p:cNvGraphicFramePr>
            <a:graphicFrameLocks noGrp="1"/>
          </p:cNvGraphicFramePr>
          <p:nvPr/>
        </p:nvGraphicFramePr>
        <p:xfrm>
          <a:off x="539552" y="2204865"/>
          <a:ext cx="7920880" cy="4248472"/>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1338774">
                <a:tc>
                  <a:txBody>
                    <a:bodyPr/>
                    <a:lstStyle/>
                    <a:p>
                      <a:r>
                        <a:rPr lang="en-US" sz="2800">
                          <a:solidFill>
                            <a:srgbClr val="FF0000"/>
                          </a:solidFill>
                          <a:latin typeface="Arial" pitchFamily="34" charset="0"/>
                          <a:cs typeface="Arial" pitchFamily="34" charset="0"/>
                        </a:rPr>
                        <a:t>Gia</a:t>
                      </a:r>
                      <a:r>
                        <a:rPr lang="en-US" sz="2800" baseline="0">
                          <a:solidFill>
                            <a:srgbClr val="FF0000"/>
                          </a:solidFill>
                          <a:latin typeface="Arial" pitchFamily="34" charset="0"/>
                          <a:cs typeface="Arial" pitchFamily="34" charset="0"/>
                        </a:rPr>
                        <a:t>i đoạn đầu</a:t>
                      </a:r>
                      <a:endParaRPr lang="en-US" sz="280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a:solidFill>
                            <a:srgbClr val="FF0000"/>
                          </a:solidFill>
                          <a:latin typeface="Arial" pitchFamily="34" charset="0"/>
                          <a:cs typeface="Arial" pitchFamily="34" charset="0"/>
                        </a:rPr>
                        <a:t>Những</a:t>
                      </a:r>
                      <a:r>
                        <a:rPr lang="en-US" sz="2800" baseline="0">
                          <a:solidFill>
                            <a:srgbClr val="FF0000"/>
                          </a:solidFill>
                          <a:latin typeface="Arial" pitchFamily="34" charset="0"/>
                          <a:cs typeface="Arial" pitchFamily="34" charset="0"/>
                        </a:rPr>
                        <a:t> năm 30 - 40</a:t>
                      </a:r>
                      <a:endParaRPr lang="en-US" sz="280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09698">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683567" y="3861048"/>
            <a:ext cx="368212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Tự phát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Chưa xác định được kẻ thù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Chỉ giải quyết được yêu cầu trước mắt</a:t>
            </a:r>
          </a:p>
        </p:txBody>
      </p:sp>
      <p:sp>
        <p:nvSpPr>
          <p:cNvPr id="5" name="TextBox 4"/>
          <p:cNvSpPr txBox="1"/>
          <p:nvPr/>
        </p:nvSpPr>
        <p:spPr>
          <a:xfrm>
            <a:off x="4605242" y="3645024"/>
            <a:ext cx="385519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Đấu tranh có tổ chức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Đã xác định được kẻ thù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Phối hợp nhiều hình thức đấu tranh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itchFamily="34" charset="0"/>
                <a:ea typeface="+mn-ea"/>
                <a:cs typeface="Arial" pitchFamily="34" charset="0"/>
              </a:rPr>
              <a:t>- Không chỉ đòi quyền lợi trước mắt mà có mục tiêu chính trị.</a:t>
            </a:r>
          </a:p>
        </p:txBody>
      </p:sp>
    </p:spTree>
    <p:extLst>
      <p:ext uri="{BB962C8B-B14F-4D97-AF65-F5344CB8AC3E}">
        <p14:creationId xmlns:p14="http://schemas.microsoft.com/office/powerpoint/2010/main" val="24193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97</TotalTime>
  <Words>386</Words>
  <Application>Microsoft Office PowerPoint</Application>
  <PresentationFormat>Trình chiếu Trên màn hình (4:3)</PresentationFormat>
  <Paragraphs>36</Paragraphs>
  <Slides>10</Slides>
  <Notes>0</Notes>
  <HiddenSlides>0</HiddenSlides>
  <MMClips>1</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10</vt:i4>
      </vt:variant>
    </vt:vector>
  </HeadingPairs>
  <TitlesOfParts>
    <vt:vector size="16" baseType="lpstr">
      <vt:lpstr>.VnMysticalH</vt:lpstr>
      <vt:lpstr>Arial</vt:lpstr>
      <vt:lpstr>Calibri</vt:lpstr>
      <vt:lpstr>Times New Roman</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4</cp:revision>
  <dcterms:created xsi:type="dcterms:W3CDTF">2022-11-23T14:39:59Z</dcterms:created>
  <dcterms:modified xsi:type="dcterms:W3CDTF">2022-11-25T01:13:55Z</dcterms:modified>
</cp:coreProperties>
</file>