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257" r:id="rId4"/>
    <p:sldId id="312" r:id="rId5"/>
    <p:sldId id="18804" r:id="rId6"/>
    <p:sldId id="18806" r:id="rId7"/>
    <p:sldId id="18807" r:id="rId8"/>
    <p:sldId id="18809" r:id="rId9"/>
    <p:sldId id="18808" r:id="rId10"/>
    <p:sldId id="18810" r:id="rId11"/>
    <p:sldId id="18811" r:id="rId12"/>
    <p:sldId id="18812" r:id="rId14"/>
    <p:sldId id="18816" r:id="rId15"/>
    <p:sldId id="18847" r:id="rId16"/>
    <p:sldId id="316" r:id="rId17"/>
    <p:sldId id="18774" r:id="rId18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607"/>
  </p:normalViewPr>
  <p:slideViewPr>
    <p:cSldViewPr showGuides="1">
      <p:cViewPr varScale="1">
        <p:scale>
          <a:sx n="61" d="100"/>
          <a:sy n="61" d="100"/>
        </p:scale>
        <p:origin x="-10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EBF415-0A97-4D80-87D7-6676BB196B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algn="just" eaLnBrk="1" hangingPunct="1">
              <a:spcBef>
                <a:spcPct val="0"/>
              </a:spcBef>
            </a:pPr>
            <a:r>
              <a:rPr dirty="0"/>
              <a:t>Lưu ý thêm về hình ảnh của rùa vàng: Truyền thuyết An Dương Vương </a:t>
            </a:r>
            <a:r>
              <a:rPr dirty="0">
                <a:sym typeface="Wingdings" panose="05000000000000000000" pitchFamily="2" charset="2"/>
              </a:rPr>
              <a:t></a:t>
            </a:r>
            <a:r>
              <a:rPr dirty="0"/>
              <a:t> Hình ảnh rùa vàng là sử giả của Long Quân, tượng trưng cho tổ tiên, khí thiêng sông núi, tư tưởng, tình cảm, trí tuệ của nhân dân.</a:t>
            </a:r>
            <a:endParaRPr sz="1100" dirty="0">
              <a:ea typeface="Calibri" panose="020F0502020204030204" pitchFamily="34" charset="0"/>
            </a:endParaRPr>
          </a:p>
        </p:txBody>
      </p:sp>
      <p:sp>
        <p:nvSpPr>
          <p:cNvPr id="73732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algn="just" eaLnBrk="1" hangingPunct="1">
              <a:spcBef>
                <a:spcPct val="0"/>
              </a:spcBef>
            </a:pPr>
            <a:r>
              <a:rPr dirty="0"/>
              <a:t>Thần cho Lê Lợi mượn gươm ở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Thanh Hoá l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nơi mở đầu cuộc khởi nghĩa nhưng lại đòi gươm ở 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Thăng Long l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nơi kết thúc cuộc kháng chiến. Bối cảnh (Không gian, thời gian) cho mượn gươm v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đòi lại gươm l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rất đúng lúc, lớp lí</a:t>
            </a:r>
            <a:endParaRPr dirty="0"/>
          </a:p>
        </p:txBody>
      </p:sp>
      <p:sp>
        <p:nvSpPr>
          <p:cNvPr id="7475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27649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文本占位符 27650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79876" name="灯片编号占位符 1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A, Nội dung</a:t>
            </a:r>
            <a:endParaRPr lang="vi-VN" altLang="x-none" sz="8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>
              <a:spcBef>
                <a:spcPct val="0"/>
              </a:spcBef>
            </a:pP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- Giải th</a:t>
            </a:r>
            <a:r>
              <a:rPr lang="vi-VN" altLang="x-none" dirty="0">
                <a:latin typeface="Arial" panose="020B0604020202020204" pitchFamily="34" charset="0"/>
                <a:cs typeface="Calibri" panose="020F0502020204030204" pitchFamily="34" charset="0"/>
              </a:rPr>
              <a:t>í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ch tên gọi hồ Gươm, hồ Ho</a:t>
            </a:r>
            <a:r>
              <a:rPr lang="vi-VN" altLang="x-none" dirty="0"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n Kiếm.</a:t>
            </a:r>
            <a:endParaRPr lang="vi-VN" alt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Ca ngợi cuộc kh</a:t>
            </a:r>
            <a:r>
              <a:rPr lang="vi-VN" altLang="x-none" dirty="0">
                <a:latin typeface="Arial" panose="020B0604020202020204" pitchFamily="34" charset="0"/>
                <a:cs typeface="Calibri" panose="020F0502020204030204" pitchFamily="34" charset="0"/>
              </a:rPr>
              <a:t>á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ng chiến ch</a:t>
            </a:r>
            <a:r>
              <a:rPr lang="vi-VN" altLang="x-none" dirty="0">
                <a:latin typeface="Arial" panose="020B0604020202020204" pitchFamily="34" charset="0"/>
                <a:cs typeface="Calibri" panose="020F0502020204030204" pitchFamily="34" charset="0"/>
              </a:rPr>
              <a:t>í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nh nghĩa chống giặc Minh do Lê Lợi lãnh đạo. </a:t>
            </a:r>
            <a:endParaRPr lang="vi-VN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Đề cao, suy tôn vai trò của Lê Lợi - người lãnh đạo cuộc </a:t>
            </a:r>
            <a:endParaRPr lang="vi-VN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Bef>
                <a:spcPct val="0"/>
              </a:spcBef>
              <a:buChar char="•"/>
            </a:pP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 khởi nghĩa Lam Sơn đã được nhân dân hết lòng ủng hộ, </a:t>
            </a:r>
            <a:endParaRPr lang="vi-VN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Bef>
                <a:spcPct val="0"/>
              </a:spcBef>
              <a:buChar char="•"/>
            </a:pP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 c</a:t>
            </a:r>
            <a:r>
              <a:rPr lang="vi-VN" altLang="x-none" dirty="0">
                <a:latin typeface="Arial" panose="020B0604020202020204" pitchFamily="34" charset="0"/>
                <a:cs typeface="Calibri" panose="020F0502020204030204" pitchFamily="34" charset="0"/>
              </a:rPr>
              <a:t>ó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công đ</a:t>
            </a:r>
            <a:r>
              <a:rPr lang="vi-VN" altLang="x-none" dirty="0">
                <a:latin typeface="Arial" panose="020B0604020202020204" pitchFamily="34" charset="0"/>
                <a:cs typeface="Calibri" panose="020F0502020204030204" pitchFamily="34" charset="0"/>
              </a:rPr>
              <a:t>á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nh  đuổi giặc, đem lại th</a:t>
            </a:r>
            <a:r>
              <a:rPr lang="vi-VN" altLang="x-none" dirty="0">
                <a:latin typeface="Arial" panose="020B0604020202020204" pitchFamily="34" charset="0"/>
                <a:cs typeface="Calibri" panose="020F0502020204030204" pitchFamily="34" charset="0"/>
              </a:rPr>
              <a:t>á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i b</a:t>
            </a:r>
            <a:r>
              <a:rPr lang="vi-VN" altLang="x-none" dirty="0">
                <a:latin typeface="Arial" panose="020B0604020202020204" pitchFamily="34" charset="0"/>
                <a:cs typeface="Calibri" panose="020F0502020204030204" pitchFamily="34" charset="0"/>
              </a:rPr>
              <a:t>ì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nh cho đất nước, </a:t>
            </a:r>
            <a:endParaRPr lang="vi-VN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Bef>
                <a:spcPct val="0"/>
              </a:spcBef>
              <a:buChar char="•"/>
            </a:pP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 nhân dân.</a:t>
            </a:r>
            <a:endParaRPr lang="vi-VN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Thể hiện ý nghuyện đoạn kết v</a:t>
            </a:r>
            <a:r>
              <a:rPr lang="vi-VN" altLang="x-none" dirty="0"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kh</a:t>
            </a:r>
            <a:r>
              <a:rPr lang="vi-VN" altLang="x-none" dirty="0">
                <a:latin typeface="Arial" panose="020B0604020202020204" pitchFamily="34" charset="0"/>
                <a:cs typeface="Calibri" panose="020F0502020204030204" pitchFamily="34" charset="0"/>
              </a:rPr>
              <a:t>á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t vọng hòa b</a:t>
            </a:r>
            <a:r>
              <a:rPr lang="vi-VN" altLang="x-none" dirty="0">
                <a:latin typeface="Arial" panose="020B0604020202020204" pitchFamily="34" charset="0"/>
                <a:cs typeface="Calibri" panose="020F0502020204030204" pitchFamily="34" charset="0"/>
              </a:rPr>
              <a:t>ì</a:t>
            </a: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nh </a:t>
            </a:r>
            <a:endParaRPr lang="vi-VN" altLang="x-none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Bef>
                <a:spcPct val="0"/>
              </a:spcBef>
              <a:buChar char="•"/>
            </a:pPr>
            <a:r>
              <a:rPr lang="vi-VN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  của dân tộc</a:t>
            </a:r>
            <a:endParaRPr lang="vi-VN" alt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vi-VN" altLang="x-none" dirty="0">
              <a:latin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80900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280265-4636-4FAA-A015-F107DE30E5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Kết quả hình ảnh cho hồ gươm"/>
          <p:cNvPicPr>
            <a:picLocks noChangeAspect="1"/>
          </p:cNvPicPr>
          <p:nvPr/>
        </p:nvPicPr>
        <p:blipFill>
          <a:blip r:embed="rId1"/>
          <a:srcRect b="12939"/>
          <a:stretch>
            <a:fillRect/>
          </a:stretch>
        </p:blipFill>
        <p:spPr>
          <a:xfrm>
            <a:off x="19050" y="0"/>
            <a:ext cx="121729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77988" y="685800"/>
            <a:ext cx="794067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sz="8000" b="1" dirty="0">
                <a:solidFill>
                  <a:srgbClr val="FF0000"/>
                </a:solidFill>
                <a:latin typeface="Times New Roman" panose="02020603050405020304" pitchFamily="18" charset="0"/>
                <a:ea typeface="#9Slide05 SVNQuarzo" panose="04000000000000000000"/>
              </a:rPr>
              <a:t>Sự tích Hồ Gươm</a:t>
            </a:r>
            <a:endParaRPr sz="8000" b="1" dirty="0">
              <a:solidFill>
                <a:srgbClr val="FF0000"/>
              </a:solidFill>
              <a:latin typeface="Times New Roman" panose="02020603050405020304" pitchFamily="18" charset="0"/>
              <a:ea typeface="#9Slide05 SVNQuarzo" panose="04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2362200" y="457200"/>
            <a:ext cx="7467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800" dirty="0">
                <a:solidFill>
                  <a:srgbClr val="FF0000"/>
                </a:solidFill>
                <a:latin typeface="#9Slide05 SVNBulgary"/>
              </a:rPr>
              <a:t>c/ </a:t>
            </a: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truyện</a:t>
            </a:r>
            <a:endParaRPr lang="en-SG" altLang="x-none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3124200" y="1676400"/>
            <a:ext cx="86868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>
              <a:buNone/>
            </a:pP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Ánh sáng le lói phản lại trên mặt hồ</a:t>
            </a:r>
            <a:endParaRPr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Top 10 Bài văn phát biểu cảm nghĩ truyện &amp;quot;Sự tích Hồ Gươm&amp;quot; hay nhất -  Toplist.vn"/>
          <p:cNvPicPr>
            <a:picLocks noChangeAspect="1" noChangeArrowheads="1"/>
          </p:cNvPicPr>
          <p:nvPr/>
        </p:nvPicPr>
        <p:blipFill rotWithShape="1">
          <a:blip r:embed="rId1"/>
          <a:srcRect r="37870"/>
          <a:stretch>
            <a:fillRect/>
          </a:stretch>
        </p:blipFill>
        <p:spPr bwMode="auto">
          <a:xfrm>
            <a:off x="533400" y="1676400"/>
            <a:ext cx="213741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Vector địa điểm nổi tiếng Hà Nội - KS852 - Kho Stock"/>
          <p:cNvPicPr>
            <a:picLocks noChangeAspect="1" noChangeArrowheads="1"/>
          </p:cNvPicPr>
          <p:nvPr/>
        </p:nvPicPr>
        <p:blipFill rotWithShape="1">
          <a:blip r:embed="rId2"/>
          <a:srcRect l="65000" t="20666" r="10793" b="47333"/>
          <a:stretch>
            <a:fillRect/>
          </a:stretch>
        </p:blipFill>
        <p:spPr bwMode="auto">
          <a:xfrm>
            <a:off x="533400" y="4343400"/>
            <a:ext cx="213741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"/>
          <p:cNvSpPr/>
          <p:nvPr/>
        </p:nvSpPr>
        <p:spPr>
          <a:xfrm>
            <a:off x="3124200" y="4445000"/>
            <a:ext cx="86868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>
              <a:buNone/>
            </a:pP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Hồ Tả Vọng đổi tên th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 hồ Ho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 Kiếm.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3429000" y="2349500"/>
            <a:ext cx="8077200" cy="10144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>
              <a:buNone/>
            </a:pP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Ánh h</a:t>
            </a:r>
            <a:r>
              <a:rPr sz="3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o quang, niềm tự h</a:t>
            </a:r>
            <a:r>
              <a:rPr sz="3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o về chiến công oanh liệt trong sự nghiệp đánh giặc cứu nước. </a:t>
            </a:r>
            <a:endParaRPr sz="3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3429000" y="3452813"/>
            <a:ext cx="8077200" cy="5540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>
              <a:buNone/>
            </a:pPr>
            <a:r>
              <a:rPr sz="3000" dirty="0">
                <a:latin typeface="#9Slide03 Arima Madurai" panose="0000050000000000000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sz="3000" dirty="0">
                <a:latin typeface="#9Slide03 Arima Madurai" panose="00000500000000000000"/>
                <a:cs typeface="Calibri" panose="020F0502020204030204" pitchFamily="34" charset="0"/>
              </a:rPr>
              <a:t> </a:t>
            </a: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Cảnh đẹp, kì ảo v</a:t>
            </a:r>
            <a:r>
              <a:rPr sz="3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 thiêng liêng. </a:t>
            </a:r>
            <a:endParaRPr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3429000" y="5105400"/>
            <a:ext cx="8077200" cy="1477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>
              <a:buNone/>
            </a:pP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Ý</a:t>
            </a: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 nghĩa tượng trưng cho hồn thiêng của sông núi, tổ tiên, sức mạnh của chính nghĩa, của nhân dân.</a:t>
            </a:r>
            <a:endParaRPr sz="3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 descr="Phân tích truyền thuyết: Sự tích Hồ Gươ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5400" y="5486400"/>
            <a:ext cx="1219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7200" dirty="0">
                <a:solidFill>
                  <a:srgbClr val="FF0000"/>
                </a:solidFill>
                <a:latin typeface="#9Slide05 SVNBulgary"/>
              </a:rPr>
              <a:t>3. </a:t>
            </a:r>
            <a:r>
              <a:rPr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 thực v</a:t>
            </a:r>
            <a:r>
              <a:rPr sz="7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kì ảo</a:t>
            </a:r>
            <a:endParaRPr lang="en-SG" altLang="x-none" sz="7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362200" y="1714500"/>
            <a:ext cx="8991600" cy="3429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0" name="Picture 2" descr="Vector Việt Nam 105 - tháp Rùa, hồ Gươm Hà Nội ~ MrPixelVn - Chia sẻ Đồ họa  vector pixel miễn phí"/>
          <p:cNvPicPr>
            <a:picLocks noChangeAspect="1"/>
          </p:cNvPicPr>
          <p:nvPr/>
        </p:nvPicPr>
        <p:blipFill>
          <a:blip r:embed="rId1"/>
          <a:srcRect l="19656" t="5971" r="19409" b="14777"/>
          <a:stretch>
            <a:fillRect/>
          </a:stretch>
        </p:blipFill>
        <p:spPr>
          <a:xfrm>
            <a:off x="0" y="1098550"/>
            <a:ext cx="4354513" cy="466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 flipH="1">
            <a:off x="3733800" y="2133600"/>
            <a:ext cx="7566025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Tổng kết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6" descr="Công ty Thiết Kế Logo Chuyên Nghiệp: Bộ sưu tập những thiết kế lịch sáng  tạo nhất năm 2014"/>
          <p:cNvPicPr>
            <a:picLocks noChangeAspect="1"/>
          </p:cNvPicPr>
          <p:nvPr/>
        </p:nvPicPr>
        <p:blipFill>
          <a:blip r:embed="rId1"/>
          <a:srcRect l="10001" t="9375" r="11430" b="35938"/>
          <a:stretch>
            <a:fillRect/>
          </a:stretch>
        </p:blipFill>
        <p:spPr>
          <a:xfrm>
            <a:off x="0" y="882650"/>
            <a:ext cx="3657600" cy="509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191000" y="2362200"/>
            <a:ext cx="7315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Xây dựng chi tiết kì ảo, tăng sức hấp dẫn cho truyện.</a:t>
            </a:r>
            <a:endParaRPr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47688"/>
            <a:ext cx="5181600" cy="11303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sz="6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Nghệ thuật</a:t>
            </a:r>
            <a:endParaRPr sz="6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4394200"/>
            <a:ext cx="7315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Cách kể chuyện hấp dẫn sinh động.</a:t>
            </a:r>
            <a:endParaRPr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9"/>
          <p:cNvGrpSpPr/>
          <p:nvPr/>
        </p:nvGrpSpPr>
        <p:grpSpPr>
          <a:xfrm>
            <a:off x="2743200" y="554038"/>
            <a:ext cx="8890000" cy="1187450"/>
            <a:chOff x="2023546" y="996576"/>
            <a:chExt cx="7111488" cy="1187076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142917" y="1104492"/>
              <a:ext cx="6992117" cy="1079160"/>
            </a:xfrm>
            <a:prstGeom prst="roundRect">
              <a:avLst>
                <a:gd name="adj" fmla="val 28432"/>
              </a:avLst>
            </a:prstGeom>
            <a:solidFill>
              <a:srgbClr val="FDC57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SVNCookie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8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023546" y="996576"/>
              <a:ext cx="7021325" cy="1079160"/>
            </a:xfrm>
            <a:prstGeom prst="roundRect">
              <a:avLst>
                <a:gd name="adj" fmla="val 2843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SVNCookie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8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569913" y="554038"/>
            <a:ext cx="1692275" cy="5780087"/>
            <a:chOff x="2142566" y="-2457076"/>
            <a:chExt cx="2692701" cy="4640728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2142566" y="-2457076"/>
              <a:ext cx="2692701" cy="4640728"/>
            </a:xfrm>
            <a:prstGeom prst="roundRect">
              <a:avLst>
                <a:gd name="adj" fmla="val 28432"/>
              </a:avLst>
            </a:prstGeom>
            <a:solidFill>
              <a:srgbClr val="FEE6FB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SVNCookie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8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2367378" y="-2301578"/>
              <a:ext cx="2255706" cy="4389637"/>
            </a:xfrm>
            <a:prstGeom prst="roundRect">
              <a:avLst>
                <a:gd name="adj" fmla="val 2843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SVNCookie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8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-5400000">
            <a:off x="-1327150" y="3082925"/>
            <a:ext cx="548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6000" dirty="0">
                <a:solidFill>
                  <a:srgbClr val="FF0000"/>
                </a:solidFill>
                <a:latin typeface="#9Slide05 SVNCookie" panose="020B0606040200020203"/>
              </a:rPr>
              <a:t>2/ Nội dung, Ý nghĩa</a:t>
            </a:r>
            <a:endParaRPr sz="6000" dirty="0">
              <a:solidFill>
                <a:srgbClr val="FF0000"/>
              </a:solidFill>
              <a:latin typeface="#9Slide05 SVNCookie" panose="020B060604020002020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2425" y="847725"/>
            <a:ext cx="86280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buNone/>
            </a:pPr>
            <a:r>
              <a:rPr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Giải thích tên gọi hồ Gươm, hồ Ho</a:t>
            </a:r>
            <a:r>
              <a:rPr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n Kiếm.</a:t>
            </a:r>
            <a:endParaRPr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2774950" y="2092325"/>
            <a:ext cx="8890000" cy="1187450"/>
            <a:chOff x="2023546" y="996576"/>
            <a:chExt cx="7111488" cy="1187076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2142917" y="1104492"/>
              <a:ext cx="6992117" cy="1079160"/>
            </a:xfrm>
            <a:prstGeom prst="roundRect">
              <a:avLst>
                <a:gd name="adj" fmla="val 28432"/>
              </a:avLst>
            </a:prstGeom>
            <a:solidFill>
              <a:srgbClr val="9EDAFF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SVNCookie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8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: Rounded Corners 28"/>
            <p:cNvSpPr/>
            <p:nvPr/>
          </p:nvSpPr>
          <p:spPr>
            <a:xfrm>
              <a:off x="2023546" y="996576"/>
              <a:ext cx="7021325" cy="1079160"/>
            </a:xfrm>
            <a:prstGeom prst="roundRect">
              <a:avLst>
                <a:gd name="adj" fmla="val 2843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SVNCookie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8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92425" y="2246313"/>
            <a:ext cx="83089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0" hangingPunct="0">
              <a:buNone/>
            </a:pPr>
            <a:r>
              <a:rPr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Ca ngợi cuộc kháng chiến chính nghĩa chống giặc Minh do Lê Lợi lãnh đạo. </a:t>
            </a:r>
            <a:endParaRPr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Group 30"/>
          <p:cNvGrpSpPr/>
          <p:nvPr/>
        </p:nvGrpSpPr>
        <p:grpSpPr>
          <a:xfrm>
            <a:off x="2743200" y="3592513"/>
            <a:ext cx="8890000" cy="1187450"/>
            <a:chOff x="2023546" y="996576"/>
            <a:chExt cx="7111488" cy="1187076"/>
          </a:xfrm>
        </p:grpSpPr>
        <p:sp>
          <p:nvSpPr>
            <p:cNvPr id="32" name="Rectangle: Rounded Corners 31"/>
            <p:cNvSpPr/>
            <p:nvPr/>
          </p:nvSpPr>
          <p:spPr>
            <a:xfrm>
              <a:off x="2142917" y="1104492"/>
              <a:ext cx="6992117" cy="1079160"/>
            </a:xfrm>
            <a:prstGeom prst="roundRect">
              <a:avLst>
                <a:gd name="adj" fmla="val 28432"/>
              </a:avLst>
            </a:prstGeom>
            <a:solidFill>
              <a:srgbClr val="D5B8EA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SVNCookie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8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2023546" y="996576"/>
              <a:ext cx="7021325" cy="1079160"/>
            </a:xfrm>
            <a:prstGeom prst="roundRect">
              <a:avLst>
                <a:gd name="adj" fmla="val 2843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SVNCookie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8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24175" y="3821113"/>
            <a:ext cx="85963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buNone/>
            </a:pPr>
            <a:r>
              <a:rPr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Đề cao, suy tôn vai trò của Lê Lợi </a:t>
            </a:r>
            <a:endParaRPr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2774950" y="5146675"/>
            <a:ext cx="8890000" cy="1187450"/>
            <a:chOff x="2023546" y="996576"/>
            <a:chExt cx="7111488" cy="1187076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2142917" y="1104492"/>
              <a:ext cx="6992117" cy="1079160"/>
            </a:xfrm>
            <a:prstGeom prst="roundRect">
              <a:avLst>
                <a:gd name="adj" fmla="val 28432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SVNCookie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8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2023546" y="996576"/>
              <a:ext cx="7021325" cy="1079160"/>
            </a:xfrm>
            <a:prstGeom prst="roundRect">
              <a:avLst>
                <a:gd name="adj" fmla="val 2843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2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SVNCookie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82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SVNCookie" panose="020B0606040200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94025" y="5273675"/>
            <a:ext cx="82073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0" hangingPunct="0">
              <a:buNone/>
            </a:pPr>
            <a:r>
              <a:rPr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Thể hiện ý nguyện đoạn kết v</a:t>
            </a:r>
            <a:r>
              <a:rPr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 khát vọng hòa bình của dân tộc</a:t>
            </a:r>
            <a:endParaRPr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34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: Rounded Corners 4"/>
          <p:cNvSpPr/>
          <p:nvPr/>
        </p:nvSpPr>
        <p:spPr>
          <a:xfrm>
            <a:off x="2362200" y="1714500"/>
            <a:ext cx="8991600" cy="3429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0" name="Picture 2" descr="Vector Việt Nam 105 - tháp Rùa, hồ Gươm Hà Nội ~ MrPixelVn - Chia sẻ Đồ họa  vector pixel miễn phí"/>
          <p:cNvPicPr>
            <a:picLocks noChangeAspect="1"/>
          </p:cNvPicPr>
          <p:nvPr/>
        </p:nvPicPr>
        <p:blipFill>
          <a:blip r:embed="rId1"/>
          <a:srcRect l="19656" t="5971" r="19409" b="14777"/>
          <a:stretch>
            <a:fillRect/>
          </a:stretch>
        </p:blipFill>
        <p:spPr>
          <a:xfrm>
            <a:off x="0" y="1098550"/>
            <a:ext cx="4354513" cy="466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 flipH="1">
            <a:off x="3733800" y="2133600"/>
            <a:ext cx="7566025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</a:t>
            </a:r>
            <a:endParaRPr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endParaRPr lang="en-SG" altLang="x-none" sz="8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Tranh Mầm non Sự tích Hồ Gươm - Tư liệu - Nguyễn Thị Diễm - Website của  Nguyễn Thị Diễm"/>
          <p:cNvPicPr>
            <a:picLocks noChangeAspect="1"/>
          </p:cNvPicPr>
          <p:nvPr/>
        </p:nvPicPr>
        <p:blipFill>
          <a:blip r:embed="rId1"/>
          <a:srcRect b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4838700"/>
            <a:ext cx="1219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7200" dirty="0">
                <a:solidFill>
                  <a:srgbClr val="FF0000"/>
                </a:solidFill>
                <a:latin typeface="#9Slide05 SVNBulgary"/>
              </a:rPr>
              <a:t>1. </a:t>
            </a:r>
            <a:r>
              <a:rPr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Quân cho mượn gươm</a:t>
            </a:r>
            <a:endParaRPr lang="en-SG" altLang="x-none" sz="7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2362200" y="411163"/>
            <a:ext cx="7467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800" dirty="0">
                <a:solidFill>
                  <a:srgbClr val="FF0000"/>
                </a:solidFill>
                <a:latin typeface="#9Slide05 SVNBulgary"/>
              </a:rPr>
              <a:t>a/ </a:t>
            </a: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 cảnh cho mượn gươm</a:t>
            </a:r>
            <a:endParaRPr lang="en-SG" altLang="x-none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334963" y="1730375"/>
            <a:ext cx="11476037" cy="1165225"/>
            <a:chOff x="152400" y="1709803"/>
            <a:chExt cx="11476183" cy="1165721"/>
          </a:xfrm>
        </p:grpSpPr>
        <p:sp>
          <p:nvSpPr>
            <p:cNvPr id="4" name="Rectangle 3"/>
            <p:cNvSpPr/>
            <p:nvPr/>
          </p:nvSpPr>
          <p:spPr>
            <a:xfrm>
              <a:off x="1447816" y="1752684"/>
              <a:ext cx="10180767" cy="11228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8156" y="1871797"/>
              <a:ext cx="9874376" cy="8639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16" name="TextBox 9"/>
            <p:cNvSpPr txBox="1"/>
            <p:nvPr/>
          </p:nvSpPr>
          <p:spPr>
            <a:xfrm>
              <a:off x="1676400" y="2057400"/>
              <a:ext cx="976016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0" hangingPunct="0">
                <a:buNone/>
              </a:pPr>
              <a:r>
                <a:rPr sz="32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Thời gian: Thế kỉ XV, đất nước ta bị giặc Minh đô hộ</a:t>
              </a:r>
              <a:endParaRPr sz="4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25617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2400" y="1709803"/>
              <a:ext cx="1158679" cy="115867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Group 20"/>
          <p:cNvGrpSpPr/>
          <p:nvPr/>
        </p:nvGrpSpPr>
        <p:grpSpPr>
          <a:xfrm>
            <a:off x="312738" y="3392488"/>
            <a:ext cx="11498262" cy="1255712"/>
            <a:chOff x="130054" y="3085899"/>
            <a:chExt cx="11498529" cy="1255236"/>
          </a:xfrm>
        </p:grpSpPr>
        <p:sp>
          <p:nvSpPr>
            <p:cNvPr id="6" name="Rectangle 5"/>
            <p:cNvSpPr/>
            <p:nvPr/>
          </p:nvSpPr>
          <p:spPr>
            <a:xfrm>
              <a:off x="1447710" y="3200156"/>
              <a:ext cx="10180873" cy="1123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8050" y="3352498"/>
              <a:ext cx="9874479" cy="8648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612" name="Picture 12"/>
            <p:cNvPicPr>
              <a:picLocks noChangeAspect="1"/>
            </p:cNvPicPr>
            <p:nvPr/>
          </p:nvPicPr>
          <p:blipFill>
            <a:blip r:embed="rId2"/>
            <a:srcRect l="34131" t="17041" r="19482" b="32706"/>
            <a:stretch>
              <a:fillRect/>
            </a:stretch>
          </p:blipFill>
          <p:spPr>
            <a:xfrm>
              <a:off x="130054" y="3085899"/>
              <a:ext cx="1158679" cy="12552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3" name="TextBox 14"/>
            <p:cNvSpPr txBox="1"/>
            <p:nvPr/>
          </p:nvSpPr>
          <p:spPr>
            <a:xfrm>
              <a:off x="1676400" y="3527760"/>
              <a:ext cx="609600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sz="3200" dirty="0">
                  <a:latin typeface="Times New Roman" panose="02020603050405020304" pitchFamily="18" charset="0"/>
                  <a:cs typeface="Calibri" panose="020F0502020204030204" pitchFamily="34" charset="0"/>
                </a:rPr>
                <a:t>Nhân dân khổ cực lầm than</a:t>
              </a:r>
              <a:endParaRPr sz="32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182563" y="5076825"/>
            <a:ext cx="11628437" cy="1476375"/>
            <a:chOff x="0" y="4551912"/>
            <a:chExt cx="11628583" cy="1475862"/>
          </a:xfrm>
        </p:grpSpPr>
        <p:sp>
          <p:nvSpPr>
            <p:cNvPr id="8" name="Rectangle 7"/>
            <p:cNvSpPr/>
            <p:nvPr/>
          </p:nvSpPr>
          <p:spPr>
            <a:xfrm>
              <a:off x="1447818" y="4832802"/>
              <a:ext cx="10180765" cy="11235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8157" y="4953410"/>
              <a:ext cx="9874374" cy="8633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608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551912"/>
              <a:ext cx="1475862" cy="14758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9" name="TextBox 18"/>
            <p:cNvSpPr txBox="1"/>
            <p:nvPr/>
          </p:nvSpPr>
          <p:spPr>
            <a:xfrm>
              <a:off x="1676400" y="5105400"/>
              <a:ext cx="976016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 quân Lam Sơn còn yếu nên nhiều lần bị thua </a:t>
              </a:r>
              <a:endParaRPr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2362200" y="411163"/>
            <a:ext cx="7467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Cách cho mượn gươm</a:t>
            </a:r>
            <a:endParaRPr lang="en-SG" altLang="x-none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"/>
          <p:cNvSpPr/>
          <p:nvPr/>
        </p:nvSpPr>
        <p:spPr>
          <a:xfrm>
            <a:off x="381000" y="1865313"/>
            <a:ext cx="5918200" cy="10763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457200" indent="-457200" algn="just" eaLnBrk="0" hangingPunct="0">
              <a:buFont typeface="Wingdings" panose="05000000000000000000" pitchFamily="2" charset="2"/>
              <a:buChar char="ü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Thận 3 lần đều kéo lưới được 1 lưỡi gươm (Dưới nước)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1"/>
          <p:cNvSpPr/>
          <p:nvPr/>
        </p:nvSpPr>
        <p:spPr>
          <a:xfrm>
            <a:off x="381000" y="3384550"/>
            <a:ext cx="5918200" cy="10779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457200" indent="-457200" algn="just" eaLnBrk="0" hangingPunct="0">
              <a:buFont typeface="Wingdings" panose="05000000000000000000" pitchFamily="2" charset="2"/>
              <a:buChar char="ü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Lợi chạy giặc bắt được chuôi gươm (Trên rừng)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1"/>
          <p:cNvSpPr/>
          <p:nvPr/>
        </p:nvSpPr>
        <p:spPr>
          <a:xfrm>
            <a:off x="7620000" y="1755775"/>
            <a:ext cx="4241800" cy="10779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>
              <a:buNone/>
            </a:pP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sz="3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N</a:t>
            </a: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hận gươm không dễ d</a:t>
            </a: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ng, có thử thách.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584950" y="1752600"/>
            <a:ext cx="838200" cy="286543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1"/>
          <p:cNvSpPr/>
          <p:nvPr/>
        </p:nvSpPr>
        <p:spPr>
          <a:xfrm>
            <a:off x="7620000" y="3186113"/>
            <a:ext cx="4241800" cy="1568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>
              <a:buNone/>
            </a:pP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K</a:t>
            </a: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ết hợp miền ngược  với miền xuôi mới tạo ra sức mạnh</a:t>
            </a:r>
            <a:r>
              <a:rPr sz="3200" dirty="0">
                <a:solidFill>
                  <a:srgbClr val="0070C0"/>
                </a:solidFill>
                <a:latin typeface="#9Slide03 Arima Madurai" panose="00000500000000000000"/>
                <a:cs typeface="Calibri" panose="020F0502020204030204" pitchFamily="34" charset="0"/>
              </a:rPr>
              <a:t>.</a:t>
            </a:r>
            <a:endParaRPr sz="3200" dirty="0">
              <a:solidFill>
                <a:srgbClr val="0070C0"/>
              </a:solidFill>
              <a:latin typeface="#9Slide03 Arima Madurai" panose="00000500000000000000"/>
              <a:ea typeface="#9Slide03 Arima Madurai" panose="00000500000000000000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381000" y="5334000"/>
            <a:ext cx="10134600" cy="10779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457200" indent="-457200" algn="just" eaLnBrk="0" hangingPunct="0">
              <a:buFont typeface="Wingdings" panose="05000000000000000000" pitchFamily="2" charset="2"/>
              <a:buChar char="ü"/>
            </a:pPr>
            <a:r>
              <a:rPr sz="3200" dirty="0">
                <a:latin typeface="#9Slide03 Arima Madurai" panose="00000500000000000000"/>
                <a:cs typeface="Calibri" panose="020F0502020204030204" pitchFamily="34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</a:rPr>
              <a:t>Gươm có chữ “Thuận thiên” </a:t>
            </a: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Cuộc khởi nghĩa chính nghĩa; h</a:t>
            </a:r>
            <a:r>
              <a:rPr sz="3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ợp ý trời, lòng dân; được thần linh ủng hộ.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08524">
            <a:off x="10491788" y="4902200"/>
            <a:ext cx="1608137" cy="168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3" grpId="0"/>
      <p:bldP spid="24" grpId="0"/>
      <p:bldP spid="2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2362200" y="411163"/>
            <a:ext cx="7467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Gươm thần tỏa sáng</a:t>
            </a:r>
            <a:endParaRPr lang="en-SG" altLang="x-none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7651" name="Table 27650"/>
          <p:cNvGraphicFramePr/>
          <p:nvPr/>
        </p:nvGraphicFramePr>
        <p:xfrm>
          <a:off x="114300" y="1524000"/>
          <a:ext cx="11925300" cy="3886200"/>
        </p:xfrm>
        <a:graphic>
          <a:graphicData uri="http://schemas.openxmlformats.org/drawingml/2006/table">
            <a:tbl>
              <a:tblPr/>
              <a:tblGrid>
                <a:gridCol w="6011863"/>
                <a:gridCol w="5913437"/>
              </a:tblGrid>
              <a:tr h="893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quân trước khi có gươm</a:t>
                      </a:r>
                      <a:endParaRPr lang="en-US" sz="3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77" marR="42277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quân sau khi có gươm</a:t>
                      </a:r>
                      <a:endParaRPr lang="en-US" sz="3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77" marR="42277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0685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Non yếu</a:t>
                      </a:r>
                      <a:endParaRPr sz="3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Trốn tránh</a:t>
                      </a:r>
                      <a:endParaRPr sz="3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Ăn uống khổ sở</a:t>
                      </a:r>
                      <a:endParaRPr lang="en-US" sz="3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Nhuệ khí tăng tiến</a:t>
                      </a:r>
                      <a:endParaRPr sz="3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Xông xáo tìm địch</a:t>
                      </a:r>
                      <a:endParaRPr sz="3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Đầy đủ, chiếm được các kho lương của địch</a:t>
                      </a:r>
                      <a:endParaRPr lang="en-US" sz="3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77" marR="42277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3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Bị động v</a:t>
                      </a: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à</a:t>
                      </a: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yếu thế</a:t>
                      </a:r>
                      <a:endParaRPr lang="en-US" sz="3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77" marR="42277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Chủ động v</a:t>
                      </a: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Wingdings" panose="05000000000000000000" pitchFamily="2" charset="2"/>
                        </a:rPr>
                        <a:t>à</a:t>
                      </a:r>
                      <a:r>
                        <a:rPr sz="3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lớn mạnh</a:t>
                      </a:r>
                      <a:endParaRPr lang="en-US" sz="3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2277" marR="42277" marT="0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08524">
            <a:off x="4700588" y="3590925"/>
            <a:ext cx="1609725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"/>
          <p:cNvSpPr/>
          <p:nvPr/>
        </p:nvSpPr>
        <p:spPr>
          <a:xfrm>
            <a:off x="190500" y="5627688"/>
            <a:ext cx="11849100" cy="10779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>
              <a:buNone/>
            </a:pPr>
            <a:r>
              <a:rPr sz="3200" dirty="0">
                <a:solidFill>
                  <a:srgbClr val="7030A0"/>
                </a:solidFill>
                <a:latin typeface="#9Slide03 Arima Madurai" panose="0000050000000000000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 ngợi sức mạnh vô địch của tinh thần yêu nước; ý chí chiến đấu của nghĩa quân, của khối đại đo</a:t>
            </a: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 kết to</a:t>
            </a: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 dân.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Tranh chuyện: Sự tích Hồ Gươm - Thư viện mầm n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5257800"/>
            <a:ext cx="1219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Long Quân đòi lại gươm</a:t>
            </a:r>
            <a:endParaRPr lang="en-SG" altLang="x-none" sz="7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2362200" y="457200"/>
            <a:ext cx="7467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Bối cảnh trả gươm</a:t>
            </a:r>
            <a:endParaRPr lang="en-SG" altLang="x-none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990600" y="2362200"/>
            <a:ext cx="4495800" cy="3886200"/>
            <a:chOff x="5181600" y="2628900"/>
            <a:chExt cx="3962400" cy="3771900"/>
          </a:xfrm>
        </p:grpSpPr>
        <p:sp>
          <p:nvSpPr>
            <p:cNvPr id="6" name="Pentagon 5"/>
            <p:cNvSpPr/>
            <p:nvPr/>
          </p:nvSpPr>
          <p:spPr>
            <a:xfrm>
              <a:off x="5181600" y="2628900"/>
              <a:ext cx="3962400" cy="3771900"/>
            </a:xfrm>
            <a:prstGeom prst="pentag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5334108" y="2781441"/>
              <a:ext cx="3657385" cy="3543860"/>
            </a:xfrm>
            <a:prstGeom prst="pentag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6532685" y="2252024"/>
            <a:ext cx="4495800" cy="3886200"/>
            <a:chOff x="5181600" y="2628900"/>
            <a:chExt cx="3962400" cy="37719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" name="Pentagon 16"/>
            <p:cNvSpPr/>
            <p:nvPr/>
          </p:nvSpPr>
          <p:spPr>
            <a:xfrm>
              <a:off x="5181600" y="2628900"/>
              <a:ext cx="3962400" cy="3771900"/>
            </a:xfrm>
            <a:prstGeom prst="pent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>
              <a:off x="5334000" y="2781300"/>
              <a:ext cx="3657600" cy="3543300"/>
            </a:xfrm>
            <a:prstGeom prst="pentagon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4351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606550" y="3960813"/>
            <a:ext cx="3346450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buNone/>
            </a:pPr>
            <a:r>
              <a:rPr sz="3600" dirty="0">
                <a:latin typeface="Times New Roman" panose="02020603050405020304" pitchFamily="18" charset="0"/>
                <a:cs typeface="Calibri" panose="020F0502020204030204" pitchFamily="34" charset="0"/>
              </a:rPr>
              <a:t>Chiến tranh kết thúc, đất nước ho</a:t>
            </a:r>
            <a:r>
              <a:rPr sz="36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bình</a:t>
            </a:r>
            <a:r>
              <a:rPr sz="3600" dirty="0">
                <a:latin typeface="#9Slide03 Arima Madurai" panose="00000500000000000000"/>
                <a:cs typeface="Calibri" panose="020F0502020204030204" pitchFamily="34" charset="0"/>
              </a:rPr>
              <a:t>.</a:t>
            </a:r>
            <a:endParaRPr sz="1400" dirty="0">
              <a:latin typeface="#9Slide03 Arima Madurai" panose="00000500000000000000"/>
              <a:ea typeface="#9Slide03 Arima Madurai" panose="0000050000000000000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3959225"/>
            <a:ext cx="334645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buNone/>
            </a:pPr>
            <a:r>
              <a:rPr sz="3600" dirty="0">
                <a:latin typeface="Times New Roman" panose="02020603050405020304" pitchFamily="18" charset="0"/>
                <a:cs typeface="Calibri" panose="020F0502020204030204" pitchFamily="34" charset="0"/>
              </a:rPr>
              <a:t>Lê Lợi lên l</a:t>
            </a:r>
            <a:r>
              <a:rPr sz="36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Calibri" panose="020F0502020204030204" pitchFamily="34" charset="0"/>
              </a:rPr>
              <a:t>m vua, dời đô về Thăng Long</a:t>
            </a:r>
            <a:endParaRPr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5556" t="18147" r="4445" b="28889"/>
          <a:stretch>
            <a:fillRect/>
          </a:stretch>
        </p:blipFill>
        <p:spPr>
          <a:xfrm>
            <a:off x="7575550" y="1600200"/>
            <a:ext cx="2482850" cy="1462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2362200" y="460375"/>
            <a:ext cx="7467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Quá trình trả gươm</a:t>
            </a:r>
            <a:endParaRPr lang="en-SG" altLang="x-none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401638" y="1703388"/>
            <a:ext cx="3429000" cy="4727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8382000" y="1673225"/>
            <a:ext cx="3429000" cy="4727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38" y="2122488"/>
            <a:ext cx="3103562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</a:rPr>
              <a:t>- Rùa V</a:t>
            </a:r>
            <a:r>
              <a:rPr sz="32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</a:rPr>
              <a:t>ng đến xin lại gươm thần</a:t>
            </a:r>
            <a:endParaRPr sz="3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sz="3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</a:rPr>
              <a:t>- Nh</a:t>
            </a:r>
            <a:r>
              <a:rPr sz="32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</a:rPr>
              <a:t> vua không hề đắn đo m</a:t>
            </a:r>
            <a:r>
              <a:rPr sz="32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</a:rPr>
              <a:t> sẵn s</a:t>
            </a:r>
            <a:r>
              <a:rPr sz="32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</a:rPr>
              <a:t>ng trao trả gươm</a:t>
            </a:r>
            <a:endParaRPr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8200" y="1905000"/>
            <a:ext cx="3255963" cy="4246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T</a:t>
            </a: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</a:rPr>
              <a:t>hể hiện ước vọng hòa bình của dân tộc ta.</a:t>
            </a:r>
            <a:endParaRPr sz="3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sz="1600" dirty="0">
              <a:latin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buNone/>
            </a:pP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sz="3200" dirty="0">
                <a:latin typeface="Times New Roman" panose="02020603050405020304" pitchFamily="18" charset="0"/>
                <a:cs typeface="Calibri" panose="020F0502020204030204" pitchFamily="34" charset="0"/>
              </a:rPr>
              <a:t>Lời nhắc nhở, cảnh báo đối với những kẻ thù còn đang lăm le xâm lược nước ta </a:t>
            </a:r>
            <a:endParaRPr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Sự Tích Hồ Gươm | Tiếng Việt Thực Hành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95775" y="2688600"/>
            <a:ext cx="3600450" cy="2496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3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1927</Words>
  <Application>WPS Presentation</Application>
  <PresentationFormat>Custom</PresentationFormat>
  <Paragraphs>117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#9Slide05 SVNQuarzo</vt:lpstr>
      <vt:lpstr>Times New Roman</vt:lpstr>
      <vt:lpstr>#9Slide03 Arima Madurai</vt:lpstr>
      <vt:lpstr>#9Slide03 Arima Madurai Black</vt:lpstr>
      <vt:lpstr>#9Slide05 SVNBulgary</vt:lpstr>
      <vt:lpstr>Segoe UI</vt:lpstr>
      <vt:lpstr>Microsoft YaHei</vt:lpstr>
      <vt:lpstr>#9Slide05 SVNCookie</vt:lpstr>
      <vt:lpstr>Arial Unicode MS</vt:lpstr>
      <vt:lpstr>#9Slide03 Arima Madurai Black</vt:lpstr>
      <vt:lpstr>#9Slide05 SVNCookie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Đậu Đậu</cp:lastModifiedBy>
  <cp:revision>70</cp:revision>
  <dcterms:created xsi:type="dcterms:W3CDTF">2018-07-10T05:26:15Z</dcterms:created>
  <dcterms:modified xsi:type="dcterms:W3CDTF">2022-11-23T15:11:27Z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0FF38F97E58F4A5CBDA2E11FF87426AA</vt:lpwstr>
  </property>
  <property fmtid="{D5CDD505-2E9C-101B-9397-08002B2CF9AE}" pid="3" name="KSOProductBuildVer">
    <vt:lpwstr>1033-11.2.0.11380</vt:lpwstr>
  </property>
</Properties>
</file>