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sldIdLst>
    <p:sldId id="256" r:id="rId7"/>
    <p:sldId id="307" r:id="rId8"/>
    <p:sldId id="306" r:id="rId9"/>
    <p:sldId id="258" r:id="rId10"/>
    <p:sldId id="266" r:id="rId11"/>
    <p:sldId id="311" r:id="rId12"/>
    <p:sldId id="312" r:id="rId13"/>
    <p:sldId id="320" r:id="rId14"/>
    <p:sldId id="310" r:id="rId15"/>
    <p:sldId id="269" r:id="rId16"/>
    <p:sldId id="293" r:id="rId17"/>
    <p:sldId id="260" r:id="rId18"/>
    <p:sldId id="261" r:id="rId19"/>
    <p:sldId id="262" r:id="rId20"/>
    <p:sldId id="294" r:id="rId21"/>
    <p:sldId id="295" r:id="rId22"/>
    <p:sldId id="313" r:id="rId23"/>
    <p:sldId id="314" r:id="rId24"/>
    <p:sldId id="315" r:id="rId25"/>
    <p:sldId id="317" r:id="rId26"/>
    <p:sldId id="318" r:id="rId27"/>
    <p:sldId id="319" r:id="rId28"/>
    <p:sldId id="324" r:id="rId29"/>
    <p:sldId id="325" r:id="rId30"/>
    <p:sldId id="326" r:id="rId31"/>
    <p:sldId id="327" r:id="rId32"/>
    <p:sldId id="328" r:id="rId33"/>
    <p:sldId id="329" r:id="rId34"/>
    <p:sldId id="274" r:id="rId35"/>
    <p:sldId id="332" r:id="rId36"/>
    <p:sldId id="330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7" d="100"/>
          <a:sy n="37" d="100"/>
        </p:scale>
        <p:origin x="1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B5750-603B-4502-B3EB-00D731F6A7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9058D8-C348-4BE5-8AA8-2AFB304CD9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94DDCD-3471-4499-80D8-18F11F435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461D4-95F7-4ACA-B503-1C757C95801A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57F41D-4836-43C6-93B0-5289CA44B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767CC7-9086-400A-8FF5-71692814F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B296F-4D5D-434D-ACB6-A2C8D7CBE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573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E6107-8840-49C9-B712-129B78AC6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A1F488-6532-4FC1-A7AB-E60B0EEE7E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05337C-9162-4695-8656-968832664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461D4-95F7-4ACA-B503-1C757C95801A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7A4BD-5610-4C2D-9446-14F775F05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3D741-3F97-4437-8F6A-B7B6F16F2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B296F-4D5D-434D-ACB6-A2C8D7CBE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880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EA6E6A-AB9F-49C2-9837-2B0E2B4C7B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A52F70-8607-43BA-B557-B78696CB87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E24420-6113-4673-B6AD-F545112AD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461D4-95F7-4ACA-B503-1C757C95801A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19D8BA-4C80-43F3-823E-5197BAA6E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9F6875-0245-4EC9-AA84-408933D61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B296F-4D5D-434D-ACB6-A2C8D7CBE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477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BCF778B-42AD-47E4-8025-489455AEB4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5DE34BB-E7AB-4F37-86A8-63F05DFCD1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3572A64-86DC-4C27-80D1-100EEE1C67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AEB3C1-097D-4C2E-9B64-B8D7B21D02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99849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B3B2D2C-4055-49FA-B674-B1DB5B2FFF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909E99E-1F21-4398-9EFA-0699FD7093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0D98961-A8A9-4EF5-B265-57F40DE12D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FB1FA3-0192-4C70-89D7-52E20214FD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3695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BF9FD0C-9849-4A40-BFF4-D62DE6061F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BAF8968-90DA-4A0B-841F-3190B7FC67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D821701-64E2-45E2-A9EF-5F29162E30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745545-E387-4AD5-821A-E8AA0D03A1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725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CD1C54-5983-4348-9090-0F69CAB659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E39C96-5173-4B20-95B6-16AF669F0C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11AC86-4896-4A9A-9A88-393CAB4F91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4D7518-F1FA-42BA-8906-9F1B9712B0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88401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B3FA1F9-FDC8-471C-A1DF-3AECDD6F33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36ADCF4-D0EC-4A25-8211-4A2E0D9AFD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0757FAF-B2EE-4079-B41A-F8592C6402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87D152-0DC9-4317-85C5-627B8DCB60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48579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CA08083-AF94-4CE6-B523-858B4BF943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E393AAF-15EB-4860-A052-15CC9C23C8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D03728E-2AC4-4BF0-AAEC-7E07AF00B7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E30906-977B-4A0C-96B9-23965FCB30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28883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1ABC25B-FD16-4372-8AB2-4F48784266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1FCB5ED-31C6-46A3-A589-27807061A8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D10F1DC-4B65-4A72-BD1B-37AB610668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BEA97D-7F7F-47EB-A13F-FA5D7B18DD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66439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B1E96A-D5F7-4C12-8596-962AB65B94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18C0EB-153C-4217-84D0-06A4B6050A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03F651-11E6-4D27-B621-2A37BEF6D1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F63007-8C01-4B18-B551-0C0A2B8701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610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9C0F3-D282-4399-89A1-20BAB7368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356E9-CE1B-4281-975F-B907EF9A12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9EE7EB-B577-432F-A31A-C9D3CF94E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461D4-95F7-4ACA-B503-1C757C95801A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416DC5-3900-47AC-84F8-627653E27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339BEE-45E1-45AD-9F78-A584E2AF8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B296F-4D5D-434D-ACB6-A2C8D7CBE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4472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03FB17-1D98-4E86-929A-DFB7191574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E3CBA7-6225-4F85-9A24-71C3554A83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F80C44-6177-4631-A319-EFA630859E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D02698-2AD7-4600-AF7D-2BBC491ADD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43499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27BCF7C-7795-4AFD-8C02-3D5E038BAB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3842EF3-1C6F-4CDD-B73E-B9C57D301F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474CC9B-1443-4EC6-99C3-B9BC3FEC97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C26FDE-3986-4729-9577-2EDB66B260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82916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2347812-510C-4563-A42A-E4814FC017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4AB85EA-9838-4AAE-BABD-3CCD04716E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FF8B18C-BD1C-4091-95FF-E65EDF3FEC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B886CC-ECD2-438A-9DA1-43A70857C3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27766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F5E75AD-A506-4465-8689-41229B4276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BD840F2-679A-4654-832E-AAE043922F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4B34DD5-7833-44AF-B4C8-6866B5AC7D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D93544-32B6-4820-AED1-4B379DF420F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046920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D35D074-86D6-4902-BCE5-C5026BD6D1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5F0F799-4BD6-4FFF-BD0B-4677A0BB23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C433613-F778-41BF-91D1-B4FC6A982E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8506D8-1B17-408B-9A9C-2BB812E8D16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557551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3D73218-6B3F-4A65-9026-AC0C708BA3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9E391ED-BE02-4F2E-8C6C-6D9C4142C4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E7B0264-6F24-4D84-A406-8D375E40E1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D4A87F-FC10-414E-8801-F3D062042C3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32133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AA6A1C-53DE-428F-B2A4-88DBCAB5E4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7C7523-7042-469B-A6A3-CE4BA4B2B8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3C4CB1-0BCE-48FA-94DB-F59C37B119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D4B46E-8B1D-40EA-9CA7-607F45494B9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842847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5887288-41DE-435D-9E8B-35C487097B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045C4AD-75DE-427F-829A-B8591B075E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D77453F-A97F-4C29-B40C-492D773F43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80C655-7AAA-45FD-9475-A21110A6CCD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050560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4E2E1BA-1757-4512-8F5E-2E22FF09A1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CAE6DF7-E24B-45E5-9AEF-70A8E9BABD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9D2D24C-2478-462E-B4D8-52166FC01A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F7802C-2961-4BB8-80F8-40B62296060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600706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71ED33E-8CDB-42C5-B164-6E33E9D005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9769DBA-0706-4736-A63C-8F9345BBCF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EDB0E97-296D-419A-B90B-7FFDCEB063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B86CBA-E969-431F-80E4-7D4519BF8D0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54065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5A5FE-0C12-408F-B64B-5B4F853C8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FB92F3-787A-4644-AABC-ECB770ED71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CB3920-4824-4ECF-9BC8-DC58D9EC1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461D4-95F7-4ACA-B503-1C757C95801A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1BA90C-62DB-42ED-BE57-244170B8A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0F7202-83B2-48D3-A2ED-692FA401D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B296F-4D5D-434D-ACB6-A2C8D7CBE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7974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3817BD-3678-40D1-933A-9E6E194703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96D553-F39D-4ADB-A8E4-08A1C8DFBF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3ED451-277E-4CB0-8FA4-CA07D59513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AC4A14-F56D-4DF5-AF07-7B4C3618B14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597703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3EC517-AD83-4C79-A555-E69CE2FFB9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21FB85-3B4A-41A8-B4AA-95543A4175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1B100F-4E0A-4B2D-8D41-F78CEDFBCD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A558DD-9EB0-4C13-B08F-755E52E1AC4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555413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DD7EA15-4717-483C-83E6-F1D0EEF792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EB35342-CE35-48A4-87C4-408EA13AB3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FA0D3D8-7B38-4995-93F1-4A57DA84A2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11F8DF-89B4-4AB4-BD88-CD53BDB7852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120743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E05A32F-7051-4E59-A34A-8C7656A0EE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E485862-8851-4AA7-9736-75337DC059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9890036-4E1F-401D-AE1E-3C1BC078A0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7445A6-0199-465D-9640-C775AB54829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925833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FBC6BF2-9EFD-4CCC-B1E7-1C5A1565F9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C5CEE1E-A235-46EF-806C-F29478459C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78E5D16-A22F-4C4B-BEF1-A454050CE6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2F91E6-B50D-41D8-A66C-F9D38D5F1AA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38753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E4F5E27-01CE-437F-A107-4C9B24D037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298AED7-319B-4D1D-8683-35C31C20FF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B2371E0-53DA-447E-95AE-A1B974AD24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0C49DD-E265-4936-B109-D8A5E88BE0B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918429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AD3B8B5-C3A0-410B-BAA4-3666E4D527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ABAFB5E-3AA8-43C1-9202-DD6637FECA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7D0103E-9910-430B-8BF9-94BC88A65B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6B6B15-B22F-46CF-823B-FC9C17EBCDE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27976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EF3E81-206A-47CF-9835-A93DB68645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86FA38-2654-43C1-8422-426C6AD9C5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191B51-8F95-4D80-8BCE-48D8183CC5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76FCE0-BF5E-409F-93EF-2900528AF88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607455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0F08542-C1D1-442C-BF16-E36A003B70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9B9204A-D64B-47F1-B5F7-FC0DA5E45F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8E4B2B0-5560-4834-BB11-2E9414D120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8DD901-6336-4491-8B34-1EBDAB03879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153756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98010A0-EB34-4EA7-8915-4C667E5DEE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A3B18A5-5A3E-4405-AAB6-F2A3995B58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D91448F-4A59-4234-8898-86D94B8DCC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D3E1BE-A1F8-4AF0-8AC7-5F21A08E81F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26914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AD4BE-961E-496A-B268-2DE161EDA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C44AA5-5D02-48E6-9262-752592BD61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6783DC-AE8B-4D6C-9DBB-BEA3D7114D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F46531-E352-4330-BB8E-70C89F94E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461D4-95F7-4ACA-B503-1C757C95801A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CA0403-F8CA-4766-A0A5-77EF1D361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81B934-814E-42A5-AA15-8F44A1A06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B296F-4D5D-434D-ACB6-A2C8D7CBE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1127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4E4DAD2-95AD-40CA-A491-A36FC65267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BAF344B-DAD7-4349-8BA8-4B1934C63B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E2CB1FB-3C4E-43B8-A0E3-7CB93A3DA2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84DCF8-55D2-4FF9-83C9-BEBED3116F3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21244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D20359-FB9C-4B12-811E-65040ED858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ED14DA-4BC8-4898-BB69-6562DB1446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A80BB2-DD3E-4E0C-80E0-8AE6596F98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CCB48A-55FF-4521-AD16-C5433A456D6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244089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0785C9-E691-4457-907C-C67E0DE6C6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AA5A05-75A9-4DC0-B37F-3A70E457F5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83F11F-E071-4AC4-8FAD-2A81B63906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2357BD-5EE1-4F62-B372-1F5DA70480F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093399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D3ABF09-8708-48DA-A127-372ADBB1BB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65D9CF9-C872-4157-8B3D-40D02961E2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9F7A667-8443-400D-85C9-6111DDE389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3B8E25-2E73-4851-9A15-43C93E48306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56505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1E30210-65EE-40EE-BE6B-E4095DBC68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FE1C4AE-9D63-463D-8262-A29F06F534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BEC817D-0C3F-44AB-AE2E-65EF82CC8B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C15748-CC6B-4F3D-8E01-4F03F68DD04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872586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8382036-9AC2-47FF-B9F8-3173769C07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C9881F4-59F3-467E-BCFD-79FD16FA4D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9E2049B-CB4D-4286-9C88-7DA4E4E71C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3D4022-C2F7-4223-99A2-26B1B5C317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31152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078AB70-FF64-4221-B517-E3103B1B17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678434D-8377-4918-83D6-68E9742511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9DEF04C-6BBA-437F-9036-31BCB0ADD1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ED52C0-CD6F-4708-BC11-0598452B32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4494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E4A217A-A1B4-42FC-8924-201A7DFF10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0330962-CFE4-452D-BB14-584DDE2084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7513571-F34F-4DF2-B358-C1CDAFAAC5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316310-BFBC-4CA8-B364-6D60A6F4E5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63188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F467CC-F4CA-4735-86A1-6DAFE069AB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7257DA-EE3A-405C-9222-240ECE5E11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9727AD-BD25-4E34-A556-C964B90F36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CB1523-5E05-45E4-9CA3-2FC9D976BA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82537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F8C844D-8417-45CB-A2B0-850E0540B5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A4E1353-43F5-478F-B94C-E966726458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9A7FFB7-1D0C-4362-936F-5E4422B813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6536A1-E799-4876-81E6-259D7520ED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5561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7382C-5387-4C4D-AD22-BCE951BFD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4CB9C0-4610-4892-8693-DC411A4B37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A79EE6-DABA-443A-8FE2-2DBFF679A3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4036F3-3781-4557-BD01-B60AB9E35A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E88077-5115-497B-84D3-49372A0571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8D8B63-64F6-4E93-A670-A609E129B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461D4-95F7-4ACA-B503-1C757C95801A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660071-6302-4A3F-9C80-E15C8794A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B271EF-9478-4990-BFF3-F07BB104E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B296F-4D5D-434D-ACB6-A2C8D7CBE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3452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97E4E43-6805-4A17-B116-2961E086CB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6508E0B-5C08-4A11-90D6-3B983D349B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D55910E-4453-4EEE-90A4-88465EADC9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76B402-87B7-465A-A491-C07C520903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4967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A940007-5C24-49C3-A533-EDE73F3C9A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1916854-616A-492B-B9D8-427C9B901C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FF5CA9F-37A7-429F-BC7D-1744E51C6F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A72F32-B248-42C7-A48F-ACA2A02400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23714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EC4B33-5E77-4C00-BF89-BFB0B0786B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BDD21F-0D94-4465-8FE4-DC6A18F864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AA410E-3A8C-4767-A031-0A4DCA23EC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75CC20-C9FD-427A-8CD1-BE0C31EDEB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60923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A38769-F4BB-4D23-B285-02065B56F6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540933-685D-447F-B354-BA38BC9F9C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BA4A0E-D1A6-47D5-BE1C-C54ADA93E2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D84F73-824C-4DFD-8618-617CAB10C8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955973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32494D3-59B8-476F-BB0D-627D98E0AB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64DEEB5-B59C-40D7-917B-2C6DCFCC6A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613B98A-5C23-4E37-9292-00AACC300B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CBB243-0E03-4735-B827-D7ACAF1BA8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94163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C0E67A4-CAA0-479C-8A9D-8420147DC6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77589D5-80B1-4039-A05A-4165DE84F2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05B6CAE-D67B-4040-AF91-BCA00FDA39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3A483B-2D19-468C-A5B7-FDEAC447E0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116534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039B1-7938-413C-913B-193003F3D309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FA1EA-CD5F-4DDF-B3DB-E25EA7BFC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0489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039B1-7938-413C-913B-193003F3D309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FA1EA-CD5F-4DDF-B3DB-E25EA7BFC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69710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039B1-7938-413C-913B-193003F3D309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FA1EA-CD5F-4DDF-B3DB-E25EA7BFC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4752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039B1-7938-413C-913B-193003F3D309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FA1EA-CD5F-4DDF-B3DB-E25EA7BFC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555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B1E8D-B8EE-4A59-91CD-820266B42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2DBD71-C3E5-4C50-B215-907473CD6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461D4-95F7-4ACA-B503-1C757C95801A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3DA345-4CC6-4BAD-BA8E-A5DFFE505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1C0052-4105-4EE0-8B54-F54C6E49F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B296F-4D5D-434D-ACB6-A2C8D7CBE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3284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039B1-7938-413C-913B-193003F3D309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FA1EA-CD5F-4DDF-B3DB-E25EA7BFC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7821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039B1-7938-413C-913B-193003F3D309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FA1EA-CD5F-4DDF-B3DB-E25EA7BFC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6494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039B1-7938-413C-913B-193003F3D309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FA1EA-CD5F-4DDF-B3DB-E25EA7BFC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54027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039B1-7938-413C-913B-193003F3D309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FA1EA-CD5F-4DDF-B3DB-E25EA7BFC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19408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039B1-7938-413C-913B-193003F3D309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FA1EA-CD5F-4DDF-B3DB-E25EA7BFC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04783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039B1-7938-413C-913B-193003F3D309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FA1EA-CD5F-4DDF-B3DB-E25EA7BFC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37309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039B1-7938-413C-913B-193003F3D309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FA1EA-CD5F-4DDF-B3DB-E25EA7BFC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470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DF3199-842F-475B-8C1D-A8994F424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461D4-95F7-4ACA-B503-1C757C95801A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586BCD-321C-4D43-99CA-4AA06B04F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8465B2-ECC3-441D-9DA3-DF06D68F8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B296F-4D5D-434D-ACB6-A2C8D7CBE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733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DB63D-44A9-4CBD-97E4-74996F039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8BB8C-CEDE-484E-B390-561C405C8B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B07F74-17CC-4CFC-98FC-593B78A1CF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FF4B04-AEDB-4132-812F-6BCA94773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461D4-95F7-4ACA-B503-1C757C95801A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3184C4-4485-4516-B215-1138692A0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DB4B53-D5C1-4D83-B749-78682FA77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B296F-4D5D-434D-ACB6-A2C8D7CBE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827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79450-6F81-4D6B-8D7E-1B2DF22DF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C9F757-5CA4-41C6-8278-31B8D77142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97D343-B217-430F-98E8-C4690BC1EA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31E26D-85AE-427D-AD47-A336C78C3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461D4-95F7-4ACA-B503-1C757C95801A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C1ABF1-6CE8-47F5-AFB6-9EFF18684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78BA45-9348-418A-9262-E947FF9DF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B296F-4D5D-434D-ACB6-A2C8D7CBE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812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260745-0680-49A3-9606-7536709E3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0D63EF-210C-4FB9-B5ED-494D6193CF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3C0DA-64FB-483F-94EE-7A281F2A3A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461D4-95F7-4ACA-B503-1C757C95801A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36B097-0F0D-4D05-8743-6C98CD050D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F3355E-A8E9-4A49-9E81-F3728DB51B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B296F-4D5D-434D-ACB6-A2C8D7CBE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158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908DCA4-A104-4A48-820C-E6DB6D58C7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86CABBF-D437-4C92-82B9-387ADFA97C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FE5273A-584C-44B8-8911-B848D7F600C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3774E60-D002-43C2-9294-2AE882F20A6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9686FB4-36EC-4E41-8774-564309F771A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25BB02C2-55FB-43DF-A205-DC267604AD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2880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19A7A9D-5942-4848-B2BF-087CF364CCF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B36A1E2-13B1-4786-A12D-2B41398966B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9C40C62-9492-4988-9457-41BED7AADF6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285"/>
            <a:ext cx="2844800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867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8A1CB8C-D529-4E90-B2FA-A230DF88C02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285"/>
            <a:ext cx="3860800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867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DD3929D-8677-40C2-BC38-11E079B9ACF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285"/>
            <a:ext cx="2844800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67">
                <a:ea typeface="SimSun" panose="02010600030101010101" pitchFamily="2" charset="-122"/>
              </a:defRPr>
            </a:lvl1pPr>
          </a:lstStyle>
          <a:p>
            <a:fld id="{0BC7B4F1-6132-4104-9D90-3090F6CEAB8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88600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anose="020B0604020202020204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anose="020B0604020202020204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anose="020B0604020202020204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anose="020B0604020202020204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Char char="•"/>
        <a:defRPr sz="4267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Char char="–"/>
        <a:defRPr sz="3733">
          <a:solidFill>
            <a:schemeClr val="tx1"/>
          </a:solidFill>
          <a:latin typeface="+mn-lt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Char char="–"/>
        <a:defRPr sz="2667">
          <a:solidFill>
            <a:schemeClr val="tx1"/>
          </a:solidFill>
          <a:latin typeface="+mn-lt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5pPr>
      <a:lvl6pPr marL="3352716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6pPr>
      <a:lvl7pPr marL="3962301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7pPr>
      <a:lvl8pPr marL="4571886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8pPr>
      <a:lvl9pPr marL="5181470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F6E5506-C364-4E80-8F55-855D204A9EF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6C7E314-E5F8-4F63-A4EF-8DC1AABB3CE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F51D5AB-2512-4EBF-BD81-6C21817E058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285"/>
            <a:ext cx="2844800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867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0BCB2A6-1A2D-4544-9D91-8B350EFB095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285"/>
            <a:ext cx="3860800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867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BE84B37-1561-42BF-AED4-4708939E174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285"/>
            <a:ext cx="2844800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67">
                <a:ea typeface="SimSun" panose="02010600030101010101" pitchFamily="2" charset="-122"/>
              </a:defRPr>
            </a:lvl1pPr>
          </a:lstStyle>
          <a:p>
            <a:fld id="{207EE9C3-790E-48EE-AD14-5342A4649D7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20078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anose="020B0604020202020204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anose="020B0604020202020204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anose="020B0604020202020204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anose="020B0604020202020204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Char char="•"/>
        <a:defRPr sz="4267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Char char="–"/>
        <a:defRPr sz="3733">
          <a:solidFill>
            <a:schemeClr val="tx1"/>
          </a:solidFill>
          <a:latin typeface="+mn-lt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Char char="–"/>
        <a:defRPr sz="2667">
          <a:solidFill>
            <a:schemeClr val="tx1"/>
          </a:solidFill>
          <a:latin typeface="+mn-lt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5pPr>
      <a:lvl6pPr marL="3352716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6pPr>
      <a:lvl7pPr marL="3962301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7pPr>
      <a:lvl8pPr marL="4571886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8pPr>
      <a:lvl9pPr marL="5181470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FDA663D-D484-4AB3-8449-A886130412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3F5408D-E7AC-46C6-B537-489F6D8B7F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31965A5-C483-474D-B52B-649B6D32FDB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11FF291-3A8F-4506-A71C-6039AAF2EC9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716C4AD-6EE9-4890-925C-3ED70E3C878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1A0F4562-2236-4B78-A46F-A30C8C3C5A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8690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039B1-7938-413C-913B-193003F3D309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FA1EA-CD5F-4DDF-B3DB-E25EA7BFC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83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" Target="slide22.xml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A2D04-09ED-4050-826D-05B280F4A0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00820" y="427517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/>
              <a:t>CHỦ ĐỀ 3: NHIỄM SẮC THỂ,</a:t>
            </a:r>
            <a:br>
              <a:rPr lang="en-US" dirty="0"/>
            </a:br>
            <a:r>
              <a:rPr lang="en-US" dirty="0"/>
              <a:t>DI TRUYỀN NHIỄM SẮC THỂ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017574-EFA6-4D11-B776-1895BCAF43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/>
          <a:p>
            <a:r>
              <a:rPr lang="en-US" dirty="0"/>
              <a:t>SINH HỌC 9</a:t>
            </a:r>
          </a:p>
        </p:txBody>
      </p:sp>
      <p:pic>
        <p:nvPicPr>
          <p:cNvPr id="1028" name="Picture 4" descr="Đặc điểm nhiễm sắc thể Y">
            <a:extLst>
              <a:ext uri="{FF2B5EF4-FFF2-40B4-BE49-F238E27FC236}">
                <a16:creationId xmlns:a16="http://schemas.microsoft.com/office/drawing/2014/main" id="{25EB95AD-B093-478B-B2A7-C9492D160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5117"/>
            <a:ext cx="5894363" cy="3998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ý thuyết nhiễm sắc thể sinh 9">
            <a:extLst>
              <a:ext uri="{FF2B5EF4-FFF2-40B4-BE49-F238E27FC236}">
                <a16:creationId xmlns:a16="http://schemas.microsoft.com/office/drawing/2014/main" id="{59C86E25-2F2E-4799-B66E-44D08D853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362" y="2815117"/>
            <a:ext cx="6297637" cy="3875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FB14C2-BB49-4F9D-A05A-9647B7B46C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180" y="-7757"/>
            <a:ext cx="3934265" cy="235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654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val 13">
            <a:extLst>
              <a:ext uri="{FF2B5EF4-FFF2-40B4-BE49-F238E27FC236}">
                <a16:creationId xmlns:a16="http://schemas.microsoft.com/office/drawing/2014/main" id="{078E78B4-CA6C-4D87-B9C5-CC638DED17DD}"/>
              </a:ext>
            </a:extLst>
          </p:cNvPr>
          <p:cNvSpPr>
            <a:spLocks noChangeArrowheads="1"/>
          </p:cNvSpPr>
          <p:nvPr/>
        </p:nvSpPr>
        <p:spPr bwMode="auto">
          <a:xfrm rot="20415838">
            <a:off x="8350251" y="908051"/>
            <a:ext cx="812800" cy="122978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zh-CN" sz="240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387" name="Oval 14">
            <a:extLst>
              <a:ext uri="{FF2B5EF4-FFF2-40B4-BE49-F238E27FC236}">
                <a16:creationId xmlns:a16="http://schemas.microsoft.com/office/drawing/2014/main" id="{D49BFE86-C6DD-4B4D-82B1-FE4E0773E088}"/>
              </a:ext>
            </a:extLst>
          </p:cNvPr>
          <p:cNvSpPr>
            <a:spLocks noChangeArrowheads="1"/>
          </p:cNvSpPr>
          <p:nvPr/>
        </p:nvSpPr>
        <p:spPr bwMode="auto">
          <a:xfrm rot="20206495">
            <a:off x="3826933" y="903818"/>
            <a:ext cx="1016000" cy="295910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zh-CN" sz="240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388" name="Oval 17">
            <a:extLst>
              <a:ext uri="{FF2B5EF4-FFF2-40B4-BE49-F238E27FC236}">
                <a16:creationId xmlns:a16="http://schemas.microsoft.com/office/drawing/2014/main" id="{01EA3C94-82A1-4FC8-B5AF-2A1D4E884565}"/>
              </a:ext>
            </a:extLst>
          </p:cNvPr>
          <p:cNvSpPr>
            <a:spLocks noChangeArrowheads="1"/>
          </p:cNvSpPr>
          <p:nvPr/>
        </p:nvSpPr>
        <p:spPr bwMode="auto">
          <a:xfrm rot="1302230">
            <a:off x="5554134" y="878418"/>
            <a:ext cx="977900" cy="291676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zh-CN" sz="240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389" name="Oval 18">
            <a:extLst>
              <a:ext uri="{FF2B5EF4-FFF2-40B4-BE49-F238E27FC236}">
                <a16:creationId xmlns:a16="http://schemas.microsoft.com/office/drawing/2014/main" id="{926DE271-C290-4FCA-8B88-74812AF8D3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4901" y="3373967"/>
            <a:ext cx="571500" cy="336551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zh-CN" sz="240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381" name="Text Box 21">
            <a:extLst>
              <a:ext uri="{FF2B5EF4-FFF2-40B4-BE49-F238E27FC236}">
                <a16:creationId xmlns:a16="http://schemas.microsoft.com/office/drawing/2014/main" id="{1CC07F90-27F4-4A0E-BCEF-5A4C7574A8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4119033"/>
            <a:ext cx="59944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3733" b="1">
                <a:solidFill>
                  <a:srgbClr val="3333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Eo thứ 1 ( tâm động )</a:t>
            </a:r>
          </a:p>
        </p:txBody>
      </p:sp>
      <p:sp>
        <p:nvSpPr>
          <p:cNvPr id="15382" name="Text Box 22">
            <a:extLst>
              <a:ext uri="{FF2B5EF4-FFF2-40B4-BE49-F238E27FC236}">
                <a16:creationId xmlns:a16="http://schemas.microsoft.com/office/drawing/2014/main" id="{60843F1D-92E4-4154-A503-C3E683D52A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5601" y="461433"/>
            <a:ext cx="2741084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3733" b="1">
                <a:solidFill>
                  <a:srgbClr val="3333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Eo thứ 2</a:t>
            </a:r>
          </a:p>
        </p:txBody>
      </p:sp>
      <p:sp>
        <p:nvSpPr>
          <p:cNvPr id="15385" name="Line 25">
            <a:extLst>
              <a:ext uri="{FF2B5EF4-FFF2-40B4-BE49-F238E27FC236}">
                <a16:creationId xmlns:a16="http://schemas.microsoft.com/office/drawing/2014/main" id="{1034809C-4865-484B-9C55-3DAD877E5B2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347200" y="950384"/>
            <a:ext cx="71120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5386" name="Line 26">
            <a:extLst>
              <a:ext uri="{FF2B5EF4-FFF2-40B4-BE49-F238E27FC236}">
                <a16:creationId xmlns:a16="http://schemas.microsoft.com/office/drawing/2014/main" id="{38F7246A-6C10-4781-B042-DB304D528DD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72000" y="3693585"/>
            <a:ext cx="508000" cy="50164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394" name="Text Box 28">
            <a:extLst>
              <a:ext uri="{FF2B5EF4-FFF2-40B4-BE49-F238E27FC236}">
                <a16:creationId xmlns:a16="http://schemas.microsoft.com/office/drawing/2014/main" id="{656B89CC-880C-4427-8ED2-96986005A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0" y="5880101"/>
            <a:ext cx="107696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3733" b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Sơ đồ hình dạng ngoài của vài loại NST</a:t>
            </a:r>
          </a:p>
        </p:txBody>
      </p:sp>
      <p:sp>
        <p:nvSpPr>
          <p:cNvPr id="16395" name="Oval 29">
            <a:extLst>
              <a:ext uri="{FF2B5EF4-FFF2-40B4-BE49-F238E27FC236}">
                <a16:creationId xmlns:a16="http://schemas.microsoft.com/office/drawing/2014/main" id="{BF9E5B9C-D1DE-4489-85AF-288B7D369BC3}"/>
              </a:ext>
            </a:extLst>
          </p:cNvPr>
          <p:cNvSpPr>
            <a:spLocks noChangeArrowheads="1"/>
          </p:cNvSpPr>
          <p:nvPr/>
        </p:nvSpPr>
        <p:spPr bwMode="auto">
          <a:xfrm rot="20134742">
            <a:off x="8978900" y="1703917"/>
            <a:ext cx="1016000" cy="220980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zh-CN" sz="240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396" name="Oval 30">
            <a:extLst>
              <a:ext uri="{FF2B5EF4-FFF2-40B4-BE49-F238E27FC236}">
                <a16:creationId xmlns:a16="http://schemas.microsoft.com/office/drawing/2014/main" id="{31954EF4-AE57-4A3A-8822-DCEDB5FEBCFA}"/>
              </a:ext>
            </a:extLst>
          </p:cNvPr>
          <p:cNvSpPr>
            <a:spLocks noChangeArrowheads="1"/>
          </p:cNvSpPr>
          <p:nvPr/>
        </p:nvSpPr>
        <p:spPr bwMode="auto">
          <a:xfrm rot="1569073">
            <a:off x="10604501" y="1701800"/>
            <a:ext cx="977900" cy="229446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zh-CN" sz="240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397" name="Oval 31">
            <a:extLst>
              <a:ext uri="{FF2B5EF4-FFF2-40B4-BE49-F238E27FC236}">
                <a16:creationId xmlns:a16="http://schemas.microsoft.com/office/drawing/2014/main" id="{BD440416-E2B8-4F62-9805-DDF020B96D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56800" y="3509434"/>
            <a:ext cx="609600" cy="404284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zh-CN" sz="240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393" name="Line 33">
            <a:extLst>
              <a:ext uri="{FF2B5EF4-FFF2-40B4-BE49-F238E27FC236}">
                <a16:creationId xmlns:a16="http://schemas.microsoft.com/office/drawing/2014/main" id="{F8EE9CD0-BE1B-403E-9AE5-AA0DF2A60B0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00800" y="3661833"/>
            <a:ext cx="38608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399" name="Oval 40">
            <a:extLst>
              <a:ext uri="{FF2B5EF4-FFF2-40B4-BE49-F238E27FC236}">
                <a16:creationId xmlns:a16="http://schemas.microsoft.com/office/drawing/2014/main" id="{84AEB9E7-F0F6-48C7-8FE0-8159387D06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100" y="279400"/>
            <a:ext cx="812800" cy="221826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zh-CN" sz="240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400" name="Oval 41">
            <a:extLst>
              <a:ext uri="{FF2B5EF4-FFF2-40B4-BE49-F238E27FC236}">
                <a16:creationId xmlns:a16="http://schemas.microsoft.com/office/drawing/2014/main" id="{B60537D9-CBAD-402F-9CB9-8BEADC6F59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245784"/>
            <a:ext cx="711200" cy="45720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zh-CN" sz="240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401" name="Oval 42">
            <a:extLst>
              <a:ext uri="{FF2B5EF4-FFF2-40B4-BE49-F238E27FC236}">
                <a16:creationId xmlns:a16="http://schemas.microsoft.com/office/drawing/2014/main" id="{44292646-EFB0-45B2-ADC6-6BE2EBE849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651" y="2321984"/>
            <a:ext cx="914400" cy="266700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zh-CN" sz="240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406" name="Line 46">
            <a:extLst>
              <a:ext uri="{FF2B5EF4-FFF2-40B4-BE49-F238E27FC236}">
                <a16:creationId xmlns:a16="http://schemas.microsoft.com/office/drawing/2014/main" id="{A12F29E3-ECA1-47D0-8A95-1AE4F28143B7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2550584"/>
            <a:ext cx="304800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5407" name="Text Box 47">
            <a:extLst>
              <a:ext uri="{FF2B5EF4-FFF2-40B4-BE49-F238E27FC236}">
                <a16:creationId xmlns:a16="http://schemas.microsoft.com/office/drawing/2014/main" id="{F987F062-7A72-495B-BA96-3F1D2961B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" y="4988984"/>
            <a:ext cx="1545616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667" b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Hình que</a:t>
            </a:r>
          </a:p>
        </p:txBody>
      </p:sp>
      <p:sp>
        <p:nvSpPr>
          <p:cNvPr id="15408" name="Text Box 48">
            <a:extLst>
              <a:ext uri="{FF2B5EF4-FFF2-40B4-BE49-F238E27FC236}">
                <a16:creationId xmlns:a16="http://schemas.microsoft.com/office/drawing/2014/main" id="{4DE390B4-1E05-413D-BAEB-981619B4E6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3234" y="3297767"/>
            <a:ext cx="1891865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667" b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Hình chữ V</a:t>
            </a:r>
          </a:p>
        </p:txBody>
      </p:sp>
      <p:sp>
        <p:nvSpPr>
          <p:cNvPr id="15409" name="Text Box 49">
            <a:extLst>
              <a:ext uri="{FF2B5EF4-FFF2-40B4-BE49-F238E27FC236}">
                <a16:creationId xmlns:a16="http://schemas.microsoft.com/office/drawing/2014/main" id="{364AE9A8-3E48-47C2-99F0-F4A9BFE184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0401" y="4074584"/>
            <a:ext cx="1891865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667" b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Hình chữ V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2B08D1A-B014-4F1A-AC05-91EDEAE764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9526" y="179513"/>
            <a:ext cx="63129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I. Cấu trúc siêu hiển vi và chức năng của NST:</a:t>
            </a:r>
            <a:endParaRPr kumimoji="0" lang="vi-VN" altLang="en-US" sz="2400" b="1" i="0" u="sng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15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15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15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15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15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500"/>
                                        <p:tgtEl>
                                          <p:spTgt spid="15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5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500"/>
                                        <p:tgtEl>
                                          <p:spTgt spid="15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5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81" grpId="0"/>
      <p:bldP spid="15382" grpId="0"/>
      <p:bldP spid="15407" grpId="0"/>
      <p:bldP spid="15408" grpId="0"/>
      <p:bldP spid="15409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>
            <a:extLst>
              <a:ext uri="{FF2B5EF4-FFF2-40B4-BE49-F238E27FC236}">
                <a16:creationId xmlns:a16="http://schemas.microsoft.com/office/drawing/2014/main" id="{6453E1BC-A4B5-40D0-908D-7AAF3507F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76200"/>
            <a:ext cx="6400800" cy="4870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602A9DC-9639-4DF5-9FA7-93BCFA0634EA}"/>
              </a:ext>
            </a:extLst>
          </p:cNvPr>
          <p:cNvSpPr/>
          <p:nvPr/>
        </p:nvSpPr>
        <p:spPr>
          <a:xfrm>
            <a:off x="7260167" y="1600200"/>
            <a:ext cx="1016000" cy="990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Curved Connector 9">
            <a:extLst>
              <a:ext uri="{FF2B5EF4-FFF2-40B4-BE49-F238E27FC236}">
                <a16:creationId xmlns:a16="http://schemas.microsoft.com/office/drawing/2014/main" id="{B21463A5-E219-44B8-96FB-5FDB8F6639A3}"/>
              </a:ext>
            </a:extLst>
          </p:cNvPr>
          <p:cNvCxnSpPr>
            <a:stCxn id="6" idx="3"/>
          </p:cNvCxnSpPr>
          <p:nvPr/>
        </p:nvCxnSpPr>
        <p:spPr>
          <a:xfrm flipV="1">
            <a:off x="8276168" y="304801"/>
            <a:ext cx="1985433" cy="342900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3" name="TextBox 11">
            <a:extLst>
              <a:ext uri="{FF2B5EF4-FFF2-40B4-BE49-F238E27FC236}">
                <a16:creationId xmlns:a16="http://schemas.microsoft.com/office/drawing/2014/main" id="{BE126CC9-CB50-4539-963D-B234EC85D5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1601" y="1"/>
            <a:ext cx="77777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gen</a:t>
            </a:r>
          </a:p>
        </p:txBody>
      </p:sp>
      <p:cxnSp>
        <p:nvCxnSpPr>
          <p:cNvPr id="13" name="Curved Connector 12">
            <a:extLst>
              <a:ext uri="{FF2B5EF4-FFF2-40B4-BE49-F238E27FC236}">
                <a16:creationId xmlns:a16="http://schemas.microsoft.com/office/drawing/2014/main" id="{DCAC5061-FC78-4D01-B5B9-866CE314A550}"/>
              </a:ext>
            </a:extLst>
          </p:cNvPr>
          <p:cNvCxnSpPr>
            <a:stCxn id="6" idx="3"/>
          </p:cNvCxnSpPr>
          <p:nvPr/>
        </p:nvCxnSpPr>
        <p:spPr>
          <a:xfrm flipV="1">
            <a:off x="1219201" y="609601"/>
            <a:ext cx="1985433" cy="342900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5" name="TextBox 13">
            <a:extLst>
              <a:ext uri="{FF2B5EF4-FFF2-40B4-BE49-F238E27FC236}">
                <a16:creationId xmlns:a16="http://schemas.microsoft.com/office/drawing/2014/main" id="{9F62F1EE-03B5-4750-97DE-4E400216D3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1" y="685801"/>
            <a:ext cx="10743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ADN</a:t>
            </a:r>
          </a:p>
        </p:txBody>
      </p:sp>
      <p:cxnSp>
        <p:nvCxnSpPr>
          <p:cNvPr id="15" name="Curved Connector 14">
            <a:extLst>
              <a:ext uri="{FF2B5EF4-FFF2-40B4-BE49-F238E27FC236}">
                <a16:creationId xmlns:a16="http://schemas.microsoft.com/office/drawing/2014/main" id="{9EB68D5A-7E4C-44B8-8A5F-EE864DF3B67A}"/>
              </a:ext>
            </a:extLst>
          </p:cNvPr>
          <p:cNvCxnSpPr>
            <a:stCxn id="6" idx="3"/>
          </p:cNvCxnSpPr>
          <p:nvPr/>
        </p:nvCxnSpPr>
        <p:spPr>
          <a:xfrm flipV="1">
            <a:off x="1727201" y="1905001"/>
            <a:ext cx="1985433" cy="342900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7" name="TextBox 15">
            <a:extLst>
              <a:ext uri="{FF2B5EF4-FFF2-40B4-BE49-F238E27FC236}">
                <a16:creationId xmlns:a16="http://schemas.microsoft.com/office/drawing/2014/main" id="{F719AE4A-B51F-4F81-BE1A-266B4EF278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967" y="1631951"/>
            <a:ext cx="1828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Protein loại histon </a:t>
            </a:r>
          </a:p>
        </p:txBody>
      </p:sp>
      <p:cxnSp>
        <p:nvCxnSpPr>
          <p:cNvPr id="17" name="Curved Connector 16">
            <a:extLst>
              <a:ext uri="{FF2B5EF4-FFF2-40B4-BE49-F238E27FC236}">
                <a16:creationId xmlns:a16="http://schemas.microsoft.com/office/drawing/2014/main" id="{3EC0F7F1-7335-4FD0-B3BF-F903131659BF}"/>
              </a:ext>
            </a:extLst>
          </p:cNvPr>
          <p:cNvCxnSpPr>
            <a:stCxn id="6" idx="3"/>
          </p:cNvCxnSpPr>
          <p:nvPr/>
        </p:nvCxnSpPr>
        <p:spPr>
          <a:xfrm flipV="1">
            <a:off x="8128001" y="3505201"/>
            <a:ext cx="1985433" cy="342900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9" name="TextBox 17">
            <a:extLst>
              <a:ext uri="{FF2B5EF4-FFF2-40B4-BE49-F238E27FC236}">
                <a16:creationId xmlns:a16="http://schemas.microsoft.com/office/drawing/2014/main" id="{4E15B21B-1666-437A-A31B-4E057F15D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13434" y="3272367"/>
            <a:ext cx="18598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 cromatit</a:t>
            </a:r>
          </a:p>
        </p:txBody>
      </p:sp>
      <p:sp>
        <p:nvSpPr>
          <p:cNvPr id="45068" name="Rectangle 3">
            <a:extLst>
              <a:ext uri="{FF2B5EF4-FFF2-40B4-BE49-F238E27FC236}">
                <a16:creationId xmlns:a16="http://schemas.microsoft.com/office/drawing/2014/main" id="{4262C9C4-56BA-459F-B703-2231B1E543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800" y="5816600"/>
            <a:ext cx="1087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5563" indent="-15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74082" indent="-2117" defTabSz="121917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zh-CN" sz="2933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+ Mỗi Crômatit gồm: một phân tử ADN và phân tử protein loại histon.	</a:t>
            </a:r>
          </a:p>
        </p:txBody>
      </p:sp>
      <p:sp>
        <p:nvSpPr>
          <p:cNvPr id="17421" name="Rectangles 45068">
            <a:extLst>
              <a:ext uri="{FF2B5EF4-FFF2-40B4-BE49-F238E27FC236}">
                <a16:creationId xmlns:a16="http://schemas.microsoft.com/office/drawing/2014/main" id="{7CE4398E-AC04-4797-B087-16C3CA8FB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5149851"/>
            <a:ext cx="10261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Mỗi crômatit bao gồm những thành phần nào?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275A235-DC59-4749-B3D1-CFFBAAFC1689}"/>
              </a:ext>
            </a:extLst>
          </p:cNvPr>
          <p:cNvSpPr/>
          <p:nvPr/>
        </p:nvSpPr>
        <p:spPr>
          <a:xfrm>
            <a:off x="6676571" y="4212048"/>
            <a:ext cx="5120640" cy="7315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2E9EFD8-A865-4F08-8B74-61AA4BB8DEF7}"/>
              </a:ext>
            </a:extLst>
          </p:cNvPr>
          <p:cNvSpPr/>
          <p:nvPr/>
        </p:nvSpPr>
        <p:spPr>
          <a:xfrm>
            <a:off x="191588" y="4212048"/>
            <a:ext cx="5120640" cy="7315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842" name="Picture 2" descr="2n 46 ">
            <a:extLst>
              <a:ext uri="{FF2B5EF4-FFF2-40B4-BE49-F238E27FC236}">
                <a16:creationId xmlns:a16="http://schemas.microsoft.com/office/drawing/2014/main" id="{51A50484-B25F-4D0E-8CDD-003DCFBE6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609"/>
            <a:ext cx="12192000" cy="348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41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A9A02C8-906B-4C57-847A-065676E5CC2B}"/>
              </a:ext>
            </a:extLst>
          </p:cNvPr>
          <p:cNvSpPr/>
          <p:nvPr/>
        </p:nvSpPr>
        <p:spPr>
          <a:xfrm>
            <a:off x="130628" y="16751"/>
            <a:ext cx="5820229" cy="7315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EC7B13-263B-45CC-B42E-D7F088937C95}"/>
              </a:ext>
            </a:extLst>
          </p:cNvPr>
          <p:cNvSpPr txBox="1"/>
          <p:nvPr/>
        </p:nvSpPr>
        <p:spPr>
          <a:xfrm>
            <a:off x="150279" y="4444846"/>
            <a:ext cx="56261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cromatit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…………….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cromatit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……………………….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………………………..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histon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894" name="Picture 6" descr="Nhiễm sắc thể">
            <a:extLst>
              <a:ext uri="{FF2B5EF4-FFF2-40B4-BE49-F238E27FC236}">
                <a16:creationId xmlns:a16="http://schemas.microsoft.com/office/drawing/2014/main" id="{1E1B434F-70D7-4A76-A4C3-447756822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857" y="196948"/>
            <a:ext cx="6110515" cy="635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5338AA4-A9BB-4B87-BB80-305507B5AAB8}"/>
              </a:ext>
            </a:extLst>
          </p:cNvPr>
          <p:cNvSpPr txBox="1"/>
          <p:nvPr/>
        </p:nvSpPr>
        <p:spPr>
          <a:xfrm>
            <a:off x="2993738" y="4297970"/>
            <a:ext cx="956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03C20E-3CC1-4837-81BA-F21F3E28F102}"/>
              </a:ext>
            </a:extLst>
          </p:cNvPr>
          <p:cNvSpPr txBox="1"/>
          <p:nvPr/>
        </p:nvSpPr>
        <p:spPr>
          <a:xfrm>
            <a:off x="2124221" y="4821190"/>
            <a:ext cx="956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47D2A7-0567-4E3B-ABE4-E39D5DCE5A1A}"/>
              </a:ext>
            </a:extLst>
          </p:cNvPr>
          <p:cNvSpPr txBox="1"/>
          <p:nvPr/>
        </p:nvSpPr>
        <p:spPr>
          <a:xfrm>
            <a:off x="907366" y="5838611"/>
            <a:ext cx="956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A4767C-0902-4836-A993-E674B8A75AF9}"/>
              </a:ext>
            </a:extLst>
          </p:cNvPr>
          <p:cNvSpPr txBox="1"/>
          <p:nvPr/>
        </p:nvSpPr>
        <p:spPr>
          <a:xfrm>
            <a:off x="834906" y="6164010"/>
            <a:ext cx="1477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protein</a:t>
            </a: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F0BA8BC8-0CE0-4670-A024-80A3DF7457FE}"/>
              </a:ext>
            </a:extLst>
          </p:cNvPr>
          <p:cNvSpPr/>
          <p:nvPr/>
        </p:nvSpPr>
        <p:spPr>
          <a:xfrm>
            <a:off x="79046" y="933763"/>
            <a:ext cx="5697416" cy="2841674"/>
          </a:xfrm>
          <a:prstGeom prst="cloud">
            <a:avLst/>
          </a:prstGeom>
          <a:solidFill>
            <a:srgbClr val="FFFFFF"/>
          </a:solidFill>
          <a:ln w="25400" cap="flat" cmpd="sng" algn="ctr">
            <a:solidFill>
              <a:srgbClr val="2D2D8A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sát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ảnh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điền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chỗ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trống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29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6" grpId="0"/>
      <p:bldP spid="8" grpId="0"/>
      <p:bldP spid="9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745EEE7-73FF-4C89-88D6-F225EAB6E15A}"/>
              </a:ext>
            </a:extLst>
          </p:cNvPr>
          <p:cNvSpPr/>
          <p:nvPr/>
        </p:nvSpPr>
        <p:spPr>
          <a:xfrm>
            <a:off x="0" y="0"/>
            <a:ext cx="5120640" cy="7315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2EFCBA-2641-434B-8AB7-0DC101A45CD3}"/>
              </a:ext>
            </a:extLst>
          </p:cNvPr>
          <p:cNvSpPr txBox="1"/>
          <p:nvPr/>
        </p:nvSpPr>
        <p:spPr>
          <a:xfrm>
            <a:off x="159657" y="5351754"/>
            <a:ext cx="73772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………………………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………………………….</a:t>
            </a:r>
          </a:p>
        </p:txBody>
      </p:sp>
      <p:pic>
        <p:nvPicPr>
          <p:cNvPr id="36870" name="Picture 6">
            <a:extLst>
              <a:ext uri="{FF2B5EF4-FFF2-40B4-BE49-F238E27FC236}">
                <a16:creationId xmlns:a16="http://schemas.microsoft.com/office/drawing/2014/main" id="{010DA2EC-22FC-4549-9D6F-EB33F4399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171" y="143781"/>
            <a:ext cx="6778172" cy="6714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loud 5">
            <a:extLst>
              <a:ext uri="{FF2B5EF4-FFF2-40B4-BE49-F238E27FC236}">
                <a16:creationId xmlns:a16="http://schemas.microsoft.com/office/drawing/2014/main" id="{DDF93E8E-5A51-4E29-A0CF-1A198050B208}"/>
              </a:ext>
            </a:extLst>
          </p:cNvPr>
          <p:cNvSpPr/>
          <p:nvPr/>
        </p:nvSpPr>
        <p:spPr>
          <a:xfrm>
            <a:off x="398584" y="1181686"/>
            <a:ext cx="5697416" cy="2841674"/>
          </a:xfrm>
          <a:prstGeom prst="cloud">
            <a:avLst/>
          </a:prstGeom>
          <a:solidFill>
            <a:srgbClr val="FFFFFF"/>
          </a:solidFill>
          <a:ln w="25400" cap="flat" cmpd="sng" algn="ctr">
            <a:solidFill>
              <a:srgbClr val="2D2D8A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sát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ảnh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điền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chỗ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trống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C959CE-5A41-4EB3-B6DC-A32B93302383}"/>
              </a:ext>
            </a:extLst>
          </p:cNvPr>
          <p:cNvSpPr txBox="1"/>
          <p:nvPr/>
        </p:nvSpPr>
        <p:spPr>
          <a:xfrm>
            <a:off x="4230802" y="5244032"/>
            <a:ext cx="956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0774DD-D7E3-4053-91C4-2653FBAFC8C5}"/>
              </a:ext>
            </a:extLst>
          </p:cNvPr>
          <p:cNvSpPr txBox="1"/>
          <p:nvPr/>
        </p:nvSpPr>
        <p:spPr>
          <a:xfrm>
            <a:off x="1083212" y="5735545"/>
            <a:ext cx="3291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Protein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60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>
            <a:extLst>
              <a:ext uri="{FF2B5EF4-FFF2-40B4-BE49-F238E27FC236}">
                <a16:creationId xmlns:a16="http://schemas.microsoft.com/office/drawing/2014/main" id="{83BC5D0B-18BD-41AB-830C-F680FD03E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9634" y="4495801"/>
            <a:ext cx="8847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eaLnBrk="1" fontAlgn="base" hangingPunct="1">
              <a:spcBef>
                <a:spcPct val="50000"/>
              </a:spcBef>
              <a:spcAft>
                <a:spcPct val="0"/>
              </a:spcAft>
            </a:pPr>
            <a:endParaRPr lang="vi-VN" altLang="en-US" sz="32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9" name="Picture 7" descr="Image-28">
            <a:extLst>
              <a:ext uri="{FF2B5EF4-FFF2-40B4-BE49-F238E27FC236}">
                <a16:creationId xmlns:a16="http://schemas.microsoft.com/office/drawing/2014/main" id="{7E2C36E0-AC42-44A3-ABA0-79E4A4A88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133" y="311151"/>
            <a:ext cx="5892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Picture 8" descr="16-9">
            <a:extLst>
              <a:ext uri="{FF2B5EF4-FFF2-40B4-BE49-F238E27FC236}">
                <a16:creationId xmlns:a16="http://schemas.microsoft.com/office/drawing/2014/main" id="{16509427-FD40-48B6-9150-607672F54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124200"/>
            <a:ext cx="5892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6" name="Rectangles 46085">
            <a:extLst>
              <a:ext uri="{FF2B5EF4-FFF2-40B4-BE49-F238E27FC236}">
                <a16:creationId xmlns:a16="http://schemas.microsoft.com/office/drawing/2014/main" id="{1BB67FAD-B97A-4C74-8DCC-C32405B88B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567" y="3367617"/>
            <a:ext cx="55880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- Nhờ sự tự sao của ADN=&gt; tự nhân đôi NST=&gt; các gen quy định tính trạng được di truyền qua các thế hệ tế bào và cơ thể.</a:t>
            </a: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6087" name="Rectangles 46086">
            <a:extLst>
              <a:ext uri="{FF2B5EF4-FFF2-40B4-BE49-F238E27FC236}">
                <a16:creationId xmlns:a16="http://schemas.microsoft.com/office/drawing/2014/main" id="{F1D22F8E-E14C-4461-B403-9A860F9337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568" y="462474"/>
            <a:ext cx="5135033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l-NL" alt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 có chức năng gì?</a:t>
            </a:r>
          </a:p>
        </p:txBody>
      </p:sp>
      <p:sp>
        <p:nvSpPr>
          <p:cNvPr id="46088" name="Rectangles 46087">
            <a:extLst>
              <a:ext uri="{FF2B5EF4-FFF2-40B4-BE49-F238E27FC236}">
                <a16:creationId xmlns:a16="http://schemas.microsoft.com/office/drawing/2014/main" id="{7EC8CCC3-5952-445B-A8EB-0548E8574E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00" y="1305984"/>
            <a:ext cx="5486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NST là cấu trúc mang gen có bản chất là ADN</a:t>
            </a:r>
          </a:p>
        </p:txBody>
      </p:sp>
      <p:sp>
        <p:nvSpPr>
          <p:cNvPr id="46089" name="Oval Callout 46088">
            <a:extLst>
              <a:ext uri="{FF2B5EF4-FFF2-40B4-BE49-F238E27FC236}">
                <a16:creationId xmlns:a16="http://schemas.microsoft.com/office/drawing/2014/main" id="{4695CF3F-16E4-43E8-A2DC-8F43A47DEE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927352"/>
            <a:ext cx="5384800" cy="2432049"/>
          </a:xfrm>
          <a:prstGeom prst="wedgeEllipseCallout">
            <a:avLst>
              <a:gd name="adj1" fmla="val 58162"/>
              <a:gd name="adj2" fmla="val 23884"/>
            </a:avLst>
          </a:prstGeom>
          <a:gradFill rotWithShape="1">
            <a:gsLst>
              <a:gs pos="0">
                <a:srgbClr val="FFFFCC"/>
              </a:gs>
              <a:gs pos="100000">
                <a:srgbClr val="FFCCCC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667" b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Do đâu mà các gen quy định tính trạng được di truyền qua các thế hệ tế bào và cơ thể?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7BDA28-E00C-4B45-8F8E-8C4EFC1A4B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68193"/>
            <a:ext cx="858921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en-US" sz="4000" b="1" i="0" u="sng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3. Chức</a:t>
            </a:r>
            <a:r>
              <a:rPr kumimoji="0" lang="nl-NL" altLang="en-US" sz="4000" b="1" i="0" u="sng" strike="noStrike" kern="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năng của nhiễm sắc thể (NST)</a:t>
            </a:r>
            <a:endParaRPr kumimoji="0" lang="vi-VN" altLang="en-US" sz="4000" b="1" i="0" u="sng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6" grpId="0"/>
      <p:bldP spid="46087" grpId="0"/>
      <p:bldP spid="46087" grpId="1"/>
      <p:bldP spid="46088" grpId="0"/>
      <p:bldP spid="46089" grpId="0" animBg="1"/>
      <p:bldP spid="46089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NST nguoi">
            <a:extLst>
              <a:ext uri="{FF2B5EF4-FFF2-40B4-BE49-F238E27FC236}">
                <a16:creationId xmlns:a16="http://schemas.microsoft.com/office/drawing/2014/main" id="{540F73E1-EA04-44E5-AFA3-4B4D6D694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600200"/>
            <a:ext cx="60960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6">
            <a:extLst>
              <a:ext uri="{FF2B5EF4-FFF2-40B4-BE49-F238E27FC236}">
                <a16:creationId xmlns:a16="http://schemas.microsoft.com/office/drawing/2014/main" id="{D91BB7C2-4253-42D4-AA44-0E3D8A947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1600201"/>
            <a:ext cx="5892800" cy="397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4071" name="Rectangle 7">
            <a:extLst>
              <a:ext uri="{FF2B5EF4-FFF2-40B4-BE49-F238E27FC236}">
                <a16:creationId xmlns:a16="http://schemas.microsoft.com/office/drawing/2014/main" id="{0D92280F-0E46-43D7-AA9A-29F56F3C1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0" y="4876800"/>
            <a:ext cx="1320800" cy="685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 sz="3200">
              <a:solidFill>
                <a:srgbClr val="000000"/>
              </a:solidFill>
            </a:endParaRPr>
          </a:p>
        </p:txBody>
      </p:sp>
      <p:sp>
        <p:nvSpPr>
          <p:cNvPr id="344072" name="Rectangle 8">
            <a:extLst>
              <a:ext uri="{FF2B5EF4-FFF2-40B4-BE49-F238E27FC236}">
                <a16:creationId xmlns:a16="http://schemas.microsoft.com/office/drawing/2014/main" id="{F6951D18-1C70-4DAD-A1E8-25E94712CD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7600" y="4876800"/>
            <a:ext cx="1320800" cy="685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 sz="3200">
              <a:solidFill>
                <a:srgbClr val="000000"/>
              </a:solidFill>
            </a:endParaRPr>
          </a:p>
        </p:txBody>
      </p:sp>
      <p:sp>
        <p:nvSpPr>
          <p:cNvPr id="20486" name="Text Box 9">
            <a:extLst>
              <a:ext uri="{FF2B5EF4-FFF2-40B4-BE49-F238E27FC236}">
                <a16:creationId xmlns:a16="http://schemas.microsoft.com/office/drawing/2014/main" id="{1193CEE6-159F-42F2-AD04-BAE417669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765801"/>
            <a:ext cx="5689600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3200">
                <a:solidFill>
                  <a:srgbClr val="0000CC"/>
                </a:solidFill>
              </a:rPr>
              <a:t>Bộ NST của người bình thường</a:t>
            </a:r>
            <a:endParaRPr lang="en-US" altLang="vi-VN" sz="3200">
              <a:solidFill>
                <a:srgbClr val="0000CC"/>
              </a:solidFill>
              <a:cs typeface="Times New Roman" panose="02020603050405020304" pitchFamily="18" charset="0"/>
            </a:endParaRPr>
          </a:p>
        </p:txBody>
      </p:sp>
      <p:sp>
        <p:nvSpPr>
          <p:cNvPr id="20487" name="Text Box 10">
            <a:extLst>
              <a:ext uri="{FF2B5EF4-FFF2-40B4-BE49-F238E27FC236}">
                <a16:creationId xmlns:a16="http://schemas.microsoft.com/office/drawing/2014/main" id="{34BF0BA9-E40F-485D-A196-23B1EEC127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5759451"/>
            <a:ext cx="5486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3200">
                <a:solidFill>
                  <a:srgbClr val="0000CC"/>
                </a:solidFill>
              </a:rPr>
              <a:t>Bộ NST của bệnh nhân Đao</a:t>
            </a:r>
            <a:endParaRPr lang="en-US" altLang="vi-VN" sz="3200">
              <a:solidFill>
                <a:srgbClr val="0000CC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20488" name="Group 135">
            <a:extLst>
              <a:ext uri="{FF2B5EF4-FFF2-40B4-BE49-F238E27FC236}">
                <a16:creationId xmlns:a16="http://schemas.microsoft.com/office/drawing/2014/main" id="{FC519286-87CB-45F7-AA8F-10D2059CC96B}"/>
              </a:ext>
            </a:extLst>
          </p:cNvPr>
          <p:cNvGrpSpPr>
            <a:grpSpLocks/>
          </p:cNvGrpSpPr>
          <p:nvPr/>
        </p:nvGrpSpPr>
        <p:grpSpPr bwMode="auto">
          <a:xfrm>
            <a:off x="996951" y="347133"/>
            <a:ext cx="9652000" cy="914400"/>
            <a:chOff x="528" y="1776"/>
            <a:chExt cx="4560" cy="576"/>
          </a:xfrm>
        </p:grpSpPr>
        <p:sp>
          <p:nvSpPr>
            <p:cNvPr id="20489" name="Rectangle 7">
              <a:extLst>
                <a:ext uri="{FF2B5EF4-FFF2-40B4-BE49-F238E27FC236}">
                  <a16:creationId xmlns:a16="http://schemas.microsoft.com/office/drawing/2014/main" id="{0B3FD560-D6F6-4813-9C17-3B7887229F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2064"/>
              <a:ext cx="192" cy="28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1917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 sz="3200">
                <a:solidFill>
                  <a:srgbClr val="000000"/>
                </a:solidFill>
              </a:endParaRPr>
            </a:p>
          </p:txBody>
        </p:sp>
        <p:sp>
          <p:nvSpPr>
            <p:cNvPr id="20490" name="Rectangle 8">
              <a:extLst>
                <a:ext uri="{FF2B5EF4-FFF2-40B4-BE49-F238E27FC236}">
                  <a16:creationId xmlns:a16="http://schemas.microsoft.com/office/drawing/2014/main" id="{8202AA7F-F24D-4DA5-B48F-6F7DB559C0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064"/>
              <a:ext cx="192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1917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 sz="3200">
                <a:solidFill>
                  <a:srgbClr val="000000"/>
                </a:solidFill>
              </a:endParaRPr>
            </a:p>
          </p:txBody>
        </p:sp>
        <p:sp>
          <p:nvSpPr>
            <p:cNvPr id="20491" name="AutoShape 9">
              <a:extLst>
                <a:ext uri="{FF2B5EF4-FFF2-40B4-BE49-F238E27FC236}">
                  <a16:creationId xmlns:a16="http://schemas.microsoft.com/office/drawing/2014/main" id="{1CA6BDE6-F759-4B37-A3EE-FC5B3B97C9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2064"/>
              <a:ext cx="960" cy="288"/>
            </a:xfrm>
            <a:prstGeom prst="flowChartTerminator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1917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 sz="3200">
                <a:solidFill>
                  <a:srgbClr val="000000"/>
                </a:solidFill>
              </a:endParaRPr>
            </a:p>
          </p:txBody>
        </p:sp>
        <p:sp>
          <p:nvSpPr>
            <p:cNvPr id="20492" name="Line 11">
              <a:extLst>
                <a:ext uri="{FF2B5EF4-FFF2-40B4-BE49-F238E27FC236}">
                  <a16:creationId xmlns:a16="http://schemas.microsoft.com/office/drawing/2014/main" id="{49551839-D3C6-489E-A8B8-F0B4A5AFEB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0" y="2064"/>
              <a:ext cx="0" cy="28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493" name="Line 12">
              <a:extLst>
                <a:ext uri="{FF2B5EF4-FFF2-40B4-BE49-F238E27FC236}">
                  <a16:creationId xmlns:a16="http://schemas.microsoft.com/office/drawing/2014/main" id="{21C1E60F-BD0F-4E5B-BE72-71F50CD9EE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2064"/>
              <a:ext cx="0" cy="28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494" name="Line 13">
              <a:extLst>
                <a:ext uri="{FF2B5EF4-FFF2-40B4-BE49-F238E27FC236}">
                  <a16:creationId xmlns:a16="http://schemas.microsoft.com/office/drawing/2014/main" id="{EB6007AC-38BC-459F-8EDA-FD15BA0576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2064"/>
              <a:ext cx="0" cy="28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495" name="AutoShape 14">
              <a:extLst>
                <a:ext uri="{FF2B5EF4-FFF2-40B4-BE49-F238E27FC236}">
                  <a16:creationId xmlns:a16="http://schemas.microsoft.com/office/drawing/2014/main" id="{580B0C64-748C-4B9C-B7EB-61B5D5D417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2064"/>
              <a:ext cx="576" cy="288"/>
            </a:xfrm>
            <a:prstGeom prst="flowChartTerminator">
              <a:avLst/>
            </a:prstGeom>
            <a:solidFill>
              <a:schemeClr val="bg1"/>
            </a:solidFill>
            <a:ln w="1905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1917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 sz="3200">
                <a:solidFill>
                  <a:srgbClr val="000000"/>
                </a:solidFill>
              </a:endParaRPr>
            </a:p>
          </p:txBody>
        </p:sp>
        <p:sp>
          <p:nvSpPr>
            <p:cNvPr id="20496" name="Line 15">
              <a:extLst>
                <a:ext uri="{FF2B5EF4-FFF2-40B4-BE49-F238E27FC236}">
                  <a16:creationId xmlns:a16="http://schemas.microsoft.com/office/drawing/2014/main" id="{0D4983D9-5254-4A96-9815-A88846645A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" y="2064"/>
              <a:ext cx="0" cy="28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497" name="Line 16">
              <a:extLst>
                <a:ext uri="{FF2B5EF4-FFF2-40B4-BE49-F238E27FC236}">
                  <a16:creationId xmlns:a16="http://schemas.microsoft.com/office/drawing/2014/main" id="{FD111BDE-8942-4828-BE5A-74D520CD72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6" y="2064"/>
              <a:ext cx="0" cy="28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498" name="Oval 17">
              <a:extLst>
                <a:ext uri="{FF2B5EF4-FFF2-40B4-BE49-F238E27FC236}">
                  <a16:creationId xmlns:a16="http://schemas.microsoft.com/office/drawing/2014/main" id="{FBA02BE5-D11C-49F2-B024-DD4CE77FB4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2160"/>
              <a:ext cx="96" cy="9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1917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 sz="3200">
                <a:solidFill>
                  <a:srgbClr val="000000"/>
                </a:solidFill>
              </a:endParaRPr>
            </a:p>
          </p:txBody>
        </p:sp>
        <p:sp>
          <p:nvSpPr>
            <p:cNvPr id="20499" name="Text Box 18">
              <a:extLst>
                <a:ext uri="{FF2B5EF4-FFF2-40B4-BE49-F238E27FC236}">
                  <a16:creationId xmlns:a16="http://schemas.microsoft.com/office/drawing/2014/main" id="{B21486D1-5D83-45EC-A2B4-429585A356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1785"/>
              <a:ext cx="240" cy="2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1917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vi-VN" sz="2400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20500" name="Text Box 19">
              <a:extLst>
                <a:ext uri="{FF2B5EF4-FFF2-40B4-BE49-F238E27FC236}">
                  <a16:creationId xmlns:a16="http://schemas.microsoft.com/office/drawing/2014/main" id="{9DFF677C-9CE5-46F3-B445-A2DC3A5B16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1785"/>
              <a:ext cx="240" cy="2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1917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vi-VN" sz="2400">
                  <a:solidFill>
                    <a:srgbClr val="000000"/>
                  </a:solidFill>
                </a:rPr>
                <a:t>B</a:t>
              </a:r>
            </a:p>
          </p:txBody>
        </p:sp>
        <p:sp>
          <p:nvSpPr>
            <p:cNvPr id="20501" name="Text Box 20">
              <a:extLst>
                <a:ext uri="{FF2B5EF4-FFF2-40B4-BE49-F238E27FC236}">
                  <a16:creationId xmlns:a16="http://schemas.microsoft.com/office/drawing/2014/main" id="{AD060509-3E0F-4975-B448-D772CD3465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2" y="1785"/>
              <a:ext cx="240" cy="2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1917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vi-VN" sz="240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20502" name="Text Box 21">
              <a:extLst>
                <a:ext uri="{FF2B5EF4-FFF2-40B4-BE49-F238E27FC236}">
                  <a16:creationId xmlns:a16="http://schemas.microsoft.com/office/drawing/2014/main" id="{860C09BE-8EEE-4DE9-B2FB-B390FBE4FC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1785"/>
              <a:ext cx="240" cy="2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1917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vi-VN" sz="240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20503" name="Text Box 22">
              <a:extLst>
                <a:ext uri="{FF2B5EF4-FFF2-40B4-BE49-F238E27FC236}">
                  <a16:creationId xmlns:a16="http://schemas.microsoft.com/office/drawing/2014/main" id="{72C08213-A8A5-4628-8364-2B16DBD1C6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1785"/>
              <a:ext cx="240" cy="2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1917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vi-VN" sz="2400">
                  <a:solidFill>
                    <a:srgbClr val="000000"/>
                  </a:solidFill>
                </a:rPr>
                <a:t>E</a:t>
              </a:r>
            </a:p>
          </p:txBody>
        </p:sp>
        <p:sp>
          <p:nvSpPr>
            <p:cNvPr id="20504" name="Text Box 23">
              <a:extLst>
                <a:ext uri="{FF2B5EF4-FFF2-40B4-BE49-F238E27FC236}">
                  <a16:creationId xmlns:a16="http://schemas.microsoft.com/office/drawing/2014/main" id="{E3CFF546-9680-424E-A9F3-E083BA1BC1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2" y="1776"/>
              <a:ext cx="240" cy="2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1917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vi-VN" sz="2400">
                  <a:solidFill>
                    <a:srgbClr val="000000"/>
                  </a:solidFill>
                </a:rPr>
                <a:t>F</a:t>
              </a:r>
            </a:p>
          </p:txBody>
        </p:sp>
        <p:sp>
          <p:nvSpPr>
            <p:cNvPr id="20505" name="Text Box 24">
              <a:extLst>
                <a:ext uri="{FF2B5EF4-FFF2-40B4-BE49-F238E27FC236}">
                  <a16:creationId xmlns:a16="http://schemas.microsoft.com/office/drawing/2014/main" id="{044F84AF-521B-424A-8C8C-A262EF18B3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6" y="1776"/>
              <a:ext cx="240" cy="2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1917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vi-VN" sz="2400">
                  <a:solidFill>
                    <a:srgbClr val="000000"/>
                  </a:solidFill>
                </a:rPr>
                <a:t>G</a:t>
              </a:r>
            </a:p>
          </p:txBody>
        </p:sp>
        <p:sp>
          <p:nvSpPr>
            <p:cNvPr id="20506" name="Text Box 25">
              <a:extLst>
                <a:ext uri="{FF2B5EF4-FFF2-40B4-BE49-F238E27FC236}">
                  <a16:creationId xmlns:a16="http://schemas.microsoft.com/office/drawing/2014/main" id="{D59900D8-687F-49CB-ADF5-964ADF5F71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8" y="1776"/>
              <a:ext cx="240" cy="2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1917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vi-VN" sz="2400">
                  <a:solidFill>
                    <a:srgbClr val="000000"/>
                  </a:solidFill>
                </a:rPr>
                <a:t>H</a:t>
              </a:r>
            </a:p>
          </p:txBody>
        </p:sp>
        <p:sp>
          <p:nvSpPr>
            <p:cNvPr id="20507" name="Line 53">
              <a:extLst>
                <a:ext uri="{FF2B5EF4-FFF2-40B4-BE49-F238E27FC236}">
                  <a16:creationId xmlns:a16="http://schemas.microsoft.com/office/drawing/2014/main" id="{7B4C50C5-659C-487E-8E07-60A83C06D9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0" y="2208"/>
              <a:ext cx="864" cy="0"/>
            </a:xfrm>
            <a:prstGeom prst="line">
              <a:avLst/>
            </a:prstGeom>
            <a:noFill/>
            <a:ln w="28575">
              <a:solidFill>
                <a:srgbClr val="D60093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508" name="Rectangle 104">
              <a:extLst>
                <a:ext uri="{FF2B5EF4-FFF2-40B4-BE49-F238E27FC236}">
                  <a16:creationId xmlns:a16="http://schemas.microsoft.com/office/drawing/2014/main" id="{110DA0A2-AB24-4FD8-A3CC-631A3207C1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2064"/>
              <a:ext cx="192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1917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 sz="3200">
                <a:solidFill>
                  <a:srgbClr val="000000"/>
                </a:solidFill>
              </a:endParaRPr>
            </a:p>
          </p:txBody>
        </p:sp>
        <p:sp>
          <p:nvSpPr>
            <p:cNvPr id="20509" name="AutoShape 105">
              <a:extLst>
                <a:ext uri="{FF2B5EF4-FFF2-40B4-BE49-F238E27FC236}">
                  <a16:creationId xmlns:a16="http://schemas.microsoft.com/office/drawing/2014/main" id="{FD693F1B-05A1-4991-9AAB-17FEB8B620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2064"/>
              <a:ext cx="576" cy="288"/>
            </a:xfrm>
            <a:prstGeom prst="flowChartTerminator">
              <a:avLst/>
            </a:prstGeom>
            <a:solidFill>
              <a:schemeClr val="bg1"/>
            </a:solidFill>
            <a:ln w="1905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1917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 sz="3200">
                <a:solidFill>
                  <a:srgbClr val="000000"/>
                </a:solidFill>
              </a:endParaRPr>
            </a:p>
          </p:txBody>
        </p:sp>
        <p:sp>
          <p:nvSpPr>
            <p:cNvPr id="20510" name="Line 108">
              <a:extLst>
                <a:ext uri="{FF2B5EF4-FFF2-40B4-BE49-F238E27FC236}">
                  <a16:creationId xmlns:a16="http://schemas.microsoft.com/office/drawing/2014/main" id="{64A0E3D9-720E-48E8-B59C-2A628264CC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0" y="2064"/>
              <a:ext cx="0" cy="28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511" name="Line 109">
              <a:extLst>
                <a:ext uri="{FF2B5EF4-FFF2-40B4-BE49-F238E27FC236}">
                  <a16:creationId xmlns:a16="http://schemas.microsoft.com/office/drawing/2014/main" id="{23F15387-CB3D-4C1D-9DB0-4EF4CC379C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2" y="2064"/>
              <a:ext cx="0" cy="28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512" name="AutoShape 110">
              <a:extLst>
                <a:ext uri="{FF2B5EF4-FFF2-40B4-BE49-F238E27FC236}">
                  <a16:creationId xmlns:a16="http://schemas.microsoft.com/office/drawing/2014/main" id="{ECD3121F-A209-4508-9155-76F0298BD3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2064"/>
              <a:ext cx="960" cy="288"/>
            </a:xfrm>
            <a:prstGeom prst="flowChartTerminator">
              <a:avLst/>
            </a:prstGeom>
            <a:solidFill>
              <a:schemeClr val="bg1"/>
            </a:solidFill>
            <a:ln w="1905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1917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 sz="3200">
                <a:solidFill>
                  <a:srgbClr val="000000"/>
                </a:solidFill>
              </a:endParaRPr>
            </a:p>
          </p:txBody>
        </p:sp>
        <p:sp>
          <p:nvSpPr>
            <p:cNvPr id="20513" name="Line 111">
              <a:extLst>
                <a:ext uri="{FF2B5EF4-FFF2-40B4-BE49-F238E27FC236}">
                  <a16:creationId xmlns:a16="http://schemas.microsoft.com/office/drawing/2014/main" id="{CD9AFB97-F6DC-4CE7-B073-A125C5C562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2" y="2064"/>
              <a:ext cx="0" cy="28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514" name="Line 112">
              <a:extLst>
                <a:ext uri="{FF2B5EF4-FFF2-40B4-BE49-F238E27FC236}">
                  <a16:creationId xmlns:a16="http://schemas.microsoft.com/office/drawing/2014/main" id="{BF04FA07-4AD0-4206-BC42-E51F56B3B0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2064"/>
              <a:ext cx="0" cy="28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515" name="Oval 113">
              <a:extLst>
                <a:ext uri="{FF2B5EF4-FFF2-40B4-BE49-F238E27FC236}">
                  <a16:creationId xmlns:a16="http://schemas.microsoft.com/office/drawing/2014/main" id="{CEC49A04-A48D-442B-9AFA-3F2CA4B699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2160"/>
              <a:ext cx="96" cy="9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1917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 sz="3200">
                <a:solidFill>
                  <a:srgbClr val="000000"/>
                </a:solidFill>
              </a:endParaRPr>
            </a:p>
          </p:txBody>
        </p:sp>
        <p:sp>
          <p:nvSpPr>
            <p:cNvPr id="20516" name="Text Box 114">
              <a:extLst>
                <a:ext uri="{FF2B5EF4-FFF2-40B4-BE49-F238E27FC236}">
                  <a16:creationId xmlns:a16="http://schemas.microsoft.com/office/drawing/2014/main" id="{826D0A85-A583-402D-8B14-0CE863EC6F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6" y="1776"/>
              <a:ext cx="240" cy="2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1917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vi-VN" sz="2400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20517" name="Text Box 115">
              <a:extLst>
                <a:ext uri="{FF2B5EF4-FFF2-40B4-BE49-F238E27FC236}">
                  <a16:creationId xmlns:a16="http://schemas.microsoft.com/office/drawing/2014/main" id="{6326986C-2DDF-46A5-99AF-68EFDACB5D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8" y="1776"/>
              <a:ext cx="240" cy="2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1917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vi-VN" sz="2400">
                  <a:solidFill>
                    <a:srgbClr val="000000"/>
                  </a:solidFill>
                </a:rPr>
                <a:t>B</a:t>
              </a:r>
            </a:p>
          </p:txBody>
        </p:sp>
        <p:sp>
          <p:nvSpPr>
            <p:cNvPr id="20518" name="Text Box 116">
              <a:extLst>
                <a:ext uri="{FF2B5EF4-FFF2-40B4-BE49-F238E27FC236}">
                  <a16:creationId xmlns:a16="http://schemas.microsoft.com/office/drawing/2014/main" id="{7C62280B-F05A-4836-8570-F89D038858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0" y="1785"/>
              <a:ext cx="240" cy="2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1917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vi-VN" sz="240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20519" name="Text Box 117">
              <a:extLst>
                <a:ext uri="{FF2B5EF4-FFF2-40B4-BE49-F238E27FC236}">
                  <a16:creationId xmlns:a16="http://schemas.microsoft.com/office/drawing/2014/main" id="{977EB5A7-D9DC-4ECD-BCED-3375658CEE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2" y="1785"/>
              <a:ext cx="240" cy="2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1917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vi-VN" sz="240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20520" name="Text Box 118">
              <a:extLst>
                <a:ext uri="{FF2B5EF4-FFF2-40B4-BE49-F238E27FC236}">
                  <a16:creationId xmlns:a16="http://schemas.microsoft.com/office/drawing/2014/main" id="{88DE6999-40D4-49E4-B3F4-33EF5C0C9B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4" y="1785"/>
              <a:ext cx="240" cy="2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1917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vi-VN" sz="2400">
                  <a:solidFill>
                    <a:srgbClr val="000000"/>
                  </a:solidFill>
                </a:rPr>
                <a:t>E</a:t>
              </a:r>
            </a:p>
          </p:txBody>
        </p:sp>
        <p:sp>
          <p:nvSpPr>
            <p:cNvPr id="20521" name="Text Box 119">
              <a:extLst>
                <a:ext uri="{FF2B5EF4-FFF2-40B4-BE49-F238E27FC236}">
                  <a16:creationId xmlns:a16="http://schemas.microsoft.com/office/drawing/2014/main" id="{CAB88973-78ED-43BC-8BC2-5F18E5BF20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0" y="1776"/>
              <a:ext cx="240" cy="2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1917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vi-VN" sz="2400">
                  <a:solidFill>
                    <a:srgbClr val="000000"/>
                  </a:solidFill>
                </a:rPr>
                <a:t>F</a:t>
              </a:r>
            </a:p>
          </p:txBody>
        </p:sp>
        <p:sp>
          <p:nvSpPr>
            <p:cNvPr id="20522" name="Text Box 120">
              <a:extLst>
                <a:ext uri="{FF2B5EF4-FFF2-40B4-BE49-F238E27FC236}">
                  <a16:creationId xmlns:a16="http://schemas.microsoft.com/office/drawing/2014/main" id="{DC285FB8-A9D0-457F-A516-835011CFAA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4" y="1776"/>
              <a:ext cx="240" cy="2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1917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vi-VN" sz="2400">
                  <a:solidFill>
                    <a:srgbClr val="000000"/>
                  </a:solidFill>
                </a:rPr>
                <a:t>G</a:t>
              </a:r>
            </a:p>
          </p:txBody>
        </p:sp>
        <p:sp>
          <p:nvSpPr>
            <p:cNvPr id="20523" name="Text Box 121">
              <a:extLst>
                <a:ext uri="{FF2B5EF4-FFF2-40B4-BE49-F238E27FC236}">
                  <a16:creationId xmlns:a16="http://schemas.microsoft.com/office/drawing/2014/main" id="{7209DB5D-C4DE-4751-9E67-0A5626307D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1776"/>
              <a:ext cx="240" cy="2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1917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vi-VN" sz="2400">
                  <a:solidFill>
                    <a:srgbClr val="000000"/>
                  </a:solidFill>
                </a:rPr>
                <a:t>H</a:t>
              </a:r>
            </a:p>
          </p:txBody>
        </p:sp>
        <p:sp>
          <p:nvSpPr>
            <p:cNvPr id="20524" name="Line 122">
              <a:extLst>
                <a:ext uri="{FF2B5EF4-FFF2-40B4-BE49-F238E27FC236}">
                  <a16:creationId xmlns:a16="http://schemas.microsoft.com/office/drawing/2014/main" id="{5AB61C4C-4B00-414A-B367-5F316F42DB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6" y="2064"/>
              <a:ext cx="0" cy="28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525" name="Line 123">
              <a:extLst>
                <a:ext uri="{FF2B5EF4-FFF2-40B4-BE49-F238E27FC236}">
                  <a16:creationId xmlns:a16="http://schemas.microsoft.com/office/drawing/2014/main" id="{C13D1D09-D494-42DC-93A6-9C35135DB1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8" y="2064"/>
              <a:ext cx="0" cy="28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526" name="AutoShape 129">
              <a:extLst>
                <a:ext uri="{FF2B5EF4-FFF2-40B4-BE49-F238E27FC236}">
                  <a16:creationId xmlns:a16="http://schemas.microsoft.com/office/drawing/2014/main" id="{DA79BE6F-BA91-4F32-8376-773093408F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064"/>
              <a:ext cx="240" cy="288"/>
            </a:xfrm>
            <a:prstGeom prst="flowChartDelay">
              <a:avLst/>
            </a:prstGeom>
            <a:solidFill>
              <a:srgbClr val="FFFF00"/>
            </a:solidFill>
            <a:ln w="9525">
              <a:solidFill>
                <a:srgbClr val="0033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1917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 sz="3200">
                <a:solidFill>
                  <a:srgbClr val="000000"/>
                </a:solidFill>
              </a:endParaRPr>
            </a:p>
          </p:txBody>
        </p:sp>
        <p:sp>
          <p:nvSpPr>
            <p:cNvPr id="20527" name="Rectangle 130">
              <a:extLst>
                <a:ext uri="{FF2B5EF4-FFF2-40B4-BE49-F238E27FC236}">
                  <a16:creationId xmlns:a16="http://schemas.microsoft.com/office/drawing/2014/main" id="{06A571EE-504D-4387-BFA5-760364AF5A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2064"/>
              <a:ext cx="192" cy="28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1917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 sz="3200">
                <a:solidFill>
                  <a:srgbClr val="000000"/>
                </a:solidFill>
              </a:endParaRPr>
            </a:p>
          </p:txBody>
        </p:sp>
        <p:sp>
          <p:nvSpPr>
            <p:cNvPr id="20528" name="AutoShape 132">
              <a:extLst>
                <a:ext uri="{FF2B5EF4-FFF2-40B4-BE49-F238E27FC236}">
                  <a16:creationId xmlns:a16="http://schemas.microsoft.com/office/drawing/2014/main" id="{D8A60221-6463-4C89-9336-7BCE3AE4ACF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528" y="2064"/>
              <a:ext cx="240" cy="288"/>
            </a:xfrm>
            <a:prstGeom prst="flowChartDelay">
              <a:avLst/>
            </a:prstGeom>
            <a:solidFill>
              <a:srgbClr val="FFFF00"/>
            </a:solidFill>
            <a:ln w="9525">
              <a:solidFill>
                <a:srgbClr val="0033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1917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 sz="320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4071" grpId="0" animBg="1"/>
      <p:bldP spid="34407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1278700-640F-4DF7-B8CC-DA99BD3D3E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0958"/>
            <a:ext cx="858921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en-US" sz="4000" b="1" i="0" u="sng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3. Chức</a:t>
            </a:r>
            <a:r>
              <a:rPr kumimoji="0" lang="nl-NL" altLang="en-US" sz="4000" b="1" i="0" u="sng" strike="noStrike" kern="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năng của nhiễm sắc thể (NST)</a:t>
            </a:r>
            <a:endParaRPr kumimoji="0" lang="vi-VN" altLang="en-US" sz="4000" b="1" i="0" u="sng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3BA008-38A1-41B7-9FA5-3F9ADB355605}"/>
              </a:ext>
            </a:extLst>
          </p:cNvPr>
          <p:cNvSpPr txBox="1"/>
          <p:nvPr/>
        </p:nvSpPr>
        <p:spPr>
          <a:xfrm>
            <a:off x="379828" y="4488045"/>
            <a:ext cx="11995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 =&gt; …………………………………….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di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401C04-F43F-46EE-8127-4AC5A9DEEB34}"/>
              </a:ext>
            </a:extLst>
          </p:cNvPr>
          <p:cNvSpPr txBox="1"/>
          <p:nvPr/>
        </p:nvSpPr>
        <p:spPr>
          <a:xfrm>
            <a:off x="379828" y="5471435"/>
            <a:ext cx="119950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…………………………………….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di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A654D69D-BCBF-4679-96CB-8959D8B37A4E}"/>
              </a:ext>
            </a:extLst>
          </p:cNvPr>
          <p:cNvSpPr/>
          <p:nvPr/>
        </p:nvSpPr>
        <p:spPr>
          <a:xfrm>
            <a:off x="3643532" y="1118446"/>
            <a:ext cx="5697416" cy="2841674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2EC1E6-4AEA-4B9A-BAF6-774F5C982289}"/>
              </a:ext>
            </a:extLst>
          </p:cNvPr>
          <p:cNvSpPr txBox="1"/>
          <p:nvPr/>
        </p:nvSpPr>
        <p:spPr>
          <a:xfrm>
            <a:off x="6428935" y="4360985"/>
            <a:ext cx="2771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6ECB85-5D46-4B93-85E6-C5AE4BA281B5}"/>
              </a:ext>
            </a:extLst>
          </p:cNvPr>
          <p:cNvSpPr txBox="1"/>
          <p:nvPr/>
        </p:nvSpPr>
        <p:spPr>
          <a:xfrm>
            <a:off x="6492240" y="5320092"/>
            <a:ext cx="2771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012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4AC4DFB-24AF-4753-8593-ADD87EE6DA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676" y="207499"/>
            <a:ext cx="65582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en-US" sz="40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II. Một số khái niệm về NST:</a:t>
            </a:r>
            <a:endParaRPr kumimoji="0" lang="vi-VN" altLang="en-US" sz="4000" b="1" i="0" u="sng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26" name="Picture 2" descr="Nst Là Gì ? Nhiễm Sắc Thể Là Gì">
            <a:extLst>
              <a:ext uri="{FF2B5EF4-FFF2-40B4-BE49-F238E27FC236}">
                <a16:creationId xmlns:a16="http://schemas.microsoft.com/office/drawing/2014/main" id="{E55603CF-E8FD-4380-ADAE-8DF93D3BD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73" y="915385"/>
            <a:ext cx="11527155" cy="444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CF78F41-81AD-4D9C-9754-29A2016AD3A2}"/>
              </a:ext>
            </a:extLst>
          </p:cNvPr>
          <p:cNvSpPr txBox="1"/>
          <p:nvPr/>
        </p:nvSpPr>
        <p:spPr>
          <a:xfrm>
            <a:off x="630701" y="5819504"/>
            <a:ext cx="109305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NST …………………………: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AF60F4-37FA-4B11-8667-FADF6CE6F291}"/>
              </a:ext>
            </a:extLst>
          </p:cNvPr>
          <p:cNvSpPr txBox="1"/>
          <p:nvPr/>
        </p:nvSpPr>
        <p:spPr>
          <a:xfrm>
            <a:off x="1645920" y="5536921"/>
            <a:ext cx="2475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11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E00E46E-AC7E-42BD-A491-25E9C03B7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676" y="207499"/>
            <a:ext cx="65582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en-US" sz="40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II. Một số khái niệm về NST:</a:t>
            </a:r>
            <a:endParaRPr kumimoji="0" lang="vi-VN" altLang="en-US" sz="4000" b="1" i="0" u="sng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7410" name="Picture 2" descr="phân biệt bộ nhiễm sắc thể đơn bội và bộ nhiễm sắc thể lưỡng bội câu hỏi  81421 - hoidap247.com">
            <a:extLst>
              <a:ext uri="{FF2B5EF4-FFF2-40B4-BE49-F238E27FC236}">
                <a16:creationId xmlns:a16="http://schemas.microsoft.com/office/drawing/2014/main" id="{302E43E9-86A7-45A9-A4AD-CDDC49800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63" y="915385"/>
            <a:ext cx="11114285" cy="442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66801E4-1E7B-4CF7-BCF1-6A6ADF48C4CB}"/>
              </a:ext>
            </a:extLst>
          </p:cNvPr>
          <p:cNvGrpSpPr/>
          <p:nvPr/>
        </p:nvGrpSpPr>
        <p:grpSpPr>
          <a:xfrm>
            <a:off x="215300" y="5289729"/>
            <a:ext cx="11343654" cy="1360772"/>
            <a:chOff x="407963" y="5344730"/>
            <a:chExt cx="11343654" cy="136077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CF13159-74E8-4E97-8BCD-EEE3AEC4DF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963" y="5597948"/>
              <a:ext cx="11343654" cy="1052553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EA01A77-8D75-4531-AE52-C347E5C5EB09}"/>
                </a:ext>
              </a:extLst>
            </p:cNvPr>
            <p:cNvGrpSpPr/>
            <p:nvPr/>
          </p:nvGrpSpPr>
          <p:grpSpPr>
            <a:xfrm>
              <a:off x="1645920" y="5344730"/>
              <a:ext cx="414995" cy="1360772"/>
              <a:chOff x="1645920" y="5344730"/>
              <a:chExt cx="414995" cy="1360772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AA11F0A-4983-47C6-B615-B565B0129C29}"/>
                  </a:ext>
                </a:extLst>
              </p:cNvPr>
              <p:cNvSpPr txBox="1"/>
              <p:nvPr/>
            </p:nvSpPr>
            <p:spPr>
              <a:xfrm>
                <a:off x="1645920" y="5344730"/>
                <a:ext cx="407963" cy="70788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32549B4-3307-45CA-9598-9229E1DE5C64}"/>
                  </a:ext>
                </a:extLst>
              </p:cNvPr>
              <p:cNvSpPr txBox="1"/>
              <p:nvPr/>
            </p:nvSpPr>
            <p:spPr>
              <a:xfrm>
                <a:off x="1652952" y="5997616"/>
                <a:ext cx="407963" cy="70788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E4BC09F-EB58-4317-8106-326A35171BFC}"/>
              </a:ext>
            </a:extLst>
          </p:cNvPr>
          <p:cNvSpPr txBox="1"/>
          <p:nvPr/>
        </p:nvSpPr>
        <p:spPr>
          <a:xfrm>
            <a:off x="2053883" y="5526616"/>
            <a:ext cx="2475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lưỡng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674855-3EC9-4E03-A5D4-94E18E338EB1}"/>
              </a:ext>
            </a:extLst>
          </p:cNvPr>
          <p:cNvSpPr txBox="1"/>
          <p:nvPr/>
        </p:nvSpPr>
        <p:spPr>
          <a:xfrm>
            <a:off x="2053883" y="6043558"/>
            <a:ext cx="2475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476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5586FFA3-4234-4D96-9912-46F96F55D2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3595" y="1813654"/>
            <a:ext cx="6761090" cy="707886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000" dirty="0" err="1">
                <a:solidFill>
                  <a:srgbClr val="000000"/>
                </a:solidFill>
                <a:cs typeface="Arial" panose="020B0604020202020204" pitchFamily="34" charset="0"/>
              </a:rPr>
              <a:t>Tiết</a:t>
            </a:r>
            <a:r>
              <a:rPr lang="en-US" altLang="en-US" sz="4000" dirty="0">
                <a:solidFill>
                  <a:srgbClr val="000000"/>
                </a:solidFill>
                <a:cs typeface="Arial" panose="020B0604020202020204" pitchFamily="34" charset="0"/>
              </a:rPr>
              <a:t> 20</a:t>
            </a:r>
            <a:r>
              <a:rPr lang="en-US" altLang="en-US" sz="2800" dirty="0">
                <a:solidFill>
                  <a:srgbClr val="000000"/>
                </a:solidFill>
                <a:cs typeface="Arial" panose="020B0604020202020204" pitchFamily="34" charset="0"/>
              </a:rPr>
              <a:t> :  </a:t>
            </a:r>
            <a:r>
              <a:rPr lang="en-US" altLang="en-US" sz="4000" b="1" dirty="0">
                <a:solidFill>
                  <a:srgbClr val="0000CC"/>
                </a:solidFill>
                <a:cs typeface="Arial" panose="020B0604020202020204" pitchFamily="34" charset="0"/>
              </a:rPr>
              <a:t>NHIỄM SẮC THỂ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A2283B-3849-4322-A930-754EE629548D}"/>
              </a:ext>
            </a:extLst>
          </p:cNvPr>
          <p:cNvSpPr txBox="1"/>
          <p:nvPr/>
        </p:nvSpPr>
        <p:spPr>
          <a:xfrm>
            <a:off x="2771335" y="2827606"/>
            <a:ext cx="521911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38698990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A82E4C-D136-422A-A477-B6E8B06354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12" y="186052"/>
            <a:ext cx="11352496" cy="6580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B361FB-54FB-4641-A833-9A9C319DC3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92" y="844062"/>
            <a:ext cx="10269416" cy="56596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6EF3413-16D7-4D2C-AB82-F0E8A7028453}"/>
              </a:ext>
            </a:extLst>
          </p:cNvPr>
          <p:cNvSpPr txBox="1"/>
          <p:nvPr/>
        </p:nvSpPr>
        <p:spPr>
          <a:xfrm>
            <a:off x="3108960" y="5552273"/>
            <a:ext cx="2475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D4F9E5-4081-447F-8A67-9BEC41CD6C6A}"/>
              </a:ext>
            </a:extLst>
          </p:cNvPr>
          <p:cNvSpPr txBox="1"/>
          <p:nvPr/>
        </p:nvSpPr>
        <p:spPr>
          <a:xfrm>
            <a:off x="8299938" y="5747935"/>
            <a:ext cx="2475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7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B145C5-978E-4E74-B791-B02070E192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90" y="211014"/>
            <a:ext cx="10824406" cy="55426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648706-EB46-4C9D-A0A7-3FFF56DB6867}"/>
              </a:ext>
            </a:extLst>
          </p:cNvPr>
          <p:cNvSpPr txBox="1"/>
          <p:nvPr/>
        </p:nvSpPr>
        <p:spPr>
          <a:xfrm>
            <a:off x="8201465" y="4977976"/>
            <a:ext cx="2475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9A5D28-7372-4992-9026-38E50DA4624C}"/>
              </a:ext>
            </a:extLst>
          </p:cNvPr>
          <p:cNvSpPr txBox="1"/>
          <p:nvPr/>
        </p:nvSpPr>
        <p:spPr>
          <a:xfrm>
            <a:off x="2532185" y="4747143"/>
            <a:ext cx="2475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DA96AD7-411B-47A0-A5A5-A512C5C241D0}"/>
              </a:ext>
            </a:extLst>
          </p:cNvPr>
          <p:cNvSpPr txBox="1"/>
          <p:nvPr/>
        </p:nvSpPr>
        <p:spPr>
          <a:xfrm>
            <a:off x="432580" y="590732"/>
            <a:ext cx="1052615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vi-VN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 Thành phần hoá học của NST bao gồm:</a:t>
            </a:r>
          </a:p>
          <a:p>
            <a:pPr algn="l" rtl="0"/>
            <a:endParaRPr lang="en-US" sz="24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 rtl="0">
              <a:buAutoNum type="alphaUcPeriod"/>
            </a:pPr>
            <a:r>
              <a:rPr lang="vi-VN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Phân tử Prôtêin</a:t>
            </a:r>
            <a:endParaRPr lang="en-US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 rtl="0">
              <a:buAutoNum type="alphaUcPeriod"/>
            </a:pPr>
            <a:endParaRPr lang="vi-VN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vi-VN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B. Phân tử ADN</a:t>
            </a:r>
            <a:endParaRPr lang="en-US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buFont typeface="Arial" panose="020B0604020202020204" pitchFamily="34" charset="0"/>
              <a:buChar char="•"/>
            </a:pPr>
            <a:endParaRPr lang="vi-VN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vi-VN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C. Prôtêin và phân tử ADN</a:t>
            </a:r>
            <a:endParaRPr lang="en-US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buFont typeface="Arial" panose="020B0604020202020204" pitchFamily="34" charset="0"/>
              <a:buChar char="•"/>
            </a:pPr>
            <a:endParaRPr lang="vi-VN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vi-VN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D. Axit và bazơ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00ED490-8DD8-4ADC-B32D-B9A93A63443D}"/>
              </a:ext>
            </a:extLst>
          </p:cNvPr>
          <p:cNvSpPr/>
          <p:nvPr/>
        </p:nvSpPr>
        <p:spPr>
          <a:xfrm>
            <a:off x="277835" y="2528667"/>
            <a:ext cx="661182" cy="900333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25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EA6718B-DBF7-4872-BA3F-4B58B925AF99}"/>
              </a:ext>
            </a:extLst>
          </p:cNvPr>
          <p:cNvSpPr txBox="1"/>
          <p:nvPr/>
        </p:nvSpPr>
        <p:spPr>
          <a:xfrm>
            <a:off x="404446" y="850485"/>
            <a:ext cx="1158122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vi-VN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 nào sau đây không đúng?</a:t>
            </a:r>
            <a:endParaRPr lang="en-US" sz="24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endParaRPr lang="vi-VN" sz="24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vi-VN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A. Crômatit chính là NST đơn.</a:t>
            </a:r>
          </a:p>
          <a:p>
            <a:pPr algn="l" rtl="0"/>
            <a:endParaRPr lang="en-US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vi-VN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B. Trong phân bào, có bao nhiêu NST, sẽ có bấy nhiêu tơ vô sắc được hình thành.</a:t>
            </a:r>
          </a:p>
          <a:p>
            <a:pPr algn="l" rtl="0"/>
            <a:endParaRPr lang="en-US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vi-VN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C. Ở kì giữa quá trình phân bào, mỗi NST đều có dạng kép và giữa hai crômatit đính nhau tại tâm động.</a:t>
            </a:r>
          </a:p>
          <a:p>
            <a:pPr algn="l" rtl="0"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vi-VN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D. Mỗi NST ở trạng thái kép hay đơn đều chỉ có một tâm động.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A26B93D-D07A-4FF0-B7D0-873A00213C1F}"/>
              </a:ext>
            </a:extLst>
          </p:cNvPr>
          <p:cNvSpPr/>
          <p:nvPr/>
        </p:nvSpPr>
        <p:spPr>
          <a:xfrm>
            <a:off x="206326" y="1403252"/>
            <a:ext cx="661182" cy="900333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2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EF182D0-6CC3-48D1-B5F5-0220867D7799}"/>
              </a:ext>
            </a:extLst>
          </p:cNvPr>
          <p:cNvSpPr txBox="1"/>
          <p:nvPr/>
        </p:nvSpPr>
        <p:spPr>
          <a:xfrm>
            <a:off x="756137" y="789858"/>
            <a:ext cx="1055428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</a:p>
          <a:p>
            <a:pPr algn="l"/>
            <a:endParaRPr lang="en-US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endParaRPr lang="en-US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endParaRPr lang="en-US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en-US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D. Co,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duỗi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EEE0DA3-8A39-4737-9A25-0A0B103483CB}"/>
              </a:ext>
            </a:extLst>
          </p:cNvPr>
          <p:cNvSpPr/>
          <p:nvPr/>
        </p:nvSpPr>
        <p:spPr>
          <a:xfrm>
            <a:off x="550985" y="2047851"/>
            <a:ext cx="661182" cy="900333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82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7FEA387-2A1C-4D90-B350-D74B0A35A921}"/>
              </a:ext>
            </a:extLst>
          </p:cNvPr>
          <p:cNvSpPr txBox="1"/>
          <p:nvPr/>
        </p:nvSpPr>
        <p:spPr>
          <a:xfrm>
            <a:off x="207498" y="592911"/>
            <a:ext cx="1101851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vi-VN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Dạng NST chỉ chứa một sợi nhiễm sắc là NST dạng: </a:t>
            </a:r>
          </a:p>
          <a:p>
            <a:pPr algn="l"/>
            <a:endParaRPr lang="en-US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A. Đơn</a:t>
            </a:r>
          </a:p>
          <a:p>
            <a:pPr algn="l"/>
            <a:endParaRPr lang="en-US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B. Kép</a:t>
            </a:r>
          </a:p>
          <a:p>
            <a:pPr algn="l"/>
            <a:endParaRPr lang="en-US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C. Đơn bội</a:t>
            </a:r>
          </a:p>
          <a:p>
            <a:pPr algn="l"/>
            <a:endParaRPr lang="en-US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D. Lưỡng bội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2BF21C9-A885-4B3C-943E-36FE389EC44C}"/>
              </a:ext>
            </a:extLst>
          </p:cNvPr>
          <p:cNvSpPr/>
          <p:nvPr/>
        </p:nvSpPr>
        <p:spPr>
          <a:xfrm>
            <a:off x="0" y="1150033"/>
            <a:ext cx="661182" cy="900333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91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33708B8-B7EA-4E8C-865B-A948881F9E0B}"/>
              </a:ext>
            </a:extLst>
          </p:cNvPr>
          <p:cNvSpPr txBox="1"/>
          <p:nvPr/>
        </p:nvSpPr>
        <p:spPr>
          <a:xfrm>
            <a:off x="756137" y="625401"/>
            <a:ext cx="1090598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Đặc điểm của NST trong các tế bào sinh dưỡng là:</a:t>
            </a:r>
          </a:p>
          <a:p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Luôn tồn tại thành từng chiếc riêng rẽ</a:t>
            </a:r>
          </a:p>
          <a:p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Luôn tồn tại thành từng cặp tương đồng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Luôn co ngắn lại</a:t>
            </a:r>
          </a:p>
          <a:p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Luôn luôn duỗi ra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89018D6-C609-4C2E-8AE4-6E77238DF431}"/>
              </a:ext>
            </a:extLst>
          </p:cNvPr>
          <p:cNvSpPr/>
          <p:nvPr/>
        </p:nvSpPr>
        <p:spPr>
          <a:xfrm>
            <a:off x="529883" y="1883394"/>
            <a:ext cx="661182" cy="900333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9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7FDED06-3772-40BF-B83A-987BBA5D17CE}"/>
              </a:ext>
            </a:extLst>
          </p:cNvPr>
          <p:cNvSpPr txBox="1"/>
          <p:nvPr/>
        </p:nvSpPr>
        <p:spPr>
          <a:xfrm>
            <a:off x="882161" y="906754"/>
            <a:ext cx="1042767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Cặp NST tương đồng là:</a:t>
            </a:r>
          </a:p>
          <a:p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UcPeriod"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NST giống hệt nhau về hình thái và kích thước.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UcPeriod"/>
            </a:pP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Hai NST có cùng 1 nguồn gốc từ bố hoặc mẹ.</a:t>
            </a:r>
          </a:p>
          <a:p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Hai crômatit giống hệt nhau, dính nhau ở tâm động.</a:t>
            </a:r>
          </a:p>
          <a:p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Hai crômatit có nguồn gốc khác nhau.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19DADAE-6712-4764-B89A-5929E13F1E19}"/>
              </a:ext>
            </a:extLst>
          </p:cNvPr>
          <p:cNvSpPr/>
          <p:nvPr/>
        </p:nvSpPr>
        <p:spPr>
          <a:xfrm>
            <a:off x="685798" y="1431387"/>
            <a:ext cx="661182" cy="900333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55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735AF54-7184-47A0-AE2D-9DA77F60BC9C}"/>
              </a:ext>
            </a:extLst>
          </p:cNvPr>
          <p:cNvSpPr txBox="1"/>
          <p:nvPr/>
        </p:nvSpPr>
        <p:spPr>
          <a:xfrm>
            <a:off x="1009357" y="878619"/>
            <a:ext cx="1030106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8: NST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34AF79D-C4F9-4F06-B7BD-E04387BCE2FE}"/>
              </a:ext>
            </a:extLst>
          </p:cNvPr>
          <p:cNvSpPr/>
          <p:nvPr/>
        </p:nvSpPr>
        <p:spPr>
          <a:xfrm>
            <a:off x="881575" y="2852224"/>
            <a:ext cx="661182" cy="900333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386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9C952C19-C277-4F6E-8C6C-A1A802E7EBF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133600" y="1143000"/>
            <a:ext cx="8001000" cy="2590800"/>
          </a:xfrm>
        </p:spPr>
        <p:txBody>
          <a:bodyPr/>
          <a:lstStyle/>
          <a:p>
            <a:pPr algn="l" eaLnBrk="1" hangingPunct="1"/>
            <a:r>
              <a:rPr lang="en-US" alt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Ở </a:t>
            </a:r>
            <a:r>
              <a:rPr lang="en-US" alt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r>
              <a:rPr lang="en-US" alt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alt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alt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2n = 50. </a:t>
            </a:r>
            <a:r>
              <a:rPr lang="en-US" alt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alt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alt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alt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r>
              <a:rPr lang="en-US" alt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alt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8244" name="Oval 4">
            <a:extLst>
              <a:ext uri="{FF2B5EF4-FFF2-40B4-BE49-F238E27FC236}">
                <a16:creationId xmlns:a16="http://schemas.microsoft.com/office/drawing/2014/main" id="{E639EE62-D712-4567-9696-890F9D3E68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3886200"/>
            <a:ext cx="358140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= 25</a:t>
            </a:r>
          </a:p>
        </p:txBody>
      </p:sp>
      <p:pic>
        <p:nvPicPr>
          <p:cNvPr id="29700" name="Picture 5" descr="Hinh hoa 2">
            <a:hlinkClick r:id="rId2" action="ppaction://hlinksldjump"/>
            <a:extLst>
              <a:ext uri="{FF2B5EF4-FFF2-40B4-BE49-F238E27FC236}">
                <a16:creationId xmlns:a16="http://schemas.microsoft.com/office/drawing/2014/main" id="{DB4E5B9B-A0B6-4796-B292-72C2B461D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49" t="69749"/>
          <a:stretch>
            <a:fillRect/>
          </a:stretch>
        </p:blipFill>
        <p:spPr bwMode="auto">
          <a:xfrm>
            <a:off x="8001000" y="4857750"/>
            <a:ext cx="2667000" cy="200025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WordArt 6">
            <a:extLst>
              <a:ext uri="{FF2B5EF4-FFF2-40B4-BE49-F238E27FC236}">
                <a16:creationId xmlns:a16="http://schemas.microsoft.com/office/drawing/2014/main" id="{E3DD38A1-6A4E-46E6-BBA6-1EDC2A32AEE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191001" y="381000"/>
            <a:ext cx="4200525" cy="933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kern="10">
                <a:ln w="9525" cap="rnd">
                  <a:solidFill>
                    <a:srgbClr val="0080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 CỐ-LUYỆN TẬP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382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382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>
            <a:extLst>
              <a:ext uri="{FF2B5EF4-FFF2-40B4-BE49-F238E27FC236}">
                <a16:creationId xmlns:a16="http://schemas.microsoft.com/office/drawing/2014/main" id="{1969E0E3-B523-4F71-AEAC-C3D38565C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7655" y="27057"/>
            <a:ext cx="7269089" cy="707886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000" dirty="0" err="1">
                <a:solidFill>
                  <a:srgbClr val="000000"/>
                </a:solidFill>
                <a:cs typeface="Arial" panose="020B0604020202020204" pitchFamily="34" charset="0"/>
              </a:rPr>
              <a:t>Tiết</a:t>
            </a:r>
            <a:r>
              <a:rPr lang="en-US" altLang="en-US" sz="4000" dirty="0">
                <a:solidFill>
                  <a:srgbClr val="000000"/>
                </a:solidFill>
                <a:cs typeface="Arial" panose="020B0604020202020204" pitchFamily="34" charset="0"/>
              </a:rPr>
              <a:t> 20</a:t>
            </a:r>
            <a:r>
              <a:rPr lang="en-US" altLang="en-US" sz="2800" dirty="0">
                <a:solidFill>
                  <a:srgbClr val="000000"/>
                </a:solidFill>
                <a:cs typeface="Arial" panose="020B0604020202020204" pitchFamily="34" charset="0"/>
              </a:rPr>
              <a:t> :  </a:t>
            </a:r>
            <a:r>
              <a:rPr lang="en-US" altLang="en-US" sz="4000" b="1" dirty="0">
                <a:solidFill>
                  <a:srgbClr val="0000CC"/>
                </a:solidFill>
                <a:cs typeface="Arial" panose="020B0604020202020204" pitchFamily="34" charset="0"/>
              </a:rPr>
              <a:t>NHIỄM SẮC THỂ</a:t>
            </a:r>
          </a:p>
        </p:txBody>
      </p:sp>
      <p:pic>
        <p:nvPicPr>
          <p:cNvPr id="6147" name="Picture 6">
            <a:extLst>
              <a:ext uri="{FF2B5EF4-FFF2-40B4-BE49-F238E27FC236}">
                <a16:creationId xmlns:a16="http://schemas.microsoft.com/office/drawing/2014/main" id="{65D4869C-F5CF-49E0-848F-D4CA13DB6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3"/>
          <a:stretch>
            <a:fillRect/>
          </a:stretch>
        </p:blipFill>
        <p:spPr bwMode="auto">
          <a:xfrm>
            <a:off x="0" y="1083212"/>
            <a:ext cx="4348163" cy="5546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0867" name="Oval 3" descr="NST1_2">
            <a:extLst>
              <a:ext uri="{FF2B5EF4-FFF2-40B4-BE49-F238E27FC236}">
                <a16:creationId xmlns:a16="http://schemas.microsoft.com/office/drawing/2014/main" id="{C933C75A-45FB-4EEB-9C4C-52417C8CAB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891416"/>
            <a:ext cx="4495800" cy="2743200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61447" name="Text Box 7">
            <a:extLst>
              <a:ext uri="{FF2B5EF4-FFF2-40B4-BE49-F238E27FC236}">
                <a16:creationId xmlns:a16="http://schemas.microsoft.com/office/drawing/2014/main" id="{32DD1EAE-91DA-4EB5-9681-003640F9C3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0468" y="3634616"/>
            <a:ext cx="6081932" cy="2523768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cơ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khoảng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70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nghìn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tỷ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tế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bào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(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tbsd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&amp;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tbsdục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-&gt;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tuổi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dậy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thì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ss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tinh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trùng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trứng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).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-  NST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cấu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trúc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nằm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tế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bào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0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867" grpId="0" animBg="1"/>
      <p:bldP spid="6144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admin.sieutrinhohocduong.com/Files/Sample/16449/6.%20L%E1%BB%9AP%209-%20SINH-%20TU%E1%BA%A6N%204-%20B%C3%80I%208-%20NHI%E1%BB%84M%20S%E1%BA%AEC%20TH%E1%BB%82%20-%20L2_result_202108181052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609" y="182881"/>
            <a:ext cx="11788726" cy="68228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83E5C2-D42C-406F-B769-C20C94FD4FBB}"/>
              </a:ext>
            </a:extLst>
          </p:cNvPr>
          <p:cNvSpPr/>
          <p:nvPr/>
        </p:nvSpPr>
        <p:spPr>
          <a:xfrm>
            <a:off x="2033090" y="1574634"/>
            <a:ext cx="59875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Hướng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dẫn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về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nhà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CF09E7-5562-4233-9879-946AF74E8C01}"/>
              </a:ext>
            </a:extLst>
          </p:cNvPr>
          <p:cNvSpPr txBox="1"/>
          <p:nvPr/>
        </p:nvSpPr>
        <p:spPr>
          <a:xfrm>
            <a:off x="2096086" y="2743200"/>
            <a:ext cx="54441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Đọc</a:t>
            </a:r>
            <a:r>
              <a:rPr lang="en-US" sz="2800" dirty="0"/>
              <a:t> </a:t>
            </a:r>
            <a:r>
              <a:rPr lang="en-US" sz="2800" dirty="0" err="1"/>
              <a:t>trước</a:t>
            </a:r>
            <a:r>
              <a:rPr lang="en-US" sz="2800" dirty="0"/>
              <a:t> </a:t>
            </a:r>
            <a:r>
              <a:rPr lang="en-US" sz="2800" dirty="0" err="1"/>
              <a:t>bài</a:t>
            </a:r>
            <a:r>
              <a:rPr lang="en-US" sz="2800" dirty="0"/>
              <a:t> 22,23 SGK </a:t>
            </a:r>
            <a:r>
              <a:rPr lang="en-US" sz="2800" dirty="0" err="1"/>
              <a:t>Sinh</a:t>
            </a:r>
            <a:r>
              <a:rPr lang="en-US" sz="2800" dirty="0"/>
              <a:t> 9 </a:t>
            </a:r>
            <a:r>
              <a:rPr lang="en-US" sz="2800" dirty="0" err="1"/>
              <a:t>trang</a:t>
            </a:r>
            <a:r>
              <a:rPr lang="en-US" sz="2800" dirty="0"/>
              <a:t> 65,67</a:t>
            </a:r>
          </a:p>
        </p:txBody>
      </p:sp>
    </p:spTree>
    <p:extLst>
      <p:ext uri="{BB962C8B-B14F-4D97-AF65-F5344CB8AC3E}">
        <p14:creationId xmlns:p14="http://schemas.microsoft.com/office/powerpoint/2010/main" val="1785652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640C438-0A1D-4CEE-BDCC-9549922593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285" y="2023156"/>
            <a:ext cx="103990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en-US" sz="40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I. Cấu trúc siêu</a:t>
            </a:r>
            <a:r>
              <a:rPr kumimoji="0" lang="nl-NL" altLang="en-US" sz="4000" b="1" i="0" u="sng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hiển vi và chức năng của NST</a:t>
            </a:r>
            <a:r>
              <a:rPr kumimoji="0" lang="nl-NL" altLang="en-US" sz="40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vi-VN" altLang="en-US" sz="4000" b="1" i="0" u="sng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E86DCB-0666-4889-A791-39F6CB64D1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285" y="3429000"/>
            <a:ext cx="65582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en-US" sz="40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II. Một</a:t>
            </a:r>
            <a:r>
              <a:rPr kumimoji="0" lang="nl-NL" altLang="en-US" sz="4000" b="1" i="0" u="sng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số khái niệm về NST</a:t>
            </a:r>
            <a:r>
              <a:rPr kumimoji="0" lang="nl-NL" altLang="en-US" sz="40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vi-VN" altLang="en-US" sz="4000" b="1" i="0" u="sng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FB4921-3D11-46B0-826B-91914B3F4EC9}"/>
              </a:ext>
            </a:extLst>
          </p:cNvPr>
          <p:cNvSpPr txBox="1"/>
          <p:nvPr/>
        </p:nvSpPr>
        <p:spPr>
          <a:xfrm>
            <a:off x="4833258" y="232229"/>
            <a:ext cx="2902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NỘI DUNG</a:t>
            </a:r>
          </a:p>
        </p:txBody>
      </p:sp>
    </p:spTree>
    <p:extLst>
      <p:ext uri="{BB962C8B-B14F-4D97-AF65-F5344CB8AC3E}">
        <p14:creationId xmlns:p14="http://schemas.microsoft.com/office/powerpoint/2010/main" val="837734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l_fi" descr="Y-chromosome">
            <a:extLst>
              <a:ext uri="{FF2B5EF4-FFF2-40B4-BE49-F238E27FC236}">
                <a16:creationId xmlns:a16="http://schemas.microsoft.com/office/drawing/2014/main" id="{BC7C80B1-1D9E-4446-BDC0-211E2A26D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" y="658284"/>
            <a:ext cx="5181600" cy="348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il_fi" descr="chromosome">
            <a:extLst>
              <a:ext uri="{FF2B5EF4-FFF2-40B4-BE49-F238E27FC236}">
                <a16:creationId xmlns:a16="http://schemas.microsoft.com/office/drawing/2014/main" id="{0EE45F44-53D0-4F24-9412-E6F08D904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51" y="679857"/>
            <a:ext cx="4876800" cy="3617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12">
            <a:extLst>
              <a:ext uri="{FF2B5EF4-FFF2-40B4-BE49-F238E27FC236}">
                <a16:creationId xmlns:a16="http://schemas.microsoft.com/office/drawing/2014/main" id="{19BE49DB-B4B9-4304-805C-2599D89DCF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988" y="4297241"/>
            <a:ext cx="10972800" cy="66251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Nhiễm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sắc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thể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quan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sát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dưới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kính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hiển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vi </a:t>
            </a:r>
          </a:p>
        </p:txBody>
      </p:sp>
      <p:sp>
        <p:nvSpPr>
          <p:cNvPr id="12297" name="Text Box 12296">
            <a:extLst>
              <a:ext uri="{FF2B5EF4-FFF2-40B4-BE49-F238E27FC236}">
                <a16:creationId xmlns:a16="http://schemas.microsoft.com/office/drawing/2014/main" id="{8726A349-7C25-44E1-8B70-B86222C95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267" y="5151967"/>
            <a:ext cx="10972800" cy="107721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Cấu</a:t>
            </a:r>
            <a:r>
              <a:rPr lang="en-US" altLang="zh-CN" sz="3200" b="1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trúc</a:t>
            </a:r>
            <a:r>
              <a:rPr lang="en-US" altLang="zh-CN" sz="3200" b="1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điển</a:t>
            </a:r>
            <a:r>
              <a:rPr lang="en-US" altLang="zh-CN" sz="3200" b="1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hình</a:t>
            </a:r>
            <a:r>
              <a:rPr lang="en-US" altLang="zh-CN" sz="3200" b="1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altLang="zh-CN" sz="3200" b="1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NST </a:t>
            </a:r>
            <a:r>
              <a:rPr lang="en-US" altLang="zh-CN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biểu</a:t>
            </a:r>
            <a:r>
              <a:rPr lang="en-US" altLang="zh-CN" sz="3200" b="1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hiện</a:t>
            </a:r>
            <a:r>
              <a:rPr lang="en-US" altLang="zh-CN" sz="3200" b="1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rõ</a:t>
            </a:r>
            <a:r>
              <a:rPr lang="en-US" altLang="zh-CN" sz="3200" b="1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nhất</a:t>
            </a:r>
            <a:r>
              <a:rPr lang="en-US" altLang="zh-CN" sz="3200" b="1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ở </a:t>
            </a:r>
            <a:r>
              <a:rPr lang="en-US" altLang="zh-CN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kì</a:t>
            </a:r>
            <a:r>
              <a:rPr lang="en-US" altLang="zh-CN" sz="3200" b="1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nào</a:t>
            </a:r>
            <a:r>
              <a:rPr lang="en-US" altLang="zh-CN" sz="3200" b="1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altLang="zh-CN" sz="3200" b="1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quá</a:t>
            </a:r>
            <a:r>
              <a:rPr lang="en-US" altLang="zh-CN" sz="3200" b="1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trình</a:t>
            </a:r>
            <a:r>
              <a:rPr lang="en-US" altLang="zh-CN" sz="3200" b="1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phân</a:t>
            </a:r>
            <a:r>
              <a:rPr lang="en-US" altLang="zh-CN" sz="3200" b="1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bào</a:t>
            </a:r>
            <a:r>
              <a:rPr lang="en-US" altLang="zh-CN" sz="3200" b="1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?</a:t>
            </a:r>
          </a:p>
        </p:txBody>
      </p:sp>
      <p:sp>
        <p:nvSpPr>
          <p:cNvPr id="12298" name="Text Box 12297">
            <a:extLst>
              <a:ext uri="{FF2B5EF4-FFF2-40B4-BE49-F238E27FC236}">
                <a16:creationId xmlns:a16="http://schemas.microsoft.com/office/drawing/2014/main" id="{F37EDDCC-FFAC-42E3-A109-8FBB43EC21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7108" y="5156201"/>
            <a:ext cx="9893625" cy="66678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Wingdings" panose="05000000000000000000" pitchFamily="2" charset="2"/>
              </a:rPr>
              <a:t>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Wingdings" panose="05000000000000000000" pitchFamily="2" charset="2"/>
              </a:rPr>
              <a:t>K</a:t>
            </a:r>
            <a:r>
              <a:rPr lang="en-US" altLang="zh-CN" sz="3733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ì</a:t>
            </a:r>
            <a:r>
              <a:rPr lang="en-US" altLang="zh-CN" sz="3733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733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giữa</a:t>
            </a:r>
            <a:r>
              <a:rPr lang="en-US" altLang="zh-CN" sz="3733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733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altLang="zh-CN" sz="3733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733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quá</a:t>
            </a:r>
            <a:r>
              <a:rPr lang="en-US" altLang="zh-CN" sz="3733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733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trình</a:t>
            </a:r>
            <a:r>
              <a:rPr lang="en-US" altLang="zh-CN" sz="3733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733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phân</a:t>
            </a:r>
            <a:r>
              <a:rPr lang="en-US" altLang="zh-CN" sz="3733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chia </a:t>
            </a:r>
            <a:r>
              <a:rPr lang="en-US" altLang="zh-CN" sz="3733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tế</a:t>
            </a:r>
            <a:r>
              <a:rPr lang="en-US" altLang="zh-CN" sz="3733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733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bào</a:t>
            </a:r>
            <a:r>
              <a:rPr lang="en-US" altLang="zh-CN" sz="3733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5B2372-19DB-4982-9147-F022D62F3C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240" y="-4232"/>
            <a:ext cx="73340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en-US" sz="28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I. Cấu trúc siêu hiển vi và chức năng của NST:</a:t>
            </a:r>
            <a:endParaRPr kumimoji="0" lang="vi-VN" altLang="en-US" sz="2800" b="1" i="0" u="sng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7" grpId="0" build="allAtOnce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ấu trúc của NST">
            <a:extLst>
              <a:ext uri="{FF2B5EF4-FFF2-40B4-BE49-F238E27FC236}">
                <a16:creationId xmlns:a16="http://schemas.microsoft.com/office/drawing/2014/main" id="{39586A2C-F60D-4614-BFDA-A9E9D98D3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522" y="270216"/>
            <a:ext cx="9626112" cy="6587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995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ấu trúc siêu hiển vi của NST">
            <a:extLst>
              <a:ext uri="{FF2B5EF4-FFF2-40B4-BE49-F238E27FC236}">
                <a16:creationId xmlns:a16="http://schemas.microsoft.com/office/drawing/2014/main" id="{DB75C10E-522B-4CDF-8F3D-F960668EE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95" y="0"/>
            <a:ext cx="116199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744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inh học 9 Bài 8: Nhiễm sắc thể">
            <a:extLst>
              <a:ext uri="{FF2B5EF4-FFF2-40B4-BE49-F238E27FC236}">
                <a16:creationId xmlns:a16="http://schemas.microsoft.com/office/drawing/2014/main" id="{10D91853-83AB-4670-AF96-0D2BB7DC0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43" y="0"/>
            <a:ext cx="84266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756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>
            <a:extLst>
              <a:ext uri="{FF2B5EF4-FFF2-40B4-BE49-F238E27FC236}">
                <a16:creationId xmlns:a16="http://schemas.microsoft.com/office/drawing/2014/main" id="{B7FC1384-C71F-45A7-A326-63D13142D69F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829984" y="395817"/>
            <a:ext cx="6299200" cy="3429000"/>
          </a:xfrm>
          <a:solidFill>
            <a:schemeClr val="bg1"/>
          </a:solidFill>
        </p:spPr>
        <p:txBody>
          <a:bodyPr/>
          <a:lstStyle/>
          <a:p>
            <a:pPr eaLnBrk="1" hangingPunct="1">
              <a:buFontTx/>
              <a:buNone/>
            </a:pPr>
            <a:endParaRPr lang="en-US" altLang="zh-CN" sz="3200">
              <a:solidFill>
                <a:srgbClr val="FF33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altLang="zh-CN" sz="3200">
              <a:solidFill>
                <a:srgbClr val="FF33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altLang="zh-CN" sz="3200">
              <a:solidFill>
                <a:srgbClr val="FF33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altLang="zh-CN" sz="3200">
              <a:solidFill>
                <a:srgbClr val="FF33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altLang="zh-CN" sz="3200">
              <a:solidFill>
                <a:srgbClr val="FF33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altLang="zh-CN" sz="3200">
              <a:solidFill>
                <a:srgbClr val="FF33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5363" name="Group 15">
            <a:extLst>
              <a:ext uri="{FF2B5EF4-FFF2-40B4-BE49-F238E27FC236}">
                <a16:creationId xmlns:a16="http://schemas.microsoft.com/office/drawing/2014/main" id="{7450DCAE-1EF8-49F3-BB18-58923650AC22}"/>
              </a:ext>
            </a:extLst>
          </p:cNvPr>
          <p:cNvGrpSpPr>
            <a:grpSpLocks/>
          </p:cNvGrpSpPr>
          <p:nvPr/>
        </p:nvGrpSpPr>
        <p:grpSpPr bwMode="auto">
          <a:xfrm>
            <a:off x="2829984" y="395817"/>
            <a:ext cx="6299200" cy="3429000"/>
            <a:chOff x="2736" y="384"/>
            <a:chExt cx="3024" cy="2160"/>
          </a:xfrm>
        </p:grpSpPr>
        <p:pic>
          <p:nvPicPr>
            <p:cNvPr id="15373" name="Picture 6" descr="Cau truc NST o ki giua cua qua trinh phan chia te bao">
              <a:extLst>
                <a:ext uri="{FF2B5EF4-FFF2-40B4-BE49-F238E27FC236}">
                  <a16:creationId xmlns:a16="http://schemas.microsoft.com/office/drawing/2014/main" id="{6534F507-BED5-45DB-A339-AEADD34FC3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384"/>
              <a:ext cx="1632" cy="2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4" name="Picture 7" descr="Anh chup NST o ky giua cua qua trinh phan chia te bao duoi kinh hien vi dien tu">
              <a:extLst>
                <a:ext uri="{FF2B5EF4-FFF2-40B4-BE49-F238E27FC236}">
                  <a16:creationId xmlns:a16="http://schemas.microsoft.com/office/drawing/2014/main" id="{E824F2AF-184B-46D9-AB53-FAE2E32AB6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" y="384"/>
              <a:ext cx="1536" cy="2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76" name="Text Box 8">
            <a:extLst>
              <a:ext uri="{FF2B5EF4-FFF2-40B4-BE49-F238E27FC236}">
                <a16:creationId xmlns:a16="http://schemas.microsoft.com/office/drawing/2014/main" id="{C557D6B2-99F4-4B78-B1A0-74E26C457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5033" y="1380067"/>
            <a:ext cx="1727200" cy="461665"/>
          </a:xfrm>
          <a:prstGeom prst="rect">
            <a:avLst/>
          </a:prstGeom>
          <a:solidFill>
            <a:srgbClr val="FFCCFF"/>
          </a:solidFill>
          <a:ln w="9525">
            <a:solidFill>
              <a:srgbClr val="33CC3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Tâm động</a:t>
            </a:r>
          </a:p>
        </p:txBody>
      </p:sp>
      <p:sp>
        <p:nvSpPr>
          <p:cNvPr id="7177" name="Text Box 9">
            <a:extLst>
              <a:ext uri="{FF2B5EF4-FFF2-40B4-BE49-F238E27FC236}">
                <a16:creationId xmlns:a16="http://schemas.microsoft.com/office/drawing/2014/main" id="{A96C3722-D1B4-4790-8B4C-38EE283280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7184" y="3259667"/>
            <a:ext cx="1524000" cy="461665"/>
          </a:xfrm>
          <a:prstGeom prst="rect">
            <a:avLst/>
          </a:prstGeom>
          <a:solidFill>
            <a:srgbClr val="FFCCCC"/>
          </a:solidFill>
          <a:ln w="9525">
            <a:solidFill>
              <a:srgbClr val="33CC3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Crômatit</a:t>
            </a:r>
          </a:p>
        </p:txBody>
      </p:sp>
      <p:grpSp>
        <p:nvGrpSpPr>
          <p:cNvPr id="3" name="Group 17">
            <a:extLst>
              <a:ext uri="{FF2B5EF4-FFF2-40B4-BE49-F238E27FC236}">
                <a16:creationId xmlns:a16="http://schemas.microsoft.com/office/drawing/2014/main" id="{36F5ADBF-A3C9-4930-9D15-F036DD224016}"/>
              </a:ext>
            </a:extLst>
          </p:cNvPr>
          <p:cNvGrpSpPr>
            <a:grpSpLocks/>
          </p:cNvGrpSpPr>
          <p:nvPr/>
        </p:nvGrpSpPr>
        <p:grpSpPr bwMode="auto">
          <a:xfrm>
            <a:off x="2829159" y="853824"/>
            <a:ext cx="1219200" cy="666244"/>
            <a:chOff x="2736" y="672"/>
            <a:chExt cx="576" cy="420"/>
          </a:xfrm>
          <a:noFill/>
        </p:grpSpPr>
        <p:sp>
          <p:nvSpPr>
            <p:cNvPr id="17419" name="Text Box 11">
              <a:extLst>
                <a:ext uri="{FF2B5EF4-FFF2-40B4-BE49-F238E27FC236}">
                  <a16:creationId xmlns:a16="http://schemas.microsoft.com/office/drawing/2014/main" id="{6BB4AD44-C04E-4650-A66E-784C6A8D7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6" y="672"/>
              <a:ext cx="384" cy="420"/>
            </a:xfrm>
            <a:prstGeom prst="rect">
              <a:avLst/>
            </a:prstGeom>
            <a:grpFill/>
            <a:ln w="9525">
              <a:solidFill>
                <a:srgbClr val="33CC3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1219170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zh-CN" sz="1867">
                  <a:solidFill>
                    <a:srgbClr val="0000FF"/>
                  </a:solidFill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Cánh ngắn</a:t>
              </a:r>
            </a:p>
          </p:txBody>
        </p:sp>
        <p:sp>
          <p:nvSpPr>
            <p:cNvPr id="17420" name="Line 12">
              <a:extLst>
                <a:ext uri="{FF2B5EF4-FFF2-40B4-BE49-F238E27FC236}">
                  <a16:creationId xmlns:a16="http://schemas.microsoft.com/office/drawing/2014/main" id="{5B67F201-4228-40DE-8E8C-04713E1B56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0" y="816"/>
              <a:ext cx="192" cy="96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Group 16">
            <a:extLst>
              <a:ext uri="{FF2B5EF4-FFF2-40B4-BE49-F238E27FC236}">
                <a16:creationId xmlns:a16="http://schemas.microsoft.com/office/drawing/2014/main" id="{9417A972-E607-4EFD-8AE9-3A9B376158DE}"/>
              </a:ext>
            </a:extLst>
          </p:cNvPr>
          <p:cNvGrpSpPr>
            <a:grpSpLocks/>
          </p:cNvGrpSpPr>
          <p:nvPr/>
        </p:nvGrpSpPr>
        <p:grpSpPr bwMode="auto">
          <a:xfrm>
            <a:off x="2829159" y="2301626"/>
            <a:ext cx="1219200" cy="971038"/>
            <a:chOff x="2736" y="1440"/>
            <a:chExt cx="576" cy="612"/>
          </a:xfrm>
          <a:noFill/>
        </p:grpSpPr>
        <p:sp>
          <p:nvSpPr>
            <p:cNvPr id="17417" name="Text Box 10">
              <a:extLst>
                <a:ext uri="{FF2B5EF4-FFF2-40B4-BE49-F238E27FC236}">
                  <a16:creationId xmlns:a16="http://schemas.microsoft.com/office/drawing/2014/main" id="{D5093055-B253-4B55-9401-D0FCC1B79A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6" y="1632"/>
              <a:ext cx="384" cy="420"/>
            </a:xfrm>
            <a:prstGeom prst="rect">
              <a:avLst/>
            </a:prstGeom>
            <a:grpFill/>
            <a:ln w="9525">
              <a:solidFill>
                <a:srgbClr val="33CC3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1219170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zh-CN" sz="1867">
                  <a:solidFill>
                    <a:srgbClr val="0000FF"/>
                  </a:solidFill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Cánh dài</a:t>
              </a:r>
            </a:p>
          </p:txBody>
        </p:sp>
        <p:sp>
          <p:nvSpPr>
            <p:cNvPr id="17418" name="Line 14">
              <a:extLst>
                <a:ext uri="{FF2B5EF4-FFF2-40B4-BE49-F238E27FC236}">
                  <a16:creationId xmlns:a16="http://schemas.microsoft.com/office/drawing/2014/main" id="{D24C1E81-6F97-446F-BA3C-B3948B962F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20" y="1440"/>
              <a:ext cx="192" cy="192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9F1C67DF-2AA6-4BE2-8685-C63C1DC88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4332817"/>
            <a:ext cx="8026400" cy="913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667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Hãy quan sát hình 8.4 và 8.5 rồi cho biết các số 1 và 2 chỉ những thành phần cấu trúc nào của NST?</a:t>
            </a:r>
          </a:p>
        </p:txBody>
      </p:sp>
      <p:sp>
        <p:nvSpPr>
          <p:cNvPr id="16" name="Text Box 1">
            <a:extLst>
              <a:ext uri="{FF2B5EF4-FFF2-40B4-BE49-F238E27FC236}">
                <a16:creationId xmlns:a16="http://schemas.microsoft.com/office/drawing/2014/main" id="{8DCDFD25-98C4-459F-9703-03C3DEF450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7984" y="4337051"/>
            <a:ext cx="7721600" cy="5847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Mỗi NST có cấu trúc như thế nào?</a:t>
            </a:r>
          </a:p>
        </p:txBody>
      </p:sp>
      <p:sp>
        <p:nvSpPr>
          <p:cNvPr id="17" name="Text Box 13322">
            <a:extLst>
              <a:ext uri="{FF2B5EF4-FFF2-40B4-BE49-F238E27FC236}">
                <a16:creationId xmlns:a16="http://schemas.microsoft.com/office/drawing/2014/main" id="{EDA97939-400B-49E7-92B5-E463B44997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298951"/>
            <a:ext cx="9855200" cy="91319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667" b="1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- Mỗi NST gồm 2cromatit </a:t>
            </a:r>
            <a:r>
              <a:rPr lang="en-US" altLang="zh-CN" sz="2667" b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(2 NS tử chị em)</a:t>
            </a:r>
            <a:r>
              <a:rPr lang="en-US" altLang="zh-CN" sz="2667" b="1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gắn với nhau ở tâm động chia nó thành 2 cánh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7BF3A9-3CA1-4B52-A693-167EF80B39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0329" y="4768851"/>
            <a:ext cx="67217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Tâm động giữ vai trò gì đối với NST?</a:t>
            </a:r>
          </a:p>
        </p:txBody>
      </p:sp>
      <p:sp>
        <p:nvSpPr>
          <p:cNvPr id="19" name="Text Box 13328">
            <a:extLst>
              <a:ext uri="{FF2B5EF4-FFF2-40B4-BE49-F238E27FC236}">
                <a16:creationId xmlns:a16="http://schemas.microsoft.com/office/drawing/2014/main" id="{93D27099-523D-4A1B-ACA5-B512ABB24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7584" y="5268384"/>
            <a:ext cx="9362016" cy="107721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Wingdings" panose="05000000000000000000" pitchFamily="2" charset="2"/>
              </a:rPr>
              <a:t></a:t>
            </a:r>
            <a:r>
              <a:rPr lang="en-US" altLang="zh-CN" sz="3200" b="1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Tâm động: điểm đính NST vào sợi tơ vô sắc trong thoi phân bào.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29BB351-E9E1-4B08-A752-0ABC2A2C6D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941"/>
            <a:ext cx="63129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I. Cấu trúc siêu hiển vi và chức năng của NST:</a:t>
            </a:r>
            <a:endParaRPr kumimoji="0" lang="vi-VN" altLang="en-US" sz="2400" b="1" i="0" u="sng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6" grpId="0" animBg="1"/>
      <p:bldP spid="7177" grpId="0" animBg="1"/>
      <p:bldP spid="5" grpId="0"/>
      <p:bldP spid="16" grpId="0" build="allAtOnce"/>
      <p:bldP spid="17" grpId="0" build="allAtOnce"/>
      <p:bldP spid="6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</TotalTime>
  <Words>1035</Words>
  <Application>Microsoft Office PowerPoint</Application>
  <PresentationFormat>Widescreen</PresentationFormat>
  <Paragraphs>164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Arial</vt:lpstr>
      <vt:lpstr>Calibri</vt:lpstr>
      <vt:lpstr>Calibri Light</vt:lpstr>
      <vt:lpstr>Times New Roman</vt:lpstr>
      <vt:lpstr>Office Theme</vt:lpstr>
      <vt:lpstr>Default Design</vt:lpstr>
      <vt:lpstr>1_Default Design</vt:lpstr>
      <vt:lpstr>2_Default Design</vt:lpstr>
      <vt:lpstr>3_Default Design</vt:lpstr>
      <vt:lpstr>1_Office Theme</vt:lpstr>
      <vt:lpstr>CHỦ ĐỀ 3: NHIỄM SẮC THỂ, DI TRUYỀN NHIỄM SẮC THỂ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tập: Ở trâu có bộ nhiễm sắc thể 2n = 50. Vậy bộ nhiễm sắc thể đơn bội của trâu là bao nhiêu?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 3: NHIỄM SẮC THỂ DI TRUYỀN NHIỄM SẮC THỂ</dc:title>
  <dc:creator>Tài Nguyễn</dc:creator>
  <cp:lastModifiedBy>Tài Nguyễn</cp:lastModifiedBy>
  <cp:revision>29</cp:revision>
  <dcterms:created xsi:type="dcterms:W3CDTF">2021-11-11T12:26:38Z</dcterms:created>
  <dcterms:modified xsi:type="dcterms:W3CDTF">2021-11-16T10:00:43Z</dcterms:modified>
</cp:coreProperties>
</file>