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2" r:id="rId3"/>
  </p:sldMasterIdLst>
  <p:notesMasterIdLst>
    <p:notesMasterId r:id="rId29"/>
  </p:notesMasterIdLst>
  <p:sldIdLst>
    <p:sldId id="258" r:id="rId4"/>
    <p:sldId id="272" r:id="rId5"/>
    <p:sldId id="307" r:id="rId6"/>
    <p:sldId id="295" r:id="rId7"/>
    <p:sldId id="308" r:id="rId8"/>
    <p:sldId id="297" r:id="rId9"/>
    <p:sldId id="310" r:id="rId10"/>
    <p:sldId id="270" r:id="rId11"/>
    <p:sldId id="274" r:id="rId12"/>
    <p:sldId id="277" r:id="rId13"/>
    <p:sldId id="299" r:id="rId14"/>
    <p:sldId id="282" r:id="rId15"/>
    <p:sldId id="319" r:id="rId16"/>
    <p:sldId id="283" r:id="rId17"/>
    <p:sldId id="269" r:id="rId18"/>
    <p:sldId id="313" r:id="rId19"/>
    <p:sldId id="292" r:id="rId20"/>
    <p:sldId id="315" r:id="rId21"/>
    <p:sldId id="316" r:id="rId22"/>
    <p:sldId id="317" r:id="rId23"/>
    <p:sldId id="320" r:id="rId24"/>
    <p:sldId id="321" r:id="rId25"/>
    <p:sldId id="322" r:id="rId26"/>
    <p:sldId id="323" r:id="rId27"/>
    <p:sldId id="32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F953B-3E9C-4140-815A-E101A41EE61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E5369-AFDD-4C67-A2AB-9ABFB3AA8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4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20411C1-204C-4793-97E8-A98E59F5D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9D075-0959-4F5A-AC42-E87B88D979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A9BAE75-289A-4766-AECB-D61B8C2630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AC3FD12-B085-432F-9FF6-7AF6160B7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906F9AE-F42C-47B4-9047-8ACADC9A4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B2FFE-66F5-4B47-AE85-DD56ADB1DB6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6518B6D-E4DA-4737-B2FC-0A907C3787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AE99E0B-71E4-4AA6-83FE-B8CC2AB8D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D801737-48A1-4D35-9064-E8506E35A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D6AF86-708F-454A-861C-661E2AE6A5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91DD0ECB-92D7-4955-8B11-C43F6435B8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1654289-2008-435D-9B58-9F7C82416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E29C087-E253-4A1C-A80E-2F88BB148E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48333-6A99-47CB-A1B1-AB1AA4452E1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6AD6914-1164-43F0-93EF-71C62F4022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2A69B94-D3EC-4DFE-881F-74FC8FCD3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256A1D5-C860-4DA9-ABCF-E7315DBE3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5B7CD8-5AFB-4F56-BAFF-F49B0793BB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C81C645-9A0B-4B98-9DB8-65E934CEF9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678BD2A-8AE8-4032-BE37-A2DA8814A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685832A0-6F57-4DD7-A14A-BBCA91CBD8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7E702-CFCC-495F-A763-5AC0C489FB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63122FF-83D7-4D9D-B9D6-9673FC78F0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C1002AE-CCF0-4BC8-AF84-74BFA6B76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9F75F12-0858-4907-9538-876FC47A6D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A1856-A2E7-4304-99A1-CE83658FC40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61BFA7F-B3A0-4073-A3B9-4AF51993AD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3D94CFA0-277C-47CC-BE09-46CE962AF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41781CAD-A671-46F4-A369-5CF53724F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B49845-49EC-4E1E-B256-866364A4F02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9562F3F-5002-4FAF-9C27-9BB99F5369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A8712D4-0C91-4BA0-92A0-DDE9FBD6E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906F9AE-F42C-47B4-9047-8ACADC9A4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B2FFE-66F5-4B47-AE85-DD56ADB1DB6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6518B6D-E4DA-4737-B2FC-0A907C3787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AE99E0B-71E4-4AA6-83FE-B8CC2AB8D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033" y="402100"/>
            <a:ext cx="12200067" cy="5995664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7867" y="1013309"/>
            <a:ext cx="12192200" cy="50264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" y="1801467"/>
            <a:ext cx="12208100" cy="3852084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292033" y="2655767"/>
            <a:ext cx="76080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24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6D4987-AA40-428A-B219-DC1FD5B4F40A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CC93F5-06A5-4554-8AC5-8BBEC739210D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0C006F-55A9-4E90-85AA-828ED8875649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65B765-6342-44B8-8627-3CFBED93F225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75478E-ADBB-47AC-A5C0-ED3D285D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C102470-283F-4F49-B6DF-D4B0725C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F035770-C10C-4D8A-8D4F-903B7EDE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0BED8-70E1-426E-A57E-B0A661734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33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F5FFA-1116-46EC-AB2B-4CAF6B45869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8EF09-D6D5-4214-92B5-41C9D7B41A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BEF8A-F511-4C8D-8B05-101E882ECD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F2ABD34-9804-4010-BC9E-8B37AA60D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12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3C2E9B-CA20-44FB-8840-9EA87F0F2A9B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497E7-6ADF-4F93-A73C-039AB049DE15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AD9962-0CC8-4FA1-8195-48E0F4C8B841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C3B6A-F7C2-4235-87A9-6526AAE395A7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24288DC-2525-40C0-99C3-0EFDDBFF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58B9394-3F8D-4382-AE1E-D87D6F92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45DC3C3-C7A9-46EE-BF1A-B351B20D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E986A-0644-46D0-9B36-D2906520C7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0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81BB08-CB30-42B4-A953-15C6163C40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0FF749-C2BD-4637-9946-CB8BFBD04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6C155E-DD4F-426E-ADC9-8A24A5E99B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67C2A89-C8F4-4807-BDA5-533019CE5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22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9229C4-5C18-4C11-8949-2FA2724E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84AD68-3126-4FD5-BA34-8771998D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8A7234-59A9-4691-8F75-591678E7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8627F-790A-4440-8DD3-F4E2FA0F0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538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6856458-6DDE-4A66-98F2-439F84DE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A2ACCB-5ACF-4E94-8849-05AB3E72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C02A0A-F94B-45E5-8410-75667269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04429-5DB2-4433-B20E-C65F2C7D4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88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04540E-1112-429F-95FA-C6960124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C58AA0-3A32-4220-86E2-3C55EF50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687DB0-9F76-4CCC-9714-5697A0955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66781-57A4-4B2A-B851-1FC1BD4BD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224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679039-9483-47BC-858A-AAF74204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15E6A8-82AE-4552-AD2F-A6BAD4C8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79C4A7-2EED-48C1-8DA9-034B3293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98893-3F93-4A70-8E49-AC22B9DFC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594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46FB74-8FEA-45DC-BA00-323DA30114A7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F9EAB-3F93-4ACC-9EBA-A299D9EFDC1E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93CDC-28AD-416F-9643-7FD0BB9D16FF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9D65BD-6D84-441B-B0BB-542957503CDB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D5F73D8-01C3-4982-82AB-65AFC7F98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B10AD93-F1FA-4FAF-8AE2-B93F2641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E828A86-CAE4-481F-A6E0-180293C0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3BEEE-E452-4D02-9A71-B6C766D0B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546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D69AA-8B42-4DA2-826B-C1BAE5BC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90357-16C9-4557-8191-86F0D3A0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2A646-682D-4FA2-97B7-90859084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7653-D78B-4393-90D2-2C09B76E7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1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ABE33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8033" y="402100"/>
            <a:ext cx="12200067" cy="5995664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-7867" y="1005267"/>
            <a:ext cx="12192200" cy="50264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1" y="1801467"/>
            <a:ext cx="12208100" cy="3852084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420700" y="2720733"/>
            <a:ext cx="7350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420500" y="4091533"/>
            <a:ext cx="7350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7054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9ABD5-9470-431C-974A-886EC194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16460-4B74-4956-9B48-941FE61F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ECC7B-AF9D-4259-B05D-CECE316A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0DD4A-9147-4710-B206-89836D87FE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975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C4B0-5D2B-498B-A042-85E11D17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C4633-0A86-48C1-9362-DCE0512C0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7369-2C58-4A20-9698-AD0630735DE1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31E49-49A8-4351-8D34-EDE6B832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40F4D-C093-4B23-9727-6041B793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A2C4-9FAA-4FBF-93AD-11847EF39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22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52005-7CB2-44BC-99F1-C7C38E140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1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8033" y="402100"/>
            <a:ext cx="12200067" cy="5995664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0" y="2106818"/>
            <a:ext cx="12192000" cy="4455557"/>
          </a:xfrm>
          <a:custGeom>
            <a:avLst/>
            <a:gdLst/>
            <a:ahLst/>
            <a:cxnLst/>
            <a:rect l="l" t="t" r="r" b="b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-7867" y="547388"/>
            <a:ext cx="12192203" cy="5937531"/>
          </a:xfrm>
          <a:custGeom>
            <a:avLst/>
            <a:gdLst/>
            <a:ahLst/>
            <a:cxnLst/>
            <a:rect l="l" t="t" r="r" b="b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445033" y="3085600"/>
            <a:ext cx="73020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4791200" y="14482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5573200" y="1389167"/>
            <a:ext cx="1045600" cy="1045600"/>
          </a:xfrm>
          <a:prstGeom prst="diamond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296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8033" y="0"/>
            <a:ext cx="12224167" cy="6884133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82200" y="531200"/>
            <a:ext cx="98276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182200" y="2131211"/>
            <a:ext cx="9827600" cy="44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◆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644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8033" y="0"/>
            <a:ext cx="12224167" cy="6884133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182200" y="531200"/>
            <a:ext cx="98276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1206567" y="1994467"/>
            <a:ext cx="4746800" cy="4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◆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6238907" y="1994467"/>
            <a:ext cx="4746800" cy="4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◆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25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7"/>
          <p:cNvGrpSpPr/>
          <p:nvPr/>
        </p:nvGrpSpPr>
        <p:grpSpPr>
          <a:xfrm>
            <a:off x="-8033" y="0"/>
            <a:ext cx="12224167" cy="6884133"/>
            <a:chOff x="-6025" y="0"/>
            <a:chExt cx="9168125" cy="5163100"/>
          </a:xfrm>
        </p:grpSpPr>
        <p:sp>
          <p:nvSpPr>
            <p:cNvPr id="54" name="Google Shape;54;p7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5" name="Google Shape;55;p7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6" name="Google Shape;56;p7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57" name="Google Shape;57;p7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8" name="Google Shape;58;p7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9" name="Google Shape;59;p7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182200" y="531200"/>
            <a:ext cx="98276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61000" y="1994467"/>
            <a:ext cx="3153600" cy="4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◆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4476349" y="1994467"/>
            <a:ext cx="3153600" cy="4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◆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7791697" y="1994467"/>
            <a:ext cx="3153600" cy="4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◆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206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-8033" y="0"/>
            <a:ext cx="12224167" cy="6884133"/>
            <a:chOff x="-6025" y="0"/>
            <a:chExt cx="9168125" cy="5163100"/>
          </a:xfrm>
        </p:grpSpPr>
        <p:sp>
          <p:nvSpPr>
            <p:cNvPr id="67" name="Google Shape;67;p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8" name="Google Shape;68;p8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70" name="Google Shape;70;p8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71" name="Google Shape;71;p8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72" name="Google Shape;72;p8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182200" y="531200"/>
            <a:ext cx="98276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672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-3140" y="0"/>
            <a:ext cx="6946095" cy="1311139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7" name="Google Shape;77;p9"/>
          <p:cNvSpPr/>
          <p:nvPr/>
        </p:nvSpPr>
        <p:spPr>
          <a:xfrm>
            <a:off x="-8033" y="3"/>
            <a:ext cx="5927192" cy="1447525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8" name="Google Shape;78;p9"/>
          <p:cNvSpPr/>
          <p:nvPr/>
        </p:nvSpPr>
        <p:spPr>
          <a:xfrm>
            <a:off x="8500634" y="6327664"/>
            <a:ext cx="3398551" cy="534505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9" name="Google Shape;79;p9"/>
          <p:cNvSpPr/>
          <p:nvPr/>
        </p:nvSpPr>
        <p:spPr>
          <a:xfrm>
            <a:off x="9788240" y="6356406"/>
            <a:ext cx="2428128" cy="527748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0" name="Google Shape;80;p9"/>
          <p:cNvSpPr/>
          <p:nvPr/>
        </p:nvSpPr>
        <p:spPr>
          <a:xfrm>
            <a:off x="11120956" y="5605434"/>
            <a:ext cx="1091259" cy="1278748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1" name="Google Shape;81;p9"/>
          <p:cNvSpPr/>
          <p:nvPr/>
        </p:nvSpPr>
        <p:spPr>
          <a:xfrm>
            <a:off x="2078701" y="-8033"/>
            <a:ext cx="5489033" cy="1259833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253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3140" y="0"/>
            <a:ext cx="6946095" cy="1311139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8033" y="3"/>
            <a:ext cx="5927192" cy="1447525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8500634" y="6327664"/>
            <a:ext cx="3398551" cy="534505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9788240" y="6356406"/>
            <a:ext cx="2428128" cy="527748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11120956" y="5605434"/>
            <a:ext cx="1091259" cy="1278748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2078701" y="-8033"/>
            <a:ext cx="5489033" cy="1259833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269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182200" y="2131211"/>
            <a:ext cx="9827600" cy="44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82200" y="531200"/>
            <a:ext cx="9827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6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03073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AB0637-968C-411E-9CA1-EC0FED73D1AC}"/>
              </a:ext>
            </a:extLst>
          </p:cNvPr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B76E2C-11BE-4C2C-93BD-9D450D936A73}"/>
              </a:ext>
            </a:extLst>
          </p:cNvPr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4964CE-A71C-452A-94A3-C8BC8B50A28F}"/>
              </a:ext>
            </a:extLst>
          </p:cNvPr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39FF1A-CA6D-43CB-A2A7-E34177D9DC23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1C9589-0650-4207-A595-A8696E5F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834" y="4371975"/>
            <a:ext cx="868256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>
            <a:extLst>
              <a:ext uri="{FF2B5EF4-FFF2-40B4-BE49-F238E27FC236}">
                <a16:creationId xmlns:a16="http://schemas.microsoft.com/office/drawing/2014/main" id="{9880D6C3-A0E8-4546-9A04-697668BF69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24000" y="731839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DA6B2-D043-4FD9-A236-D36297673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12668-646E-4EA3-BCE9-2F66B19AE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DC395-F80F-452A-BBFF-FB12943D7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C5AE2D11-FE69-4F29-9DBD-B4F0FB90F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18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BCD4E-4F82-47F9-A123-3411C581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3A88B-EDC2-4EE2-AF5F-E7815ECCE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73158-694E-4E2A-8026-B532266D7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7369-2C58-4A20-9698-AD0630735DE1}" type="datetimeFigureOut">
              <a:rPr lang="en-US" smtClean="0"/>
              <a:pPr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BDEDE-3EF2-4D9D-A343-DB1933968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1FCAF-5E6F-4A76-9AFC-FDA228706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7A2C4-9FAA-4FBF-93AD-11847EF39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9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2432677" y="2655800"/>
            <a:ext cx="7608000" cy="15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26 THỤ TINH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91E6CA-2375-432C-B108-4807E67C0B6E}"/>
              </a:ext>
            </a:extLst>
          </p:cNvPr>
          <p:cNvSpPr txBox="1"/>
          <p:nvPr/>
        </p:nvSpPr>
        <p:spPr>
          <a:xfrm>
            <a:off x="3291839" y="4148762"/>
            <a:ext cx="6256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BÀI 11 SGK SINH HỌC 9 TRANG 34</a:t>
            </a:r>
          </a:p>
        </p:txBody>
      </p:sp>
      <p:grpSp>
        <p:nvGrpSpPr>
          <p:cNvPr id="4" name="Google Shape;913;p46">
            <a:extLst>
              <a:ext uri="{FF2B5EF4-FFF2-40B4-BE49-F238E27FC236}">
                <a16:creationId xmlns:a16="http://schemas.microsoft.com/office/drawing/2014/main" id="{C0F55FC9-E2EF-4CE2-B46A-89A967B71736}"/>
              </a:ext>
            </a:extLst>
          </p:cNvPr>
          <p:cNvGrpSpPr/>
          <p:nvPr/>
        </p:nvGrpSpPr>
        <p:grpSpPr>
          <a:xfrm>
            <a:off x="240443" y="156091"/>
            <a:ext cx="1075937" cy="1047989"/>
            <a:chOff x="5926225" y="921350"/>
            <a:chExt cx="517800" cy="504350"/>
          </a:xfrm>
        </p:grpSpPr>
        <p:sp>
          <p:nvSpPr>
            <p:cNvPr id="5" name="Google Shape;914;p46">
              <a:extLst>
                <a:ext uri="{FF2B5EF4-FFF2-40B4-BE49-F238E27FC236}">
                  <a16:creationId xmlns:a16="http://schemas.microsoft.com/office/drawing/2014/main" id="{D1F09AE3-929B-4170-B43C-37F56482A0B6}"/>
                </a:ext>
              </a:extLst>
            </p:cNvPr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ABE33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15;p46">
              <a:extLst>
                <a:ext uri="{FF2B5EF4-FFF2-40B4-BE49-F238E27FC236}">
                  <a16:creationId xmlns:a16="http://schemas.microsoft.com/office/drawing/2014/main" id="{A9F504B5-10EF-426F-AB4D-563E20033BF2}"/>
                </a:ext>
              </a:extLst>
            </p:cNvPr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ABE33F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1FD1686-B159-44A8-BE2F-7AE805341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07" y="-176116"/>
            <a:ext cx="3934265" cy="23595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441656-0517-42EE-AE18-33FEED0C08DB}"/>
              </a:ext>
            </a:extLst>
          </p:cNvPr>
          <p:cNvSpPr/>
          <p:nvPr/>
        </p:nvSpPr>
        <p:spPr>
          <a:xfrm>
            <a:off x="3811341" y="2097269"/>
            <a:ext cx="4147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SINH HỌC 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46F6D64C-FC69-4EF0-9D51-E3107BEA3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CC"/>
                </a:solidFill>
              </a:rPr>
              <a:t>1.Phát sinh giao tử cái :</a:t>
            </a:r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8744F34C-6D4E-4E90-A387-6ECEB0FCA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prstClr val="black"/>
                </a:solidFill>
              </a:rPr>
              <a:t>- Các tế bào mầm nguyên phân liên tiếp nhiều lần tạo ra các noãn bào bậc 1.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2E933F2C-270E-4892-86AC-DBC276756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09800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prstClr val="black"/>
                </a:solidFill>
              </a:rPr>
              <a:t>- Noãn bào bậc 2 qua giảm phân II cho 1 thể cực thứ 2 và 1 tế bào trứng .</a:t>
            </a:r>
          </a:p>
        </p:txBody>
      </p:sp>
      <p:sp>
        <p:nvSpPr>
          <p:cNvPr id="15365" name="Text Box 7">
            <a:extLst>
              <a:ext uri="{FF2B5EF4-FFF2-40B4-BE49-F238E27FC236}">
                <a16:creationId xmlns:a16="http://schemas.microsoft.com/office/drawing/2014/main" id="{B5F63996-16CE-493D-93B0-75EFD2365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10BC2381-8EA1-4A70-8B66-B96DBFAC6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40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prstClr val="black"/>
                </a:solidFill>
              </a:rPr>
              <a:t>- Mỗi noãn bào bậc 1 qua giảm phân I cho 1 thể cực thứ 1 và 1 noãn bào bậc 2.</a:t>
            </a:r>
          </a:p>
        </p:txBody>
      </p:sp>
      <p:sp>
        <p:nvSpPr>
          <p:cNvPr id="73737" name="Rectangle 9">
            <a:extLst>
              <a:ext uri="{FF2B5EF4-FFF2-40B4-BE49-F238E27FC236}">
                <a16:creationId xmlns:a16="http://schemas.microsoft.com/office/drawing/2014/main" id="{B8DA66AD-8DCE-4B4D-ADEF-73232D9C3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971801"/>
            <a:ext cx="285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CC"/>
                </a:solidFill>
              </a:rPr>
              <a:t>2. Phát sinh giao tử đực :   </a:t>
            </a:r>
          </a:p>
        </p:txBody>
      </p:sp>
      <p:sp>
        <p:nvSpPr>
          <p:cNvPr id="73738" name="Rectangle 10">
            <a:extLst>
              <a:ext uri="{FF2B5EF4-FFF2-40B4-BE49-F238E27FC236}">
                <a16:creationId xmlns:a16="http://schemas.microsoft.com/office/drawing/2014/main" id="{13BD6795-86AB-4467-8F2A-55D2A2387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290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prstClr val="black"/>
                </a:solidFill>
              </a:rPr>
              <a:t>- Các tế bào mầm nguyên phân liên tiếp nhiều lần tạo ra các tinh bào bậc 1.</a:t>
            </a:r>
          </a:p>
        </p:txBody>
      </p:sp>
      <p:sp>
        <p:nvSpPr>
          <p:cNvPr id="73739" name="Text Box 11">
            <a:extLst>
              <a:ext uri="{FF2B5EF4-FFF2-40B4-BE49-F238E27FC236}">
                <a16:creationId xmlns:a16="http://schemas.microsoft.com/office/drawing/2014/main" id="{B7952AB8-9F7E-49F0-817E-E66373602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43400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prstClr val="black"/>
                </a:solidFill>
              </a:rPr>
              <a:t>- Mỗi tinh bào bậc 1 qua giảm phân I cho 2 tinh bào bậc 2.</a:t>
            </a:r>
          </a:p>
        </p:txBody>
      </p:sp>
      <p:sp>
        <p:nvSpPr>
          <p:cNvPr id="73740" name="Rectangle 12">
            <a:extLst>
              <a:ext uri="{FF2B5EF4-FFF2-40B4-BE49-F238E27FC236}">
                <a16:creationId xmlns:a16="http://schemas.microsoft.com/office/drawing/2014/main" id="{86A1B6F7-54B8-411E-8794-BB0C2711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prstClr val="black"/>
                </a:solidFill>
              </a:rPr>
              <a:t>- Hai tinh bào bậc 2 qua giảm phân II cho 4 tinh trùng.</a:t>
            </a:r>
          </a:p>
        </p:txBody>
      </p:sp>
      <p:sp>
        <p:nvSpPr>
          <p:cNvPr id="73742" name="Text Box 14">
            <a:extLst>
              <a:ext uri="{FF2B5EF4-FFF2-40B4-BE49-F238E27FC236}">
                <a16:creationId xmlns:a16="http://schemas.microsoft.com/office/drawing/2014/main" id="{91382081-2A4F-4556-AFA9-BC558F222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</a:rPr>
              <a:t>1. Giống nhau</a:t>
            </a:r>
          </a:p>
        </p:txBody>
      </p:sp>
      <p:sp>
        <p:nvSpPr>
          <p:cNvPr id="73743" name="Rectangle 15">
            <a:extLst>
              <a:ext uri="{FF2B5EF4-FFF2-40B4-BE49-F238E27FC236}">
                <a16:creationId xmlns:a16="http://schemas.microsoft.com/office/drawing/2014/main" id="{572680D5-BB78-4708-BED6-7FD0AA02B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81000"/>
            <a:ext cx="4648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CC"/>
                </a:solidFill>
              </a:rPr>
              <a:t>- Các tế bào mầm đều thực hiện nguyên phân liên tiếp nhiều lần tạo ra nhiều tinh bào bậc 1 và noãn bào bậc 1.</a:t>
            </a:r>
          </a:p>
        </p:txBody>
      </p:sp>
      <p:sp>
        <p:nvSpPr>
          <p:cNvPr id="73744" name="Text Box 16">
            <a:extLst>
              <a:ext uri="{FF2B5EF4-FFF2-40B4-BE49-F238E27FC236}">
                <a16:creationId xmlns:a16="http://schemas.microsoft.com/office/drawing/2014/main" id="{5F88BBC1-E21D-4073-A9DA-6218E3667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192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CC"/>
                </a:solidFill>
              </a:rPr>
              <a:t>- Noãn bào bậc 1 và tinh bào bậc 1 đều thực hiện giảm phân để tạo ra giao tử </a:t>
            </a:r>
          </a:p>
        </p:txBody>
      </p:sp>
      <p:sp>
        <p:nvSpPr>
          <p:cNvPr id="27662" name="Line 17">
            <a:extLst>
              <a:ext uri="{FF2B5EF4-FFF2-40B4-BE49-F238E27FC236}">
                <a16:creationId xmlns:a16="http://schemas.microsoft.com/office/drawing/2014/main" id="{484A8ACA-C9F3-4BF6-B2EE-7714971B20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0"/>
            <a:ext cx="0" cy="68580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3746" name="Text Box 18">
            <a:extLst>
              <a:ext uri="{FF2B5EF4-FFF2-40B4-BE49-F238E27FC236}">
                <a16:creationId xmlns:a16="http://schemas.microsoft.com/office/drawing/2014/main" id="{5E558E99-08D4-40A0-A277-C344D052C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828801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</a:rPr>
              <a:t>2. Khác nhau </a:t>
            </a:r>
          </a:p>
        </p:txBody>
      </p:sp>
      <p:sp>
        <p:nvSpPr>
          <p:cNvPr id="73749" name="Rectangle 21">
            <a:extLst>
              <a:ext uri="{FF2B5EF4-FFF2-40B4-BE49-F238E27FC236}">
                <a16:creationId xmlns:a16="http://schemas.microsoft.com/office/drawing/2014/main" id="{D34F47C2-AD62-4C06-AC43-92BFF859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943601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66"/>
                </a:solidFill>
              </a:rPr>
              <a:t>* Kết quả : Mỗi tinh bào bậc 1 qua giảm phân cho 4 tinh trùng.</a:t>
            </a:r>
          </a:p>
        </p:txBody>
      </p:sp>
      <p:sp>
        <p:nvSpPr>
          <p:cNvPr id="73753" name="Rectangle 25">
            <a:extLst>
              <a:ext uri="{FF2B5EF4-FFF2-40B4-BE49-F238E27FC236}">
                <a16:creationId xmlns:a16="http://schemas.microsoft.com/office/drawing/2014/main" id="{0BE3101E-A949-4381-90E3-1F4DDEAAB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81401"/>
            <a:ext cx="472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66"/>
                </a:solidFill>
              </a:rPr>
              <a:t>* Kết quả : Mỗi noãn bào bậc 1 qua giảm phân cho  3 thể cực và 1 tế bào trứng.</a:t>
            </a:r>
          </a:p>
        </p:txBody>
      </p:sp>
      <p:pic>
        <p:nvPicPr>
          <p:cNvPr id="73754" name="Picture 26" descr="1">
            <a:extLst>
              <a:ext uri="{FF2B5EF4-FFF2-40B4-BE49-F238E27FC236}">
                <a16:creationId xmlns:a16="http://schemas.microsoft.com/office/drawing/2014/main" id="{136A7CF6-9CAD-48F2-BB58-FA474B948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5" name="Oval 27">
            <a:extLst>
              <a:ext uri="{FF2B5EF4-FFF2-40B4-BE49-F238E27FC236}">
                <a16:creationId xmlns:a16="http://schemas.microsoft.com/office/drawing/2014/main" id="{A0D5A5F8-D01E-45F3-8105-51FFD82DA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962400"/>
            <a:ext cx="1524000" cy="2514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382" name="Rectangle 28">
            <a:extLst>
              <a:ext uri="{FF2B5EF4-FFF2-40B4-BE49-F238E27FC236}">
                <a16:creationId xmlns:a16="http://schemas.microsoft.com/office/drawing/2014/main" id="{C6451BA2-B0A7-4CD4-A509-5008E6ACA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477000"/>
            <a:ext cx="3352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5763E-6 L 0.59167 0.2953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1475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8538E-6 L 0.61077 0.184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9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5495E-6 L 0.49167 0.1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7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5976E-6 L 0.51666 0.0420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011E-7 L 0.49583 0.119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599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52821E-7 L 0.5125 0.0309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1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  <p:bldP spid="73734" grpId="0"/>
      <p:bldP spid="73736" grpId="0"/>
      <p:bldP spid="73737" grpId="0"/>
      <p:bldP spid="73738" grpId="0"/>
      <p:bldP spid="73739" grpId="0"/>
      <p:bldP spid="73740" grpId="0"/>
      <p:bldP spid="73742" grpId="0"/>
      <p:bldP spid="73743" grpId="0"/>
      <p:bldP spid="73744" grpId="0"/>
      <p:bldP spid="73746" grpId="0"/>
      <p:bldP spid="73749" grpId="0"/>
      <p:bldP spid="73753" grpId="0"/>
      <p:bldP spid="73755" grpId="0" animBg="1"/>
      <p:bldP spid="7375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reeform 2">
            <a:extLst>
              <a:ext uri="{FF2B5EF4-FFF2-40B4-BE49-F238E27FC236}">
                <a16:creationId xmlns:a16="http://schemas.microsoft.com/office/drawing/2014/main" id="{6077E42B-DE3B-464F-B7A4-CF5BD47969C7}"/>
              </a:ext>
            </a:extLst>
          </p:cNvPr>
          <p:cNvSpPr>
            <a:spLocks/>
          </p:cNvSpPr>
          <p:nvPr/>
        </p:nvSpPr>
        <p:spPr bwMode="auto">
          <a:xfrm rot="15975114">
            <a:off x="9590089" y="1435101"/>
            <a:ext cx="231775" cy="1057275"/>
          </a:xfrm>
          <a:custGeom>
            <a:avLst/>
            <a:gdLst>
              <a:gd name="T0" fmla="*/ 2147483647 w 95"/>
              <a:gd name="T1" fmla="*/ 0 h 372"/>
              <a:gd name="T2" fmla="*/ 2147483647 w 95"/>
              <a:gd name="T3" fmla="*/ 2147483647 h 372"/>
              <a:gd name="T4" fmla="*/ 2147483647 w 95"/>
              <a:gd name="T5" fmla="*/ 2147483647 h 372"/>
              <a:gd name="T6" fmla="*/ 2147483647 w 95"/>
              <a:gd name="T7" fmla="*/ 2147483647 h 372"/>
              <a:gd name="T8" fmla="*/ 2147483647 w 95"/>
              <a:gd name="T9" fmla="*/ 2147483647 h 372"/>
              <a:gd name="T10" fmla="*/ 2147483647 w 95"/>
              <a:gd name="T11" fmla="*/ 2147483647 h 3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"/>
              <a:gd name="T19" fmla="*/ 0 h 372"/>
              <a:gd name="T20" fmla="*/ 95 w 95"/>
              <a:gd name="T21" fmla="*/ 372 h 3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" h="372">
                <a:moveTo>
                  <a:pt x="39" y="0"/>
                </a:moveTo>
                <a:cubicBezTo>
                  <a:pt x="47" y="12"/>
                  <a:pt x="95" y="46"/>
                  <a:pt x="89" y="72"/>
                </a:cubicBezTo>
                <a:cubicBezTo>
                  <a:pt x="83" y="98"/>
                  <a:pt x="10" y="128"/>
                  <a:pt x="5" y="156"/>
                </a:cubicBezTo>
                <a:cubicBezTo>
                  <a:pt x="0" y="184"/>
                  <a:pt x="58" y="211"/>
                  <a:pt x="60" y="242"/>
                </a:cubicBezTo>
                <a:cubicBezTo>
                  <a:pt x="62" y="273"/>
                  <a:pt x="25" y="324"/>
                  <a:pt x="18" y="345"/>
                </a:cubicBezTo>
                <a:cubicBezTo>
                  <a:pt x="11" y="366"/>
                  <a:pt x="17" y="367"/>
                  <a:pt x="17" y="37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1" name="Oval 4" descr="5%">
            <a:extLst>
              <a:ext uri="{FF2B5EF4-FFF2-40B4-BE49-F238E27FC236}">
                <a16:creationId xmlns:a16="http://schemas.microsoft.com/office/drawing/2014/main" id="{653DACDD-B262-4681-823A-1D985FC76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1447800"/>
            <a:ext cx="881063" cy="838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>
            <a:solidFill>
              <a:srgbClr val="4016F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17412" name="Oval 5">
            <a:extLst>
              <a:ext uri="{FF2B5EF4-FFF2-40B4-BE49-F238E27FC236}">
                <a16:creationId xmlns:a16="http://schemas.microsoft.com/office/drawing/2014/main" id="{7079BE22-1BEC-49BC-8110-EA51A7B8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1" y="1762125"/>
            <a:ext cx="220663" cy="209550"/>
          </a:xfrm>
          <a:prstGeom prst="ellipse">
            <a:avLst/>
          </a:prstGeom>
          <a:solidFill>
            <a:srgbClr val="FF0066"/>
          </a:solidFill>
          <a:ln w="28575">
            <a:solidFill>
              <a:srgbClr val="4016F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236550" name="Oval 6" descr="5%">
            <a:extLst>
              <a:ext uri="{FF2B5EF4-FFF2-40B4-BE49-F238E27FC236}">
                <a16:creationId xmlns:a16="http://schemas.microsoft.com/office/drawing/2014/main" id="{81AC9D26-C38D-4D63-884A-5C7BB48BAE24}"/>
              </a:ext>
            </a:extLst>
          </p:cNvPr>
          <p:cNvSpPr>
            <a:spLocks noChangeArrowheads="1"/>
          </p:cNvSpPr>
          <p:nvPr/>
        </p:nvSpPr>
        <p:spPr bwMode="auto">
          <a:xfrm rot="15975114">
            <a:off x="8930482" y="1808957"/>
            <a:ext cx="228600" cy="38258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236651" name="Oval 107">
            <a:extLst>
              <a:ext uri="{FF2B5EF4-FFF2-40B4-BE49-F238E27FC236}">
                <a16:creationId xmlns:a16="http://schemas.microsoft.com/office/drawing/2014/main" id="{EBF27117-1F02-4EB1-8DBF-B47E75DD19C6}"/>
              </a:ext>
            </a:extLst>
          </p:cNvPr>
          <p:cNvSpPr>
            <a:spLocks noChangeArrowheads="1"/>
          </p:cNvSpPr>
          <p:nvPr/>
        </p:nvSpPr>
        <p:spPr bwMode="auto">
          <a:xfrm rot="15975114">
            <a:off x="8994776" y="1930401"/>
            <a:ext cx="117475" cy="152400"/>
          </a:xfrm>
          <a:prstGeom prst="ellipse">
            <a:avLst/>
          </a:prstGeom>
          <a:solidFill>
            <a:srgbClr val="3F14F4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236652" name="Text Box 108">
            <a:extLst>
              <a:ext uri="{FF2B5EF4-FFF2-40B4-BE49-F238E27FC236}">
                <a16:creationId xmlns:a16="http://schemas.microsoft.com/office/drawing/2014/main" id="{0C75DF47-507A-43F8-9719-35E7412BB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914400"/>
            <a:ext cx="1143000" cy="476250"/>
          </a:xfrm>
          <a:prstGeom prst="rect">
            <a:avLst/>
          </a:prstGeom>
          <a:solidFill>
            <a:srgbClr val="FFFFCC"/>
          </a:solidFill>
          <a:ln w="19050">
            <a:solidFill>
              <a:srgbClr val="F0345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5ECCF3"/>
                </a:solidFill>
              </a:rPr>
              <a:t> Trứng   </a:t>
            </a:r>
            <a:r>
              <a:rPr lang="en-US" altLang="en-US" b="1">
                <a:solidFill>
                  <a:prstClr val="black"/>
                </a:solidFill>
              </a:rPr>
              <a:t>   </a:t>
            </a:r>
          </a:p>
        </p:txBody>
      </p:sp>
      <p:sp>
        <p:nvSpPr>
          <p:cNvPr id="236653" name="Arc 109">
            <a:extLst>
              <a:ext uri="{FF2B5EF4-FFF2-40B4-BE49-F238E27FC236}">
                <a16:creationId xmlns:a16="http://schemas.microsoft.com/office/drawing/2014/main" id="{47A72E2F-005E-46F7-8183-0DD150482017}"/>
              </a:ext>
            </a:extLst>
          </p:cNvPr>
          <p:cNvSpPr>
            <a:spLocks/>
          </p:cNvSpPr>
          <p:nvPr/>
        </p:nvSpPr>
        <p:spPr bwMode="auto">
          <a:xfrm rot="1958397">
            <a:off x="6203950" y="1674813"/>
            <a:ext cx="433388" cy="361950"/>
          </a:xfrm>
          <a:custGeom>
            <a:avLst/>
            <a:gdLst>
              <a:gd name="T0" fmla="*/ 2147483647 w 21600"/>
              <a:gd name="T1" fmla="*/ 0 h 15987"/>
              <a:gd name="T2" fmla="*/ 2147483647 w 21600"/>
              <a:gd name="T3" fmla="*/ 2147483647 h 15987"/>
              <a:gd name="T4" fmla="*/ 0 w 21600"/>
              <a:gd name="T5" fmla="*/ 2147483647 h 15987"/>
              <a:gd name="T6" fmla="*/ 0 60000 65536"/>
              <a:gd name="T7" fmla="*/ 0 60000 65536"/>
              <a:gd name="T8" fmla="*/ 0 60000 65536"/>
              <a:gd name="T9" fmla="*/ 0 w 21600"/>
              <a:gd name="T10" fmla="*/ 0 h 15987"/>
              <a:gd name="T11" fmla="*/ 21600 w 21600"/>
              <a:gd name="T12" fmla="*/ 15987 h 15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987" fill="none" extrusionOk="0">
                <a:moveTo>
                  <a:pt x="14525" y="-1"/>
                </a:moveTo>
                <a:cubicBezTo>
                  <a:pt x="19030" y="4093"/>
                  <a:pt x="21600" y="9899"/>
                  <a:pt x="21600" y="15987"/>
                </a:cubicBezTo>
              </a:path>
              <a:path w="21600" h="15987" stroke="0" extrusionOk="0">
                <a:moveTo>
                  <a:pt x="14525" y="-1"/>
                </a:moveTo>
                <a:cubicBezTo>
                  <a:pt x="19030" y="4093"/>
                  <a:pt x="21600" y="9899"/>
                  <a:pt x="21600" y="15987"/>
                </a:cubicBezTo>
                <a:lnTo>
                  <a:pt x="0" y="15987"/>
                </a:lnTo>
                <a:lnTo>
                  <a:pt x="14525" y="-1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17" name="Text Box 110">
            <a:extLst>
              <a:ext uri="{FF2B5EF4-FFF2-40B4-BE49-F238E27FC236}">
                <a16:creationId xmlns:a16="http://schemas.microsoft.com/office/drawing/2014/main" id="{0D6F4F42-1303-4EF9-B2C9-F43B141D0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1447801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236655" name="Text Box 111">
            <a:extLst>
              <a:ext uri="{FF2B5EF4-FFF2-40B4-BE49-F238E27FC236}">
                <a16:creationId xmlns:a16="http://schemas.microsoft.com/office/drawing/2014/main" id="{5FD69C68-35EC-4EB9-A832-8C320BBBE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4388" y="2914650"/>
            <a:ext cx="1776412" cy="476250"/>
          </a:xfrm>
          <a:prstGeom prst="rect">
            <a:avLst/>
          </a:prstGeom>
          <a:solidFill>
            <a:srgbClr val="FFCDE1"/>
          </a:solidFill>
          <a:ln w="19050">
            <a:solidFill>
              <a:srgbClr val="F0345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</a:rPr>
              <a:t> Tinh trùng </a:t>
            </a:r>
          </a:p>
        </p:txBody>
      </p:sp>
      <p:sp>
        <p:nvSpPr>
          <p:cNvPr id="236656" name="Line 112">
            <a:extLst>
              <a:ext uri="{FF2B5EF4-FFF2-40B4-BE49-F238E27FC236}">
                <a16:creationId xmlns:a16="http://schemas.microsoft.com/office/drawing/2014/main" id="{918DC00A-481F-43CA-99D8-FA69E4FB8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2347913"/>
            <a:ext cx="0" cy="2514600"/>
          </a:xfrm>
          <a:prstGeom prst="line">
            <a:avLst/>
          </a:prstGeom>
          <a:noFill/>
          <a:ln w="57150">
            <a:solidFill>
              <a:srgbClr val="F0345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6657" name="Text Box 113">
            <a:extLst>
              <a:ext uri="{FF2B5EF4-FFF2-40B4-BE49-F238E27FC236}">
                <a16:creationId xmlns:a16="http://schemas.microsoft.com/office/drawing/2014/main" id="{22B4EE40-F542-4D47-B75E-8A72E2455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29076"/>
            <a:ext cx="1371600" cy="461665"/>
          </a:xfrm>
          <a:prstGeom prst="rect">
            <a:avLst/>
          </a:prstGeom>
          <a:solidFill>
            <a:srgbClr val="00FFFF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</a:rPr>
              <a:t>Thụ tinh</a:t>
            </a:r>
          </a:p>
        </p:txBody>
      </p:sp>
      <p:sp>
        <p:nvSpPr>
          <p:cNvPr id="236659" name="Oval 115" descr="5%">
            <a:extLst>
              <a:ext uri="{FF2B5EF4-FFF2-40B4-BE49-F238E27FC236}">
                <a16:creationId xmlns:a16="http://schemas.microsoft.com/office/drawing/2014/main" id="{DE779EF5-1927-4C88-9F76-1ACBB5617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3" y="4924425"/>
            <a:ext cx="881062" cy="8382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236660" name="Oval 116">
            <a:extLst>
              <a:ext uri="{FF2B5EF4-FFF2-40B4-BE49-F238E27FC236}">
                <a16:creationId xmlns:a16="http://schemas.microsoft.com/office/drawing/2014/main" id="{93C356E0-563D-4A1D-897A-94C4C95D0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243513"/>
            <a:ext cx="228600" cy="2286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236661" name="Oval 117">
            <a:extLst>
              <a:ext uri="{FF2B5EF4-FFF2-40B4-BE49-F238E27FC236}">
                <a16:creationId xmlns:a16="http://schemas.microsoft.com/office/drawing/2014/main" id="{BAEF985D-E1FC-4EA1-A820-C33CCD243FA2}"/>
              </a:ext>
            </a:extLst>
          </p:cNvPr>
          <p:cNvSpPr>
            <a:spLocks noChangeArrowheads="1"/>
          </p:cNvSpPr>
          <p:nvPr/>
        </p:nvSpPr>
        <p:spPr bwMode="auto">
          <a:xfrm rot="15975114">
            <a:off x="6084888" y="5275263"/>
            <a:ext cx="117475" cy="152400"/>
          </a:xfrm>
          <a:prstGeom prst="ellipse">
            <a:avLst/>
          </a:prstGeom>
          <a:solidFill>
            <a:srgbClr val="3F14F4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236662" name="Text Box 118">
            <a:extLst>
              <a:ext uri="{FF2B5EF4-FFF2-40B4-BE49-F238E27FC236}">
                <a16:creationId xmlns:a16="http://schemas.microsoft.com/office/drawing/2014/main" id="{DD9C394D-419F-4B3F-9FA6-832D5FAD4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715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</a:rPr>
              <a:t>Hợp tử </a:t>
            </a:r>
          </a:p>
        </p:txBody>
      </p:sp>
      <p:sp>
        <p:nvSpPr>
          <p:cNvPr id="236663" name="Text Box 119">
            <a:extLst>
              <a:ext uri="{FF2B5EF4-FFF2-40B4-BE49-F238E27FC236}">
                <a16:creationId xmlns:a16="http://schemas.microsoft.com/office/drawing/2014/main" id="{CE273BB0-0FD3-4AEF-A7E4-CB3CDEFFE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0239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DA0058"/>
                </a:solidFill>
              </a:rPr>
              <a:t>(n)</a:t>
            </a:r>
          </a:p>
        </p:txBody>
      </p:sp>
      <p:sp>
        <p:nvSpPr>
          <p:cNvPr id="236664" name="Text Box 120">
            <a:extLst>
              <a:ext uri="{FF2B5EF4-FFF2-40B4-BE49-F238E27FC236}">
                <a16:creationId xmlns:a16="http://schemas.microsoft.com/office/drawing/2014/main" id="{CD00D3D0-E7AE-405D-9833-9C64FD801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7370"/>
                </a:solidFill>
              </a:rPr>
              <a:t>(n)</a:t>
            </a:r>
          </a:p>
        </p:txBody>
      </p:sp>
      <p:sp>
        <p:nvSpPr>
          <p:cNvPr id="236665" name="Text Box 121">
            <a:extLst>
              <a:ext uri="{FF2B5EF4-FFF2-40B4-BE49-F238E27FC236}">
                <a16:creationId xmlns:a16="http://schemas.microsoft.com/office/drawing/2014/main" id="{752F31EB-4C20-4089-A5BD-6FE43E09F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5719763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</a:rPr>
              <a:t>(2n)</a:t>
            </a:r>
          </a:p>
        </p:txBody>
      </p:sp>
      <p:sp>
        <p:nvSpPr>
          <p:cNvPr id="236667" name="Text Box 123">
            <a:extLst>
              <a:ext uri="{FF2B5EF4-FFF2-40B4-BE49-F238E27FC236}">
                <a16:creationId xmlns:a16="http://schemas.microsoft.com/office/drawing/2014/main" id="{E2DC91A1-1668-4134-A242-CAB51044A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198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DA0058"/>
                </a:solidFill>
              </a:rPr>
              <a:t>(n )</a:t>
            </a:r>
          </a:p>
        </p:txBody>
      </p:sp>
      <p:sp>
        <p:nvSpPr>
          <p:cNvPr id="236668" name="Text Box 124">
            <a:extLst>
              <a:ext uri="{FF2B5EF4-FFF2-40B4-BE49-F238E27FC236}">
                <a16:creationId xmlns:a16="http://schemas.microsoft.com/office/drawing/2014/main" id="{50F4D32D-023B-42FE-B65A-448AD7530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0198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7370"/>
                </a:solidFill>
              </a:rPr>
              <a:t>(n )</a:t>
            </a:r>
          </a:p>
        </p:txBody>
      </p:sp>
      <p:sp>
        <p:nvSpPr>
          <p:cNvPr id="236669" name="Line 125">
            <a:extLst>
              <a:ext uri="{FF2B5EF4-FFF2-40B4-BE49-F238E27FC236}">
                <a16:creationId xmlns:a16="http://schemas.microsoft.com/office/drawing/2014/main" id="{834EF40E-6DC8-4D1D-8C89-A8333090A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063" y="59436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6670" name="Text Box 126">
            <a:extLst>
              <a:ext uri="{FF2B5EF4-FFF2-40B4-BE49-F238E27FC236}">
                <a16:creationId xmlns:a16="http://schemas.microsoft.com/office/drawing/2014/main" id="{41D2BE66-2F43-4A5D-80E8-BB7D51924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592764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432" name="Text Box 127">
            <a:hlinkClick r:id="rId5" action="ppaction://hlinksldjump"/>
            <a:extLst>
              <a:ext uri="{FF2B5EF4-FFF2-40B4-BE49-F238E27FC236}">
                <a16:creationId xmlns:a16="http://schemas.microsoft.com/office/drawing/2014/main" id="{AC60E6A6-6953-4C35-A4B2-9B8E8156B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65532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236674" name="Text Box 130">
            <a:extLst>
              <a:ext uri="{FF2B5EF4-FFF2-40B4-BE49-F238E27FC236}">
                <a16:creationId xmlns:a16="http://schemas.microsoft.com/office/drawing/2014/main" id="{A3F41A67-50B5-47BA-B151-1D129C5DB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38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 </a:t>
            </a:r>
            <a:r>
              <a:rPr lang="en-US" altLang="en-US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36675" name="Text Box 131">
            <a:extLst>
              <a:ext uri="{FF2B5EF4-FFF2-40B4-BE49-F238E27FC236}">
                <a16:creationId xmlns:a16="http://schemas.microsoft.com/office/drawing/2014/main" id="{D8DDD629-1AE3-4A23-A0B3-C66EF6753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638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CDE1"/>
                </a:solidFill>
              </a:rPr>
              <a:t> </a:t>
            </a:r>
            <a:r>
              <a:rPr lang="en-US" altLang="en-US" b="1">
                <a:solidFill>
                  <a:srgbClr val="FF00FF"/>
                </a:solidFill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37A1A-A3DE-4302-8EDF-E25C6FBA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6121400"/>
            <a:ext cx="5149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Vậy thụ tinh là gì?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236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254 L -0.25 2.2941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36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36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5 -0.00625 L -0.29011 -0.004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9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-0.00509 L -0.29375 -0.0057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6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48 0.00647 L -0.3125 0.00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3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3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3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3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3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2428 L 0.04167 0.6679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6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3218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0.00486 L -0.22448 0.3378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36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6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6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6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6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3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0.02289 L -0.3849 0.687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36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35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3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6667 0.39953 " pathEditMode="relative" ptsTypes="AA">
                                      <p:cBhvr>
                                        <p:cTn id="119" dur="2000" fill="hold"/>
                                        <p:tgtEl>
                                          <p:spTgt spid="236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3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36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36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3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3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3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0" grpId="0" animBg="1"/>
      <p:bldP spid="236550" grpId="1" animBg="1"/>
      <p:bldP spid="236651" grpId="0" animBg="1"/>
      <p:bldP spid="236651" grpId="1" animBg="1"/>
      <p:bldP spid="236652" grpId="0" animBg="1"/>
      <p:bldP spid="236652" grpId="1" animBg="1"/>
      <p:bldP spid="236655" grpId="0" animBg="1"/>
      <p:bldP spid="236655" grpId="1" animBg="1"/>
      <p:bldP spid="236657" grpId="0" animBg="1"/>
      <p:bldP spid="236659" grpId="0" animBg="1"/>
      <p:bldP spid="236660" grpId="0" animBg="1"/>
      <p:bldP spid="236661" grpId="0" animBg="1"/>
      <p:bldP spid="236662" grpId="0"/>
      <p:bldP spid="236663" grpId="0"/>
      <p:bldP spid="236663" grpId="1"/>
      <p:bldP spid="236663" grpId="2"/>
      <p:bldP spid="236664" grpId="0"/>
      <p:bldP spid="236664" grpId="1"/>
      <p:bldP spid="236664" grpId="2"/>
      <p:bldP spid="236665" grpId="0"/>
      <p:bldP spid="236667" grpId="0"/>
      <p:bldP spid="236668" grpId="0"/>
      <p:bldP spid="236670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7" name="Text Box 19">
            <a:extLst>
              <a:ext uri="{FF2B5EF4-FFF2-40B4-BE49-F238E27FC236}">
                <a16:creationId xmlns:a16="http://schemas.microsoft.com/office/drawing/2014/main" id="{09462DD4-15DC-4228-A5D8-81379E76D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49" y="1470025"/>
            <a:ext cx="75074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Thụ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: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tổ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ngẫu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đực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(n)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( n)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 (2n)</a:t>
            </a:r>
          </a:p>
        </p:txBody>
      </p:sp>
      <p:sp>
        <p:nvSpPr>
          <p:cNvPr id="30726" name="Line 30">
            <a:extLst>
              <a:ext uri="{FF2B5EF4-FFF2-40B4-BE49-F238E27FC236}">
                <a16:creationId xmlns:a16="http://schemas.microsoft.com/office/drawing/2014/main" id="{FDD55B3B-21DB-4BE1-A041-B64E98DE9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3360" y="842792"/>
            <a:ext cx="0" cy="56388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8441" name="TextBox 14">
            <a:extLst>
              <a:ext uri="{FF2B5EF4-FFF2-40B4-BE49-F238E27FC236}">
                <a16:creationId xmlns:a16="http://schemas.microsoft.com/office/drawing/2014/main" id="{4C8E267A-F812-4ABA-AA98-3EBAFD728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5" y="-9525"/>
            <a:ext cx="8610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Bài 11: PHÁT SINH GIAO TỬ VÀ THỤ TINH</a:t>
            </a:r>
          </a:p>
        </p:txBody>
      </p:sp>
      <p:sp>
        <p:nvSpPr>
          <p:cNvPr id="18443" name="TextBox 2">
            <a:extLst>
              <a:ext uri="{FF2B5EF4-FFF2-40B4-BE49-F238E27FC236}">
                <a16:creationId xmlns:a16="http://schemas.microsoft.com/office/drawing/2014/main" id="{BB35937C-B7A0-4383-A152-C3A29CC78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49" y="665163"/>
            <a:ext cx="3741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Thụ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tinh</a:t>
            </a:r>
            <a:r>
              <a:rPr lang="en-US" altLang="en-US" sz="28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8444" name="TextBox 4">
            <a:extLst>
              <a:ext uri="{FF2B5EF4-FFF2-40B4-BE49-F238E27FC236}">
                <a16:creationId xmlns:a16="http://schemas.microsoft.com/office/drawing/2014/main" id="{A1509E3E-0D5C-4BE0-8F8A-A002F5E42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15" y="-9525"/>
            <a:ext cx="10070362" cy="5857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I. PHÁT SINH GIAO TỬ VÀ THỤ TINH</a:t>
            </a:r>
          </a:p>
        </p:txBody>
      </p:sp>
      <p:pic>
        <p:nvPicPr>
          <p:cNvPr id="18445" name="Picture 14" descr="Book-09-june">
            <a:extLst>
              <a:ext uri="{FF2B5EF4-FFF2-40B4-BE49-F238E27FC236}">
                <a16:creationId xmlns:a16="http://schemas.microsoft.com/office/drawing/2014/main" id="{A4D6FB56-1DEE-4BA4-B0F0-85882FE64F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9" y="576263"/>
            <a:ext cx="1171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35707D-2AC0-4359-964D-36249DE1F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1535"/>
            <a:ext cx="4234375" cy="3426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1C7B45-B39A-4C72-BAF7-3127ECF7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77F22-81CD-46CB-8999-220629D28C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3683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4DAC69-F2AF-4F42-9D37-5CFD1D16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B7B3A-CC69-40C4-A482-5230BF0DBC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723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12">
            <a:extLst>
              <a:ext uri="{FF2B5EF4-FFF2-40B4-BE49-F238E27FC236}">
                <a16:creationId xmlns:a16="http://schemas.microsoft.com/office/drawing/2014/main" id="{EF09EDAF-F049-4942-B423-C6812ECB6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"/>
            <a:ext cx="3733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8">
            <a:extLst>
              <a:ext uri="{FF2B5EF4-FFF2-40B4-BE49-F238E27FC236}">
                <a16:creationId xmlns:a16="http://schemas.microsoft.com/office/drawing/2014/main" id="{89EFB30E-6995-49E2-A6E6-A5C427933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59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white"/>
                </a:solidFill>
              </a:rPr>
              <a:t>2n</a:t>
            </a:r>
          </a:p>
        </p:txBody>
      </p:sp>
      <p:sp>
        <p:nvSpPr>
          <p:cNvPr id="48138" name="Text Box 10">
            <a:extLst>
              <a:ext uri="{FF2B5EF4-FFF2-40B4-BE49-F238E27FC236}">
                <a16:creationId xmlns:a16="http://schemas.microsoft.com/office/drawing/2014/main" id="{EC381B9B-4E2E-4731-AE44-24F246E7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391276"/>
            <a:ext cx="2438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Sơ đồ giảm phân</a:t>
            </a:r>
          </a:p>
        </p:txBody>
      </p:sp>
      <p:sp>
        <p:nvSpPr>
          <p:cNvPr id="48140" name="Line 12">
            <a:extLst>
              <a:ext uri="{FF2B5EF4-FFF2-40B4-BE49-F238E27FC236}">
                <a16:creationId xmlns:a16="http://schemas.microsoft.com/office/drawing/2014/main" id="{938DD68A-A1D4-47A8-B56B-0EF820016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914400"/>
            <a:ext cx="76200" cy="52578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8144" name="Text Box 16">
            <a:extLst>
              <a:ext uri="{FF2B5EF4-FFF2-40B4-BE49-F238E27FC236}">
                <a16:creationId xmlns:a16="http://schemas.microsoft.com/office/drawing/2014/main" id="{95B9A77A-E53B-4FB9-9673-A84DC3E36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33338"/>
            <a:ext cx="464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</a:rPr>
              <a:t>▼ </a:t>
            </a:r>
            <a:r>
              <a:rPr lang="en-US" altLang="en-US">
                <a:solidFill>
                  <a:srgbClr val="0000CC"/>
                </a:solidFill>
                <a:cs typeface="Times New Roman" panose="02020603050405020304" pitchFamily="18" charset="0"/>
              </a:rPr>
              <a:t>Quan sát 2 sơ đồ trên em có nhận xét gì về mối liên quan giữa giảm phân và thụ tinh?</a:t>
            </a:r>
          </a:p>
        </p:txBody>
      </p:sp>
      <p:grpSp>
        <p:nvGrpSpPr>
          <p:cNvPr id="19465" name="Group 55">
            <a:extLst>
              <a:ext uri="{FF2B5EF4-FFF2-40B4-BE49-F238E27FC236}">
                <a16:creationId xmlns:a16="http://schemas.microsoft.com/office/drawing/2014/main" id="{3D045FB8-7B9C-49DB-BF66-F4AA56A23EE3}"/>
              </a:ext>
            </a:extLst>
          </p:cNvPr>
          <p:cNvGrpSpPr>
            <a:grpSpLocks/>
          </p:cNvGrpSpPr>
          <p:nvPr/>
        </p:nvGrpSpPr>
        <p:grpSpPr bwMode="auto">
          <a:xfrm>
            <a:off x="5524500" y="112714"/>
            <a:ext cx="1790700" cy="3013075"/>
            <a:chOff x="2496" y="576"/>
            <a:chExt cx="1128" cy="1898"/>
          </a:xfrm>
        </p:grpSpPr>
        <p:sp>
          <p:nvSpPr>
            <p:cNvPr id="19471" name="Text Box 9">
              <a:extLst>
                <a:ext uri="{FF2B5EF4-FFF2-40B4-BE49-F238E27FC236}">
                  <a16:creationId xmlns:a16="http://schemas.microsoft.com/office/drawing/2014/main" id="{FAAC75BB-6239-4DD6-BE05-86B5DA1B8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256"/>
              <a:ext cx="1097" cy="21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FF0066"/>
                  </a:solidFill>
                </a:rPr>
                <a:t>Sơ đồ sự thụ tinh</a:t>
              </a:r>
            </a:p>
          </p:txBody>
        </p:sp>
        <p:grpSp>
          <p:nvGrpSpPr>
            <p:cNvPr id="19472" name="Group 35">
              <a:extLst>
                <a:ext uri="{FF2B5EF4-FFF2-40B4-BE49-F238E27FC236}">
                  <a16:creationId xmlns:a16="http://schemas.microsoft.com/office/drawing/2014/main" id="{912C0ECF-4672-45F3-8497-47FA538DAF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1344"/>
              <a:ext cx="960" cy="912"/>
              <a:chOff x="2496" y="2736"/>
              <a:chExt cx="555" cy="528"/>
            </a:xfrm>
          </p:grpSpPr>
          <p:sp>
            <p:nvSpPr>
              <p:cNvPr id="19483" name="Oval 36" descr="Stationery">
                <a:extLst>
                  <a:ext uri="{FF2B5EF4-FFF2-40B4-BE49-F238E27FC236}">
                    <a16:creationId xmlns:a16="http://schemas.microsoft.com/office/drawing/2014/main" id="{C58F5736-1C5D-4965-A7BD-C0D7FA1FA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555" cy="528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84" name="Oval 37">
                <a:extLst>
                  <a:ext uri="{FF2B5EF4-FFF2-40B4-BE49-F238E27FC236}">
                    <a16:creationId xmlns:a16="http://schemas.microsoft.com/office/drawing/2014/main" id="{8104D530-7066-4ED3-ABF3-11AE9A888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2908"/>
                <a:ext cx="196" cy="190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473" name="Text Box 38">
              <a:extLst>
                <a:ext uri="{FF2B5EF4-FFF2-40B4-BE49-F238E27FC236}">
                  <a16:creationId xmlns:a16="http://schemas.microsoft.com/office/drawing/2014/main" id="{9B27C342-6922-4C2B-85F9-459677E4E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63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white"/>
                  </a:solidFill>
                </a:rPr>
                <a:t>2n</a:t>
              </a:r>
            </a:p>
          </p:txBody>
        </p:sp>
        <p:grpSp>
          <p:nvGrpSpPr>
            <p:cNvPr id="19474" name="Group 39">
              <a:extLst>
                <a:ext uri="{FF2B5EF4-FFF2-40B4-BE49-F238E27FC236}">
                  <a16:creationId xmlns:a16="http://schemas.microsoft.com/office/drawing/2014/main" id="{E108394F-231D-4E24-AB3C-536FA3D39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576"/>
              <a:ext cx="555" cy="528"/>
              <a:chOff x="1632" y="1584"/>
              <a:chExt cx="576" cy="576"/>
            </a:xfrm>
          </p:grpSpPr>
          <p:sp>
            <p:nvSpPr>
              <p:cNvPr id="19481" name="Oval 40" descr="Stationery">
                <a:extLst>
                  <a:ext uri="{FF2B5EF4-FFF2-40B4-BE49-F238E27FC236}">
                    <a16:creationId xmlns:a16="http://schemas.microsoft.com/office/drawing/2014/main" id="{72B6207D-F983-455F-97A9-B611B4A0E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576" cy="576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82" name="Oval 41">
                <a:extLst>
                  <a:ext uri="{FF2B5EF4-FFF2-40B4-BE49-F238E27FC236}">
                    <a16:creationId xmlns:a16="http://schemas.microsoft.com/office/drawing/2014/main" id="{3661A343-7CC7-4FA1-8B66-D3B24CA80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" y="1800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475" name="Group 42">
              <a:extLst>
                <a:ext uri="{FF2B5EF4-FFF2-40B4-BE49-F238E27FC236}">
                  <a16:creationId xmlns:a16="http://schemas.microsoft.com/office/drawing/2014/main" id="{38381E28-26F5-4DE3-9608-393B21679AFA}"/>
                </a:ext>
              </a:extLst>
            </p:cNvPr>
            <p:cNvGrpSpPr>
              <a:grpSpLocks/>
            </p:cNvGrpSpPr>
            <p:nvPr/>
          </p:nvGrpSpPr>
          <p:grpSpPr bwMode="auto">
            <a:xfrm rot="-7173920">
              <a:off x="3285" y="363"/>
              <a:ext cx="126" cy="552"/>
              <a:chOff x="2928" y="2784"/>
              <a:chExt cx="126" cy="552"/>
            </a:xfrm>
          </p:grpSpPr>
          <p:grpSp>
            <p:nvGrpSpPr>
              <p:cNvPr id="19477" name="Group 43">
                <a:extLst>
                  <a:ext uri="{FF2B5EF4-FFF2-40B4-BE49-F238E27FC236}">
                    <a16:creationId xmlns:a16="http://schemas.microsoft.com/office/drawing/2014/main" id="{A34E3724-3228-4C3A-8CE2-70C3587160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784"/>
                <a:ext cx="115" cy="173"/>
                <a:chOff x="396" y="2460"/>
                <a:chExt cx="173" cy="173"/>
              </a:xfrm>
            </p:grpSpPr>
            <p:sp>
              <p:nvSpPr>
                <p:cNvPr id="19479" name="Oval 44" descr="Stationery">
                  <a:extLst>
                    <a:ext uri="{FF2B5EF4-FFF2-40B4-BE49-F238E27FC236}">
                      <a16:creationId xmlns:a16="http://schemas.microsoft.com/office/drawing/2014/main" id="{CF246EF5-D150-43FA-A00F-7EEEA869E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" y="2460"/>
                  <a:ext cx="173" cy="173"/>
                </a:xfrm>
                <a:prstGeom prst="ellips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80" name="Oval 45">
                  <a:extLst>
                    <a:ext uri="{FF2B5EF4-FFF2-40B4-BE49-F238E27FC236}">
                      <a16:creationId xmlns:a16="http://schemas.microsoft.com/office/drawing/2014/main" id="{D3998674-E807-4E9D-B9DE-B5B2B2E6A7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" y="2508"/>
                  <a:ext cx="72" cy="72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9478" name="Freeform 46">
                <a:extLst>
                  <a:ext uri="{FF2B5EF4-FFF2-40B4-BE49-F238E27FC236}">
                    <a16:creationId xmlns:a16="http://schemas.microsoft.com/office/drawing/2014/main" id="{027D9353-71DA-4190-89CB-88195BD14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2964"/>
                <a:ext cx="95" cy="372"/>
              </a:xfrm>
              <a:custGeom>
                <a:avLst/>
                <a:gdLst>
                  <a:gd name="T0" fmla="*/ 39 w 95"/>
                  <a:gd name="T1" fmla="*/ 0 h 372"/>
                  <a:gd name="T2" fmla="*/ 89 w 95"/>
                  <a:gd name="T3" fmla="*/ 72 h 372"/>
                  <a:gd name="T4" fmla="*/ 5 w 95"/>
                  <a:gd name="T5" fmla="*/ 156 h 372"/>
                  <a:gd name="T6" fmla="*/ 60 w 95"/>
                  <a:gd name="T7" fmla="*/ 242 h 372"/>
                  <a:gd name="T8" fmla="*/ 18 w 95"/>
                  <a:gd name="T9" fmla="*/ 345 h 372"/>
                  <a:gd name="T10" fmla="*/ 17 w 95"/>
                  <a:gd name="T11" fmla="*/ 372 h 3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372"/>
                  <a:gd name="T20" fmla="*/ 95 w 95"/>
                  <a:gd name="T21" fmla="*/ 372 h 3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372">
                    <a:moveTo>
                      <a:pt x="39" y="0"/>
                    </a:moveTo>
                    <a:cubicBezTo>
                      <a:pt x="47" y="12"/>
                      <a:pt x="95" y="46"/>
                      <a:pt x="89" y="72"/>
                    </a:cubicBezTo>
                    <a:cubicBezTo>
                      <a:pt x="83" y="98"/>
                      <a:pt x="10" y="128"/>
                      <a:pt x="5" y="156"/>
                    </a:cubicBezTo>
                    <a:cubicBezTo>
                      <a:pt x="0" y="184"/>
                      <a:pt x="58" y="211"/>
                      <a:pt x="60" y="242"/>
                    </a:cubicBezTo>
                    <a:cubicBezTo>
                      <a:pt x="62" y="273"/>
                      <a:pt x="25" y="324"/>
                      <a:pt x="18" y="345"/>
                    </a:cubicBezTo>
                    <a:cubicBezTo>
                      <a:pt x="11" y="366"/>
                      <a:pt x="17" y="367"/>
                      <a:pt x="17" y="3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476" name="Line 47">
              <a:extLst>
                <a:ext uri="{FF2B5EF4-FFF2-40B4-BE49-F238E27FC236}">
                  <a16:creationId xmlns:a16="http://schemas.microsoft.com/office/drawing/2014/main" id="{D9A3694C-1A34-4D17-A63A-37BC59A60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1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8176" name="Text Box 48">
            <a:extLst>
              <a:ext uri="{FF2B5EF4-FFF2-40B4-BE49-F238E27FC236}">
                <a16:creationId xmlns:a16="http://schemas.microsoft.com/office/drawing/2014/main" id="{43393BEE-9D30-4EDD-8744-2ACE1D459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913" y="23495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212745"/>
                </a:solidFill>
              </a:rPr>
              <a:t>n</a:t>
            </a:r>
          </a:p>
        </p:txBody>
      </p:sp>
      <p:sp>
        <p:nvSpPr>
          <p:cNvPr id="48177" name="Text Box 49">
            <a:extLst>
              <a:ext uri="{FF2B5EF4-FFF2-40B4-BE49-F238E27FC236}">
                <a16:creationId xmlns:a16="http://schemas.microsoft.com/office/drawing/2014/main" id="{F1C49B34-25A4-4393-B491-98ECD2AD4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2698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212745"/>
                </a:solidFill>
              </a:rPr>
              <a:t>n</a:t>
            </a:r>
          </a:p>
        </p:txBody>
      </p:sp>
      <p:sp>
        <p:nvSpPr>
          <p:cNvPr id="48179" name="Text Box 51">
            <a:extLst>
              <a:ext uri="{FF2B5EF4-FFF2-40B4-BE49-F238E27FC236}">
                <a16:creationId xmlns:a16="http://schemas.microsoft.com/office/drawing/2014/main" id="{E07319A2-1379-4A48-A92E-8A176549A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1260475"/>
            <a:ext cx="3733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  <a:sym typeface="Wingdings" panose="05000000000000000000" pitchFamily="2" charset="2"/>
              </a:rPr>
              <a:t>+ </a:t>
            </a:r>
            <a:r>
              <a:rPr lang="en-US" altLang="en-US">
                <a:solidFill>
                  <a:srgbClr val="0000CC"/>
                </a:solidFill>
              </a:rPr>
              <a:t>Giải thích vì sao bộ NST đặc trưng của những loài sinh sản hữu tính lại được duy trì ổn định qua các thế hệ cơ thể ? </a:t>
            </a:r>
            <a:endParaRPr lang="en-US" altLang="en-US">
              <a:solidFill>
                <a:srgbClr val="0000CC"/>
              </a:solidFill>
              <a:sym typeface="Wingdings 3" panose="05040102010807070707" pitchFamily="18" charset="2"/>
            </a:endParaRPr>
          </a:p>
        </p:txBody>
      </p:sp>
      <p:sp>
        <p:nvSpPr>
          <p:cNvPr id="48180" name="Rectangle 52">
            <a:extLst>
              <a:ext uri="{FF2B5EF4-FFF2-40B4-BE49-F238E27FC236}">
                <a16:creationId xmlns:a16="http://schemas.microsoft.com/office/drawing/2014/main" id="{6A5E4846-DE44-4101-9DD2-290584F6F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276601"/>
            <a:ext cx="563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sym typeface="Wingdings 3" panose="05040102010807070707" pitchFamily="18" charset="2"/>
              </a:rPr>
              <a:t> </a:t>
            </a: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Qua giảm phân, bộ NST đặc trưng của loài (2n) được phân chia liên tiếp 2 lần tạo ra các bộ NST đơn bội ở các giao tử. Trong thụ tinh các giao tử đó kết hợp với nhau tạo ra hợp tử có bộ NST lưỡng bội (2n) đặc trưng cho loài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550C0-DC93-4B40-85E2-A8B164E1E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75" y="5646739"/>
            <a:ext cx="65336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prstClr val="black"/>
                </a:solidFill>
              </a:rPr>
              <a:t>Vậy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giảm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phân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thụ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tinh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có</a:t>
            </a:r>
            <a:r>
              <a:rPr lang="en-US" altLang="en-US" sz="2800" dirty="0">
                <a:solidFill>
                  <a:prstClr val="black"/>
                </a:solidFill>
              </a:rPr>
              <a:t> ý </a:t>
            </a:r>
            <a:r>
              <a:rPr lang="en-US" altLang="en-US" sz="2800" dirty="0" err="1">
                <a:solidFill>
                  <a:prstClr val="black"/>
                </a:solidFill>
              </a:rPr>
              <a:t>nghĩa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gì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đối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với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cơ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chế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tái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tạo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sự</a:t>
            </a:r>
            <a:r>
              <a:rPr lang="en-US" altLang="en-US" sz="2800" dirty="0">
                <a:solidFill>
                  <a:prstClr val="black"/>
                </a:solidFill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</a:rPr>
              <a:t>sống</a:t>
            </a:r>
            <a:r>
              <a:rPr lang="en-US" altLang="en-US" sz="2800" dirty="0">
                <a:solidFill>
                  <a:prstClr val="black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  <p:bldP spid="48136" grpId="1"/>
      <p:bldP spid="48138" grpId="0" animBg="1"/>
      <p:bldP spid="48144" grpId="0"/>
      <p:bldP spid="48176" grpId="0"/>
      <p:bldP spid="48177" grpId="0"/>
      <p:bldP spid="48179" grpId="0"/>
      <p:bldP spid="4818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7">
            <a:extLst>
              <a:ext uri="{FF2B5EF4-FFF2-40B4-BE49-F238E27FC236}">
                <a16:creationId xmlns:a16="http://schemas.microsoft.com/office/drawing/2014/main" id="{01564539-76F5-41D0-B8DE-9A3321764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5" y="-9525"/>
            <a:ext cx="8610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Bài 11: PHÁT SINH GIAO TỬ VÀ THỤ TINH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E8729E-4E62-46EA-B5DE-5B87EE4FE8F3}"/>
              </a:ext>
            </a:extLst>
          </p:cNvPr>
          <p:cNvCxnSpPr/>
          <p:nvPr/>
        </p:nvCxnSpPr>
        <p:spPr>
          <a:xfrm>
            <a:off x="7696200" y="576264"/>
            <a:ext cx="0" cy="6129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4">
            <a:extLst>
              <a:ext uri="{FF2B5EF4-FFF2-40B4-BE49-F238E27FC236}">
                <a16:creationId xmlns:a16="http://schemas.microsoft.com/office/drawing/2014/main" id="{83BE8327-2373-45C3-8AF6-7CCC9BDC6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9" y="-9525"/>
            <a:ext cx="9018587" cy="5857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II.  CƠ CHẾ TÁI TẠO SỰ SỐNG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Text Box 4">
            <a:extLst>
              <a:ext uri="{FF2B5EF4-FFF2-40B4-BE49-F238E27FC236}">
                <a16:creationId xmlns:a16="http://schemas.microsoft.com/office/drawing/2014/main" id="{842C786F-284B-4FE8-90CA-36E38F33C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08" y="196841"/>
            <a:ext cx="521442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altLang="en-US" b="1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۞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Nhờ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quá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phối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, do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li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độc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lập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NST (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tổ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ngẫu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nhiên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giữa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đực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thụ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tinh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). Do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sự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tổ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gen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vốn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tổ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tiên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bố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mẹ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xuất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trạng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hoặc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chưa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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Tạo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 ra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nguồn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biến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dị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tổ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hợp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phong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phú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cho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chọn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giống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và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tiến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hóa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</p:txBody>
      </p:sp>
      <p:pic>
        <p:nvPicPr>
          <p:cNvPr id="21507" name="Picture 22" descr="12">
            <a:extLst>
              <a:ext uri="{FF2B5EF4-FFF2-40B4-BE49-F238E27FC236}">
                <a16:creationId xmlns:a16="http://schemas.microsoft.com/office/drawing/2014/main" id="{84F65ABC-AD10-4B3F-9DD3-C9FA2595F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"/>
            <a:ext cx="3733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oup 23">
            <a:extLst>
              <a:ext uri="{FF2B5EF4-FFF2-40B4-BE49-F238E27FC236}">
                <a16:creationId xmlns:a16="http://schemas.microsoft.com/office/drawing/2014/main" id="{7BCD4D11-0433-4F51-B0B2-90E7621B0F55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685801"/>
            <a:ext cx="1790700" cy="3013075"/>
            <a:chOff x="2496" y="576"/>
            <a:chExt cx="1128" cy="1898"/>
          </a:xfrm>
        </p:grpSpPr>
        <p:sp>
          <p:nvSpPr>
            <p:cNvPr id="21510" name="Text Box 24">
              <a:extLst>
                <a:ext uri="{FF2B5EF4-FFF2-40B4-BE49-F238E27FC236}">
                  <a16:creationId xmlns:a16="http://schemas.microsoft.com/office/drawing/2014/main" id="{E43B09C7-5B21-468D-A8B8-0CC542B69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256"/>
              <a:ext cx="1097" cy="21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FF0066"/>
                  </a:solidFill>
                </a:rPr>
                <a:t>Sơ đồ sự thụ tinh</a:t>
              </a:r>
            </a:p>
          </p:txBody>
        </p:sp>
        <p:grpSp>
          <p:nvGrpSpPr>
            <p:cNvPr id="21511" name="Group 25">
              <a:extLst>
                <a:ext uri="{FF2B5EF4-FFF2-40B4-BE49-F238E27FC236}">
                  <a16:creationId xmlns:a16="http://schemas.microsoft.com/office/drawing/2014/main" id="{D4CC05AE-4F63-4712-A488-F80EC8004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1344"/>
              <a:ext cx="960" cy="912"/>
              <a:chOff x="2496" y="2736"/>
              <a:chExt cx="555" cy="528"/>
            </a:xfrm>
          </p:grpSpPr>
          <p:sp>
            <p:nvSpPr>
              <p:cNvPr id="21522" name="Oval 26" descr="Stationery">
                <a:extLst>
                  <a:ext uri="{FF2B5EF4-FFF2-40B4-BE49-F238E27FC236}">
                    <a16:creationId xmlns:a16="http://schemas.microsoft.com/office/drawing/2014/main" id="{FF9EB64E-FB5E-49BD-A82F-43DDF6C4A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555" cy="528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23" name="Oval 27">
                <a:extLst>
                  <a:ext uri="{FF2B5EF4-FFF2-40B4-BE49-F238E27FC236}">
                    <a16:creationId xmlns:a16="http://schemas.microsoft.com/office/drawing/2014/main" id="{718B9138-B81E-418D-B169-4E0B60BE8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2908"/>
                <a:ext cx="196" cy="190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512" name="Text Box 28">
              <a:extLst>
                <a:ext uri="{FF2B5EF4-FFF2-40B4-BE49-F238E27FC236}">
                  <a16:creationId xmlns:a16="http://schemas.microsoft.com/office/drawing/2014/main" id="{B324DBCA-7DF9-43CD-BD03-08B7206ED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63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white"/>
                  </a:solidFill>
                </a:rPr>
                <a:t>2n</a:t>
              </a:r>
            </a:p>
          </p:txBody>
        </p:sp>
        <p:grpSp>
          <p:nvGrpSpPr>
            <p:cNvPr id="21513" name="Group 29">
              <a:extLst>
                <a:ext uri="{FF2B5EF4-FFF2-40B4-BE49-F238E27FC236}">
                  <a16:creationId xmlns:a16="http://schemas.microsoft.com/office/drawing/2014/main" id="{DC8BE4A0-7C7C-4B06-AF4C-2A142EB714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576"/>
              <a:ext cx="555" cy="528"/>
              <a:chOff x="1632" y="1584"/>
              <a:chExt cx="576" cy="576"/>
            </a:xfrm>
          </p:grpSpPr>
          <p:sp>
            <p:nvSpPr>
              <p:cNvPr id="21520" name="Oval 30" descr="Stationery">
                <a:extLst>
                  <a:ext uri="{FF2B5EF4-FFF2-40B4-BE49-F238E27FC236}">
                    <a16:creationId xmlns:a16="http://schemas.microsoft.com/office/drawing/2014/main" id="{E0134C21-0C91-4CC9-852D-CDED3EDD5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576" cy="576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21" name="Oval 31">
                <a:extLst>
                  <a:ext uri="{FF2B5EF4-FFF2-40B4-BE49-F238E27FC236}">
                    <a16:creationId xmlns:a16="http://schemas.microsoft.com/office/drawing/2014/main" id="{2070C81B-C293-493E-9350-B013287A1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" y="1800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514" name="Group 32">
              <a:extLst>
                <a:ext uri="{FF2B5EF4-FFF2-40B4-BE49-F238E27FC236}">
                  <a16:creationId xmlns:a16="http://schemas.microsoft.com/office/drawing/2014/main" id="{118008B4-3EB4-44AB-B859-477AE020C56D}"/>
                </a:ext>
              </a:extLst>
            </p:cNvPr>
            <p:cNvGrpSpPr>
              <a:grpSpLocks/>
            </p:cNvGrpSpPr>
            <p:nvPr/>
          </p:nvGrpSpPr>
          <p:grpSpPr bwMode="auto">
            <a:xfrm rot="-7173920">
              <a:off x="3285" y="363"/>
              <a:ext cx="126" cy="552"/>
              <a:chOff x="2928" y="2784"/>
              <a:chExt cx="126" cy="552"/>
            </a:xfrm>
          </p:grpSpPr>
          <p:grpSp>
            <p:nvGrpSpPr>
              <p:cNvPr id="21516" name="Group 33">
                <a:extLst>
                  <a:ext uri="{FF2B5EF4-FFF2-40B4-BE49-F238E27FC236}">
                    <a16:creationId xmlns:a16="http://schemas.microsoft.com/office/drawing/2014/main" id="{B9F7FBD9-B19F-4AFA-9028-4CF5A51D8F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784"/>
                <a:ext cx="115" cy="173"/>
                <a:chOff x="396" y="2460"/>
                <a:chExt cx="173" cy="173"/>
              </a:xfrm>
            </p:grpSpPr>
            <p:sp>
              <p:nvSpPr>
                <p:cNvPr id="21518" name="Oval 34" descr="Stationery">
                  <a:extLst>
                    <a:ext uri="{FF2B5EF4-FFF2-40B4-BE49-F238E27FC236}">
                      <a16:creationId xmlns:a16="http://schemas.microsoft.com/office/drawing/2014/main" id="{46D51CA9-EC45-4AB5-8423-BED50752D0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" y="2460"/>
                  <a:ext cx="173" cy="173"/>
                </a:xfrm>
                <a:prstGeom prst="ellips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19" name="Oval 35">
                  <a:extLst>
                    <a:ext uri="{FF2B5EF4-FFF2-40B4-BE49-F238E27FC236}">
                      <a16:creationId xmlns:a16="http://schemas.microsoft.com/office/drawing/2014/main" id="{71052664-C275-43B8-B9F2-E03CEFD6AB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" y="2508"/>
                  <a:ext cx="72" cy="72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517" name="Freeform 36">
                <a:extLst>
                  <a:ext uri="{FF2B5EF4-FFF2-40B4-BE49-F238E27FC236}">
                    <a16:creationId xmlns:a16="http://schemas.microsoft.com/office/drawing/2014/main" id="{F59DE618-FFD2-461A-A48A-A019734AD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2964"/>
                <a:ext cx="95" cy="372"/>
              </a:xfrm>
              <a:custGeom>
                <a:avLst/>
                <a:gdLst>
                  <a:gd name="T0" fmla="*/ 39 w 95"/>
                  <a:gd name="T1" fmla="*/ 0 h 372"/>
                  <a:gd name="T2" fmla="*/ 89 w 95"/>
                  <a:gd name="T3" fmla="*/ 72 h 372"/>
                  <a:gd name="T4" fmla="*/ 5 w 95"/>
                  <a:gd name="T5" fmla="*/ 156 h 372"/>
                  <a:gd name="T6" fmla="*/ 60 w 95"/>
                  <a:gd name="T7" fmla="*/ 242 h 372"/>
                  <a:gd name="T8" fmla="*/ 18 w 95"/>
                  <a:gd name="T9" fmla="*/ 345 h 372"/>
                  <a:gd name="T10" fmla="*/ 17 w 95"/>
                  <a:gd name="T11" fmla="*/ 372 h 3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372"/>
                  <a:gd name="T20" fmla="*/ 95 w 95"/>
                  <a:gd name="T21" fmla="*/ 372 h 3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372">
                    <a:moveTo>
                      <a:pt x="39" y="0"/>
                    </a:moveTo>
                    <a:cubicBezTo>
                      <a:pt x="47" y="12"/>
                      <a:pt x="95" y="46"/>
                      <a:pt x="89" y="72"/>
                    </a:cubicBezTo>
                    <a:cubicBezTo>
                      <a:pt x="83" y="98"/>
                      <a:pt x="10" y="128"/>
                      <a:pt x="5" y="156"/>
                    </a:cubicBezTo>
                    <a:cubicBezTo>
                      <a:pt x="0" y="184"/>
                      <a:pt x="58" y="211"/>
                      <a:pt x="60" y="242"/>
                    </a:cubicBezTo>
                    <a:cubicBezTo>
                      <a:pt x="62" y="273"/>
                      <a:pt x="25" y="324"/>
                      <a:pt x="18" y="345"/>
                    </a:cubicBezTo>
                    <a:cubicBezTo>
                      <a:pt x="11" y="366"/>
                      <a:pt x="17" y="367"/>
                      <a:pt x="17" y="3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15" name="Line 37">
              <a:extLst>
                <a:ext uri="{FF2B5EF4-FFF2-40B4-BE49-F238E27FC236}">
                  <a16:creationId xmlns:a16="http://schemas.microsoft.com/office/drawing/2014/main" id="{6E994C2E-B057-4839-8C60-72AFE8125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1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1509" name="AutoShape 38">
            <a:extLst>
              <a:ext uri="{FF2B5EF4-FFF2-40B4-BE49-F238E27FC236}">
                <a16:creationId xmlns:a16="http://schemas.microsoft.com/office/drawing/2014/main" id="{2CC6C719-558D-4579-B5F0-40A9080B4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58930"/>
            <a:ext cx="5105400" cy="1371600"/>
          </a:xfrm>
          <a:prstGeom prst="cloudCallout">
            <a:avLst>
              <a:gd name="adj1" fmla="val -22444"/>
              <a:gd name="adj2" fmla="val -99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Ý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giảm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thụ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tinh</a:t>
            </a:r>
            <a:endParaRPr lang="en-US" alt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7">
            <a:extLst>
              <a:ext uri="{FF2B5EF4-FFF2-40B4-BE49-F238E27FC236}">
                <a16:creationId xmlns:a16="http://schemas.microsoft.com/office/drawing/2014/main" id="{01564539-76F5-41D0-B8DE-9A3321764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5" y="-9525"/>
            <a:ext cx="8610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Bài 11: PHÁT SINH GIAO TỬ VÀ THỤ TINH</a:t>
            </a:r>
          </a:p>
        </p:txBody>
      </p:sp>
      <p:sp>
        <p:nvSpPr>
          <p:cNvPr id="20487" name="TextBox 4">
            <a:extLst>
              <a:ext uri="{FF2B5EF4-FFF2-40B4-BE49-F238E27FC236}">
                <a16:creationId xmlns:a16="http://schemas.microsoft.com/office/drawing/2014/main" id="{83BE8327-2373-45C3-8AF6-7CCC9BDC6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9" y="-9525"/>
            <a:ext cx="9018587" cy="5857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II.  CƠ CHẾ TÁI TẠO SỰ SỐNG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F1A1E-AF1D-499D-B87D-84C9E0787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679"/>
            <a:ext cx="12192000" cy="2422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19F8CE-BF00-49AB-99CC-874BD6AF3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80" y="4614203"/>
            <a:ext cx="2996418" cy="2243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E31645-6D20-4D4F-8D39-4B79EC79BA6B}"/>
              </a:ext>
            </a:extLst>
          </p:cNvPr>
          <p:cNvSpPr txBox="1"/>
          <p:nvPr/>
        </p:nvSpPr>
        <p:spPr>
          <a:xfrm>
            <a:off x="238200" y="808417"/>
            <a:ext cx="1195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GEN, ỔN ĐỊNH, BIẾN DỊ TỔ HỢP, SỰ 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D28DF-048D-4136-A771-86768762A538}"/>
              </a:ext>
            </a:extLst>
          </p:cNvPr>
          <p:cNvSpPr txBox="1"/>
          <p:nvPr/>
        </p:nvSpPr>
        <p:spPr>
          <a:xfrm>
            <a:off x="9383151" y="1994678"/>
            <a:ext cx="13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12BF6-B413-4FE6-813B-4D81B2D3776E}"/>
              </a:ext>
            </a:extLst>
          </p:cNvPr>
          <p:cNvSpPr txBox="1"/>
          <p:nvPr/>
        </p:nvSpPr>
        <p:spPr>
          <a:xfrm>
            <a:off x="2278966" y="3626530"/>
            <a:ext cx="240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5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62F2AB-66A4-45AA-A941-520C51D530A2}"/>
              </a:ext>
            </a:extLst>
          </p:cNvPr>
          <p:cNvSpPr/>
          <p:nvPr/>
        </p:nvSpPr>
        <p:spPr>
          <a:xfrm>
            <a:off x="1082448" y="196000"/>
            <a:ext cx="10027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HỎI TRẮC NGHIỆM ÔN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C8966-0BA3-4335-94DC-85AD242914A7}"/>
              </a:ext>
            </a:extLst>
          </p:cNvPr>
          <p:cNvSpPr txBox="1"/>
          <p:nvPr/>
        </p:nvSpPr>
        <p:spPr>
          <a:xfrm>
            <a:off x="534572" y="1716258"/>
            <a:ext cx="103256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Giao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chin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A,B,C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5D718A-4C6C-4D8A-8006-557791E88F18}"/>
              </a:ext>
            </a:extLst>
          </p:cNvPr>
          <p:cNvSpPr/>
          <p:nvPr/>
        </p:nvSpPr>
        <p:spPr>
          <a:xfrm>
            <a:off x="379828" y="5092505"/>
            <a:ext cx="702620" cy="745587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title"/>
          </p:nvPr>
        </p:nvSpPr>
        <p:spPr>
          <a:xfrm>
            <a:off x="1182200" y="531200"/>
            <a:ext cx="9827600" cy="11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NỘI DUNG</a:t>
            </a:r>
            <a:endParaRPr dirty="0"/>
          </a:p>
        </p:txBody>
      </p:sp>
      <p:sp>
        <p:nvSpPr>
          <p:cNvPr id="246" name="Google Shape;246;p27"/>
          <p:cNvSpPr/>
          <p:nvPr/>
        </p:nvSpPr>
        <p:spPr>
          <a:xfrm>
            <a:off x="767762" y="4137536"/>
            <a:ext cx="11424238" cy="1313821"/>
          </a:xfrm>
          <a:prstGeom prst="homePlate">
            <a:avLst>
              <a:gd name="adj" fmla="val 211909"/>
            </a:avLst>
          </a:prstGeom>
          <a:solidFill>
            <a:srgbClr val="00AE9D">
              <a:alpha val="83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000" b="1" kern="0" dirty="0">
                <a:solidFill>
                  <a:srgbClr val="004C52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II. CƠ CHẾ TÁI TẠO SỰ SỐNG</a:t>
            </a:r>
            <a:endParaRPr sz="4000" b="1" kern="0" dirty="0">
              <a:solidFill>
                <a:srgbClr val="004C52"/>
              </a:solidFill>
              <a:latin typeface="Times New Roman" panose="02020603050405020304" pitchFamily="18" charset="0"/>
              <a:ea typeface="Karla"/>
              <a:cs typeface="Times New Roman" panose="02020603050405020304" pitchFamily="18" charset="0"/>
              <a:sym typeface="Karla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767762" y="2222695"/>
            <a:ext cx="11424238" cy="1448974"/>
          </a:xfrm>
          <a:prstGeom prst="homePlate">
            <a:avLst>
              <a:gd name="adj" fmla="val 211909"/>
            </a:avLst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004C52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I. PHÁT SINH GIAO TỬ VÀ THỤ TINH </a:t>
            </a:r>
            <a:endParaRPr sz="3600" b="1" kern="0" dirty="0">
              <a:solidFill>
                <a:srgbClr val="004C52"/>
              </a:solidFill>
              <a:latin typeface="Times New Roman" panose="02020603050405020304" pitchFamily="18" charset="0"/>
              <a:ea typeface="Karla"/>
              <a:cs typeface="Times New Roman" panose="02020603050405020304" pitchFamily="18" charset="0"/>
              <a:sym typeface="Karla"/>
            </a:endParaRPr>
          </a:p>
        </p:txBody>
      </p:sp>
      <p:sp>
        <p:nvSpPr>
          <p:cNvPr id="248" name="Google Shape;248;p27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2</a:t>
            </a:fld>
            <a:endParaRPr ker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76D264-9C07-4EB1-B252-D9B1E7A743D4}"/>
              </a:ext>
            </a:extLst>
          </p:cNvPr>
          <p:cNvSpPr txBox="1"/>
          <p:nvPr/>
        </p:nvSpPr>
        <p:spPr>
          <a:xfrm>
            <a:off x="239151" y="655715"/>
            <a:ext cx="117465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vật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hirjn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Noãn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3C1193-528D-4E88-959F-68E1E2F85D6E}"/>
              </a:ext>
            </a:extLst>
          </p:cNvPr>
          <p:cNvSpPr/>
          <p:nvPr/>
        </p:nvSpPr>
        <p:spPr>
          <a:xfrm>
            <a:off x="98474" y="3880446"/>
            <a:ext cx="702620" cy="745587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7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62C616-941E-451D-88F0-E663456B5E6F}"/>
              </a:ext>
            </a:extLst>
          </p:cNvPr>
          <p:cNvSpPr txBox="1"/>
          <p:nvPr/>
        </p:nvSpPr>
        <p:spPr>
          <a:xfrm>
            <a:off x="1093761" y="667604"/>
            <a:ext cx="1093411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Thụ tinh là</a:t>
            </a:r>
            <a:endParaRPr lang="en-US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UcPeriod"/>
            </a:pP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 kết hợp giữa một giao tử đực với một giao tử cái tạo thành hợp tử.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UcPeriod"/>
            </a:pP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Sự kết hợp 2 bộ nhân đơn bội hay tổ hợp 2 bộ NST của 2 giao tử đực và cái tạo thành bộ nhân lưỡng bội ở hợp tử có nguồn gốc từ bố và mẹ.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Sự kết hợp của hai bộ nhân lưỡng bội của 2 loài.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Cả A và B.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5C484E-DFE7-4CF8-BBAB-5EB17D4456FD}"/>
              </a:ext>
            </a:extLst>
          </p:cNvPr>
          <p:cNvSpPr/>
          <p:nvPr/>
        </p:nvSpPr>
        <p:spPr>
          <a:xfrm>
            <a:off x="900332" y="4429086"/>
            <a:ext cx="702620" cy="745587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2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495F26-FB1B-44C8-B7DA-ACDA7C0757D0}"/>
              </a:ext>
            </a:extLst>
          </p:cNvPr>
          <p:cNvSpPr txBox="1"/>
          <p:nvPr/>
        </p:nvSpPr>
        <p:spPr>
          <a:xfrm>
            <a:off x="731520" y="550707"/>
            <a:ext cx="114604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Cău </a:t>
            </a:r>
            <a:r>
              <a:rPr lang="en-US" sz="28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Bộ NST đặc trưng của những loài sinh sản hữu tính qua các thế hệ nhờ</a:t>
            </a: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Giảm phân và thụ tinh.</a:t>
            </a: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Nguyên phân và giảm phân.</a:t>
            </a: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Nguyên phân, giảm phân và thụ tinh.</a:t>
            </a: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Nguyên phân và giảm phân.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50B8F1-F67F-40A3-8D09-9D9E99446587}"/>
              </a:ext>
            </a:extLst>
          </p:cNvPr>
          <p:cNvSpPr/>
          <p:nvPr/>
        </p:nvSpPr>
        <p:spPr>
          <a:xfrm>
            <a:off x="604910" y="3056206"/>
            <a:ext cx="702620" cy="745587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1666FF-CACF-4171-BBB6-98896F3EEAF8}"/>
              </a:ext>
            </a:extLst>
          </p:cNvPr>
          <p:cNvSpPr txBox="1"/>
          <p:nvPr/>
        </p:nvSpPr>
        <p:spPr>
          <a:xfrm>
            <a:off x="910882" y="1065855"/>
            <a:ext cx="1013225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NST.</a:t>
            </a:r>
          </a:p>
          <a:p>
            <a:pPr marL="514350" indent="-514350" algn="just">
              <a:buAutoNum type="alphaUcPeriod"/>
            </a:pP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NST.</a:t>
            </a: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849296-D7D7-456D-BB6F-D682D13D4818}"/>
              </a:ext>
            </a:extLst>
          </p:cNvPr>
          <p:cNvSpPr/>
          <p:nvPr/>
        </p:nvSpPr>
        <p:spPr>
          <a:xfrm>
            <a:off x="797553" y="5307037"/>
            <a:ext cx="702620" cy="745587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6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0028-B15C-47A5-8D14-C5E91624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689BD-720B-4FE6-B034-6CD360D32A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50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3829E-DBE6-4770-A9B5-57C66A70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CEF7F-D29C-438F-90C6-6DD6886349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0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24441ACD-901E-49DC-9C51-79ED8A7C801D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552575"/>
            <a:ext cx="457200" cy="457200"/>
            <a:chOff x="528" y="1584"/>
            <a:chExt cx="384" cy="384"/>
          </a:xfrm>
        </p:grpSpPr>
        <p:sp>
          <p:nvSpPr>
            <p:cNvPr id="7244" name="Oval 8">
              <a:extLst>
                <a:ext uri="{FF2B5EF4-FFF2-40B4-BE49-F238E27FC236}">
                  <a16:creationId xmlns:a16="http://schemas.microsoft.com/office/drawing/2014/main" id="{AB798ED1-A849-410E-B66B-E2E815B04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245" name="Oval 9">
              <a:extLst>
                <a:ext uri="{FF2B5EF4-FFF2-40B4-BE49-F238E27FC236}">
                  <a16:creationId xmlns:a16="http://schemas.microsoft.com/office/drawing/2014/main" id="{CA5AF7AB-65AA-4880-AC31-C053BF57B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234" name="Text Box 10">
            <a:extLst>
              <a:ext uri="{FF2B5EF4-FFF2-40B4-BE49-F238E27FC236}">
                <a16:creationId xmlns:a16="http://schemas.microsoft.com/office/drawing/2014/main" id="{82F6E435-F77A-4131-919F-94E0E6C0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6002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2n</a:t>
            </a:r>
          </a:p>
        </p:txBody>
      </p:sp>
      <p:sp>
        <p:nvSpPr>
          <p:cNvPr id="52235" name="Line 11">
            <a:extLst>
              <a:ext uri="{FF2B5EF4-FFF2-40B4-BE49-F238E27FC236}">
                <a16:creationId xmlns:a16="http://schemas.microsoft.com/office/drawing/2014/main" id="{D1F4B577-9F8C-41FF-98AC-D82D54F4EC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2085975"/>
            <a:ext cx="2286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36" name="Line 12">
            <a:extLst>
              <a:ext uri="{FF2B5EF4-FFF2-40B4-BE49-F238E27FC236}">
                <a16:creationId xmlns:a16="http://schemas.microsoft.com/office/drawing/2014/main" id="{4738596A-25B8-4049-BB68-132DC45C6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2850" y="2047875"/>
            <a:ext cx="533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8BDE8187-453C-426D-B8F2-092278C37940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466975"/>
            <a:ext cx="457200" cy="457200"/>
            <a:chOff x="528" y="1584"/>
            <a:chExt cx="384" cy="384"/>
          </a:xfrm>
        </p:grpSpPr>
        <p:sp>
          <p:nvSpPr>
            <p:cNvPr id="7242" name="Oval 14">
              <a:extLst>
                <a:ext uri="{FF2B5EF4-FFF2-40B4-BE49-F238E27FC236}">
                  <a16:creationId xmlns:a16="http://schemas.microsoft.com/office/drawing/2014/main" id="{E5A51ADD-6CCC-468C-823C-8C58FC4D9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243" name="Oval 15">
              <a:extLst>
                <a:ext uri="{FF2B5EF4-FFF2-40B4-BE49-F238E27FC236}">
                  <a16:creationId xmlns:a16="http://schemas.microsoft.com/office/drawing/2014/main" id="{2A3E7B82-093C-46A0-B866-F01135A1A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241" name="Text Box 17">
            <a:extLst>
              <a:ext uri="{FF2B5EF4-FFF2-40B4-BE49-F238E27FC236}">
                <a16:creationId xmlns:a16="http://schemas.microsoft.com/office/drawing/2014/main" id="{AC7EBBF8-F770-4F28-A516-EB4203272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304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2n</a:t>
            </a: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47202A74-4D28-4370-873C-28353B4DC713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466975"/>
            <a:ext cx="457200" cy="457200"/>
            <a:chOff x="528" y="1584"/>
            <a:chExt cx="384" cy="384"/>
          </a:xfrm>
        </p:grpSpPr>
        <p:sp>
          <p:nvSpPr>
            <p:cNvPr id="7240" name="Oval 19">
              <a:extLst>
                <a:ext uri="{FF2B5EF4-FFF2-40B4-BE49-F238E27FC236}">
                  <a16:creationId xmlns:a16="http://schemas.microsoft.com/office/drawing/2014/main" id="{78BC2D3A-1743-4A24-A435-751FA6376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241" name="Oval 20">
              <a:extLst>
                <a:ext uri="{FF2B5EF4-FFF2-40B4-BE49-F238E27FC236}">
                  <a16:creationId xmlns:a16="http://schemas.microsoft.com/office/drawing/2014/main" id="{427667C7-57CC-4436-9624-9AA1AE58C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245" name="Text Box 21">
            <a:extLst>
              <a:ext uri="{FF2B5EF4-FFF2-40B4-BE49-F238E27FC236}">
                <a16:creationId xmlns:a16="http://schemas.microsoft.com/office/drawing/2014/main" id="{8448B62E-A59E-473C-ADED-F516C2B83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304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2n</a:t>
            </a:r>
          </a:p>
        </p:txBody>
      </p:sp>
      <p:sp>
        <p:nvSpPr>
          <p:cNvPr id="52250" name="Text Box 26">
            <a:extLst>
              <a:ext uri="{FF2B5EF4-FFF2-40B4-BE49-F238E27FC236}">
                <a16:creationId xmlns:a16="http://schemas.microsoft.com/office/drawing/2014/main" id="{19B6DF16-A922-426D-AB80-216436A81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78075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dirty="0" err="1">
                <a:solidFill>
                  <a:srgbClr val="000000"/>
                </a:solidFill>
              </a:rPr>
              <a:t>Noãn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nguyên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bào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52251" name="Line 27">
            <a:extLst>
              <a:ext uri="{FF2B5EF4-FFF2-40B4-BE49-F238E27FC236}">
                <a16:creationId xmlns:a16="http://schemas.microsoft.com/office/drawing/2014/main" id="{5846693A-EDF1-4398-847B-4F42BC889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000375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181ED77C-3690-4A50-8FC5-886FE07038E3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381375"/>
            <a:ext cx="457200" cy="457200"/>
            <a:chOff x="528" y="1584"/>
            <a:chExt cx="384" cy="384"/>
          </a:xfrm>
        </p:grpSpPr>
        <p:sp>
          <p:nvSpPr>
            <p:cNvPr id="7238" name="Oval 29">
              <a:extLst>
                <a:ext uri="{FF2B5EF4-FFF2-40B4-BE49-F238E27FC236}">
                  <a16:creationId xmlns:a16="http://schemas.microsoft.com/office/drawing/2014/main" id="{0A04A854-D4E1-4E05-B838-7C7EE2836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239" name="Oval 30">
              <a:extLst>
                <a:ext uri="{FF2B5EF4-FFF2-40B4-BE49-F238E27FC236}">
                  <a16:creationId xmlns:a16="http://schemas.microsoft.com/office/drawing/2014/main" id="{93C127EA-83DB-46E4-BD0B-7A9FE7FDD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255" name="Text Box 31">
            <a:extLst>
              <a:ext uri="{FF2B5EF4-FFF2-40B4-BE49-F238E27FC236}">
                <a16:creationId xmlns:a16="http://schemas.microsoft.com/office/drawing/2014/main" id="{C8ED8133-E36F-4B9E-B6E7-C112DE0D9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216275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Noãn bào bậc 1</a:t>
            </a:r>
          </a:p>
        </p:txBody>
      </p:sp>
      <p:sp>
        <p:nvSpPr>
          <p:cNvPr id="52256" name="Text Box 32">
            <a:extLst>
              <a:ext uri="{FF2B5EF4-FFF2-40B4-BE49-F238E27FC236}">
                <a16:creationId xmlns:a16="http://schemas.microsoft.com/office/drawing/2014/main" id="{B30EE8D3-7928-4C8C-8DF7-9013BF2E5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4575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2n</a:t>
            </a:r>
          </a:p>
        </p:txBody>
      </p:sp>
      <p:sp>
        <p:nvSpPr>
          <p:cNvPr id="52258" name="Line 34">
            <a:extLst>
              <a:ext uri="{FF2B5EF4-FFF2-40B4-BE49-F238E27FC236}">
                <a16:creationId xmlns:a16="http://schemas.microsoft.com/office/drawing/2014/main" id="{5A1E8B16-56B2-4AF8-805C-5C6F68A01F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3838575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59" name="Line 35">
            <a:extLst>
              <a:ext uri="{FF2B5EF4-FFF2-40B4-BE49-F238E27FC236}">
                <a16:creationId xmlns:a16="http://schemas.microsoft.com/office/drawing/2014/main" id="{BA1C4E2E-8017-4B0F-8598-C91A98ABD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838575"/>
            <a:ext cx="685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36">
            <a:extLst>
              <a:ext uri="{FF2B5EF4-FFF2-40B4-BE49-F238E27FC236}">
                <a16:creationId xmlns:a16="http://schemas.microsoft.com/office/drawing/2014/main" id="{838208DE-E6EF-4FB6-BBF0-D8EE159C2A7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206875"/>
            <a:ext cx="228600" cy="228600"/>
            <a:chOff x="528" y="1584"/>
            <a:chExt cx="384" cy="384"/>
          </a:xfrm>
        </p:grpSpPr>
        <p:sp>
          <p:nvSpPr>
            <p:cNvPr id="7236" name="Oval 37">
              <a:extLst>
                <a:ext uri="{FF2B5EF4-FFF2-40B4-BE49-F238E27FC236}">
                  <a16:creationId xmlns:a16="http://schemas.microsoft.com/office/drawing/2014/main" id="{AD00A663-4B9C-4805-82CF-4212FB3D4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237" name="Oval 38">
              <a:extLst>
                <a:ext uri="{FF2B5EF4-FFF2-40B4-BE49-F238E27FC236}">
                  <a16:creationId xmlns:a16="http://schemas.microsoft.com/office/drawing/2014/main" id="{388D14DE-E976-4789-B0AD-BDA1DE825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263" name="Text Box 39">
            <a:extLst>
              <a:ext uri="{FF2B5EF4-FFF2-40B4-BE49-F238E27FC236}">
                <a16:creationId xmlns:a16="http://schemas.microsoft.com/office/drawing/2014/main" id="{8D46992C-F40E-4DAB-870F-66B508786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020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Thể cực thứ 1</a:t>
            </a:r>
          </a:p>
        </p:txBody>
      </p:sp>
      <p:sp>
        <p:nvSpPr>
          <p:cNvPr id="52264" name="Text Box 40">
            <a:extLst>
              <a:ext uri="{FF2B5EF4-FFF2-40B4-BE49-F238E27FC236}">
                <a16:creationId xmlns:a16="http://schemas.microsoft.com/office/drawing/2014/main" id="{F46761D2-E441-4FB8-BBF5-BAC9C7329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4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7" name="Group 41">
            <a:extLst>
              <a:ext uri="{FF2B5EF4-FFF2-40B4-BE49-F238E27FC236}">
                <a16:creationId xmlns:a16="http://schemas.microsoft.com/office/drawing/2014/main" id="{74A28E4E-990A-4F6B-97F1-9C5F7B17833D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4067175"/>
            <a:ext cx="609600" cy="533400"/>
            <a:chOff x="528" y="1584"/>
            <a:chExt cx="384" cy="384"/>
          </a:xfrm>
        </p:grpSpPr>
        <p:sp>
          <p:nvSpPr>
            <p:cNvPr id="7234" name="Oval 42">
              <a:extLst>
                <a:ext uri="{FF2B5EF4-FFF2-40B4-BE49-F238E27FC236}">
                  <a16:creationId xmlns:a16="http://schemas.microsoft.com/office/drawing/2014/main" id="{B3246B76-FBAD-4684-8A31-AF38BE9C6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235" name="Oval 43">
              <a:extLst>
                <a:ext uri="{FF2B5EF4-FFF2-40B4-BE49-F238E27FC236}">
                  <a16:creationId xmlns:a16="http://schemas.microsoft.com/office/drawing/2014/main" id="{8FFC1150-8E8A-4256-AE8C-AD518EEBA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268" name="Text Box 44">
            <a:extLst>
              <a:ext uri="{FF2B5EF4-FFF2-40B4-BE49-F238E27FC236}">
                <a16:creationId xmlns:a16="http://schemas.microsoft.com/office/drawing/2014/main" id="{3C90CFED-4D32-44E1-B03B-1C49E5BF5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9624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Noãn bào bậc 2</a:t>
            </a:r>
          </a:p>
        </p:txBody>
      </p:sp>
      <p:sp>
        <p:nvSpPr>
          <p:cNvPr id="52269" name="Text Box 45">
            <a:extLst>
              <a:ext uri="{FF2B5EF4-FFF2-40B4-BE49-F238E27FC236}">
                <a16:creationId xmlns:a16="http://schemas.microsoft.com/office/drawing/2014/main" id="{660F51D1-29B1-4BE3-94D6-64C6A011C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1306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52271" name="Line 47">
            <a:extLst>
              <a:ext uri="{FF2B5EF4-FFF2-40B4-BE49-F238E27FC236}">
                <a16:creationId xmlns:a16="http://schemas.microsoft.com/office/drawing/2014/main" id="{014A6B05-7065-46EB-91ED-42EB805E3D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4524375"/>
            <a:ext cx="381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48">
            <a:extLst>
              <a:ext uri="{FF2B5EF4-FFF2-40B4-BE49-F238E27FC236}">
                <a16:creationId xmlns:a16="http://schemas.microsoft.com/office/drawing/2014/main" id="{BFAB4642-D2B6-470E-A5ED-9634DC2F75DA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891088"/>
            <a:ext cx="228600" cy="228600"/>
            <a:chOff x="528" y="1584"/>
            <a:chExt cx="384" cy="384"/>
          </a:xfrm>
        </p:grpSpPr>
        <p:sp>
          <p:nvSpPr>
            <p:cNvPr id="7232" name="Oval 49">
              <a:extLst>
                <a:ext uri="{FF2B5EF4-FFF2-40B4-BE49-F238E27FC236}">
                  <a16:creationId xmlns:a16="http://schemas.microsoft.com/office/drawing/2014/main" id="{30757C26-C196-414B-90F9-223698083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233" name="Oval 50">
              <a:extLst>
                <a:ext uri="{FF2B5EF4-FFF2-40B4-BE49-F238E27FC236}">
                  <a16:creationId xmlns:a16="http://schemas.microsoft.com/office/drawing/2014/main" id="{AD029297-9DD4-426F-A6F3-3F065F8C3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275" name="Text Box 51">
            <a:extLst>
              <a:ext uri="{FF2B5EF4-FFF2-40B4-BE49-F238E27FC236}">
                <a16:creationId xmlns:a16="http://schemas.microsoft.com/office/drawing/2014/main" id="{901F44C4-400D-49C3-8DC4-A6A9297FE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814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52276" name="Line 52">
            <a:extLst>
              <a:ext uri="{FF2B5EF4-FFF2-40B4-BE49-F238E27FC236}">
                <a16:creationId xmlns:a16="http://schemas.microsoft.com/office/drawing/2014/main" id="{83AD4CB4-6C88-4BBF-AD10-3FF5948FB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572000"/>
            <a:ext cx="1524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Group 53">
            <a:extLst>
              <a:ext uri="{FF2B5EF4-FFF2-40B4-BE49-F238E27FC236}">
                <a16:creationId xmlns:a16="http://schemas.microsoft.com/office/drawing/2014/main" id="{AA7E4710-D6A3-426F-83B6-E6F6CE693916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4664075"/>
            <a:ext cx="762000" cy="685800"/>
            <a:chOff x="528" y="1584"/>
            <a:chExt cx="384" cy="384"/>
          </a:xfrm>
        </p:grpSpPr>
        <p:sp>
          <p:nvSpPr>
            <p:cNvPr id="7230" name="Oval 54">
              <a:extLst>
                <a:ext uri="{FF2B5EF4-FFF2-40B4-BE49-F238E27FC236}">
                  <a16:creationId xmlns:a16="http://schemas.microsoft.com/office/drawing/2014/main" id="{7A287D66-87EF-40F1-B1F8-E135DD5B5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231" name="Oval 55">
              <a:extLst>
                <a:ext uri="{FF2B5EF4-FFF2-40B4-BE49-F238E27FC236}">
                  <a16:creationId xmlns:a16="http://schemas.microsoft.com/office/drawing/2014/main" id="{10312716-6E12-4869-B3DA-C68485E19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280" name="Text Box 56">
            <a:extLst>
              <a:ext uri="{FF2B5EF4-FFF2-40B4-BE49-F238E27FC236}">
                <a16:creationId xmlns:a16="http://schemas.microsoft.com/office/drawing/2014/main" id="{4BDD67C0-9B3B-43F0-BB28-9AC86ECD2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0292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Trứng</a:t>
            </a:r>
          </a:p>
        </p:txBody>
      </p:sp>
      <p:sp>
        <p:nvSpPr>
          <p:cNvPr id="52281" name="Text Box 57">
            <a:extLst>
              <a:ext uri="{FF2B5EF4-FFF2-40B4-BE49-F238E27FC236}">
                <a16:creationId xmlns:a16="http://schemas.microsoft.com/office/drawing/2014/main" id="{FA127F3F-6234-49B7-8C7C-1792603E5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876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52282" name="Line 58">
            <a:extLst>
              <a:ext uri="{FF2B5EF4-FFF2-40B4-BE49-F238E27FC236}">
                <a16:creationId xmlns:a16="http://schemas.microsoft.com/office/drawing/2014/main" id="{2F8F1FBF-12A8-4C4B-B647-4918DDDBF1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76450" y="4486275"/>
            <a:ext cx="228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83" name="Line 59">
            <a:extLst>
              <a:ext uri="{FF2B5EF4-FFF2-40B4-BE49-F238E27FC236}">
                <a16:creationId xmlns:a16="http://schemas.microsoft.com/office/drawing/2014/main" id="{A41EC2C1-FDFA-4467-84DC-1E547CB55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492625"/>
            <a:ext cx="228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Group 60">
            <a:extLst>
              <a:ext uri="{FF2B5EF4-FFF2-40B4-BE49-F238E27FC236}">
                <a16:creationId xmlns:a16="http://schemas.microsoft.com/office/drawing/2014/main" id="{2A7072E2-F03C-4DA2-8D50-D8BFB5942C5C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891088"/>
            <a:ext cx="228600" cy="228600"/>
            <a:chOff x="528" y="1584"/>
            <a:chExt cx="384" cy="384"/>
          </a:xfrm>
        </p:grpSpPr>
        <p:sp>
          <p:nvSpPr>
            <p:cNvPr id="7228" name="Oval 61">
              <a:extLst>
                <a:ext uri="{FF2B5EF4-FFF2-40B4-BE49-F238E27FC236}">
                  <a16:creationId xmlns:a16="http://schemas.microsoft.com/office/drawing/2014/main" id="{41D84A5B-1956-4E8C-A63D-68D243ABF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229" name="Oval 62">
              <a:extLst>
                <a:ext uri="{FF2B5EF4-FFF2-40B4-BE49-F238E27FC236}">
                  <a16:creationId xmlns:a16="http://schemas.microsoft.com/office/drawing/2014/main" id="{1196766B-50EE-4F6C-90EE-65359118E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290" name="Text Box 66">
            <a:extLst>
              <a:ext uri="{FF2B5EF4-FFF2-40B4-BE49-F238E27FC236}">
                <a16:creationId xmlns:a16="http://schemas.microsoft.com/office/drawing/2014/main" id="{667C9338-DA58-4CDD-BDD4-70890663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8006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11" name="Group 67">
            <a:extLst>
              <a:ext uri="{FF2B5EF4-FFF2-40B4-BE49-F238E27FC236}">
                <a16:creationId xmlns:a16="http://schemas.microsoft.com/office/drawing/2014/main" id="{3DC1F430-0121-45B5-A50B-5227C8FE8A53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891088"/>
            <a:ext cx="228600" cy="228600"/>
            <a:chOff x="528" y="1584"/>
            <a:chExt cx="384" cy="384"/>
          </a:xfrm>
        </p:grpSpPr>
        <p:sp>
          <p:nvSpPr>
            <p:cNvPr id="7226" name="Oval 68">
              <a:extLst>
                <a:ext uri="{FF2B5EF4-FFF2-40B4-BE49-F238E27FC236}">
                  <a16:creationId xmlns:a16="http://schemas.microsoft.com/office/drawing/2014/main" id="{10BF18AB-DC47-4329-AD47-8BF9AB13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227" name="Oval 69">
              <a:extLst>
                <a:ext uri="{FF2B5EF4-FFF2-40B4-BE49-F238E27FC236}">
                  <a16:creationId xmlns:a16="http://schemas.microsoft.com/office/drawing/2014/main" id="{60EA01C7-9830-4F6D-A0F9-749425B90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294" name="Text Box 70">
            <a:extLst>
              <a:ext uri="{FF2B5EF4-FFF2-40B4-BE49-F238E27FC236}">
                <a16:creationId xmlns:a16="http://schemas.microsoft.com/office/drawing/2014/main" id="{6DF961F0-63BD-4B1A-9406-564E391DF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006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52295" name="Text Box 71">
            <a:extLst>
              <a:ext uri="{FF2B5EF4-FFF2-40B4-BE49-F238E27FC236}">
                <a16:creationId xmlns:a16="http://schemas.microsoft.com/office/drawing/2014/main" id="{30BF65D5-EB77-465A-B6D0-7EA4C3585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0540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Thể cực thứ 2</a:t>
            </a:r>
          </a:p>
        </p:txBody>
      </p:sp>
      <p:grpSp>
        <p:nvGrpSpPr>
          <p:cNvPr id="26" name="Group 134">
            <a:extLst>
              <a:ext uri="{FF2B5EF4-FFF2-40B4-BE49-F238E27FC236}">
                <a16:creationId xmlns:a16="http://schemas.microsoft.com/office/drawing/2014/main" id="{3D4FDDB4-A48D-4096-BA1B-A66B2112312F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600201"/>
            <a:ext cx="304800" cy="1158875"/>
            <a:chOff x="2592" y="768"/>
            <a:chExt cx="192" cy="768"/>
          </a:xfrm>
        </p:grpSpPr>
        <p:sp>
          <p:nvSpPr>
            <p:cNvPr id="7223" name="Line 135">
              <a:extLst>
                <a:ext uri="{FF2B5EF4-FFF2-40B4-BE49-F238E27FC236}">
                  <a16:creationId xmlns:a16="http://schemas.microsoft.com/office/drawing/2014/main" id="{0B255506-D8BA-46C6-AF9D-04CEF5AE9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7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224" name="Line 136">
              <a:extLst>
                <a:ext uri="{FF2B5EF4-FFF2-40B4-BE49-F238E27FC236}">
                  <a16:creationId xmlns:a16="http://schemas.microsoft.com/office/drawing/2014/main" id="{4C33D98D-5254-4F4B-AD90-7783FD0A80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76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225" name="Line 137">
              <a:extLst>
                <a:ext uri="{FF2B5EF4-FFF2-40B4-BE49-F238E27FC236}">
                  <a16:creationId xmlns:a16="http://schemas.microsoft.com/office/drawing/2014/main" id="{F88A7C92-7DDA-4690-8390-1981A845A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138">
            <a:extLst>
              <a:ext uri="{FF2B5EF4-FFF2-40B4-BE49-F238E27FC236}">
                <a16:creationId xmlns:a16="http://schemas.microsoft.com/office/drawing/2014/main" id="{2E80727F-ADB6-449B-B759-4E2775CD2FAD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368675"/>
            <a:ext cx="228600" cy="762000"/>
            <a:chOff x="2592" y="768"/>
            <a:chExt cx="192" cy="768"/>
          </a:xfrm>
        </p:grpSpPr>
        <p:sp>
          <p:nvSpPr>
            <p:cNvPr id="7220" name="Line 139">
              <a:extLst>
                <a:ext uri="{FF2B5EF4-FFF2-40B4-BE49-F238E27FC236}">
                  <a16:creationId xmlns:a16="http://schemas.microsoft.com/office/drawing/2014/main" id="{208CBFFE-595D-4C77-8066-980734BCD9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7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221" name="Line 140">
              <a:extLst>
                <a:ext uri="{FF2B5EF4-FFF2-40B4-BE49-F238E27FC236}">
                  <a16:creationId xmlns:a16="http://schemas.microsoft.com/office/drawing/2014/main" id="{8BD76026-98DC-4E6C-B0E0-BADAE31B4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76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222" name="Line 141">
              <a:extLst>
                <a:ext uri="{FF2B5EF4-FFF2-40B4-BE49-F238E27FC236}">
                  <a16:creationId xmlns:a16="http://schemas.microsoft.com/office/drawing/2014/main" id="{54862F82-97EF-4E5A-BD9D-2C9B082A5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142">
            <a:extLst>
              <a:ext uri="{FF2B5EF4-FFF2-40B4-BE49-F238E27FC236}">
                <a16:creationId xmlns:a16="http://schemas.microsoft.com/office/drawing/2014/main" id="{AB93F6DD-43D2-4EA5-BAF9-BF5C19856BAC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130675"/>
            <a:ext cx="228600" cy="914400"/>
            <a:chOff x="2592" y="768"/>
            <a:chExt cx="192" cy="768"/>
          </a:xfrm>
        </p:grpSpPr>
        <p:sp>
          <p:nvSpPr>
            <p:cNvPr id="7217" name="Line 143">
              <a:extLst>
                <a:ext uri="{FF2B5EF4-FFF2-40B4-BE49-F238E27FC236}">
                  <a16:creationId xmlns:a16="http://schemas.microsoft.com/office/drawing/2014/main" id="{C482FB46-3632-47BC-95DA-FF299EAE1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7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218" name="Line 144">
              <a:extLst>
                <a:ext uri="{FF2B5EF4-FFF2-40B4-BE49-F238E27FC236}">
                  <a16:creationId xmlns:a16="http://schemas.microsoft.com/office/drawing/2014/main" id="{DFD84547-2067-42F4-9A78-982FE38F1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76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219" name="Line 145">
              <a:extLst>
                <a:ext uri="{FF2B5EF4-FFF2-40B4-BE49-F238E27FC236}">
                  <a16:creationId xmlns:a16="http://schemas.microsoft.com/office/drawing/2014/main" id="{AC1D02A2-BB58-48BE-8AB2-9851E377B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2370" name="Text Box 146">
            <a:extLst>
              <a:ext uri="{FF2B5EF4-FFF2-40B4-BE49-F238E27FC236}">
                <a16:creationId xmlns:a16="http://schemas.microsoft.com/office/drawing/2014/main" id="{F69914C2-7C86-4939-99A1-C963F3084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905001"/>
            <a:ext cx="1828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66"/>
                </a:solidFill>
              </a:rPr>
              <a:t>Nguy</a:t>
            </a:r>
            <a:r>
              <a:rPr lang="en-US" altLang="en-US" sz="1800" b="1">
                <a:solidFill>
                  <a:srgbClr val="FF0066"/>
                </a:solidFill>
              </a:rPr>
              <a:t>ên phân</a:t>
            </a:r>
          </a:p>
        </p:txBody>
      </p:sp>
      <p:sp>
        <p:nvSpPr>
          <p:cNvPr id="52371" name="Text Box 147">
            <a:extLst>
              <a:ext uri="{FF2B5EF4-FFF2-40B4-BE49-F238E27FC236}">
                <a16:creationId xmlns:a16="http://schemas.microsoft.com/office/drawing/2014/main" id="{C0513371-2CF0-4E50-8DEA-1C44BE275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521076"/>
            <a:ext cx="1524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66"/>
                </a:solidFill>
              </a:rPr>
              <a:t>Gi</a:t>
            </a:r>
            <a:r>
              <a:rPr lang="en-US" altLang="en-US" sz="1800" b="1">
                <a:solidFill>
                  <a:srgbClr val="FF0066"/>
                </a:solidFill>
              </a:rPr>
              <a:t>ảm phân 1</a:t>
            </a:r>
          </a:p>
        </p:txBody>
      </p:sp>
      <p:sp>
        <p:nvSpPr>
          <p:cNvPr id="52372" name="Text Box 148">
            <a:extLst>
              <a:ext uri="{FF2B5EF4-FFF2-40B4-BE49-F238E27FC236}">
                <a16:creationId xmlns:a16="http://schemas.microsoft.com/office/drawing/2014/main" id="{55D3EEDD-77E9-4FAB-ACD5-8D4DF6177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283076"/>
            <a:ext cx="1524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66"/>
                </a:solidFill>
              </a:rPr>
              <a:t>Gi</a:t>
            </a:r>
            <a:r>
              <a:rPr lang="en-US" altLang="en-US" sz="1800" b="1">
                <a:solidFill>
                  <a:srgbClr val="FF0066"/>
                </a:solidFill>
              </a:rPr>
              <a:t>ảm phân 2</a:t>
            </a:r>
          </a:p>
        </p:txBody>
      </p:sp>
      <p:sp>
        <p:nvSpPr>
          <p:cNvPr id="52375" name="Text Box 151">
            <a:extLst>
              <a:ext uri="{FF2B5EF4-FFF2-40B4-BE49-F238E27FC236}">
                <a16:creationId xmlns:a16="http://schemas.microsoft.com/office/drawing/2014/main" id="{7DEDD20E-59A6-4909-828A-38119AB1A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Tế bào mầm</a:t>
            </a:r>
          </a:p>
        </p:txBody>
      </p:sp>
      <p:sp>
        <p:nvSpPr>
          <p:cNvPr id="52377" name="WordArt 153" descr="16d76c76df64a4d74fecbe46c3d7c2c2">
            <a:extLst>
              <a:ext uri="{FF2B5EF4-FFF2-40B4-BE49-F238E27FC236}">
                <a16:creationId xmlns:a16="http://schemas.microsoft.com/office/drawing/2014/main" id="{D970A110-D5D7-45F4-AD94-38612722C3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6515100"/>
            <a:ext cx="73152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400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7000"/>
                  </a:blip>
                  <a:srcRect/>
                  <a:tile tx="0" ty="0" sx="100000" sy="100000" flip="none" algn="tl"/>
                </a:blip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đồ phát sinh giao tử </a:t>
            </a:r>
            <a:endParaRPr lang="en-US" sz="4400" kern="10">
              <a:ln w="25400">
                <a:solidFill>
                  <a:srgbClr val="800080"/>
                </a:solidFill>
                <a:round/>
                <a:headEnd/>
                <a:tailEnd/>
              </a:ln>
              <a:blipFill dpi="0" rotWithShape="0">
                <a:blip r:embed="rId3">
                  <a:alphaModFix amt="97000"/>
                </a:blip>
                <a:srcRect/>
                <a:tile tx="0" ty="0" sx="100000" sy="100000" flip="none" algn="tl"/>
              </a:blip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79" name="WordArt 155" descr="16d76c76df64a4d74fecbe46c3d7c2c2">
            <a:extLst>
              <a:ext uri="{FF2B5EF4-FFF2-40B4-BE49-F238E27FC236}">
                <a16:creationId xmlns:a16="http://schemas.microsoft.com/office/drawing/2014/main" id="{560D3CC4-C507-4D38-A026-65492FEBF0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219200"/>
            <a:ext cx="2438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7000"/>
                  </a:blip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Sự tạo noãn</a:t>
            </a:r>
          </a:p>
        </p:txBody>
      </p:sp>
      <p:sp>
        <p:nvSpPr>
          <p:cNvPr id="7214" name="TextBox 139">
            <a:extLst>
              <a:ext uri="{FF2B5EF4-FFF2-40B4-BE49-F238E27FC236}">
                <a16:creationId xmlns:a16="http://schemas.microsoft.com/office/drawing/2014/main" id="{D3D2E93B-CC6B-4BB7-B965-174F43C2E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5" y="-9525"/>
            <a:ext cx="8610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Bài 11: PHÁT SINH GIAO TỬ VÀ THỤ TINH</a:t>
            </a:r>
          </a:p>
        </p:txBody>
      </p:sp>
      <p:sp>
        <p:nvSpPr>
          <p:cNvPr id="7215" name="TextBox 140">
            <a:extLst>
              <a:ext uri="{FF2B5EF4-FFF2-40B4-BE49-F238E27FC236}">
                <a16:creationId xmlns:a16="http://schemas.microsoft.com/office/drawing/2014/main" id="{0A7C5C9C-EF81-47FB-873F-9A1BA74B3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4" y="457201"/>
            <a:ext cx="3830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0000CC"/>
                </a:solidFill>
              </a:rPr>
              <a:t>Sự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phát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sinh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giao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tử</a:t>
            </a:r>
            <a:r>
              <a:rPr lang="en-US" altLang="en-US" sz="28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7216" name="TextBox 4">
            <a:extLst>
              <a:ext uri="{FF2B5EF4-FFF2-40B4-BE49-F238E27FC236}">
                <a16:creationId xmlns:a16="http://schemas.microsoft.com/office/drawing/2014/main" id="{CBF29D19-4F08-480D-8483-6DC79A074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9" y="-9525"/>
            <a:ext cx="9018587" cy="5857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I. PHÁT SINH GIAO TỬ VÀ THỤ TINH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5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5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5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5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  <p:bldP spid="52241" grpId="0"/>
      <p:bldP spid="52245" grpId="0"/>
      <p:bldP spid="52250" grpId="0"/>
      <p:bldP spid="52255" grpId="0"/>
      <p:bldP spid="52256" grpId="0"/>
      <p:bldP spid="52263" grpId="0"/>
      <p:bldP spid="52264" grpId="0"/>
      <p:bldP spid="52268" grpId="0"/>
      <p:bldP spid="52269" grpId="0"/>
      <p:bldP spid="52275" grpId="0"/>
      <p:bldP spid="52280" grpId="0"/>
      <p:bldP spid="52281" grpId="0"/>
      <p:bldP spid="52290" grpId="0"/>
      <p:bldP spid="52294" grpId="0"/>
      <p:bldP spid="52295" grpId="0"/>
      <p:bldP spid="52370" grpId="0" animBg="1"/>
      <p:bldP spid="52371" grpId="0" animBg="1"/>
      <p:bldP spid="52372" grpId="0" animBg="1"/>
      <p:bldP spid="523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57559BA8-FE77-4442-ABA7-A25B68A80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6" y="19431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CC727C21-7BBB-4016-84F1-62E27372A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6" y="18669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205828" name="Line 4">
            <a:extLst>
              <a:ext uri="{FF2B5EF4-FFF2-40B4-BE49-F238E27FC236}">
                <a16:creationId xmlns:a16="http://schemas.microsoft.com/office/drawing/2014/main" id="{113FDEF1-232B-480F-B8FD-BA0163B6C9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15240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829" name="Line 5">
            <a:extLst>
              <a:ext uri="{FF2B5EF4-FFF2-40B4-BE49-F238E27FC236}">
                <a16:creationId xmlns:a16="http://schemas.microsoft.com/office/drawing/2014/main" id="{15033B9C-F13F-48CA-8447-E8B782928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4478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830" name="Text Box 6">
            <a:extLst>
              <a:ext uri="{FF2B5EF4-FFF2-40B4-BE49-F238E27FC236}">
                <a16:creationId xmlns:a16="http://schemas.microsoft.com/office/drawing/2014/main" id="{B1B3EE90-A11C-4128-953B-7BCEFBAA8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10128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2n</a:t>
            </a:r>
          </a:p>
        </p:txBody>
      </p:sp>
      <p:sp>
        <p:nvSpPr>
          <p:cNvPr id="205831" name="Line 7">
            <a:extLst>
              <a:ext uri="{FF2B5EF4-FFF2-40B4-BE49-F238E27FC236}">
                <a16:creationId xmlns:a16="http://schemas.microsoft.com/office/drawing/2014/main" id="{78231838-D1BB-4CCA-AEBB-A4D569A97A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514600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832" name="Line 8">
            <a:extLst>
              <a:ext uri="{FF2B5EF4-FFF2-40B4-BE49-F238E27FC236}">
                <a16:creationId xmlns:a16="http://schemas.microsoft.com/office/drawing/2014/main" id="{7FD28168-70AD-4BF1-9548-242159EE8C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38426" y="3733801"/>
            <a:ext cx="557213" cy="650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833" name="Line 9">
            <a:extLst>
              <a:ext uri="{FF2B5EF4-FFF2-40B4-BE49-F238E27FC236}">
                <a16:creationId xmlns:a16="http://schemas.microsoft.com/office/drawing/2014/main" id="{505814B9-9AD5-406C-B57A-64E45BFAF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733801"/>
            <a:ext cx="376238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871DF4D6-550F-403C-AE38-A31C92360D47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267200"/>
            <a:ext cx="609600" cy="609600"/>
            <a:chOff x="1632" y="1584"/>
            <a:chExt cx="576" cy="576"/>
          </a:xfrm>
        </p:grpSpPr>
        <p:sp>
          <p:nvSpPr>
            <p:cNvPr id="8282" name="Oval 11" descr="5%">
              <a:extLst>
                <a:ext uri="{FF2B5EF4-FFF2-40B4-BE49-F238E27FC236}">
                  <a16:creationId xmlns:a16="http://schemas.microsoft.com/office/drawing/2014/main" id="{576BF5B0-872D-41D7-8B8F-2DEB3F567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8283" name="Oval 12">
              <a:extLst>
                <a:ext uri="{FF2B5EF4-FFF2-40B4-BE49-F238E27FC236}">
                  <a16:creationId xmlns:a16="http://schemas.microsoft.com/office/drawing/2014/main" id="{82B07DB6-9D33-4227-A375-12F4CFE9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5837" name="Line 13">
            <a:extLst>
              <a:ext uri="{FF2B5EF4-FFF2-40B4-BE49-F238E27FC236}">
                <a16:creationId xmlns:a16="http://schemas.microsoft.com/office/drawing/2014/main" id="{11E723FA-F33F-49F9-95A5-014A69C482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9788" y="4800601"/>
            <a:ext cx="328612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838" name="Line 14">
            <a:extLst>
              <a:ext uri="{FF2B5EF4-FFF2-40B4-BE49-F238E27FC236}">
                <a16:creationId xmlns:a16="http://schemas.microsoft.com/office/drawing/2014/main" id="{3845721D-E140-4764-A108-77090C1D8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1" y="4800600"/>
            <a:ext cx="276225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839" name="Line 15">
            <a:extLst>
              <a:ext uri="{FF2B5EF4-FFF2-40B4-BE49-F238E27FC236}">
                <a16:creationId xmlns:a16="http://schemas.microsoft.com/office/drawing/2014/main" id="{C294CF5D-17A6-4437-B46F-77866B0ACB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6188" y="4975225"/>
            <a:ext cx="32385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C1A90AC5-A0A7-4289-BE59-643A617AF4A5}"/>
              </a:ext>
            </a:extLst>
          </p:cNvPr>
          <p:cNvGrpSpPr>
            <a:grpSpLocks/>
          </p:cNvGrpSpPr>
          <p:nvPr/>
        </p:nvGrpSpPr>
        <p:grpSpPr bwMode="auto">
          <a:xfrm>
            <a:off x="4572001" y="5257800"/>
            <a:ext cx="881063" cy="838200"/>
            <a:chOff x="1632" y="1584"/>
            <a:chExt cx="576" cy="576"/>
          </a:xfrm>
        </p:grpSpPr>
        <p:sp>
          <p:nvSpPr>
            <p:cNvPr id="8280" name="Oval 17" descr="5%">
              <a:extLst>
                <a:ext uri="{FF2B5EF4-FFF2-40B4-BE49-F238E27FC236}">
                  <a16:creationId xmlns:a16="http://schemas.microsoft.com/office/drawing/2014/main" id="{9896FFB1-7D70-4CEA-8D20-AA9E0169E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8281" name="Oval 18">
              <a:extLst>
                <a:ext uri="{FF2B5EF4-FFF2-40B4-BE49-F238E27FC236}">
                  <a16:creationId xmlns:a16="http://schemas.microsoft.com/office/drawing/2014/main" id="{A634E2C8-0780-4FD2-986F-842C2638B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5843" name="Line 19">
            <a:extLst>
              <a:ext uri="{FF2B5EF4-FFF2-40B4-BE49-F238E27FC236}">
                <a16:creationId xmlns:a16="http://schemas.microsoft.com/office/drawing/2014/main" id="{51A9F543-9330-49DF-9CC1-E50F77831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4967288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72">
            <a:extLst>
              <a:ext uri="{FF2B5EF4-FFF2-40B4-BE49-F238E27FC236}">
                <a16:creationId xmlns:a16="http://schemas.microsoft.com/office/drawing/2014/main" id="{9FF3B8D3-0C71-4BF3-896E-21E60E05CE6B}"/>
              </a:ext>
            </a:extLst>
          </p:cNvPr>
          <p:cNvGrpSpPr>
            <a:grpSpLocks/>
          </p:cNvGrpSpPr>
          <p:nvPr/>
        </p:nvGrpSpPr>
        <p:grpSpPr bwMode="auto">
          <a:xfrm>
            <a:off x="3598863" y="2000250"/>
            <a:ext cx="1454150" cy="463550"/>
            <a:chOff x="1307" y="1260"/>
            <a:chExt cx="916" cy="292"/>
          </a:xfrm>
        </p:grpSpPr>
        <p:sp>
          <p:nvSpPr>
            <p:cNvPr id="8278" name="Text Box 20">
              <a:extLst>
                <a:ext uri="{FF2B5EF4-FFF2-40B4-BE49-F238E27FC236}">
                  <a16:creationId xmlns:a16="http://schemas.microsoft.com/office/drawing/2014/main" id="{14CAC370-A341-4099-AFC4-C46A3178A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5" y="1260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2n</a:t>
              </a:r>
            </a:p>
          </p:txBody>
        </p:sp>
        <p:sp>
          <p:nvSpPr>
            <p:cNvPr id="8279" name="Text Box 21">
              <a:extLst>
                <a:ext uri="{FF2B5EF4-FFF2-40B4-BE49-F238E27FC236}">
                  <a16:creationId xmlns:a16="http://schemas.microsoft.com/office/drawing/2014/main" id="{3A1113F9-FF78-44D8-AB55-9073401AA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7" y="1264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2n</a:t>
              </a:r>
            </a:p>
          </p:txBody>
        </p:sp>
      </p:grpSp>
      <p:sp>
        <p:nvSpPr>
          <p:cNvPr id="205846" name="Text Box 22">
            <a:extLst>
              <a:ext uri="{FF2B5EF4-FFF2-40B4-BE49-F238E27FC236}">
                <a16:creationId xmlns:a16="http://schemas.microsoft.com/office/drawing/2014/main" id="{24A47A29-F7F0-4980-8E64-6D7D8C93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3" y="3225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2n</a:t>
            </a:r>
          </a:p>
        </p:txBody>
      </p:sp>
      <p:grpSp>
        <p:nvGrpSpPr>
          <p:cNvPr id="6" name="Group 74">
            <a:extLst>
              <a:ext uri="{FF2B5EF4-FFF2-40B4-BE49-F238E27FC236}">
                <a16:creationId xmlns:a16="http://schemas.microsoft.com/office/drawing/2014/main" id="{496A422B-2441-4E09-BA56-47389932E914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343400"/>
            <a:ext cx="1989138" cy="482600"/>
            <a:chOff x="336" y="2736"/>
            <a:chExt cx="1253" cy="304"/>
          </a:xfrm>
        </p:grpSpPr>
        <p:sp>
          <p:nvSpPr>
            <p:cNvPr id="8276" name="Text Box 23">
              <a:extLst>
                <a:ext uri="{FF2B5EF4-FFF2-40B4-BE49-F238E27FC236}">
                  <a16:creationId xmlns:a16="http://schemas.microsoft.com/office/drawing/2014/main" id="{C03DF2D2-1E3B-42B3-B784-8A1A72398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7" y="275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8277" name="Text Box 24">
              <a:extLst>
                <a:ext uri="{FF2B5EF4-FFF2-40B4-BE49-F238E27FC236}">
                  <a16:creationId xmlns:a16="http://schemas.microsoft.com/office/drawing/2014/main" id="{498AD6BE-85A6-4F46-9FD5-DA2900735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73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n</a:t>
              </a:r>
            </a:p>
          </p:txBody>
        </p:sp>
      </p:grpSp>
      <p:sp>
        <p:nvSpPr>
          <p:cNvPr id="205853" name="Text Box 29">
            <a:extLst>
              <a:ext uri="{FF2B5EF4-FFF2-40B4-BE49-F238E27FC236}">
                <a16:creationId xmlns:a16="http://schemas.microsoft.com/office/drawing/2014/main" id="{A7B4CE20-9980-4081-B050-12E9F444C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1885950"/>
            <a:ext cx="1295400" cy="584200"/>
          </a:xfrm>
          <a:prstGeom prst="rect">
            <a:avLst/>
          </a:prstGeom>
          <a:solidFill>
            <a:srgbClr val="FFE7FF"/>
          </a:solidFill>
          <a:ln w="9525">
            <a:solidFill>
              <a:srgbClr val="75009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prstClr val="black"/>
                </a:solidFill>
                <a:cs typeface="Times New Roman" panose="02020603050405020304" pitchFamily="18" charset="0"/>
              </a:rPr>
              <a:t>Noãn nguyên bào</a:t>
            </a:r>
          </a:p>
        </p:txBody>
      </p:sp>
      <p:sp>
        <p:nvSpPr>
          <p:cNvPr id="205854" name="Text Box 30">
            <a:extLst>
              <a:ext uri="{FF2B5EF4-FFF2-40B4-BE49-F238E27FC236}">
                <a16:creationId xmlns:a16="http://schemas.microsoft.com/office/drawing/2014/main" id="{B4FF0B0C-38CB-4B5C-9C0A-1F630831D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3255963"/>
            <a:ext cx="1900238" cy="461962"/>
          </a:xfrm>
          <a:prstGeom prst="rect">
            <a:avLst/>
          </a:prstGeom>
          <a:solidFill>
            <a:srgbClr val="FFE7FF"/>
          </a:solidFill>
          <a:ln w="9525">
            <a:solidFill>
              <a:srgbClr val="75009E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black"/>
                </a:solidFill>
                <a:cs typeface="Times New Roman" panose="02020603050405020304" pitchFamily="18" charset="0"/>
              </a:rPr>
              <a:t>Noãn bào bậc </a:t>
            </a:r>
            <a:r>
              <a:rPr lang="en-US" altLang="en-US" b="1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5856" name="Text Box 32">
            <a:extLst>
              <a:ext uri="{FF2B5EF4-FFF2-40B4-BE49-F238E27FC236}">
                <a16:creationId xmlns:a16="http://schemas.microsoft.com/office/drawing/2014/main" id="{4518F292-A97E-4CEB-BA1F-51169D0F1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6" y="5980113"/>
            <a:ext cx="190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black"/>
                </a:solidFill>
                <a:cs typeface="Times New Roman" panose="02020603050405020304" pitchFamily="18" charset="0"/>
              </a:rPr>
              <a:t>Thể cực thứ hai</a:t>
            </a:r>
          </a:p>
        </p:txBody>
      </p:sp>
      <p:sp>
        <p:nvSpPr>
          <p:cNvPr id="205857" name="Text Box 33">
            <a:extLst>
              <a:ext uri="{FF2B5EF4-FFF2-40B4-BE49-F238E27FC236}">
                <a16:creationId xmlns:a16="http://schemas.microsoft.com/office/drawing/2014/main" id="{3D4DF995-B066-4078-8F78-24D1DCF9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4200525"/>
            <a:ext cx="1204912" cy="1016000"/>
          </a:xfrm>
          <a:prstGeom prst="rect">
            <a:avLst/>
          </a:prstGeom>
          <a:solidFill>
            <a:srgbClr val="FFE7FF"/>
          </a:solidFill>
          <a:ln w="9525">
            <a:solidFill>
              <a:srgbClr val="75009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black"/>
                </a:solidFill>
                <a:cs typeface="Times New Roman" panose="02020603050405020304" pitchFamily="18" charset="0"/>
              </a:rPr>
              <a:t>Noãn bào bậc 2</a:t>
            </a:r>
          </a:p>
        </p:txBody>
      </p:sp>
      <p:sp>
        <p:nvSpPr>
          <p:cNvPr id="205858" name="Text Box 34">
            <a:extLst>
              <a:ext uri="{FF2B5EF4-FFF2-40B4-BE49-F238E27FC236}">
                <a16:creationId xmlns:a16="http://schemas.microsoft.com/office/drawing/2014/main" id="{3A003CAE-C33B-40AC-992D-A21B78418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790951"/>
            <a:ext cx="1200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black"/>
                </a:solidFill>
                <a:cs typeface="Times New Roman" panose="02020603050405020304" pitchFamily="18" charset="0"/>
              </a:rPr>
              <a:t>Thể cực thứ nhất</a:t>
            </a:r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id="{F54B027B-7743-4F76-98A6-0B1C6DCECA45}"/>
              </a:ext>
            </a:extLst>
          </p:cNvPr>
          <p:cNvGrpSpPr>
            <a:grpSpLocks/>
          </p:cNvGrpSpPr>
          <p:nvPr/>
        </p:nvGrpSpPr>
        <p:grpSpPr bwMode="auto">
          <a:xfrm>
            <a:off x="6229350" y="1189038"/>
            <a:ext cx="323850" cy="1096962"/>
            <a:chOff x="2723" y="279"/>
            <a:chExt cx="205" cy="690"/>
          </a:xfrm>
        </p:grpSpPr>
        <p:sp>
          <p:nvSpPr>
            <p:cNvPr id="8273" name="Line 36">
              <a:extLst>
                <a:ext uri="{FF2B5EF4-FFF2-40B4-BE49-F238E27FC236}">
                  <a16:creationId xmlns:a16="http://schemas.microsoft.com/office/drawing/2014/main" id="{D6F79E51-1D17-4C4D-BA7F-B69B4FC0B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88"/>
              <a:ext cx="0" cy="6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274" name="Line 37">
              <a:extLst>
                <a:ext uri="{FF2B5EF4-FFF2-40B4-BE49-F238E27FC236}">
                  <a16:creationId xmlns:a16="http://schemas.microsoft.com/office/drawing/2014/main" id="{A9B8F8AD-4DDD-4D9C-B475-D60A4945B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" y="279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275" name="Line 38">
              <a:extLst>
                <a:ext uri="{FF2B5EF4-FFF2-40B4-BE49-F238E27FC236}">
                  <a16:creationId xmlns:a16="http://schemas.microsoft.com/office/drawing/2014/main" id="{807511B6-BACA-4D31-92FC-A6152C9BD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969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5863" name="Text Box 39">
            <a:extLst>
              <a:ext uri="{FF2B5EF4-FFF2-40B4-BE49-F238E27FC236}">
                <a16:creationId xmlns:a16="http://schemas.microsoft.com/office/drawing/2014/main" id="{737D0D66-7504-410E-9FFB-125251BDE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1447800"/>
            <a:ext cx="1560513" cy="400050"/>
          </a:xfrm>
          <a:prstGeom prst="rect">
            <a:avLst/>
          </a:prstGeom>
          <a:solidFill>
            <a:srgbClr val="F62F00"/>
          </a:solidFill>
          <a:ln w="9525">
            <a:solidFill>
              <a:srgbClr val="FF4519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  <a:cs typeface="Times New Roman" panose="02020603050405020304" pitchFamily="18" charset="0"/>
              </a:rPr>
              <a:t>Nguyên phân</a:t>
            </a:r>
          </a:p>
        </p:txBody>
      </p:sp>
      <p:grpSp>
        <p:nvGrpSpPr>
          <p:cNvPr id="8" name="Group 40">
            <a:extLst>
              <a:ext uri="{FF2B5EF4-FFF2-40B4-BE49-F238E27FC236}">
                <a16:creationId xmlns:a16="http://schemas.microsoft.com/office/drawing/2014/main" id="{81060495-5BDB-450F-8263-2EFDE9B26EC3}"/>
              </a:ext>
            </a:extLst>
          </p:cNvPr>
          <p:cNvGrpSpPr>
            <a:grpSpLocks/>
          </p:cNvGrpSpPr>
          <p:nvPr/>
        </p:nvGrpSpPr>
        <p:grpSpPr bwMode="auto">
          <a:xfrm>
            <a:off x="6191251" y="3429000"/>
            <a:ext cx="309563" cy="2438400"/>
            <a:chOff x="2745" y="1693"/>
            <a:chExt cx="183" cy="1427"/>
          </a:xfrm>
        </p:grpSpPr>
        <p:sp>
          <p:nvSpPr>
            <p:cNvPr id="8269" name="Line 41">
              <a:extLst>
                <a:ext uri="{FF2B5EF4-FFF2-40B4-BE49-F238E27FC236}">
                  <a16:creationId xmlns:a16="http://schemas.microsoft.com/office/drawing/2014/main" id="{D0C7BFDE-3718-4176-B56B-E61A2137F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1699"/>
              <a:ext cx="0" cy="140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270" name="Line 42">
              <a:extLst>
                <a:ext uri="{FF2B5EF4-FFF2-40B4-BE49-F238E27FC236}">
                  <a16:creationId xmlns:a16="http://schemas.microsoft.com/office/drawing/2014/main" id="{E814FB4F-49CE-41D4-B6CB-E475F6DA53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0" y="1693"/>
              <a:ext cx="17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271" name="Line 43">
              <a:extLst>
                <a:ext uri="{FF2B5EF4-FFF2-40B4-BE49-F238E27FC236}">
                  <a16:creationId xmlns:a16="http://schemas.microsoft.com/office/drawing/2014/main" id="{2CBCB21D-BA1D-4B19-B54F-BA30BE29D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5" y="3120"/>
              <a:ext cx="17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272" name="Line 44">
              <a:extLst>
                <a:ext uri="{FF2B5EF4-FFF2-40B4-BE49-F238E27FC236}">
                  <a16:creationId xmlns:a16="http://schemas.microsoft.com/office/drawing/2014/main" id="{F9599308-04E6-49F1-AE26-1AB83FEFC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9" y="2352"/>
              <a:ext cx="17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5869" name="Text Box 45">
            <a:extLst>
              <a:ext uri="{FF2B5EF4-FFF2-40B4-BE49-F238E27FC236}">
                <a16:creationId xmlns:a16="http://schemas.microsoft.com/office/drawing/2014/main" id="{9ECE20D7-C3A2-47AD-83A1-471337AF5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9" y="3736975"/>
            <a:ext cx="1608137" cy="400050"/>
          </a:xfrm>
          <a:prstGeom prst="rect">
            <a:avLst/>
          </a:prstGeom>
          <a:solidFill>
            <a:srgbClr val="75009E"/>
          </a:solidFill>
          <a:ln w="9525">
            <a:solidFill>
              <a:srgbClr val="FF4519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62F00"/>
                </a:solidFill>
              </a:rPr>
              <a:t>Giảm phân 1</a:t>
            </a:r>
          </a:p>
        </p:txBody>
      </p:sp>
      <p:sp>
        <p:nvSpPr>
          <p:cNvPr id="205870" name="Text Box 46">
            <a:extLst>
              <a:ext uri="{FF2B5EF4-FFF2-40B4-BE49-F238E27FC236}">
                <a16:creationId xmlns:a16="http://schemas.microsoft.com/office/drawing/2014/main" id="{D0F0ECD6-EB3D-4626-857B-2AE4D0D9D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932363"/>
            <a:ext cx="1608138" cy="400050"/>
          </a:xfrm>
          <a:prstGeom prst="rect">
            <a:avLst/>
          </a:prstGeom>
          <a:solidFill>
            <a:srgbClr val="75009E"/>
          </a:solidFill>
          <a:ln w="9525">
            <a:solidFill>
              <a:srgbClr val="FF4519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62F00"/>
                </a:solidFill>
              </a:rPr>
              <a:t>Giảm phân 2</a:t>
            </a:r>
            <a:endParaRPr lang="en-US" altLang="en-US" sz="2000">
              <a:solidFill>
                <a:prstClr val="white"/>
              </a:solidFill>
              <a:latin typeface=".VnTime" panose="020B7200000000000000" pitchFamily="34" charset="0"/>
            </a:endParaRPr>
          </a:p>
        </p:txBody>
      </p:sp>
      <p:grpSp>
        <p:nvGrpSpPr>
          <p:cNvPr id="9" name="Group 47">
            <a:extLst>
              <a:ext uri="{FF2B5EF4-FFF2-40B4-BE49-F238E27FC236}">
                <a16:creationId xmlns:a16="http://schemas.microsoft.com/office/drawing/2014/main" id="{7F8CD12E-07F5-4193-AEB5-865845C7B6E2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981200"/>
            <a:ext cx="457200" cy="457200"/>
            <a:chOff x="1632" y="1584"/>
            <a:chExt cx="576" cy="576"/>
          </a:xfrm>
        </p:grpSpPr>
        <p:sp>
          <p:nvSpPr>
            <p:cNvPr id="8267" name="Oval 48" descr="5%">
              <a:extLst>
                <a:ext uri="{FF2B5EF4-FFF2-40B4-BE49-F238E27FC236}">
                  <a16:creationId xmlns:a16="http://schemas.microsoft.com/office/drawing/2014/main" id="{EAF9CC3E-F546-4C56-914F-5FFD73503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8268" name="Oval 49">
              <a:extLst>
                <a:ext uri="{FF2B5EF4-FFF2-40B4-BE49-F238E27FC236}">
                  <a16:creationId xmlns:a16="http://schemas.microsoft.com/office/drawing/2014/main" id="{01EBF264-3625-4F16-9FE5-6557EFAB3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10" name="Group 50">
            <a:extLst>
              <a:ext uri="{FF2B5EF4-FFF2-40B4-BE49-F238E27FC236}">
                <a16:creationId xmlns:a16="http://schemas.microsoft.com/office/drawing/2014/main" id="{EA9B260C-04D1-4695-90CD-E72768A7C191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057400"/>
            <a:ext cx="457200" cy="457200"/>
            <a:chOff x="1632" y="1584"/>
            <a:chExt cx="576" cy="576"/>
          </a:xfrm>
        </p:grpSpPr>
        <p:sp>
          <p:nvSpPr>
            <p:cNvPr id="8265" name="Oval 51" descr="5%">
              <a:extLst>
                <a:ext uri="{FF2B5EF4-FFF2-40B4-BE49-F238E27FC236}">
                  <a16:creationId xmlns:a16="http://schemas.microsoft.com/office/drawing/2014/main" id="{595AA4D9-C980-42D2-8EA4-660E02E0F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8266" name="Oval 52">
              <a:extLst>
                <a:ext uri="{FF2B5EF4-FFF2-40B4-BE49-F238E27FC236}">
                  <a16:creationId xmlns:a16="http://schemas.microsoft.com/office/drawing/2014/main" id="{586602D1-33F0-4BEC-BC92-73D09B2EF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11" name="Group 53">
            <a:extLst>
              <a:ext uri="{FF2B5EF4-FFF2-40B4-BE49-F238E27FC236}">
                <a16:creationId xmlns:a16="http://schemas.microsoft.com/office/drawing/2014/main" id="{C025E6A8-7027-4915-960C-4CACAA3CFB47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276600"/>
            <a:ext cx="457200" cy="457200"/>
            <a:chOff x="1632" y="1584"/>
            <a:chExt cx="576" cy="576"/>
          </a:xfrm>
        </p:grpSpPr>
        <p:sp>
          <p:nvSpPr>
            <p:cNvPr id="8263" name="Oval 54" descr="5%">
              <a:extLst>
                <a:ext uri="{FF2B5EF4-FFF2-40B4-BE49-F238E27FC236}">
                  <a16:creationId xmlns:a16="http://schemas.microsoft.com/office/drawing/2014/main" id="{691252CD-FECE-4DAE-B0AC-F5BB7C092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8264" name="Oval 55">
              <a:extLst>
                <a:ext uri="{FF2B5EF4-FFF2-40B4-BE49-F238E27FC236}">
                  <a16:creationId xmlns:a16="http://schemas.microsoft.com/office/drawing/2014/main" id="{2F07E210-DE16-43CF-8556-8EBD7B3BE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12" name="Group 56">
            <a:extLst>
              <a:ext uri="{FF2B5EF4-FFF2-40B4-BE49-F238E27FC236}">
                <a16:creationId xmlns:a16="http://schemas.microsoft.com/office/drawing/2014/main" id="{25E4A43E-8888-4123-900F-9420D991F69D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1028700"/>
            <a:ext cx="457200" cy="457200"/>
            <a:chOff x="1632" y="1584"/>
            <a:chExt cx="576" cy="576"/>
          </a:xfrm>
        </p:grpSpPr>
        <p:sp>
          <p:nvSpPr>
            <p:cNvPr id="8261" name="Oval 57" descr="5%">
              <a:extLst>
                <a:ext uri="{FF2B5EF4-FFF2-40B4-BE49-F238E27FC236}">
                  <a16:creationId xmlns:a16="http://schemas.microsoft.com/office/drawing/2014/main" id="{07CFBF84-69F0-4768-BF61-65FFEA78D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8262" name="Oval 58">
              <a:extLst>
                <a:ext uri="{FF2B5EF4-FFF2-40B4-BE49-F238E27FC236}">
                  <a16:creationId xmlns:a16="http://schemas.microsoft.com/office/drawing/2014/main" id="{7303C458-C0B2-4424-BCAC-35FAEDC78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13" name="Group 59">
            <a:extLst>
              <a:ext uri="{FF2B5EF4-FFF2-40B4-BE49-F238E27FC236}">
                <a16:creationId xmlns:a16="http://schemas.microsoft.com/office/drawing/2014/main" id="{AAC95C01-2447-4DA8-9D82-255F73AB6F65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419600"/>
            <a:ext cx="304800" cy="304800"/>
            <a:chOff x="396" y="2460"/>
            <a:chExt cx="173" cy="173"/>
          </a:xfrm>
        </p:grpSpPr>
        <p:sp>
          <p:nvSpPr>
            <p:cNvPr id="8259" name="Oval 60" descr="5%">
              <a:extLst>
                <a:ext uri="{FF2B5EF4-FFF2-40B4-BE49-F238E27FC236}">
                  <a16:creationId xmlns:a16="http://schemas.microsoft.com/office/drawing/2014/main" id="{0918E9FB-6C76-458A-90AD-3C7CFE9B9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2460"/>
              <a:ext cx="173" cy="173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8260" name="Oval 61">
              <a:extLst>
                <a:ext uri="{FF2B5EF4-FFF2-40B4-BE49-F238E27FC236}">
                  <a16:creationId xmlns:a16="http://schemas.microsoft.com/office/drawing/2014/main" id="{2B0DE114-7D66-4A37-9CB9-1ED84D559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" y="2508"/>
              <a:ext cx="72" cy="7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62">
            <a:extLst>
              <a:ext uri="{FF2B5EF4-FFF2-40B4-BE49-F238E27FC236}">
                <a16:creationId xmlns:a16="http://schemas.microsoft.com/office/drawing/2014/main" id="{36FBF8C0-F62D-4A8D-94E8-4CBCF7530F5F}"/>
              </a:ext>
            </a:extLst>
          </p:cNvPr>
          <p:cNvGrpSpPr>
            <a:grpSpLocks/>
          </p:cNvGrpSpPr>
          <p:nvPr/>
        </p:nvGrpSpPr>
        <p:grpSpPr bwMode="auto">
          <a:xfrm>
            <a:off x="1962150" y="5505450"/>
            <a:ext cx="323850" cy="285750"/>
            <a:chOff x="396" y="2460"/>
            <a:chExt cx="173" cy="173"/>
          </a:xfrm>
        </p:grpSpPr>
        <p:sp>
          <p:nvSpPr>
            <p:cNvPr id="8257" name="Oval 63" descr="5%">
              <a:extLst>
                <a:ext uri="{FF2B5EF4-FFF2-40B4-BE49-F238E27FC236}">
                  <a16:creationId xmlns:a16="http://schemas.microsoft.com/office/drawing/2014/main" id="{2EFE1D9D-5FA5-4129-A8EE-56DF2A79C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2460"/>
              <a:ext cx="173" cy="173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8258" name="Oval 64">
              <a:extLst>
                <a:ext uri="{FF2B5EF4-FFF2-40B4-BE49-F238E27FC236}">
                  <a16:creationId xmlns:a16="http://schemas.microsoft.com/office/drawing/2014/main" id="{8850F832-EACB-4AFA-A385-0C0C20690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" y="2508"/>
              <a:ext cx="72" cy="7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65">
            <a:extLst>
              <a:ext uri="{FF2B5EF4-FFF2-40B4-BE49-F238E27FC236}">
                <a16:creationId xmlns:a16="http://schemas.microsoft.com/office/drawing/2014/main" id="{C0B7B4E4-C668-42C1-90E8-4547ADBBC716}"/>
              </a:ext>
            </a:extLst>
          </p:cNvPr>
          <p:cNvGrpSpPr>
            <a:grpSpLocks/>
          </p:cNvGrpSpPr>
          <p:nvPr/>
        </p:nvGrpSpPr>
        <p:grpSpPr bwMode="auto">
          <a:xfrm>
            <a:off x="2800350" y="5486400"/>
            <a:ext cx="323850" cy="304800"/>
            <a:chOff x="396" y="2460"/>
            <a:chExt cx="173" cy="173"/>
          </a:xfrm>
        </p:grpSpPr>
        <p:sp>
          <p:nvSpPr>
            <p:cNvPr id="8255" name="Oval 66" descr="5%">
              <a:extLst>
                <a:ext uri="{FF2B5EF4-FFF2-40B4-BE49-F238E27FC236}">
                  <a16:creationId xmlns:a16="http://schemas.microsoft.com/office/drawing/2014/main" id="{0EFD38EB-A303-4085-9BD6-CC31C7E9A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2460"/>
              <a:ext cx="173" cy="173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8256" name="Oval 67">
              <a:extLst>
                <a:ext uri="{FF2B5EF4-FFF2-40B4-BE49-F238E27FC236}">
                  <a16:creationId xmlns:a16="http://schemas.microsoft.com/office/drawing/2014/main" id="{722C2A4D-1031-4F69-81DA-90D24012C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" y="2508"/>
              <a:ext cx="72" cy="72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68">
            <a:extLst>
              <a:ext uri="{FF2B5EF4-FFF2-40B4-BE49-F238E27FC236}">
                <a16:creationId xmlns:a16="http://schemas.microsoft.com/office/drawing/2014/main" id="{40F28225-80FD-4DEF-8257-65664631EE16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5486400"/>
            <a:ext cx="304800" cy="304800"/>
            <a:chOff x="396" y="2460"/>
            <a:chExt cx="173" cy="173"/>
          </a:xfrm>
        </p:grpSpPr>
        <p:sp>
          <p:nvSpPr>
            <p:cNvPr id="8253" name="Oval 69" descr="5%">
              <a:extLst>
                <a:ext uri="{FF2B5EF4-FFF2-40B4-BE49-F238E27FC236}">
                  <a16:creationId xmlns:a16="http://schemas.microsoft.com/office/drawing/2014/main" id="{DEF32B4E-F736-48D0-854D-58AB35397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2460"/>
              <a:ext cx="173" cy="173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8254" name="Oval 70">
              <a:extLst>
                <a:ext uri="{FF2B5EF4-FFF2-40B4-BE49-F238E27FC236}">
                  <a16:creationId xmlns:a16="http://schemas.microsoft.com/office/drawing/2014/main" id="{0AD71F91-BC65-4485-B25B-C58948E41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" y="2508"/>
              <a:ext cx="72" cy="72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75">
            <a:extLst>
              <a:ext uri="{FF2B5EF4-FFF2-40B4-BE49-F238E27FC236}">
                <a16:creationId xmlns:a16="http://schemas.microsoft.com/office/drawing/2014/main" id="{DC06A379-0151-4F3D-997F-36E384D465A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5334001"/>
            <a:ext cx="2895600" cy="485775"/>
            <a:chOff x="84" y="3360"/>
            <a:chExt cx="1824" cy="306"/>
          </a:xfrm>
        </p:grpSpPr>
        <p:sp>
          <p:nvSpPr>
            <p:cNvPr id="8249" name="Text Box 25">
              <a:extLst>
                <a:ext uri="{FF2B5EF4-FFF2-40B4-BE49-F238E27FC236}">
                  <a16:creationId xmlns:a16="http://schemas.microsoft.com/office/drawing/2014/main" id="{D0EC4D12-FCC0-4CB4-8BA5-B011B5D46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4" y="3360"/>
              <a:ext cx="1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8250" name="Text Box 26">
              <a:extLst>
                <a:ext uri="{FF2B5EF4-FFF2-40B4-BE49-F238E27FC236}">
                  <a16:creationId xmlns:a16="http://schemas.microsoft.com/office/drawing/2014/main" id="{9113003C-2A93-4084-A966-11C862EAF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337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8251" name="Text Box 27">
              <a:extLst>
                <a:ext uri="{FF2B5EF4-FFF2-40B4-BE49-F238E27FC236}">
                  <a16:creationId xmlns:a16="http://schemas.microsoft.com/office/drawing/2014/main" id="{A3FB4963-998A-4A38-BCE5-E0145195E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" y="337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8252" name="Text Box 71">
              <a:extLst>
                <a:ext uri="{FF2B5EF4-FFF2-40B4-BE49-F238E27FC236}">
                  <a16:creationId xmlns:a16="http://schemas.microsoft.com/office/drawing/2014/main" id="{ADC770CF-240B-407F-820B-8A80A1CF2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" y="33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n</a:t>
              </a:r>
            </a:p>
          </p:txBody>
        </p:sp>
      </p:grpSp>
      <p:sp>
        <p:nvSpPr>
          <p:cNvPr id="205902" name="Text Box 78">
            <a:extLst>
              <a:ext uri="{FF2B5EF4-FFF2-40B4-BE49-F238E27FC236}">
                <a16:creationId xmlns:a16="http://schemas.microsoft.com/office/drawing/2014/main" id="{DBD49766-787C-420F-AB4C-4F1831DFA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1004888"/>
            <a:ext cx="1724025" cy="400050"/>
          </a:xfrm>
          <a:prstGeom prst="rect">
            <a:avLst/>
          </a:prstGeom>
          <a:solidFill>
            <a:srgbClr val="FFE7FF"/>
          </a:solidFill>
          <a:ln w="9525">
            <a:solidFill>
              <a:srgbClr val="75009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black"/>
                </a:solidFill>
              </a:rPr>
              <a:t>Tế bào mầm</a:t>
            </a:r>
          </a:p>
        </p:txBody>
      </p:sp>
      <p:sp>
        <p:nvSpPr>
          <p:cNvPr id="8231" name="Text Box 79" descr="5%">
            <a:extLst>
              <a:ext uri="{FF2B5EF4-FFF2-40B4-BE49-F238E27FC236}">
                <a16:creationId xmlns:a16="http://schemas.microsoft.com/office/drawing/2014/main" id="{40098BD9-1C70-4975-929E-815F2CB3B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1" y="228600"/>
            <a:ext cx="5338763" cy="584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black"/>
                </a:solidFill>
              </a:rPr>
              <a:t>            </a:t>
            </a:r>
            <a:r>
              <a:rPr lang="en-US" altLang="en-US" sz="3200" b="1">
                <a:solidFill>
                  <a:prstClr val="black"/>
                </a:solidFill>
              </a:rPr>
              <a:t>Sự phát sinh giao tử cái</a:t>
            </a:r>
          </a:p>
        </p:txBody>
      </p:sp>
      <p:sp>
        <p:nvSpPr>
          <p:cNvPr id="205906" name="Text Box 82">
            <a:extLst>
              <a:ext uri="{FF2B5EF4-FFF2-40B4-BE49-F238E27FC236}">
                <a16:creationId xmlns:a16="http://schemas.microsoft.com/office/drawing/2014/main" id="{ECFDF96D-6E60-4E53-84DF-4182B51FC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6229350"/>
            <a:ext cx="838200" cy="406400"/>
          </a:xfrm>
          <a:prstGeom prst="rect">
            <a:avLst/>
          </a:prstGeom>
          <a:solidFill>
            <a:srgbClr val="FFE7FF"/>
          </a:solidFill>
          <a:ln w="9525">
            <a:solidFill>
              <a:srgbClr val="75009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black"/>
                </a:solidFill>
              </a:rPr>
              <a:t>Trứng</a:t>
            </a:r>
          </a:p>
        </p:txBody>
      </p:sp>
      <p:sp>
        <p:nvSpPr>
          <p:cNvPr id="205907" name="Text Box 83" descr="Bouquet">
            <a:extLst>
              <a:ext uri="{FF2B5EF4-FFF2-40B4-BE49-F238E27FC236}">
                <a16:creationId xmlns:a16="http://schemas.microsoft.com/office/drawing/2014/main" id="{5A7409BC-AEA3-4C63-8005-06C10BBE3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300289"/>
            <a:ext cx="3124200" cy="35401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>
                <a:solidFill>
                  <a:prstClr val="black"/>
                </a:solidFill>
              </a:rPr>
              <a:t>+ Qua giảm phân 1 noãn bào bậc 1 cho  thể cực thứ nhất  có kích thước nhỏ và noãn bào bậc 2 có kích thước</a:t>
            </a:r>
            <a:r>
              <a:rPr lang="en-US" altLang="en-US" sz="3200">
                <a:solidFill>
                  <a:prstClr val="black"/>
                </a:solidFill>
              </a:rPr>
              <a:t> lớn</a:t>
            </a:r>
            <a:r>
              <a:rPr lang="vi-VN" altLang="en-US" sz="320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05908" name="Text Box 84" descr="Water droplets">
            <a:extLst>
              <a:ext uri="{FF2B5EF4-FFF2-40B4-BE49-F238E27FC236}">
                <a16:creationId xmlns:a16="http://schemas.microsoft.com/office/drawing/2014/main" id="{7A71A5F7-7B1A-4DC0-8715-A38CBB3BA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3273425"/>
            <a:ext cx="3219450" cy="2554288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latin typeface=".VnTime" panose="020B7200000000000000" pitchFamily="34" charset="0"/>
              </a:rPr>
              <a:t>      </a:t>
            </a:r>
            <a:r>
              <a:rPr lang="en-US" altLang="en-US" sz="3200">
                <a:solidFill>
                  <a:prstClr val="black"/>
                </a:solidFill>
              </a:rPr>
              <a:t>Noãn bào bậc 1 qua giảm phân  cho </a:t>
            </a:r>
            <a:r>
              <a:rPr lang="en-US" altLang="en-US" sz="3200">
                <a:solidFill>
                  <a:srgbClr val="FF0000"/>
                </a:solidFill>
              </a:rPr>
              <a:t>3</a:t>
            </a:r>
            <a:r>
              <a:rPr lang="en-US" altLang="en-US" sz="3200">
                <a:solidFill>
                  <a:prstClr val="black"/>
                </a:solidFill>
              </a:rPr>
              <a:t> thể cực và </a:t>
            </a:r>
            <a:r>
              <a:rPr lang="en-US" altLang="en-US" sz="3200" b="1">
                <a:solidFill>
                  <a:srgbClr val="FF0000"/>
                </a:solidFill>
              </a:rPr>
              <a:t>1</a:t>
            </a:r>
            <a:r>
              <a:rPr lang="en-US" altLang="en-US" sz="3200">
                <a:solidFill>
                  <a:srgbClr val="FF0000"/>
                </a:solidFill>
              </a:rPr>
              <a:t> </a:t>
            </a:r>
            <a:r>
              <a:rPr lang="en-US" altLang="en-US" sz="3200">
                <a:solidFill>
                  <a:prstClr val="black"/>
                </a:solidFill>
              </a:rPr>
              <a:t>tế bào trứng           (1 giao tử ).</a:t>
            </a:r>
          </a:p>
        </p:txBody>
      </p:sp>
      <p:sp>
        <p:nvSpPr>
          <p:cNvPr id="205909" name="Text Box 85" descr="Canvas">
            <a:extLst>
              <a:ext uri="{FF2B5EF4-FFF2-40B4-BE49-F238E27FC236}">
                <a16:creationId xmlns:a16="http://schemas.microsoft.com/office/drawing/2014/main" id="{324F007D-4756-4D62-8456-514BC3A5E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1803400"/>
            <a:ext cx="3371850" cy="353943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.VnTime" panose="020B7200000000000000" pitchFamily="34" charset="0"/>
              </a:rPr>
              <a:t>+ </a:t>
            </a:r>
            <a:r>
              <a:rPr lang="vi-VN" altLang="en-US" sz="3200">
                <a:solidFill>
                  <a:prstClr val="black"/>
                </a:solidFill>
              </a:rPr>
              <a:t>Qua giảm phân 2 Noãn bào bậc 2 cho 1 thể cực thứ hai có kích thước nhỏ và một tế bào trứng có kích thước lớn.</a:t>
            </a:r>
          </a:p>
        </p:txBody>
      </p:sp>
      <p:sp>
        <p:nvSpPr>
          <p:cNvPr id="205910" name="Line 86">
            <a:extLst>
              <a:ext uri="{FF2B5EF4-FFF2-40B4-BE49-F238E27FC236}">
                <a16:creationId xmlns:a16="http://schemas.microsoft.com/office/drawing/2014/main" id="{DB7CD66F-0713-47D7-84C3-AEC3816169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6150" y="3657600"/>
            <a:ext cx="381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911" name="Text Box 87" descr="Parchment">
            <a:extLst>
              <a:ext uri="{FF2B5EF4-FFF2-40B4-BE49-F238E27FC236}">
                <a16:creationId xmlns:a16="http://schemas.microsoft.com/office/drawing/2014/main" id="{445F7260-37F0-4C14-B976-74772F170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8550" y="330201"/>
            <a:ext cx="3124200" cy="255454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</a:rPr>
              <a:t>Tế bào mầm nguyên phân liên tiếp nhiều lần tạo ra nhiều noãn nguyên bào.</a:t>
            </a:r>
          </a:p>
        </p:txBody>
      </p:sp>
      <p:sp>
        <p:nvSpPr>
          <p:cNvPr id="103" name="Text Box 79">
            <a:extLst>
              <a:ext uri="{FF2B5EF4-FFF2-40B4-BE49-F238E27FC236}">
                <a16:creationId xmlns:a16="http://schemas.microsoft.com/office/drawing/2014/main" id="{2254A3D3-812E-4D9D-BAD3-A60117208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4819650"/>
            <a:ext cx="164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62F00"/>
                </a:solidFill>
              </a:rPr>
              <a:t>Giảm phân</a:t>
            </a:r>
          </a:p>
        </p:txBody>
      </p:sp>
      <p:sp>
        <p:nvSpPr>
          <p:cNvPr id="104" name="Text Box 80">
            <a:extLst>
              <a:ext uri="{FF2B5EF4-FFF2-40B4-BE49-F238E27FC236}">
                <a16:creationId xmlns:a16="http://schemas.microsoft.com/office/drawing/2014/main" id="{3D815A36-7028-41F7-B624-B1825035A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301" y="142876"/>
            <a:ext cx="18261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6A68"/>
                </a:solidFill>
              </a:rPr>
              <a:t>Tế bào mầm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       (2n)</a:t>
            </a:r>
          </a:p>
        </p:txBody>
      </p:sp>
      <p:sp>
        <p:nvSpPr>
          <p:cNvPr id="105" name="Text Box 81">
            <a:extLst>
              <a:ext uri="{FF2B5EF4-FFF2-40B4-BE49-F238E27FC236}">
                <a16:creationId xmlns:a16="http://schemas.microsoft.com/office/drawing/2014/main" id="{D8CC299A-C820-4205-8422-6BB810EAE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300" y="1757364"/>
            <a:ext cx="24785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990099"/>
                </a:solidFill>
              </a:rPr>
              <a:t>Noãn nguyên bào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</a:rPr>
              <a:t>        </a:t>
            </a:r>
            <a:r>
              <a:rPr lang="en-US" altLang="en-US">
                <a:solidFill>
                  <a:prstClr val="black"/>
                </a:solidFill>
              </a:rPr>
              <a:t>(2n)</a:t>
            </a:r>
          </a:p>
        </p:txBody>
      </p:sp>
      <p:sp>
        <p:nvSpPr>
          <p:cNvPr id="106" name="Text Box 82">
            <a:extLst>
              <a:ext uri="{FF2B5EF4-FFF2-40B4-BE49-F238E27FC236}">
                <a16:creationId xmlns:a16="http://schemas.microsoft.com/office/drawing/2014/main" id="{D29F0B49-CD57-4594-9352-97493CFCD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1" y="3860801"/>
            <a:ext cx="22124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990099"/>
                </a:solidFill>
              </a:rPr>
              <a:t>Noãn bào bậc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</a:rPr>
              <a:t>        </a:t>
            </a:r>
            <a:r>
              <a:rPr lang="en-US" altLang="en-US">
                <a:solidFill>
                  <a:prstClr val="black"/>
                </a:solidFill>
              </a:rPr>
              <a:t>(2n)</a:t>
            </a:r>
          </a:p>
        </p:txBody>
      </p:sp>
      <p:sp>
        <p:nvSpPr>
          <p:cNvPr id="107" name="Text Box 83">
            <a:extLst>
              <a:ext uri="{FF2B5EF4-FFF2-40B4-BE49-F238E27FC236}">
                <a16:creationId xmlns:a16="http://schemas.microsoft.com/office/drawing/2014/main" id="{5E76600B-6841-491A-8B0B-9E845DD1D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4" y="5673726"/>
            <a:ext cx="11641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E70FE7"/>
                </a:solidFill>
              </a:rPr>
              <a:t>1 trứng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    (n)</a:t>
            </a:r>
          </a:p>
        </p:txBody>
      </p:sp>
      <p:sp>
        <p:nvSpPr>
          <p:cNvPr id="108" name="Line 84">
            <a:extLst>
              <a:ext uri="{FF2B5EF4-FFF2-40B4-BE49-F238E27FC236}">
                <a16:creationId xmlns:a16="http://schemas.microsoft.com/office/drawing/2014/main" id="{30639D47-260A-48D2-B648-4EE8D066E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885825"/>
            <a:ext cx="0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9" name="Line 85">
            <a:extLst>
              <a:ext uri="{FF2B5EF4-FFF2-40B4-BE49-F238E27FC236}">
                <a16:creationId xmlns:a16="http://schemas.microsoft.com/office/drawing/2014/main" id="{87BD7620-88EB-46B2-8B53-670F911C0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5513" y="2532064"/>
            <a:ext cx="0" cy="1328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0" name="Text Box 86">
            <a:extLst>
              <a:ext uri="{FF2B5EF4-FFF2-40B4-BE49-F238E27FC236}">
                <a16:creationId xmlns:a16="http://schemas.microsoft.com/office/drawing/2014/main" id="{A6E661D5-6B69-447A-B18C-223AC83C5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764" y="865188"/>
            <a:ext cx="1323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62F00"/>
                </a:solidFill>
              </a:rPr>
              <a:t>Nguyên phân</a:t>
            </a: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0A584809-FF8B-478C-B10E-18162D2A6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9176" y="2938463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62F00"/>
                </a:solidFill>
              </a:rPr>
              <a:t>Phát triển</a:t>
            </a:r>
          </a:p>
        </p:txBody>
      </p:sp>
      <p:sp>
        <p:nvSpPr>
          <p:cNvPr id="112" name="Line 88">
            <a:extLst>
              <a:ext uri="{FF2B5EF4-FFF2-40B4-BE49-F238E27FC236}">
                <a16:creationId xmlns:a16="http://schemas.microsoft.com/office/drawing/2014/main" id="{A44CA490-B201-40E0-9F8F-E42FF7B64EA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3925" y="4678363"/>
            <a:ext cx="0" cy="957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AA49EC-A7F7-403C-8EA7-4503AD64CA4A}"/>
              </a:ext>
            </a:extLst>
          </p:cNvPr>
          <p:cNvCxnSpPr/>
          <p:nvPr/>
        </p:nvCxnSpPr>
        <p:spPr>
          <a:xfrm>
            <a:off x="7058025" y="142876"/>
            <a:ext cx="0" cy="6715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0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5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5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0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0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500"/>
                                        <p:tgtEl>
                                          <p:spTgt spid="20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0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5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0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05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05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500"/>
                                        <p:tgtEl>
                                          <p:spTgt spid="20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5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20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3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6" dur="500"/>
                                        <p:tgtEl>
                                          <p:spTgt spid="20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20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20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05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05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05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0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20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05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05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20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0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0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05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05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0" grpId="0"/>
      <p:bldP spid="205846" grpId="0"/>
      <p:bldP spid="205853" grpId="0" animBg="1"/>
      <p:bldP spid="205854" grpId="0" animBg="1"/>
      <p:bldP spid="205856" grpId="0"/>
      <p:bldP spid="205857" grpId="0" animBg="1"/>
      <p:bldP spid="205858" grpId="0"/>
      <p:bldP spid="205863" grpId="0" animBg="1"/>
      <p:bldP spid="205869" grpId="0" animBg="1"/>
      <p:bldP spid="205870" grpId="0" animBg="1"/>
      <p:bldP spid="205902" grpId="0" animBg="1"/>
      <p:bldP spid="205906" grpId="0" animBg="1"/>
      <p:bldP spid="205908" grpId="0" animBg="1"/>
      <p:bldP spid="205908" grpId="1" animBg="1"/>
      <p:bldP spid="205909" grpId="0" animBg="1"/>
      <p:bldP spid="205909" grpId="1" animBg="1"/>
      <p:bldP spid="205911" grpId="0" animBg="1"/>
      <p:bldP spid="205911" grpId="1" animBg="1"/>
      <p:bldP spid="104" grpId="0"/>
      <p:bldP spid="105" grpId="0"/>
      <p:bldP spid="106" grpId="0"/>
      <p:bldP spid="107" grpId="0"/>
      <p:bldP spid="110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3">
            <a:extLst>
              <a:ext uri="{FF2B5EF4-FFF2-40B4-BE49-F238E27FC236}">
                <a16:creationId xmlns:a16="http://schemas.microsoft.com/office/drawing/2014/main" id="{3716CFE9-A7F6-481E-BF98-D24358D0B10B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1463675"/>
            <a:ext cx="457200" cy="457200"/>
            <a:chOff x="528" y="1584"/>
            <a:chExt cx="384" cy="384"/>
          </a:xfrm>
        </p:grpSpPr>
        <p:sp>
          <p:nvSpPr>
            <p:cNvPr id="11346" name="Oval 74">
              <a:extLst>
                <a:ext uri="{FF2B5EF4-FFF2-40B4-BE49-F238E27FC236}">
                  <a16:creationId xmlns:a16="http://schemas.microsoft.com/office/drawing/2014/main" id="{0EC0CF66-A564-47F1-915D-ACCAD9D68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47" name="Oval 75">
              <a:extLst>
                <a:ext uri="{FF2B5EF4-FFF2-40B4-BE49-F238E27FC236}">
                  <a16:creationId xmlns:a16="http://schemas.microsoft.com/office/drawing/2014/main" id="{CDA0B3AC-662F-41CF-B22C-92D01CF78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300" name="Text Box 76">
            <a:extLst>
              <a:ext uri="{FF2B5EF4-FFF2-40B4-BE49-F238E27FC236}">
                <a16:creationId xmlns:a16="http://schemas.microsoft.com/office/drawing/2014/main" id="{27C9EA6D-E972-4F6B-83C0-B1E1D62E4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14636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2n</a:t>
            </a:r>
          </a:p>
        </p:txBody>
      </p:sp>
      <p:sp>
        <p:nvSpPr>
          <p:cNvPr id="52301" name="Line 77">
            <a:extLst>
              <a:ext uri="{FF2B5EF4-FFF2-40B4-BE49-F238E27FC236}">
                <a16:creationId xmlns:a16="http://schemas.microsoft.com/office/drawing/2014/main" id="{140D9F77-49A8-4462-BD70-9BB8AEDDE4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0" y="1844675"/>
            <a:ext cx="381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302" name="Line 78">
            <a:extLst>
              <a:ext uri="{FF2B5EF4-FFF2-40B4-BE49-F238E27FC236}">
                <a16:creationId xmlns:a16="http://schemas.microsoft.com/office/drawing/2014/main" id="{2BA1FC4A-CE1F-463C-9EA4-076799295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1920875"/>
            <a:ext cx="381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3" name="Group 79">
            <a:extLst>
              <a:ext uri="{FF2B5EF4-FFF2-40B4-BE49-F238E27FC236}">
                <a16:creationId xmlns:a16="http://schemas.microsoft.com/office/drawing/2014/main" id="{D59F52AA-AEFF-4B86-98BC-19A2EB233521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2301875"/>
            <a:ext cx="457200" cy="457200"/>
            <a:chOff x="528" y="1584"/>
            <a:chExt cx="384" cy="384"/>
          </a:xfrm>
        </p:grpSpPr>
        <p:sp>
          <p:nvSpPr>
            <p:cNvPr id="11344" name="Oval 80">
              <a:extLst>
                <a:ext uri="{FF2B5EF4-FFF2-40B4-BE49-F238E27FC236}">
                  <a16:creationId xmlns:a16="http://schemas.microsoft.com/office/drawing/2014/main" id="{B31270FA-6CB5-4C56-9E89-9D2E58A54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45" name="Oval 81">
              <a:extLst>
                <a:ext uri="{FF2B5EF4-FFF2-40B4-BE49-F238E27FC236}">
                  <a16:creationId xmlns:a16="http://schemas.microsoft.com/office/drawing/2014/main" id="{57821D8C-AFA0-4C65-BCD6-6EB348121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306" name="Text Box 82">
            <a:extLst>
              <a:ext uri="{FF2B5EF4-FFF2-40B4-BE49-F238E27FC236}">
                <a16:creationId xmlns:a16="http://schemas.microsoft.com/office/drawing/2014/main" id="{43480B85-731D-4B3A-8795-A6705C927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2860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Tinh nguyên   bào</a:t>
            </a:r>
          </a:p>
        </p:txBody>
      </p:sp>
      <p:sp>
        <p:nvSpPr>
          <p:cNvPr id="52307" name="Text Box 83">
            <a:extLst>
              <a:ext uri="{FF2B5EF4-FFF2-40B4-BE49-F238E27FC236}">
                <a16:creationId xmlns:a16="http://schemas.microsoft.com/office/drawing/2014/main" id="{0F6575EB-A7AF-4445-B27B-22C94B7A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286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2n</a:t>
            </a:r>
          </a:p>
        </p:txBody>
      </p:sp>
      <p:grpSp>
        <p:nvGrpSpPr>
          <p:cNvPr id="14" name="Group 84">
            <a:extLst>
              <a:ext uri="{FF2B5EF4-FFF2-40B4-BE49-F238E27FC236}">
                <a16:creationId xmlns:a16="http://schemas.microsoft.com/office/drawing/2014/main" id="{C2F91853-E111-4E45-AF0C-8A2A83C356B2}"/>
              </a:ext>
            </a:extLst>
          </p:cNvPr>
          <p:cNvGrpSpPr>
            <a:grpSpLocks/>
          </p:cNvGrpSpPr>
          <p:nvPr/>
        </p:nvGrpSpPr>
        <p:grpSpPr bwMode="auto">
          <a:xfrm>
            <a:off x="9525000" y="2301875"/>
            <a:ext cx="457200" cy="457200"/>
            <a:chOff x="528" y="1584"/>
            <a:chExt cx="384" cy="384"/>
          </a:xfrm>
        </p:grpSpPr>
        <p:sp>
          <p:nvSpPr>
            <p:cNvPr id="11342" name="Oval 85">
              <a:extLst>
                <a:ext uri="{FF2B5EF4-FFF2-40B4-BE49-F238E27FC236}">
                  <a16:creationId xmlns:a16="http://schemas.microsoft.com/office/drawing/2014/main" id="{114DE334-CA49-4210-B7E0-70C20FBD4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43" name="Oval 86">
              <a:extLst>
                <a:ext uri="{FF2B5EF4-FFF2-40B4-BE49-F238E27FC236}">
                  <a16:creationId xmlns:a16="http://schemas.microsoft.com/office/drawing/2014/main" id="{4651324C-A66E-4990-80FB-20A6F0823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311" name="Text Box 87">
            <a:extLst>
              <a:ext uri="{FF2B5EF4-FFF2-40B4-BE49-F238E27FC236}">
                <a16:creationId xmlns:a16="http://schemas.microsoft.com/office/drawing/2014/main" id="{DB242074-2355-419C-ACD8-8ED70AD19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3780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2n</a:t>
            </a:r>
          </a:p>
        </p:txBody>
      </p:sp>
      <p:sp>
        <p:nvSpPr>
          <p:cNvPr id="52312" name="Line 88">
            <a:extLst>
              <a:ext uri="{FF2B5EF4-FFF2-40B4-BE49-F238E27FC236}">
                <a16:creationId xmlns:a16="http://schemas.microsoft.com/office/drawing/2014/main" id="{680A6565-18A7-4D8D-BC41-2354B2E8C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2835275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5" name="Group 89">
            <a:extLst>
              <a:ext uri="{FF2B5EF4-FFF2-40B4-BE49-F238E27FC236}">
                <a16:creationId xmlns:a16="http://schemas.microsoft.com/office/drawing/2014/main" id="{82D1CF79-AB6C-47F0-9AFA-C5F285556F41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3216275"/>
            <a:ext cx="457200" cy="457200"/>
            <a:chOff x="528" y="1584"/>
            <a:chExt cx="384" cy="384"/>
          </a:xfrm>
        </p:grpSpPr>
        <p:sp>
          <p:nvSpPr>
            <p:cNvPr id="11340" name="Oval 90">
              <a:extLst>
                <a:ext uri="{FF2B5EF4-FFF2-40B4-BE49-F238E27FC236}">
                  <a16:creationId xmlns:a16="http://schemas.microsoft.com/office/drawing/2014/main" id="{1DF0D155-0C22-46DF-A128-C03C32A02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41" name="Oval 91">
              <a:extLst>
                <a:ext uri="{FF2B5EF4-FFF2-40B4-BE49-F238E27FC236}">
                  <a16:creationId xmlns:a16="http://schemas.microsoft.com/office/drawing/2014/main" id="{03549376-524E-4ABE-A8C5-0610A4E9D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316" name="Text Box 92">
            <a:extLst>
              <a:ext uri="{FF2B5EF4-FFF2-40B4-BE49-F238E27FC236}">
                <a16:creationId xmlns:a16="http://schemas.microsoft.com/office/drawing/2014/main" id="{9CE6290C-CB48-4630-8F58-7E67370C9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2162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2n</a:t>
            </a:r>
          </a:p>
        </p:txBody>
      </p:sp>
      <p:sp>
        <p:nvSpPr>
          <p:cNvPr id="52317" name="Text Box 93">
            <a:extLst>
              <a:ext uri="{FF2B5EF4-FFF2-40B4-BE49-F238E27FC236}">
                <a16:creationId xmlns:a16="http://schemas.microsoft.com/office/drawing/2014/main" id="{C238B407-4F26-4CD5-AB0F-B92D8859A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292476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Tinh bào bậc 1</a:t>
            </a:r>
          </a:p>
        </p:txBody>
      </p:sp>
      <p:sp>
        <p:nvSpPr>
          <p:cNvPr id="52318" name="Line 94">
            <a:extLst>
              <a:ext uri="{FF2B5EF4-FFF2-40B4-BE49-F238E27FC236}">
                <a16:creationId xmlns:a16="http://schemas.microsoft.com/office/drawing/2014/main" id="{E44DB577-B00B-453C-AD08-0DEEF38B21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3673475"/>
            <a:ext cx="381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319" name="Line 95">
            <a:extLst>
              <a:ext uri="{FF2B5EF4-FFF2-40B4-BE49-F238E27FC236}">
                <a16:creationId xmlns:a16="http://schemas.microsoft.com/office/drawing/2014/main" id="{2BD97451-B101-4271-B2CB-1E2F8517A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3597275"/>
            <a:ext cx="838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96">
            <a:extLst>
              <a:ext uri="{FF2B5EF4-FFF2-40B4-BE49-F238E27FC236}">
                <a16:creationId xmlns:a16="http://schemas.microsoft.com/office/drawing/2014/main" id="{57B30165-0A73-4CE1-97D9-A7E77BB237B9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978275"/>
            <a:ext cx="457200" cy="457200"/>
            <a:chOff x="528" y="1584"/>
            <a:chExt cx="384" cy="384"/>
          </a:xfrm>
        </p:grpSpPr>
        <p:sp>
          <p:nvSpPr>
            <p:cNvPr id="11338" name="Oval 97">
              <a:extLst>
                <a:ext uri="{FF2B5EF4-FFF2-40B4-BE49-F238E27FC236}">
                  <a16:creationId xmlns:a16="http://schemas.microsoft.com/office/drawing/2014/main" id="{96C233F4-8E02-41C0-B813-75930A83B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39" name="Oval 98">
              <a:extLst>
                <a:ext uri="{FF2B5EF4-FFF2-40B4-BE49-F238E27FC236}">
                  <a16:creationId xmlns:a16="http://schemas.microsoft.com/office/drawing/2014/main" id="{5DB7804D-8E80-48BB-959B-530AC4221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323" name="Text Box 99">
            <a:extLst>
              <a:ext uri="{FF2B5EF4-FFF2-40B4-BE49-F238E27FC236}">
                <a16:creationId xmlns:a16="http://schemas.microsoft.com/office/drawing/2014/main" id="{3CC78C0D-E5CC-4DC3-BE1F-6E0F3700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9782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17" name="Group 100">
            <a:extLst>
              <a:ext uri="{FF2B5EF4-FFF2-40B4-BE49-F238E27FC236}">
                <a16:creationId xmlns:a16="http://schemas.microsoft.com/office/drawing/2014/main" id="{90ADCAE9-9AF5-44CE-8C70-3B74F0F3E010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3978275"/>
            <a:ext cx="457200" cy="457200"/>
            <a:chOff x="528" y="1584"/>
            <a:chExt cx="384" cy="384"/>
          </a:xfrm>
        </p:grpSpPr>
        <p:sp>
          <p:nvSpPr>
            <p:cNvPr id="11336" name="Oval 101">
              <a:extLst>
                <a:ext uri="{FF2B5EF4-FFF2-40B4-BE49-F238E27FC236}">
                  <a16:creationId xmlns:a16="http://schemas.microsoft.com/office/drawing/2014/main" id="{69BB916B-09E4-4112-97D0-2875D88CF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337" name="Oval 102">
              <a:extLst>
                <a:ext uri="{FF2B5EF4-FFF2-40B4-BE49-F238E27FC236}">
                  <a16:creationId xmlns:a16="http://schemas.microsoft.com/office/drawing/2014/main" id="{113108B6-A87B-4E9F-AFE0-2A79ED860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327" name="Text Box 103">
            <a:extLst>
              <a:ext uri="{FF2B5EF4-FFF2-40B4-BE49-F238E27FC236}">
                <a16:creationId xmlns:a16="http://schemas.microsoft.com/office/drawing/2014/main" id="{E5E37DC4-1A81-4EC1-A340-66EF9824B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39782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52328" name="Text Box 104">
            <a:extLst>
              <a:ext uri="{FF2B5EF4-FFF2-40B4-BE49-F238E27FC236}">
                <a16:creationId xmlns:a16="http://schemas.microsoft.com/office/drawing/2014/main" id="{2C7DDA4F-4043-42F9-8599-C8D21D6D7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054476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Tinh bào bậc 2</a:t>
            </a:r>
          </a:p>
        </p:txBody>
      </p:sp>
      <p:sp>
        <p:nvSpPr>
          <p:cNvPr id="52329" name="Line 105">
            <a:extLst>
              <a:ext uri="{FF2B5EF4-FFF2-40B4-BE49-F238E27FC236}">
                <a16:creationId xmlns:a16="http://schemas.microsoft.com/office/drawing/2014/main" id="{21A9BF0C-69AE-4AC1-AF2F-46FC9DF59D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435475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330" name="Line 106">
            <a:extLst>
              <a:ext uri="{FF2B5EF4-FFF2-40B4-BE49-F238E27FC236}">
                <a16:creationId xmlns:a16="http://schemas.microsoft.com/office/drawing/2014/main" id="{327C983E-94FE-4480-92AD-4A8F244E7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35475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331" name="Line 107">
            <a:extLst>
              <a:ext uri="{FF2B5EF4-FFF2-40B4-BE49-F238E27FC236}">
                <a16:creationId xmlns:a16="http://schemas.microsoft.com/office/drawing/2014/main" id="{0D53DC4A-1AC7-45EF-B2BB-AD4830237E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20200" y="4435475"/>
            <a:ext cx="2286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332" name="Line 108">
            <a:extLst>
              <a:ext uri="{FF2B5EF4-FFF2-40B4-BE49-F238E27FC236}">
                <a16:creationId xmlns:a16="http://schemas.microsoft.com/office/drawing/2014/main" id="{164EB2BA-1707-4205-8D9C-5F1B8A716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4435475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09">
            <a:extLst>
              <a:ext uri="{FF2B5EF4-FFF2-40B4-BE49-F238E27FC236}">
                <a16:creationId xmlns:a16="http://schemas.microsoft.com/office/drawing/2014/main" id="{983D29FF-8C55-4C6D-8048-886310FCD1E9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816475"/>
            <a:ext cx="228600" cy="685800"/>
            <a:chOff x="3264" y="2832"/>
            <a:chExt cx="144" cy="432"/>
          </a:xfrm>
        </p:grpSpPr>
        <p:grpSp>
          <p:nvGrpSpPr>
            <p:cNvPr id="11332" name="Group 110">
              <a:extLst>
                <a:ext uri="{FF2B5EF4-FFF2-40B4-BE49-F238E27FC236}">
                  <a16:creationId xmlns:a16="http://schemas.microsoft.com/office/drawing/2014/main" id="{4FBCF825-2F07-4E6E-AE3E-5A6932B832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832"/>
              <a:ext cx="144" cy="144"/>
              <a:chOff x="528" y="1584"/>
              <a:chExt cx="384" cy="384"/>
            </a:xfrm>
          </p:grpSpPr>
          <p:sp>
            <p:nvSpPr>
              <p:cNvPr id="11334" name="Oval 111">
                <a:extLst>
                  <a:ext uri="{FF2B5EF4-FFF2-40B4-BE49-F238E27FC236}">
                    <a16:creationId xmlns:a16="http://schemas.microsoft.com/office/drawing/2014/main" id="{74325B88-0629-46F2-9EAD-0DF6C0C90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35" name="Oval 112">
                <a:extLst>
                  <a:ext uri="{FF2B5EF4-FFF2-40B4-BE49-F238E27FC236}">
                    <a16:creationId xmlns:a16="http://schemas.microsoft.com/office/drawing/2014/main" id="{5A0B7A66-975F-4258-8ECC-46316361E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" y="1704"/>
                <a:ext cx="138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333" name="Freeform 113">
              <a:extLst>
                <a:ext uri="{FF2B5EF4-FFF2-40B4-BE49-F238E27FC236}">
                  <a16:creationId xmlns:a16="http://schemas.microsoft.com/office/drawing/2014/main" id="{6784F32B-FB6D-4DCD-A00C-5720FB76D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976"/>
              <a:ext cx="144" cy="288"/>
            </a:xfrm>
            <a:custGeom>
              <a:avLst/>
              <a:gdLst>
                <a:gd name="T0" fmla="*/ 14 w 152"/>
                <a:gd name="T1" fmla="*/ 0 h 384"/>
                <a:gd name="T2" fmla="*/ 42 w 152"/>
                <a:gd name="T3" fmla="*/ 2 h 384"/>
                <a:gd name="T4" fmla="*/ 0 w 152"/>
                <a:gd name="T5" fmla="*/ 2 h 384"/>
                <a:gd name="T6" fmla="*/ 42 w 152"/>
                <a:gd name="T7" fmla="*/ 2 h 384"/>
                <a:gd name="T8" fmla="*/ 14 w 152"/>
                <a:gd name="T9" fmla="*/ 2 h 384"/>
                <a:gd name="T10" fmla="*/ 14 w 152"/>
                <a:gd name="T11" fmla="*/ 2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384"/>
                <a:gd name="T20" fmla="*/ 152 w 152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384">
                  <a:moveTo>
                    <a:pt x="48" y="0"/>
                  </a:moveTo>
                  <a:cubicBezTo>
                    <a:pt x="100" y="16"/>
                    <a:pt x="152" y="32"/>
                    <a:pt x="144" y="48"/>
                  </a:cubicBezTo>
                  <a:cubicBezTo>
                    <a:pt x="136" y="64"/>
                    <a:pt x="0" y="80"/>
                    <a:pt x="0" y="96"/>
                  </a:cubicBezTo>
                  <a:cubicBezTo>
                    <a:pt x="0" y="112"/>
                    <a:pt x="136" y="128"/>
                    <a:pt x="144" y="144"/>
                  </a:cubicBezTo>
                  <a:cubicBezTo>
                    <a:pt x="152" y="160"/>
                    <a:pt x="64" y="152"/>
                    <a:pt x="48" y="192"/>
                  </a:cubicBezTo>
                  <a:cubicBezTo>
                    <a:pt x="32" y="232"/>
                    <a:pt x="48" y="352"/>
                    <a:pt x="48" y="384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2338" name="Text Box 114">
            <a:extLst>
              <a:ext uri="{FF2B5EF4-FFF2-40B4-BE49-F238E27FC236}">
                <a16:creationId xmlns:a16="http://schemas.microsoft.com/office/drawing/2014/main" id="{B67E3738-85F6-4E49-A808-92069811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75456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20" name="Group 115">
            <a:extLst>
              <a:ext uri="{FF2B5EF4-FFF2-40B4-BE49-F238E27FC236}">
                <a16:creationId xmlns:a16="http://schemas.microsoft.com/office/drawing/2014/main" id="{A59324B5-47C5-4CB5-80CD-0DD1E0B9A3D2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816475"/>
            <a:ext cx="228600" cy="685800"/>
            <a:chOff x="3264" y="2832"/>
            <a:chExt cx="144" cy="432"/>
          </a:xfrm>
        </p:grpSpPr>
        <p:grpSp>
          <p:nvGrpSpPr>
            <p:cNvPr id="11328" name="Group 116">
              <a:extLst>
                <a:ext uri="{FF2B5EF4-FFF2-40B4-BE49-F238E27FC236}">
                  <a16:creationId xmlns:a16="http://schemas.microsoft.com/office/drawing/2014/main" id="{B4AAC4B8-7C02-4D44-B920-A6B6D54039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832"/>
              <a:ext cx="144" cy="144"/>
              <a:chOff x="528" y="1584"/>
              <a:chExt cx="384" cy="384"/>
            </a:xfrm>
          </p:grpSpPr>
          <p:sp>
            <p:nvSpPr>
              <p:cNvPr id="11330" name="Oval 117">
                <a:extLst>
                  <a:ext uri="{FF2B5EF4-FFF2-40B4-BE49-F238E27FC236}">
                    <a16:creationId xmlns:a16="http://schemas.microsoft.com/office/drawing/2014/main" id="{481DE7B7-E190-489B-A861-52BD58E7D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31" name="Oval 118">
                <a:extLst>
                  <a:ext uri="{FF2B5EF4-FFF2-40B4-BE49-F238E27FC236}">
                    <a16:creationId xmlns:a16="http://schemas.microsoft.com/office/drawing/2014/main" id="{CC696D40-F9CD-4B94-8382-F5862E899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" y="1704"/>
                <a:ext cx="138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329" name="Freeform 119">
              <a:extLst>
                <a:ext uri="{FF2B5EF4-FFF2-40B4-BE49-F238E27FC236}">
                  <a16:creationId xmlns:a16="http://schemas.microsoft.com/office/drawing/2014/main" id="{F1C8DB93-E08F-4F91-9E3F-E4B5FC5A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976"/>
              <a:ext cx="144" cy="288"/>
            </a:xfrm>
            <a:custGeom>
              <a:avLst/>
              <a:gdLst>
                <a:gd name="T0" fmla="*/ 14 w 152"/>
                <a:gd name="T1" fmla="*/ 0 h 384"/>
                <a:gd name="T2" fmla="*/ 42 w 152"/>
                <a:gd name="T3" fmla="*/ 2 h 384"/>
                <a:gd name="T4" fmla="*/ 0 w 152"/>
                <a:gd name="T5" fmla="*/ 2 h 384"/>
                <a:gd name="T6" fmla="*/ 42 w 152"/>
                <a:gd name="T7" fmla="*/ 2 h 384"/>
                <a:gd name="T8" fmla="*/ 14 w 152"/>
                <a:gd name="T9" fmla="*/ 2 h 384"/>
                <a:gd name="T10" fmla="*/ 14 w 152"/>
                <a:gd name="T11" fmla="*/ 2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384"/>
                <a:gd name="T20" fmla="*/ 152 w 152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384">
                  <a:moveTo>
                    <a:pt x="48" y="0"/>
                  </a:moveTo>
                  <a:cubicBezTo>
                    <a:pt x="100" y="16"/>
                    <a:pt x="152" y="32"/>
                    <a:pt x="144" y="48"/>
                  </a:cubicBezTo>
                  <a:cubicBezTo>
                    <a:pt x="136" y="64"/>
                    <a:pt x="0" y="80"/>
                    <a:pt x="0" y="96"/>
                  </a:cubicBezTo>
                  <a:cubicBezTo>
                    <a:pt x="0" y="112"/>
                    <a:pt x="136" y="128"/>
                    <a:pt x="144" y="144"/>
                  </a:cubicBezTo>
                  <a:cubicBezTo>
                    <a:pt x="152" y="160"/>
                    <a:pt x="64" y="152"/>
                    <a:pt x="48" y="192"/>
                  </a:cubicBezTo>
                  <a:cubicBezTo>
                    <a:pt x="32" y="232"/>
                    <a:pt x="48" y="352"/>
                    <a:pt x="48" y="384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2344" name="Text Box 120">
            <a:extLst>
              <a:ext uri="{FF2B5EF4-FFF2-40B4-BE49-F238E27FC236}">
                <a16:creationId xmlns:a16="http://schemas.microsoft.com/office/drawing/2014/main" id="{79E3F2AD-31BD-4DDD-BF52-ED760DEC1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7402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22" name="Group 121">
            <a:extLst>
              <a:ext uri="{FF2B5EF4-FFF2-40B4-BE49-F238E27FC236}">
                <a16:creationId xmlns:a16="http://schemas.microsoft.com/office/drawing/2014/main" id="{2655E17A-0D94-4945-863C-474D1A5FC729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4816475"/>
            <a:ext cx="228600" cy="685800"/>
            <a:chOff x="3264" y="2832"/>
            <a:chExt cx="144" cy="432"/>
          </a:xfrm>
        </p:grpSpPr>
        <p:grpSp>
          <p:nvGrpSpPr>
            <p:cNvPr id="11324" name="Group 122">
              <a:extLst>
                <a:ext uri="{FF2B5EF4-FFF2-40B4-BE49-F238E27FC236}">
                  <a16:creationId xmlns:a16="http://schemas.microsoft.com/office/drawing/2014/main" id="{6D668D98-6496-4FF2-AB29-218EC9C53C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832"/>
              <a:ext cx="144" cy="144"/>
              <a:chOff x="528" y="1584"/>
              <a:chExt cx="384" cy="384"/>
            </a:xfrm>
          </p:grpSpPr>
          <p:sp>
            <p:nvSpPr>
              <p:cNvPr id="11326" name="Oval 123">
                <a:extLst>
                  <a:ext uri="{FF2B5EF4-FFF2-40B4-BE49-F238E27FC236}">
                    <a16:creationId xmlns:a16="http://schemas.microsoft.com/office/drawing/2014/main" id="{41A08FCF-398B-4948-9B58-EEB100461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27" name="Oval 124">
                <a:extLst>
                  <a:ext uri="{FF2B5EF4-FFF2-40B4-BE49-F238E27FC236}">
                    <a16:creationId xmlns:a16="http://schemas.microsoft.com/office/drawing/2014/main" id="{D6B1BAC4-C94B-471F-9127-476F42D35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" y="1704"/>
                <a:ext cx="138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325" name="Freeform 125">
              <a:extLst>
                <a:ext uri="{FF2B5EF4-FFF2-40B4-BE49-F238E27FC236}">
                  <a16:creationId xmlns:a16="http://schemas.microsoft.com/office/drawing/2014/main" id="{DE3A1468-8994-4533-842F-D5F03AD63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976"/>
              <a:ext cx="144" cy="288"/>
            </a:xfrm>
            <a:custGeom>
              <a:avLst/>
              <a:gdLst>
                <a:gd name="T0" fmla="*/ 14 w 152"/>
                <a:gd name="T1" fmla="*/ 0 h 384"/>
                <a:gd name="T2" fmla="*/ 42 w 152"/>
                <a:gd name="T3" fmla="*/ 2 h 384"/>
                <a:gd name="T4" fmla="*/ 0 w 152"/>
                <a:gd name="T5" fmla="*/ 2 h 384"/>
                <a:gd name="T6" fmla="*/ 42 w 152"/>
                <a:gd name="T7" fmla="*/ 2 h 384"/>
                <a:gd name="T8" fmla="*/ 14 w 152"/>
                <a:gd name="T9" fmla="*/ 2 h 384"/>
                <a:gd name="T10" fmla="*/ 14 w 152"/>
                <a:gd name="T11" fmla="*/ 2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384"/>
                <a:gd name="T20" fmla="*/ 152 w 152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384">
                  <a:moveTo>
                    <a:pt x="48" y="0"/>
                  </a:moveTo>
                  <a:cubicBezTo>
                    <a:pt x="100" y="16"/>
                    <a:pt x="152" y="32"/>
                    <a:pt x="144" y="48"/>
                  </a:cubicBezTo>
                  <a:cubicBezTo>
                    <a:pt x="136" y="64"/>
                    <a:pt x="0" y="80"/>
                    <a:pt x="0" y="96"/>
                  </a:cubicBezTo>
                  <a:cubicBezTo>
                    <a:pt x="0" y="112"/>
                    <a:pt x="136" y="128"/>
                    <a:pt x="144" y="144"/>
                  </a:cubicBezTo>
                  <a:cubicBezTo>
                    <a:pt x="152" y="160"/>
                    <a:pt x="64" y="152"/>
                    <a:pt x="48" y="192"/>
                  </a:cubicBezTo>
                  <a:cubicBezTo>
                    <a:pt x="32" y="232"/>
                    <a:pt x="48" y="352"/>
                    <a:pt x="48" y="384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2350" name="Text Box 126">
            <a:extLst>
              <a:ext uri="{FF2B5EF4-FFF2-40B4-BE49-F238E27FC236}">
                <a16:creationId xmlns:a16="http://schemas.microsoft.com/office/drawing/2014/main" id="{139EC4C4-D6FB-4314-8BA1-B021DF97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47402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24" name="Group 127">
            <a:extLst>
              <a:ext uri="{FF2B5EF4-FFF2-40B4-BE49-F238E27FC236}">
                <a16:creationId xmlns:a16="http://schemas.microsoft.com/office/drawing/2014/main" id="{C4DE3E7E-620D-478B-8FE8-B3164857CBE5}"/>
              </a:ext>
            </a:extLst>
          </p:cNvPr>
          <p:cNvGrpSpPr>
            <a:grpSpLocks/>
          </p:cNvGrpSpPr>
          <p:nvPr/>
        </p:nvGrpSpPr>
        <p:grpSpPr bwMode="auto">
          <a:xfrm>
            <a:off x="9906000" y="4816475"/>
            <a:ext cx="228600" cy="685800"/>
            <a:chOff x="3264" y="2832"/>
            <a:chExt cx="144" cy="432"/>
          </a:xfrm>
        </p:grpSpPr>
        <p:grpSp>
          <p:nvGrpSpPr>
            <p:cNvPr id="11320" name="Group 128">
              <a:extLst>
                <a:ext uri="{FF2B5EF4-FFF2-40B4-BE49-F238E27FC236}">
                  <a16:creationId xmlns:a16="http://schemas.microsoft.com/office/drawing/2014/main" id="{F1B45198-8420-42DF-B74D-993A71F8EC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832"/>
              <a:ext cx="144" cy="144"/>
              <a:chOff x="528" y="1584"/>
              <a:chExt cx="384" cy="384"/>
            </a:xfrm>
          </p:grpSpPr>
          <p:sp>
            <p:nvSpPr>
              <p:cNvPr id="11322" name="Oval 129">
                <a:extLst>
                  <a:ext uri="{FF2B5EF4-FFF2-40B4-BE49-F238E27FC236}">
                    <a16:creationId xmlns:a16="http://schemas.microsoft.com/office/drawing/2014/main" id="{499AFAA2-4CEA-42D4-B6F4-C98A3527D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23" name="Oval 130">
                <a:extLst>
                  <a:ext uri="{FF2B5EF4-FFF2-40B4-BE49-F238E27FC236}">
                    <a16:creationId xmlns:a16="http://schemas.microsoft.com/office/drawing/2014/main" id="{D2CB82E3-DAD0-4A9D-A2DE-0E2AAF8D4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" y="1704"/>
                <a:ext cx="138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321" name="Freeform 131">
              <a:extLst>
                <a:ext uri="{FF2B5EF4-FFF2-40B4-BE49-F238E27FC236}">
                  <a16:creationId xmlns:a16="http://schemas.microsoft.com/office/drawing/2014/main" id="{D9783EE0-E291-4EE7-AFC5-FCB16D25B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976"/>
              <a:ext cx="144" cy="288"/>
            </a:xfrm>
            <a:custGeom>
              <a:avLst/>
              <a:gdLst>
                <a:gd name="T0" fmla="*/ 14 w 152"/>
                <a:gd name="T1" fmla="*/ 0 h 384"/>
                <a:gd name="T2" fmla="*/ 42 w 152"/>
                <a:gd name="T3" fmla="*/ 2 h 384"/>
                <a:gd name="T4" fmla="*/ 0 w 152"/>
                <a:gd name="T5" fmla="*/ 2 h 384"/>
                <a:gd name="T6" fmla="*/ 42 w 152"/>
                <a:gd name="T7" fmla="*/ 2 h 384"/>
                <a:gd name="T8" fmla="*/ 14 w 152"/>
                <a:gd name="T9" fmla="*/ 2 h 384"/>
                <a:gd name="T10" fmla="*/ 14 w 152"/>
                <a:gd name="T11" fmla="*/ 2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384"/>
                <a:gd name="T20" fmla="*/ 152 w 152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384">
                  <a:moveTo>
                    <a:pt x="48" y="0"/>
                  </a:moveTo>
                  <a:cubicBezTo>
                    <a:pt x="100" y="16"/>
                    <a:pt x="152" y="32"/>
                    <a:pt x="144" y="48"/>
                  </a:cubicBezTo>
                  <a:cubicBezTo>
                    <a:pt x="136" y="64"/>
                    <a:pt x="0" y="80"/>
                    <a:pt x="0" y="96"/>
                  </a:cubicBezTo>
                  <a:cubicBezTo>
                    <a:pt x="0" y="112"/>
                    <a:pt x="136" y="128"/>
                    <a:pt x="144" y="144"/>
                  </a:cubicBezTo>
                  <a:cubicBezTo>
                    <a:pt x="152" y="160"/>
                    <a:pt x="64" y="152"/>
                    <a:pt x="48" y="192"/>
                  </a:cubicBezTo>
                  <a:cubicBezTo>
                    <a:pt x="32" y="232"/>
                    <a:pt x="48" y="352"/>
                    <a:pt x="48" y="384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2356" name="Text Box 132">
            <a:extLst>
              <a:ext uri="{FF2B5EF4-FFF2-40B4-BE49-F238E27FC236}">
                <a16:creationId xmlns:a16="http://schemas.microsoft.com/office/drawing/2014/main" id="{0EA59E47-46EA-476A-8E33-66D047A90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0" y="48006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52357" name="Text Box 133">
            <a:extLst>
              <a:ext uri="{FF2B5EF4-FFF2-40B4-BE49-F238E27FC236}">
                <a16:creationId xmlns:a16="http://schemas.microsoft.com/office/drawing/2014/main" id="{CC0D6BD7-3C3C-41F5-AB27-FBEBBA703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6" y="5486400"/>
            <a:ext cx="1895475" cy="4000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 dirty="0" err="1">
                <a:solidFill>
                  <a:srgbClr val="000000"/>
                </a:solidFill>
              </a:rPr>
              <a:t>Tinh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trùng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grpSp>
        <p:nvGrpSpPr>
          <p:cNvPr id="26" name="Group 134">
            <a:extLst>
              <a:ext uri="{FF2B5EF4-FFF2-40B4-BE49-F238E27FC236}">
                <a16:creationId xmlns:a16="http://schemas.microsoft.com/office/drawing/2014/main" id="{EA1B8EFF-0BD9-4DA1-8AFF-41557F32B0AC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600201"/>
            <a:ext cx="304800" cy="1158875"/>
            <a:chOff x="2592" y="768"/>
            <a:chExt cx="192" cy="768"/>
          </a:xfrm>
        </p:grpSpPr>
        <p:sp>
          <p:nvSpPr>
            <p:cNvPr id="11317" name="Line 135">
              <a:extLst>
                <a:ext uri="{FF2B5EF4-FFF2-40B4-BE49-F238E27FC236}">
                  <a16:creationId xmlns:a16="http://schemas.microsoft.com/office/drawing/2014/main" id="{883AC58F-73AA-4ECC-B919-3D946D170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7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318" name="Line 136">
              <a:extLst>
                <a:ext uri="{FF2B5EF4-FFF2-40B4-BE49-F238E27FC236}">
                  <a16:creationId xmlns:a16="http://schemas.microsoft.com/office/drawing/2014/main" id="{633CD98A-F480-4088-96D8-3988D3711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76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319" name="Line 137">
              <a:extLst>
                <a:ext uri="{FF2B5EF4-FFF2-40B4-BE49-F238E27FC236}">
                  <a16:creationId xmlns:a16="http://schemas.microsoft.com/office/drawing/2014/main" id="{C89B417B-5865-41D2-8F35-4360A73EF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138">
            <a:extLst>
              <a:ext uri="{FF2B5EF4-FFF2-40B4-BE49-F238E27FC236}">
                <a16:creationId xmlns:a16="http://schemas.microsoft.com/office/drawing/2014/main" id="{0A9F6A73-6718-4DC4-BE2E-6A76D58A505A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368675"/>
            <a:ext cx="228600" cy="762000"/>
            <a:chOff x="2592" y="768"/>
            <a:chExt cx="192" cy="768"/>
          </a:xfrm>
        </p:grpSpPr>
        <p:sp>
          <p:nvSpPr>
            <p:cNvPr id="11314" name="Line 139">
              <a:extLst>
                <a:ext uri="{FF2B5EF4-FFF2-40B4-BE49-F238E27FC236}">
                  <a16:creationId xmlns:a16="http://schemas.microsoft.com/office/drawing/2014/main" id="{26CB8552-61F4-4B55-B024-901ED36EE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7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315" name="Line 140">
              <a:extLst>
                <a:ext uri="{FF2B5EF4-FFF2-40B4-BE49-F238E27FC236}">
                  <a16:creationId xmlns:a16="http://schemas.microsoft.com/office/drawing/2014/main" id="{E794ACE5-C31F-4348-967D-1368EBD2B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76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316" name="Line 141">
              <a:extLst>
                <a:ext uri="{FF2B5EF4-FFF2-40B4-BE49-F238E27FC236}">
                  <a16:creationId xmlns:a16="http://schemas.microsoft.com/office/drawing/2014/main" id="{D6B7D112-B600-4D44-8C6C-A7E0FB159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142">
            <a:extLst>
              <a:ext uri="{FF2B5EF4-FFF2-40B4-BE49-F238E27FC236}">
                <a16:creationId xmlns:a16="http://schemas.microsoft.com/office/drawing/2014/main" id="{21A7CC7B-3034-4741-A88D-76B1A916BDDB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130675"/>
            <a:ext cx="228600" cy="914400"/>
            <a:chOff x="2592" y="768"/>
            <a:chExt cx="192" cy="768"/>
          </a:xfrm>
        </p:grpSpPr>
        <p:sp>
          <p:nvSpPr>
            <p:cNvPr id="11311" name="Line 143">
              <a:extLst>
                <a:ext uri="{FF2B5EF4-FFF2-40B4-BE49-F238E27FC236}">
                  <a16:creationId xmlns:a16="http://schemas.microsoft.com/office/drawing/2014/main" id="{A126CECF-335A-4839-A7A8-38033BA08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7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312" name="Line 144">
              <a:extLst>
                <a:ext uri="{FF2B5EF4-FFF2-40B4-BE49-F238E27FC236}">
                  <a16:creationId xmlns:a16="http://schemas.microsoft.com/office/drawing/2014/main" id="{9449D530-13A0-4965-809C-69FD8BB81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76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313" name="Line 145">
              <a:extLst>
                <a:ext uri="{FF2B5EF4-FFF2-40B4-BE49-F238E27FC236}">
                  <a16:creationId xmlns:a16="http://schemas.microsoft.com/office/drawing/2014/main" id="{0441CC70-21C5-4518-A1D2-71DB4F483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2370" name="Text Box 146">
            <a:extLst>
              <a:ext uri="{FF2B5EF4-FFF2-40B4-BE49-F238E27FC236}">
                <a16:creationId xmlns:a16="http://schemas.microsoft.com/office/drawing/2014/main" id="{5674A8DC-DC7D-448A-87DF-F37CE814C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905001"/>
            <a:ext cx="1828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66"/>
                </a:solidFill>
              </a:rPr>
              <a:t>Nguy</a:t>
            </a:r>
            <a:r>
              <a:rPr lang="en-US" altLang="en-US" sz="1800" b="1">
                <a:solidFill>
                  <a:srgbClr val="FF0066"/>
                </a:solidFill>
              </a:rPr>
              <a:t>ên phân</a:t>
            </a:r>
          </a:p>
        </p:txBody>
      </p:sp>
      <p:sp>
        <p:nvSpPr>
          <p:cNvPr id="52371" name="Text Box 147">
            <a:extLst>
              <a:ext uri="{FF2B5EF4-FFF2-40B4-BE49-F238E27FC236}">
                <a16:creationId xmlns:a16="http://schemas.microsoft.com/office/drawing/2014/main" id="{C84B4D8E-E2AB-4C4F-8203-DEE85329A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521076"/>
            <a:ext cx="1524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66"/>
                </a:solidFill>
              </a:rPr>
              <a:t>Gi</a:t>
            </a:r>
            <a:r>
              <a:rPr lang="en-US" altLang="en-US" sz="1800" b="1">
                <a:solidFill>
                  <a:srgbClr val="FF0066"/>
                </a:solidFill>
              </a:rPr>
              <a:t>ảm phân 1</a:t>
            </a:r>
          </a:p>
        </p:txBody>
      </p:sp>
      <p:sp>
        <p:nvSpPr>
          <p:cNvPr id="52372" name="Text Box 148">
            <a:extLst>
              <a:ext uri="{FF2B5EF4-FFF2-40B4-BE49-F238E27FC236}">
                <a16:creationId xmlns:a16="http://schemas.microsoft.com/office/drawing/2014/main" id="{049A53EA-E28B-4A2E-9EA0-5FBAF65F9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283076"/>
            <a:ext cx="1524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66"/>
                </a:solidFill>
              </a:rPr>
              <a:t>Gi</a:t>
            </a:r>
            <a:r>
              <a:rPr lang="en-US" altLang="en-US" sz="1800" b="1">
                <a:solidFill>
                  <a:srgbClr val="FF0066"/>
                </a:solidFill>
              </a:rPr>
              <a:t>ảm phân 2</a:t>
            </a:r>
          </a:p>
        </p:txBody>
      </p:sp>
      <p:sp>
        <p:nvSpPr>
          <p:cNvPr id="52376" name="Text Box 152">
            <a:extLst>
              <a:ext uri="{FF2B5EF4-FFF2-40B4-BE49-F238E27FC236}">
                <a16:creationId xmlns:a16="http://schemas.microsoft.com/office/drawing/2014/main" id="{0B36D95B-AB71-4540-B741-B5943531C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14478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Tế bào mầm</a:t>
            </a:r>
          </a:p>
        </p:txBody>
      </p:sp>
      <p:sp>
        <p:nvSpPr>
          <p:cNvPr id="52377" name="WordArt 153" descr="16d76c76df64a4d74fecbe46c3d7c2c2">
            <a:extLst>
              <a:ext uri="{FF2B5EF4-FFF2-40B4-BE49-F238E27FC236}">
                <a16:creationId xmlns:a16="http://schemas.microsoft.com/office/drawing/2014/main" id="{FCF553F4-79D1-4543-BC48-1155957DEE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5867400"/>
            <a:ext cx="7315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400" b="1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7000"/>
                  </a:blip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phát sinh giao tử </a:t>
            </a:r>
            <a:endParaRPr lang="en-US" sz="4400" b="1" kern="10">
              <a:ln w="25400">
                <a:solidFill>
                  <a:srgbClr val="800080"/>
                </a:solidFill>
                <a:round/>
                <a:headEnd/>
                <a:tailEnd/>
              </a:ln>
              <a:blipFill dpi="0" rotWithShape="0">
                <a:blip r:embed="rId3">
                  <a:alphaModFix amt="97000"/>
                </a:blip>
                <a:srcRect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80" name="WordArt 156" descr="16d76c76df64a4d74fecbe46c3d7c2c2">
            <a:extLst>
              <a:ext uri="{FF2B5EF4-FFF2-40B4-BE49-F238E27FC236}">
                <a16:creationId xmlns:a16="http://schemas.microsoft.com/office/drawing/2014/main" id="{B846307E-84AD-49B1-B924-FC113925CD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4800" y="990600"/>
            <a:ext cx="2438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7000"/>
                  </a:blip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Sự tạo tinh</a:t>
            </a:r>
          </a:p>
        </p:txBody>
      </p:sp>
      <p:sp>
        <p:nvSpPr>
          <p:cNvPr id="11308" name="TextBox 139">
            <a:extLst>
              <a:ext uri="{FF2B5EF4-FFF2-40B4-BE49-F238E27FC236}">
                <a16:creationId xmlns:a16="http://schemas.microsoft.com/office/drawing/2014/main" id="{E01C3696-12EC-47AD-B539-88D3BE0DE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5" y="-9525"/>
            <a:ext cx="8610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Bài 11: PHÁT SINH GIAO TỬ VÀ THỤ TINH</a:t>
            </a:r>
          </a:p>
        </p:txBody>
      </p:sp>
      <p:sp>
        <p:nvSpPr>
          <p:cNvPr id="11309" name="TextBox 140">
            <a:extLst>
              <a:ext uri="{FF2B5EF4-FFF2-40B4-BE49-F238E27FC236}">
                <a16:creationId xmlns:a16="http://schemas.microsoft.com/office/drawing/2014/main" id="{24F45048-F772-4283-A79D-1A97EEEE7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4" y="636589"/>
            <a:ext cx="3830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CC"/>
                </a:solidFill>
              </a:rPr>
              <a:t>.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Sự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phát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sinh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giao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tử</a:t>
            </a:r>
            <a:r>
              <a:rPr lang="en-US" altLang="en-US" sz="28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1310" name="TextBox 4">
            <a:extLst>
              <a:ext uri="{FF2B5EF4-FFF2-40B4-BE49-F238E27FC236}">
                <a16:creationId xmlns:a16="http://schemas.microsoft.com/office/drawing/2014/main" id="{1CE4AE1D-AE8C-45F4-ABFC-0C9CEF162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9" y="-9525"/>
            <a:ext cx="9018587" cy="5857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I.   PHÁT SINH GIAO TỬ VÀ THỤ TINH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5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5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5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5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5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00" grpId="0"/>
      <p:bldP spid="52306" grpId="0"/>
      <p:bldP spid="52307" grpId="0"/>
      <p:bldP spid="52311" grpId="0"/>
      <p:bldP spid="52316" grpId="0"/>
      <p:bldP spid="52317" grpId="0"/>
      <p:bldP spid="52323" grpId="0"/>
      <p:bldP spid="52327" grpId="0"/>
      <p:bldP spid="52328" grpId="0"/>
      <p:bldP spid="52338" grpId="0"/>
      <p:bldP spid="52344" grpId="0"/>
      <p:bldP spid="52350" grpId="0"/>
      <p:bldP spid="52356" grpId="0"/>
      <p:bldP spid="52357" grpId="0" animBg="1"/>
      <p:bldP spid="52370" grpId="0" animBg="1"/>
      <p:bldP spid="52371" grpId="0" animBg="1"/>
      <p:bldP spid="52372" grpId="0" animBg="1"/>
      <p:bldP spid="523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F0E6A1B9-B864-4D6B-B50E-FB83D34D0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6" y="17145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207875" name="Line 3">
            <a:extLst>
              <a:ext uri="{FF2B5EF4-FFF2-40B4-BE49-F238E27FC236}">
                <a16:creationId xmlns:a16="http://schemas.microsoft.com/office/drawing/2014/main" id="{B39A23C3-FDF7-43EF-8DD8-401851CF38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58200" y="15240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7876" name="Line 4">
            <a:extLst>
              <a:ext uri="{FF2B5EF4-FFF2-40B4-BE49-F238E27FC236}">
                <a16:creationId xmlns:a16="http://schemas.microsoft.com/office/drawing/2014/main" id="{FE80814E-92B0-4B15-848A-7BCD57EAF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3550" y="1584326"/>
            <a:ext cx="476250" cy="473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7877" name="Text Box 5">
            <a:extLst>
              <a:ext uri="{FF2B5EF4-FFF2-40B4-BE49-F238E27FC236}">
                <a16:creationId xmlns:a16="http://schemas.microsoft.com/office/drawing/2014/main" id="{8320E7ED-2C9F-4620-B53B-493C4EEFA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8788" y="10382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2n</a:t>
            </a:r>
          </a:p>
        </p:txBody>
      </p:sp>
      <p:sp>
        <p:nvSpPr>
          <p:cNvPr id="207878" name="Line 6">
            <a:extLst>
              <a:ext uri="{FF2B5EF4-FFF2-40B4-BE49-F238E27FC236}">
                <a16:creationId xmlns:a16="http://schemas.microsoft.com/office/drawing/2014/main" id="{D76B7BD2-7C6E-42C9-B3C0-C593ED6E39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0" y="2652713"/>
            <a:ext cx="0" cy="5762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7879" name="Line 7">
            <a:extLst>
              <a:ext uri="{FF2B5EF4-FFF2-40B4-BE49-F238E27FC236}">
                <a16:creationId xmlns:a16="http://schemas.microsoft.com/office/drawing/2014/main" id="{0B94D621-BDDA-4E71-9DC0-532B94A142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1450" y="3810000"/>
            <a:ext cx="43815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7880" name="Line 8">
            <a:extLst>
              <a:ext uri="{FF2B5EF4-FFF2-40B4-BE49-F238E27FC236}">
                <a16:creationId xmlns:a16="http://schemas.microsoft.com/office/drawing/2014/main" id="{9E88C86D-C265-49F4-A186-2CB0DAAE5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3810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7881" name="Text Box 9">
            <a:extLst>
              <a:ext uri="{FF2B5EF4-FFF2-40B4-BE49-F238E27FC236}">
                <a16:creationId xmlns:a16="http://schemas.microsoft.com/office/drawing/2014/main" id="{AFFF3D31-4EE4-4980-9733-9D0099679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0986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2n</a:t>
            </a:r>
          </a:p>
        </p:txBody>
      </p:sp>
      <p:sp>
        <p:nvSpPr>
          <p:cNvPr id="207882" name="Text Box 10">
            <a:extLst>
              <a:ext uri="{FF2B5EF4-FFF2-40B4-BE49-F238E27FC236}">
                <a16:creationId xmlns:a16="http://schemas.microsoft.com/office/drawing/2014/main" id="{4B1BDD27-DD52-4BA7-BFE4-C07C0046A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5550" y="21336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2n</a:t>
            </a:r>
          </a:p>
        </p:txBody>
      </p:sp>
      <p:sp>
        <p:nvSpPr>
          <p:cNvPr id="207883" name="Text Box 11">
            <a:extLst>
              <a:ext uri="{FF2B5EF4-FFF2-40B4-BE49-F238E27FC236}">
                <a16:creationId xmlns:a16="http://schemas.microsoft.com/office/drawing/2014/main" id="{46783E2E-8548-4C76-8A6A-4D488E5F6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32263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2n</a:t>
            </a:r>
          </a:p>
        </p:txBody>
      </p:sp>
      <p:grpSp>
        <p:nvGrpSpPr>
          <p:cNvPr id="2" name="Group 80">
            <a:extLst>
              <a:ext uri="{FF2B5EF4-FFF2-40B4-BE49-F238E27FC236}">
                <a16:creationId xmlns:a16="http://schemas.microsoft.com/office/drawing/2014/main" id="{67079B83-DD3B-40F0-9F5B-20AD68C0D290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5546726"/>
            <a:ext cx="3111500" cy="485775"/>
            <a:chOff x="3348" y="3494"/>
            <a:chExt cx="1960" cy="306"/>
          </a:xfrm>
        </p:grpSpPr>
        <p:sp>
          <p:nvSpPr>
            <p:cNvPr id="12386" name="Text Box 12">
              <a:extLst>
                <a:ext uri="{FF2B5EF4-FFF2-40B4-BE49-F238E27FC236}">
                  <a16:creationId xmlns:a16="http://schemas.microsoft.com/office/drawing/2014/main" id="{76446CE5-9762-466D-BC2C-F9A684355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" y="350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387" name="Text Box 13">
              <a:extLst>
                <a:ext uri="{FF2B5EF4-FFF2-40B4-BE49-F238E27FC236}">
                  <a16:creationId xmlns:a16="http://schemas.microsoft.com/office/drawing/2014/main" id="{FD7DC945-AD0E-4355-A3DD-7B48A13C6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6" y="349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388" name="Text Box 14">
              <a:extLst>
                <a:ext uri="{FF2B5EF4-FFF2-40B4-BE49-F238E27FC236}">
                  <a16:creationId xmlns:a16="http://schemas.microsoft.com/office/drawing/2014/main" id="{49AE33AB-EB12-47D1-B975-43A6B01CC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" y="351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389" name="Text Box 15">
              <a:extLst>
                <a:ext uri="{FF2B5EF4-FFF2-40B4-BE49-F238E27FC236}">
                  <a16:creationId xmlns:a16="http://schemas.microsoft.com/office/drawing/2014/main" id="{F31C255B-2FEB-42B9-992E-B06B2F4A9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4" y="350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n</a:t>
              </a:r>
            </a:p>
          </p:txBody>
        </p:sp>
      </p:grpSp>
      <p:sp>
        <p:nvSpPr>
          <p:cNvPr id="207889" name="Text Box 17">
            <a:extLst>
              <a:ext uri="{FF2B5EF4-FFF2-40B4-BE49-F238E27FC236}">
                <a16:creationId xmlns:a16="http://schemas.microsoft.com/office/drawing/2014/main" id="{CD62A9E3-1388-4560-B44D-9429A0461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1905000"/>
            <a:ext cx="1219200" cy="584200"/>
          </a:xfrm>
          <a:prstGeom prst="rect">
            <a:avLst/>
          </a:prstGeom>
          <a:solidFill>
            <a:srgbClr val="D1FFD1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prstClr val="black"/>
                </a:solidFill>
                <a:cs typeface="Times New Roman" panose="02020603050405020304" pitchFamily="18" charset="0"/>
              </a:rPr>
              <a:t>Tinh nguyên bào</a:t>
            </a:r>
          </a:p>
        </p:txBody>
      </p:sp>
      <p:sp>
        <p:nvSpPr>
          <p:cNvPr id="207890" name="Text Box 18">
            <a:extLst>
              <a:ext uri="{FF2B5EF4-FFF2-40B4-BE49-F238E27FC236}">
                <a16:creationId xmlns:a16="http://schemas.microsoft.com/office/drawing/2014/main" id="{D551057C-3D40-4CF5-A40C-AD3847852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6" y="3351213"/>
            <a:ext cx="1990725" cy="400050"/>
          </a:xfrm>
          <a:prstGeom prst="rect">
            <a:avLst/>
          </a:prstGeom>
          <a:solidFill>
            <a:srgbClr val="D1FFD1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black"/>
                </a:solidFill>
                <a:cs typeface="Times New Roman" panose="02020603050405020304" pitchFamily="18" charset="0"/>
              </a:rPr>
              <a:t>Tinh bào bậc 1</a:t>
            </a:r>
          </a:p>
        </p:txBody>
      </p:sp>
      <p:grpSp>
        <p:nvGrpSpPr>
          <p:cNvPr id="4" name="Group 20">
            <a:extLst>
              <a:ext uri="{FF2B5EF4-FFF2-40B4-BE49-F238E27FC236}">
                <a16:creationId xmlns:a16="http://schemas.microsoft.com/office/drawing/2014/main" id="{8AC18520-921B-4586-BE38-D1E080595813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219201"/>
            <a:ext cx="325438" cy="1095375"/>
            <a:chOff x="2723" y="279"/>
            <a:chExt cx="205" cy="690"/>
          </a:xfrm>
        </p:grpSpPr>
        <p:sp>
          <p:nvSpPr>
            <p:cNvPr id="12383" name="Line 21">
              <a:extLst>
                <a:ext uri="{FF2B5EF4-FFF2-40B4-BE49-F238E27FC236}">
                  <a16:creationId xmlns:a16="http://schemas.microsoft.com/office/drawing/2014/main" id="{9CD08C0D-A0BF-4403-939A-1015262BA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88"/>
              <a:ext cx="0" cy="6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384" name="Line 22">
              <a:extLst>
                <a:ext uri="{FF2B5EF4-FFF2-40B4-BE49-F238E27FC236}">
                  <a16:creationId xmlns:a16="http://schemas.microsoft.com/office/drawing/2014/main" id="{BC9CA677-6D0E-454E-8810-D4250DA610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" y="279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385" name="Line 23">
              <a:extLst>
                <a:ext uri="{FF2B5EF4-FFF2-40B4-BE49-F238E27FC236}">
                  <a16:creationId xmlns:a16="http://schemas.microsoft.com/office/drawing/2014/main" id="{49149957-9161-4CDF-8EA4-0A03EC2163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969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7896" name="Text Box 24">
            <a:extLst>
              <a:ext uri="{FF2B5EF4-FFF2-40B4-BE49-F238E27FC236}">
                <a16:creationId xmlns:a16="http://schemas.microsoft.com/office/drawing/2014/main" id="{60DB55F7-6EC3-49A6-9589-3CD60C63F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1562100"/>
            <a:ext cx="1560513" cy="400050"/>
          </a:xfrm>
          <a:prstGeom prst="rect">
            <a:avLst/>
          </a:prstGeom>
          <a:solidFill>
            <a:srgbClr val="F62F00"/>
          </a:solidFill>
          <a:ln w="9525">
            <a:solidFill>
              <a:srgbClr val="FF4519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  <a:cs typeface="Times New Roman" panose="02020603050405020304" pitchFamily="18" charset="0"/>
              </a:rPr>
              <a:t>Nguyên phân</a:t>
            </a:r>
          </a:p>
        </p:txBody>
      </p:sp>
      <p:grpSp>
        <p:nvGrpSpPr>
          <p:cNvPr id="5" name="Group 79">
            <a:extLst>
              <a:ext uri="{FF2B5EF4-FFF2-40B4-BE49-F238E27FC236}">
                <a16:creationId xmlns:a16="http://schemas.microsoft.com/office/drawing/2014/main" id="{8BE91DE7-BBAA-48AB-AE94-720036834E02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860926"/>
            <a:ext cx="2667000" cy="701675"/>
            <a:chOff x="3600" y="3062"/>
            <a:chExt cx="1680" cy="442"/>
          </a:xfrm>
        </p:grpSpPr>
        <p:sp>
          <p:nvSpPr>
            <p:cNvPr id="12379" name="Line 25">
              <a:extLst>
                <a:ext uri="{FF2B5EF4-FFF2-40B4-BE49-F238E27FC236}">
                  <a16:creationId xmlns:a16="http://schemas.microsoft.com/office/drawing/2014/main" id="{52615FC9-ED91-4247-9E79-369D1621F3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3062"/>
              <a:ext cx="107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380" name="Line 26">
              <a:extLst>
                <a:ext uri="{FF2B5EF4-FFF2-40B4-BE49-F238E27FC236}">
                  <a16:creationId xmlns:a16="http://schemas.microsoft.com/office/drawing/2014/main" id="{A721A4B5-EB15-4035-A209-BC9893177B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3062"/>
              <a:ext cx="14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381" name="Line 27">
              <a:extLst>
                <a:ext uri="{FF2B5EF4-FFF2-40B4-BE49-F238E27FC236}">
                  <a16:creationId xmlns:a16="http://schemas.microsoft.com/office/drawing/2014/main" id="{61846014-50AC-4678-AF6B-D9118BC0B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07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382" name="Line 28">
              <a:extLst>
                <a:ext uri="{FF2B5EF4-FFF2-40B4-BE49-F238E27FC236}">
                  <a16:creationId xmlns:a16="http://schemas.microsoft.com/office/drawing/2014/main" id="{C3293EED-198D-45C5-95AC-3A25DD232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3072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7901" name="Text Box 29">
            <a:extLst>
              <a:ext uri="{FF2B5EF4-FFF2-40B4-BE49-F238E27FC236}">
                <a16:creationId xmlns:a16="http://schemas.microsoft.com/office/drawing/2014/main" id="{AB329CE5-B5F0-4A5C-9382-7721AB688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75" y="4227513"/>
            <a:ext cx="1143000" cy="1016000"/>
          </a:xfrm>
          <a:prstGeom prst="rect">
            <a:avLst/>
          </a:prstGeom>
          <a:solidFill>
            <a:srgbClr val="D1FFD1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black"/>
                </a:solidFill>
                <a:cs typeface="Times New Roman" panose="02020603050405020304" pitchFamily="18" charset="0"/>
              </a:rPr>
              <a:t>Tinh bào bậc 2</a:t>
            </a:r>
          </a:p>
        </p:txBody>
      </p:sp>
      <p:grpSp>
        <p:nvGrpSpPr>
          <p:cNvPr id="6" name="Group 34">
            <a:extLst>
              <a:ext uri="{FF2B5EF4-FFF2-40B4-BE49-F238E27FC236}">
                <a16:creationId xmlns:a16="http://schemas.microsoft.com/office/drawing/2014/main" id="{FAE71506-EE7E-45D8-98AE-6C95C00B8BC7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429000"/>
            <a:ext cx="381000" cy="2362200"/>
            <a:chOff x="2745" y="1693"/>
            <a:chExt cx="183" cy="1427"/>
          </a:xfrm>
        </p:grpSpPr>
        <p:sp>
          <p:nvSpPr>
            <p:cNvPr id="12375" name="Line 35">
              <a:extLst>
                <a:ext uri="{FF2B5EF4-FFF2-40B4-BE49-F238E27FC236}">
                  <a16:creationId xmlns:a16="http://schemas.microsoft.com/office/drawing/2014/main" id="{9A06DA26-8B05-45BF-9617-79006C825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1699"/>
              <a:ext cx="0" cy="140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376" name="Line 36">
              <a:extLst>
                <a:ext uri="{FF2B5EF4-FFF2-40B4-BE49-F238E27FC236}">
                  <a16:creationId xmlns:a16="http://schemas.microsoft.com/office/drawing/2014/main" id="{9A61E866-2DDC-42DA-80BB-BE57CBFB7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0" y="1693"/>
              <a:ext cx="17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377" name="Line 37">
              <a:extLst>
                <a:ext uri="{FF2B5EF4-FFF2-40B4-BE49-F238E27FC236}">
                  <a16:creationId xmlns:a16="http://schemas.microsoft.com/office/drawing/2014/main" id="{AE28E0A1-7363-4340-9F92-D4E2FAA56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5" y="3120"/>
              <a:ext cx="17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378" name="Line 38">
              <a:extLst>
                <a:ext uri="{FF2B5EF4-FFF2-40B4-BE49-F238E27FC236}">
                  <a16:creationId xmlns:a16="http://schemas.microsoft.com/office/drawing/2014/main" id="{EE69BE01-4BE1-40AC-84EB-46362D3FB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9" y="2352"/>
              <a:ext cx="17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545D5628-0418-4F38-BF68-389BCAF7F6E8}"/>
              </a:ext>
            </a:extLst>
          </p:cNvPr>
          <p:cNvGrpSpPr>
            <a:grpSpLocks/>
          </p:cNvGrpSpPr>
          <p:nvPr/>
        </p:nvGrpSpPr>
        <p:grpSpPr bwMode="auto">
          <a:xfrm>
            <a:off x="8172450" y="2117725"/>
            <a:ext cx="457200" cy="457200"/>
            <a:chOff x="1632" y="1584"/>
            <a:chExt cx="576" cy="576"/>
          </a:xfrm>
        </p:grpSpPr>
        <p:sp>
          <p:nvSpPr>
            <p:cNvPr id="12373" name="Oval 40" descr="5%">
              <a:extLst>
                <a:ext uri="{FF2B5EF4-FFF2-40B4-BE49-F238E27FC236}">
                  <a16:creationId xmlns:a16="http://schemas.microsoft.com/office/drawing/2014/main" id="{380B38A0-3885-4D37-93B0-AA14A5EDC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374" name="Oval 41">
              <a:extLst>
                <a:ext uri="{FF2B5EF4-FFF2-40B4-BE49-F238E27FC236}">
                  <a16:creationId xmlns:a16="http://schemas.microsoft.com/office/drawing/2014/main" id="{126C2A05-58D3-4AE1-94EE-83E1B0A1A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490BE3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5D032A77-DCCC-4A54-9BE1-9DC93A409008}"/>
              </a:ext>
            </a:extLst>
          </p:cNvPr>
          <p:cNvGrpSpPr>
            <a:grpSpLocks/>
          </p:cNvGrpSpPr>
          <p:nvPr/>
        </p:nvGrpSpPr>
        <p:grpSpPr bwMode="auto">
          <a:xfrm>
            <a:off x="9677400" y="2133600"/>
            <a:ext cx="495300" cy="457200"/>
            <a:chOff x="1632" y="1584"/>
            <a:chExt cx="576" cy="576"/>
          </a:xfrm>
        </p:grpSpPr>
        <p:sp>
          <p:nvSpPr>
            <p:cNvPr id="12371" name="Oval 43" descr="5%">
              <a:extLst>
                <a:ext uri="{FF2B5EF4-FFF2-40B4-BE49-F238E27FC236}">
                  <a16:creationId xmlns:a16="http://schemas.microsoft.com/office/drawing/2014/main" id="{5728B4A6-CA2F-4947-B502-12091513A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372" name="Oval 44">
              <a:extLst>
                <a:ext uri="{FF2B5EF4-FFF2-40B4-BE49-F238E27FC236}">
                  <a16:creationId xmlns:a16="http://schemas.microsoft.com/office/drawing/2014/main" id="{C5ED795D-A0E6-4855-809D-AFAEB1C1C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490BE3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9" name="Group 45">
            <a:extLst>
              <a:ext uri="{FF2B5EF4-FFF2-40B4-BE49-F238E27FC236}">
                <a16:creationId xmlns:a16="http://schemas.microsoft.com/office/drawing/2014/main" id="{F402C0D9-3CFA-4FE5-9551-341BAE288934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3352800"/>
            <a:ext cx="457200" cy="457200"/>
            <a:chOff x="1632" y="1584"/>
            <a:chExt cx="576" cy="576"/>
          </a:xfrm>
        </p:grpSpPr>
        <p:sp>
          <p:nvSpPr>
            <p:cNvPr id="12369" name="Oval 46" descr="5%">
              <a:extLst>
                <a:ext uri="{FF2B5EF4-FFF2-40B4-BE49-F238E27FC236}">
                  <a16:creationId xmlns:a16="http://schemas.microsoft.com/office/drawing/2014/main" id="{33980001-C1A9-4CE2-A194-12D1965D2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370" name="Oval 47">
              <a:extLst>
                <a:ext uri="{FF2B5EF4-FFF2-40B4-BE49-F238E27FC236}">
                  <a16:creationId xmlns:a16="http://schemas.microsoft.com/office/drawing/2014/main" id="{CEC09460-B6A8-4A31-8F05-F9C164D95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rgbClr val="0909FF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10" name="Group 77">
            <a:extLst>
              <a:ext uri="{FF2B5EF4-FFF2-40B4-BE49-F238E27FC236}">
                <a16:creationId xmlns:a16="http://schemas.microsoft.com/office/drawing/2014/main" id="{1F755023-9D24-4701-A871-B2D0154BA161}"/>
              </a:ext>
            </a:extLst>
          </p:cNvPr>
          <p:cNvGrpSpPr>
            <a:grpSpLocks/>
          </p:cNvGrpSpPr>
          <p:nvPr/>
        </p:nvGrpSpPr>
        <p:grpSpPr bwMode="auto">
          <a:xfrm>
            <a:off x="7010401" y="4303713"/>
            <a:ext cx="2919413" cy="506412"/>
            <a:chOff x="3456" y="2711"/>
            <a:chExt cx="1839" cy="319"/>
          </a:xfrm>
        </p:grpSpPr>
        <p:sp>
          <p:nvSpPr>
            <p:cNvPr id="12361" name="Text Box 32">
              <a:extLst>
                <a:ext uri="{FF2B5EF4-FFF2-40B4-BE49-F238E27FC236}">
                  <a16:creationId xmlns:a16="http://schemas.microsoft.com/office/drawing/2014/main" id="{ED0427A7-ED9B-4B3F-A515-111A08DF5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1" y="2711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  <a:latin typeface="Garamond" panose="02020404030301010803" pitchFamily="18" charset="0"/>
                </a:rPr>
                <a:t>n</a:t>
              </a:r>
            </a:p>
          </p:txBody>
        </p:sp>
        <p:sp>
          <p:nvSpPr>
            <p:cNvPr id="12362" name="Text Box 33">
              <a:extLst>
                <a:ext uri="{FF2B5EF4-FFF2-40B4-BE49-F238E27FC236}">
                  <a16:creationId xmlns:a16="http://schemas.microsoft.com/office/drawing/2014/main" id="{D8752462-FB56-47BE-AA29-619705FDC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712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  <a:latin typeface="Garamond" panose="02020404030301010803" pitchFamily="18" charset="0"/>
                </a:rPr>
                <a:t>n</a:t>
              </a:r>
            </a:p>
          </p:txBody>
        </p:sp>
        <p:grpSp>
          <p:nvGrpSpPr>
            <p:cNvPr id="12363" name="Group 48">
              <a:extLst>
                <a:ext uri="{FF2B5EF4-FFF2-40B4-BE49-F238E27FC236}">
                  <a16:creationId xmlns:a16="http://schemas.microsoft.com/office/drawing/2014/main" id="{CE13D154-B50A-4537-B3C5-28AC85BBD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9" y="2742"/>
              <a:ext cx="288" cy="288"/>
              <a:chOff x="1632" y="1584"/>
              <a:chExt cx="576" cy="576"/>
            </a:xfrm>
          </p:grpSpPr>
          <p:sp>
            <p:nvSpPr>
              <p:cNvPr id="12367" name="Oval 49" descr="5%">
                <a:extLst>
                  <a:ext uri="{FF2B5EF4-FFF2-40B4-BE49-F238E27FC236}">
                    <a16:creationId xmlns:a16="http://schemas.microsoft.com/office/drawing/2014/main" id="{AFB7DA6B-24F6-473F-8961-533789D89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576" cy="576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68" name="Oval 50">
                <a:extLst>
                  <a:ext uri="{FF2B5EF4-FFF2-40B4-BE49-F238E27FC236}">
                    <a16:creationId xmlns:a16="http://schemas.microsoft.com/office/drawing/2014/main" id="{8A524120-D738-4510-916C-AAFBF0625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" y="1800"/>
                <a:ext cx="144" cy="144"/>
              </a:xfrm>
              <a:prstGeom prst="ellipse">
                <a:avLst/>
              </a:prstGeom>
              <a:solidFill>
                <a:srgbClr val="0909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2364" name="Group 51">
              <a:extLst>
                <a:ext uri="{FF2B5EF4-FFF2-40B4-BE49-F238E27FC236}">
                  <a16:creationId xmlns:a16="http://schemas.microsoft.com/office/drawing/2014/main" id="{4E134662-86D9-4655-8234-88CDDC01BC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8" y="2724"/>
              <a:ext cx="288" cy="288"/>
              <a:chOff x="1632" y="1584"/>
              <a:chExt cx="576" cy="576"/>
            </a:xfrm>
          </p:grpSpPr>
          <p:sp>
            <p:nvSpPr>
              <p:cNvPr id="12365" name="Oval 52" descr="5%">
                <a:extLst>
                  <a:ext uri="{FF2B5EF4-FFF2-40B4-BE49-F238E27FC236}">
                    <a16:creationId xmlns:a16="http://schemas.microsoft.com/office/drawing/2014/main" id="{9ECC226D-8A49-41F2-A2D7-4FA41F496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576" cy="576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66" name="Oval 53">
                <a:extLst>
                  <a:ext uri="{FF2B5EF4-FFF2-40B4-BE49-F238E27FC236}">
                    <a16:creationId xmlns:a16="http://schemas.microsoft.com/office/drawing/2014/main" id="{80ACE1C2-E4B5-4BE8-BFEC-0A270726D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" y="1800"/>
                <a:ext cx="144" cy="144"/>
              </a:xfrm>
              <a:prstGeom prst="ellipse">
                <a:avLst/>
              </a:prstGeom>
              <a:solidFill>
                <a:srgbClr val="0909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13" name="Group 54">
            <a:extLst>
              <a:ext uri="{FF2B5EF4-FFF2-40B4-BE49-F238E27FC236}">
                <a16:creationId xmlns:a16="http://schemas.microsoft.com/office/drawing/2014/main" id="{DEEB84E6-5C9A-4106-8353-61381C069CF4}"/>
              </a:ext>
            </a:extLst>
          </p:cNvPr>
          <p:cNvGrpSpPr>
            <a:grpSpLocks/>
          </p:cNvGrpSpPr>
          <p:nvPr/>
        </p:nvGrpSpPr>
        <p:grpSpPr bwMode="auto">
          <a:xfrm>
            <a:off x="8934450" y="1085850"/>
            <a:ext cx="457200" cy="457200"/>
            <a:chOff x="1632" y="1584"/>
            <a:chExt cx="576" cy="576"/>
          </a:xfrm>
        </p:grpSpPr>
        <p:sp>
          <p:nvSpPr>
            <p:cNvPr id="12359" name="Oval 55" descr="5%">
              <a:extLst>
                <a:ext uri="{FF2B5EF4-FFF2-40B4-BE49-F238E27FC236}">
                  <a16:creationId xmlns:a16="http://schemas.microsoft.com/office/drawing/2014/main" id="{A1CE2520-6B93-433D-B0EA-8EC2DCF27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576" cy="57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</a:endParaRPr>
            </a:p>
          </p:txBody>
        </p:sp>
        <p:sp>
          <p:nvSpPr>
            <p:cNvPr id="12360" name="Oval 56">
              <a:extLst>
                <a:ext uri="{FF2B5EF4-FFF2-40B4-BE49-F238E27FC236}">
                  <a16:creationId xmlns:a16="http://schemas.microsoft.com/office/drawing/2014/main" id="{3D52B9EB-E0A7-4536-B36A-C0EA55947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1800"/>
              <a:ext cx="144" cy="144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14" name="Group 81">
            <a:extLst>
              <a:ext uri="{FF2B5EF4-FFF2-40B4-BE49-F238E27FC236}">
                <a16:creationId xmlns:a16="http://schemas.microsoft.com/office/drawing/2014/main" id="{C0EC97AC-FC3D-421A-819D-82EA5B7A33AA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681664"/>
            <a:ext cx="2971800" cy="1019175"/>
            <a:chOff x="3552" y="3579"/>
            <a:chExt cx="1872" cy="642"/>
          </a:xfrm>
        </p:grpSpPr>
        <p:grpSp>
          <p:nvGrpSpPr>
            <p:cNvPr id="12339" name="Group 57">
              <a:extLst>
                <a:ext uri="{FF2B5EF4-FFF2-40B4-BE49-F238E27FC236}">
                  <a16:creationId xmlns:a16="http://schemas.microsoft.com/office/drawing/2014/main" id="{D6D5B3A0-2DB2-4F9B-AEA6-FA03A3D249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9" y="3597"/>
              <a:ext cx="144" cy="624"/>
              <a:chOff x="2928" y="2784"/>
              <a:chExt cx="126" cy="552"/>
            </a:xfrm>
          </p:grpSpPr>
          <p:grpSp>
            <p:nvGrpSpPr>
              <p:cNvPr id="12355" name="Group 58">
                <a:extLst>
                  <a:ext uri="{FF2B5EF4-FFF2-40B4-BE49-F238E27FC236}">
                    <a16:creationId xmlns:a16="http://schemas.microsoft.com/office/drawing/2014/main" id="{EAECD609-EBC3-45FA-83A9-4D5F40A55D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784"/>
                <a:ext cx="115" cy="173"/>
                <a:chOff x="396" y="2460"/>
                <a:chExt cx="173" cy="173"/>
              </a:xfrm>
            </p:grpSpPr>
            <p:sp>
              <p:nvSpPr>
                <p:cNvPr id="12357" name="Oval 59" descr="5%">
                  <a:extLst>
                    <a:ext uri="{FF2B5EF4-FFF2-40B4-BE49-F238E27FC236}">
                      <a16:creationId xmlns:a16="http://schemas.microsoft.com/office/drawing/2014/main" id="{BA32E72A-E782-477E-AFF7-76A45BFD2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" y="2460"/>
                  <a:ext cx="173" cy="173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58" name="Oval 60">
                  <a:extLst>
                    <a:ext uri="{FF2B5EF4-FFF2-40B4-BE49-F238E27FC236}">
                      <a16:creationId xmlns:a16="http://schemas.microsoft.com/office/drawing/2014/main" id="{2876F011-C30B-4CF4-B906-2D8FF52D5A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" y="2508"/>
                  <a:ext cx="72" cy="72"/>
                </a:xfrm>
                <a:prstGeom prst="ellipse">
                  <a:avLst/>
                </a:prstGeom>
                <a:solidFill>
                  <a:srgbClr val="490BE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356" name="Freeform 61">
                <a:extLst>
                  <a:ext uri="{FF2B5EF4-FFF2-40B4-BE49-F238E27FC236}">
                    <a16:creationId xmlns:a16="http://schemas.microsoft.com/office/drawing/2014/main" id="{DAD6632A-A307-47B0-BA48-370D13EF8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2964"/>
                <a:ext cx="95" cy="372"/>
              </a:xfrm>
              <a:custGeom>
                <a:avLst/>
                <a:gdLst>
                  <a:gd name="T0" fmla="*/ 39 w 95"/>
                  <a:gd name="T1" fmla="*/ 0 h 372"/>
                  <a:gd name="T2" fmla="*/ 89 w 95"/>
                  <a:gd name="T3" fmla="*/ 72 h 372"/>
                  <a:gd name="T4" fmla="*/ 5 w 95"/>
                  <a:gd name="T5" fmla="*/ 156 h 372"/>
                  <a:gd name="T6" fmla="*/ 60 w 95"/>
                  <a:gd name="T7" fmla="*/ 242 h 372"/>
                  <a:gd name="T8" fmla="*/ 18 w 95"/>
                  <a:gd name="T9" fmla="*/ 345 h 372"/>
                  <a:gd name="T10" fmla="*/ 17 w 95"/>
                  <a:gd name="T11" fmla="*/ 372 h 3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372"/>
                  <a:gd name="T20" fmla="*/ 95 w 95"/>
                  <a:gd name="T21" fmla="*/ 372 h 3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372">
                    <a:moveTo>
                      <a:pt x="39" y="0"/>
                    </a:moveTo>
                    <a:cubicBezTo>
                      <a:pt x="47" y="12"/>
                      <a:pt x="95" y="46"/>
                      <a:pt x="89" y="72"/>
                    </a:cubicBezTo>
                    <a:cubicBezTo>
                      <a:pt x="83" y="98"/>
                      <a:pt x="10" y="128"/>
                      <a:pt x="5" y="156"/>
                    </a:cubicBezTo>
                    <a:cubicBezTo>
                      <a:pt x="0" y="184"/>
                      <a:pt x="58" y="211"/>
                      <a:pt x="60" y="242"/>
                    </a:cubicBezTo>
                    <a:cubicBezTo>
                      <a:pt x="62" y="273"/>
                      <a:pt x="25" y="324"/>
                      <a:pt x="18" y="345"/>
                    </a:cubicBezTo>
                    <a:cubicBezTo>
                      <a:pt x="11" y="366"/>
                      <a:pt x="17" y="367"/>
                      <a:pt x="17" y="37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340" name="Group 62">
              <a:extLst>
                <a:ext uri="{FF2B5EF4-FFF2-40B4-BE49-F238E27FC236}">
                  <a16:creationId xmlns:a16="http://schemas.microsoft.com/office/drawing/2014/main" id="{08B1ABF1-DA8E-4580-BED5-DED6DB2BD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3597"/>
              <a:ext cx="144" cy="624"/>
              <a:chOff x="2928" y="2784"/>
              <a:chExt cx="126" cy="552"/>
            </a:xfrm>
          </p:grpSpPr>
          <p:grpSp>
            <p:nvGrpSpPr>
              <p:cNvPr id="12351" name="Group 63">
                <a:extLst>
                  <a:ext uri="{FF2B5EF4-FFF2-40B4-BE49-F238E27FC236}">
                    <a16:creationId xmlns:a16="http://schemas.microsoft.com/office/drawing/2014/main" id="{07CAAADC-B398-43AA-8ECF-620FCAD741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784"/>
                <a:ext cx="115" cy="173"/>
                <a:chOff x="396" y="2460"/>
                <a:chExt cx="173" cy="173"/>
              </a:xfrm>
            </p:grpSpPr>
            <p:sp>
              <p:nvSpPr>
                <p:cNvPr id="12353" name="Oval 64" descr="5%">
                  <a:extLst>
                    <a:ext uri="{FF2B5EF4-FFF2-40B4-BE49-F238E27FC236}">
                      <a16:creationId xmlns:a16="http://schemas.microsoft.com/office/drawing/2014/main" id="{8EBF8B25-F831-4FA8-945C-B0D807230F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" y="2460"/>
                  <a:ext cx="173" cy="173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54" name="Oval 65">
                  <a:extLst>
                    <a:ext uri="{FF2B5EF4-FFF2-40B4-BE49-F238E27FC236}">
                      <a16:creationId xmlns:a16="http://schemas.microsoft.com/office/drawing/2014/main" id="{10802D36-4F5B-496A-A819-A1835387DA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" y="2508"/>
                  <a:ext cx="72" cy="72"/>
                </a:xfrm>
                <a:prstGeom prst="ellipse">
                  <a:avLst/>
                </a:prstGeom>
                <a:solidFill>
                  <a:srgbClr val="490BE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352" name="Freeform 66">
                <a:extLst>
                  <a:ext uri="{FF2B5EF4-FFF2-40B4-BE49-F238E27FC236}">
                    <a16:creationId xmlns:a16="http://schemas.microsoft.com/office/drawing/2014/main" id="{FD07D9BA-C735-4B56-9884-754E9509C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2964"/>
                <a:ext cx="95" cy="372"/>
              </a:xfrm>
              <a:custGeom>
                <a:avLst/>
                <a:gdLst>
                  <a:gd name="T0" fmla="*/ 39 w 95"/>
                  <a:gd name="T1" fmla="*/ 0 h 372"/>
                  <a:gd name="T2" fmla="*/ 89 w 95"/>
                  <a:gd name="T3" fmla="*/ 72 h 372"/>
                  <a:gd name="T4" fmla="*/ 5 w 95"/>
                  <a:gd name="T5" fmla="*/ 156 h 372"/>
                  <a:gd name="T6" fmla="*/ 60 w 95"/>
                  <a:gd name="T7" fmla="*/ 242 h 372"/>
                  <a:gd name="T8" fmla="*/ 18 w 95"/>
                  <a:gd name="T9" fmla="*/ 345 h 372"/>
                  <a:gd name="T10" fmla="*/ 17 w 95"/>
                  <a:gd name="T11" fmla="*/ 372 h 3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372"/>
                  <a:gd name="T20" fmla="*/ 95 w 95"/>
                  <a:gd name="T21" fmla="*/ 372 h 3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372">
                    <a:moveTo>
                      <a:pt x="39" y="0"/>
                    </a:moveTo>
                    <a:cubicBezTo>
                      <a:pt x="47" y="12"/>
                      <a:pt x="95" y="46"/>
                      <a:pt x="89" y="72"/>
                    </a:cubicBezTo>
                    <a:cubicBezTo>
                      <a:pt x="83" y="98"/>
                      <a:pt x="10" y="128"/>
                      <a:pt x="5" y="156"/>
                    </a:cubicBezTo>
                    <a:cubicBezTo>
                      <a:pt x="0" y="184"/>
                      <a:pt x="58" y="211"/>
                      <a:pt x="60" y="242"/>
                    </a:cubicBezTo>
                    <a:cubicBezTo>
                      <a:pt x="62" y="273"/>
                      <a:pt x="25" y="324"/>
                      <a:pt x="18" y="345"/>
                    </a:cubicBezTo>
                    <a:cubicBezTo>
                      <a:pt x="11" y="366"/>
                      <a:pt x="17" y="367"/>
                      <a:pt x="17" y="37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341" name="Group 67">
              <a:extLst>
                <a:ext uri="{FF2B5EF4-FFF2-40B4-BE49-F238E27FC236}">
                  <a16:creationId xmlns:a16="http://schemas.microsoft.com/office/drawing/2014/main" id="{4D14BEF6-7638-4F25-B5A6-F922946779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1" y="3597"/>
              <a:ext cx="144" cy="624"/>
              <a:chOff x="2928" y="2784"/>
              <a:chExt cx="126" cy="552"/>
            </a:xfrm>
          </p:grpSpPr>
          <p:grpSp>
            <p:nvGrpSpPr>
              <p:cNvPr id="12347" name="Group 68">
                <a:extLst>
                  <a:ext uri="{FF2B5EF4-FFF2-40B4-BE49-F238E27FC236}">
                    <a16:creationId xmlns:a16="http://schemas.microsoft.com/office/drawing/2014/main" id="{4B547D6D-25C0-4225-8A42-CBFF8719FF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784"/>
                <a:ext cx="115" cy="173"/>
                <a:chOff x="396" y="2460"/>
                <a:chExt cx="173" cy="173"/>
              </a:xfrm>
            </p:grpSpPr>
            <p:sp>
              <p:nvSpPr>
                <p:cNvPr id="12349" name="Oval 69" descr="5%">
                  <a:extLst>
                    <a:ext uri="{FF2B5EF4-FFF2-40B4-BE49-F238E27FC236}">
                      <a16:creationId xmlns:a16="http://schemas.microsoft.com/office/drawing/2014/main" id="{39A60E4A-7D95-45DD-8C54-23B44EE94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" y="2460"/>
                  <a:ext cx="173" cy="173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50" name="Oval 70">
                  <a:extLst>
                    <a:ext uri="{FF2B5EF4-FFF2-40B4-BE49-F238E27FC236}">
                      <a16:creationId xmlns:a16="http://schemas.microsoft.com/office/drawing/2014/main" id="{AB5B4894-A3C2-47C5-A903-C35E2E024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" y="2508"/>
                  <a:ext cx="72" cy="72"/>
                </a:xfrm>
                <a:prstGeom prst="ellipse">
                  <a:avLst/>
                </a:prstGeom>
                <a:solidFill>
                  <a:srgbClr val="490BE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348" name="Freeform 71">
                <a:extLst>
                  <a:ext uri="{FF2B5EF4-FFF2-40B4-BE49-F238E27FC236}">
                    <a16:creationId xmlns:a16="http://schemas.microsoft.com/office/drawing/2014/main" id="{6A51B339-1651-4F0C-BD7A-8311E7AF4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2964"/>
                <a:ext cx="95" cy="372"/>
              </a:xfrm>
              <a:custGeom>
                <a:avLst/>
                <a:gdLst>
                  <a:gd name="T0" fmla="*/ 39 w 95"/>
                  <a:gd name="T1" fmla="*/ 0 h 372"/>
                  <a:gd name="T2" fmla="*/ 89 w 95"/>
                  <a:gd name="T3" fmla="*/ 72 h 372"/>
                  <a:gd name="T4" fmla="*/ 5 w 95"/>
                  <a:gd name="T5" fmla="*/ 156 h 372"/>
                  <a:gd name="T6" fmla="*/ 60 w 95"/>
                  <a:gd name="T7" fmla="*/ 242 h 372"/>
                  <a:gd name="T8" fmla="*/ 18 w 95"/>
                  <a:gd name="T9" fmla="*/ 345 h 372"/>
                  <a:gd name="T10" fmla="*/ 17 w 95"/>
                  <a:gd name="T11" fmla="*/ 372 h 3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372"/>
                  <a:gd name="T20" fmla="*/ 95 w 95"/>
                  <a:gd name="T21" fmla="*/ 372 h 3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372">
                    <a:moveTo>
                      <a:pt x="39" y="0"/>
                    </a:moveTo>
                    <a:cubicBezTo>
                      <a:pt x="47" y="12"/>
                      <a:pt x="95" y="46"/>
                      <a:pt x="89" y="72"/>
                    </a:cubicBezTo>
                    <a:cubicBezTo>
                      <a:pt x="83" y="98"/>
                      <a:pt x="10" y="128"/>
                      <a:pt x="5" y="156"/>
                    </a:cubicBezTo>
                    <a:cubicBezTo>
                      <a:pt x="0" y="184"/>
                      <a:pt x="58" y="211"/>
                      <a:pt x="60" y="242"/>
                    </a:cubicBezTo>
                    <a:cubicBezTo>
                      <a:pt x="62" y="273"/>
                      <a:pt x="25" y="324"/>
                      <a:pt x="18" y="345"/>
                    </a:cubicBezTo>
                    <a:cubicBezTo>
                      <a:pt x="11" y="366"/>
                      <a:pt x="17" y="367"/>
                      <a:pt x="17" y="37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342" name="Group 72">
              <a:extLst>
                <a:ext uri="{FF2B5EF4-FFF2-40B4-BE49-F238E27FC236}">
                  <a16:creationId xmlns:a16="http://schemas.microsoft.com/office/drawing/2014/main" id="{BC3395F1-1786-467B-93A3-2F0ACF10BC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579"/>
              <a:ext cx="144" cy="624"/>
              <a:chOff x="2928" y="2784"/>
              <a:chExt cx="126" cy="552"/>
            </a:xfrm>
          </p:grpSpPr>
          <p:grpSp>
            <p:nvGrpSpPr>
              <p:cNvPr id="12343" name="Group 73">
                <a:extLst>
                  <a:ext uri="{FF2B5EF4-FFF2-40B4-BE49-F238E27FC236}">
                    <a16:creationId xmlns:a16="http://schemas.microsoft.com/office/drawing/2014/main" id="{37C0E0DE-EB42-4C3F-BC3C-465866FFEC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2784"/>
                <a:ext cx="115" cy="173"/>
                <a:chOff x="396" y="2460"/>
                <a:chExt cx="173" cy="173"/>
              </a:xfrm>
            </p:grpSpPr>
            <p:sp>
              <p:nvSpPr>
                <p:cNvPr id="12345" name="Oval 74" descr="5%">
                  <a:extLst>
                    <a:ext uri="{FF2B5EF4-FFF2-40B4-BE49-F238E27FC236}">
                      <a16:creationId xmlns:a16="http://schemas.microsoft.com/office/drawing/2014/main" id="{021FBF3F-D130-446D-99EA-E8CAF2C702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" y="2460"/>
                  <a:ext cx="173" cy="173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46" name="Oval 75">
                  <a:extLst>
                    <a:ext uri="{FF2B5EF4-FFF2-40B4-BE49-F238E27FC236}">
                      <a16:creationId xmlns:a16="http://schemas.microsoft.com/office/drawing/2014/main" id="{8436DFED-D0B9-452D-BF6D-B1A1296D40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" y="2508"/>
                  <a:ext cx="72" cy="72"/>
                </a:xfrm>
                <a:prstGeom prst="ellipse">
                  <a:avLst/>
                </a:prstGeom>
                <a:solidFill>
                  <a:srgbClr val="490BE3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344" name="Freeform 76">
                <a:extLst>
                  <a:ext uri="{FF2B5EF4-FFF2-40B4-BE49-F238E27FC236}">
                    <a16:creationId xmlns:a16="http://schemas.microsoft.com/office/drawing/2014/main" id="{9C4439AD-D849-439B-8706-E957C0324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2964"/>
                <a:ext cx="95" cy="372"/>
              </a:xfrm>
              <a:custGeom>
                <a:avLst/>
                <a:gdLst>
                  <a:gd name="T0" fmla="*/ 39 w 95"/>
                  <a:gd name="T1" fmla="*/ 0 h 372"/>
                  <a:gd name="T2" fmla="*/ 89 w 95"/>
                  <a:gd name="T3" fmla="*/ 72 h 372"/>
                  <a:gd name="T4" fmla="*/ 5 w 95"/>
                  <a:gd name="T5" fmla="*/ 156 h 372"/>
                  <a:gd name="T6" fmla="*/ 60 w 95"/>
                  <a:gd name="T7" fmla="*/ 242 h 372"/>
                  <a:gd name="T8" fmla="*/ 18 w 95"/>
                  <a:gd name="T9" fmla="*/ 345 h 372"/>
                  <a:gd name="T10" fmla="*/ 17 w 95"/>
                  <a:gd name="T11" fmla="*/ 372 h 3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372"/>
                  <a:gd name="T20" fmla="*/ 95 w 95"/>
                  <a:gd name="T21" fmla="*/ 372 h 3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372">
                    <a:moveTo>
                      <a:pt x="39" y="0"/>
                    </a:moveTo>
                    <a:cubicBezTo>
                      <a:pt x="47" y="12"/>
                      <a:pt x="95" y="46"/>
                      <a:pt x="89" y="72"/>
                    </a:cubicBezTo>
                    <a:cubicBezTo>
                      <a:pt x="83" y="98"/>
                      <a:pt x="10" y="128"/>
                      <a:pt x="5" y="156"/>
                    </a:cubicBezTo>
                    <a:cubicBezTo>
                      <a:pt x="0" y="184"/>
                      <a:pt x="58" y="211"/>
                      <a:pt x="60" y="242"/>
                    </a:cubicBezTo>
                    <a:cubicBezTo>
                      <a:pt x="62" y="273"/>
                      <a:pt x="25" y="324"/>
                      <a:pt x="18" y="345"/>
                    </a:cubicBezTo>
                    <a:cubicBezTo>
                      <a:pt x="11" y="366"/>
                      <a:pt x="17" y="367"/>
                      <a:pt x="17" y="37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7958" name="Text Box 86">
            <a:extLst>
              <a:ext uri="{FF2B5EF4-FFF2-40B4-BE49-F238E27FC236}">
                <a16:creationId xmlns:a16="http://schemas.microsoft.com/office/drawing/2014/main" id="{509E5D89-DB4F-4271-8FD1-B19DAD8C1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085850"/>
            <a:ext cx="1728788" cy="400050"/>
          </a:xfrm>
          <a:prstGeom prst="rect">
            <a:avLst/>
          </a:prstGeom>
          <a:solidFill>
            <a:srgbClr val="D1FFD1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black"/>
                </a:solidFill>
              </a:rPr>
              <a:t>Tế bào mầm</a:t>
            </a:r>
          </a:p>
        </p:txBody>
      </p:sp>
      <p:sp>
        <p:nvSpPr>
          <p:cNvPr id="12315" name="Text Box 91" descr="5%">
            <a:extLst>
              <a:ext uri="{FF2B5EF4-FFF2-40B4-BE49-F238E27FC236}">
                <a16:creationId xmlns:a16="http://schemas.microsoft.com/office/drawing/2014/main" id="{CD475E74-D421-4BD0-A5AB-E2049A73B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57201"/>
            <a:ext cx="4171950" cy="3968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black"/>
                </a:solidFill>
              </a:rPr>
              <a:t>           Sự phát sinh giao tử đực</a:t>
            </a:r>
          </a:p>
        </p:txBody>
      </p:sp>
      <p:sp>
        <p:nvSpPr>
          <p:cNvPr id="207964" name="Text Box 92">
            <a:extLst>
              <a:ext uri="{FF2B5EF4-FFF2-40B4-BE49-F238E27FC236}">
                <a16:creationId xmlns:a16="http://schemas.microsoft.com/office/drawing/2014/main" id="{F26F1B00-DBBB-4C30-AC4C-E8A71C7CC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3657600"/>
            <a:ext cx="1508125" cy="400050"/>
          </a:xfrm>
          <a:prstGeom prst="rect">
            <a:avLst/>
          </a:prstGeom>
          <a:solidFill>
            <a:srgbClr val="75009E"/>
          </a:solidFill>
          <a:ln w="9525">
            <a:solidFill>
              <a:srgbClr val="F5EF6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  <a:cs typeface="Times New Roman" panose="02020603050405020304" pitchFamily="18" charset="0"/>
              </a:rPr>
              <a:t>Giảm phân 1</a:t>
            </a:r>
          </a:p>
        </p:txBody>
      </p:sp>
      <p:sp>
        <p:nvSpPr>
          <p:cNvPr id="207965" name="Text Box 93">
            <a:extLst>
              <a:ext uri="{FF2B5EF4-FFF2-40B4-BE49-F238E27FC236}">
                <a16:creationId xmlns:a16="http://schemas.microsoft.com/office/drawing/2014/main" id="{287D69A7-4E23-4F73-AC06-D81216EFF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4899025"/>
            <a:ext cx="1573213" cy="400050"/>
          </a:xfrm>
          <a:prstGeom prst="rect">
            <a:avLst/>
          </a:prstGeom>
          <a:solidFill>
            <a:srgbClr val="75009E"/>
          </a:solidFill>
          <a:ln w="9525">
            <a:solidFill>
              <a:srgbClr val="F5EF6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  <a:cs typeface="Times New Roman" panose="02020603050405020304" pitchFamily="18" charset="0"/>
              </a:rPr>
              <a:t> Giảm phân 2</a:t>
            </a:r>
          </a:p>
        </p:txBody>
      </p:sp>
      <p:sp>
        <p:nvSpPr>
          <p:cNvPr id="207966" name="Text Box 94">
            <a:extLst>
              <a:ext uri="{FF2B5EF4-FFF2-40B4-BE49-F238E27FC236}">
                <a16:creationId xmlns:a16="http://schemas.microsoft.com/office/drawing/2014/main" id="{48506003-5C81-4099-8D88-F8000C96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6396038"/>
            <a:ext cx="1384300" cy="400050"/>
          </a:xfrm>
          <a:prstGeom prst="rect">
            <a:avLst/>
          </a:prstGeom>
          <a:solidFill>
            <a:srgbClr val="D1FFD1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black"/>
                </a:solidFill>
                <a:cs typeface="Times New Roman" panose="02020603050405020304" pitchFamily="18" charset="0"/>
              </a:rPr>
              <a:t>Tinh trùng</a:t>
            </a:r>
          </a:p>
        </p:txBody>
      </p:sp>
      <p:sp>
        <p:nvSpPr>
          <p:cNvPr id="207967" name="Text Box 95">
            <a:extLst>
              <a:ext uri="{FF2B5EF4-FFF2-40B4-BE49-F238E27FC236}">
                <a16:creationId xmlns:a16="http://schemas.microsoft.com/office/drawing/2014/main" id="{9467374F-B09C-4471-9C3A-C617FA6DF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402388"/>
            <a:ext cx="1524000" cy="400050"/>
          </a:xfrm>
          <a:prstGeom prst="rect">
            <a:avLst/>
          </a:prstGeom>
          <a:solidFill>
            <a:srgbClr val="D1FFD1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black"/>
                </a:solidFill>
              </a:rPr>
              <a:t>4 tế bào con</a:t>
            </a:r>
          </a:p>
        </p:txBody>
      </p:sp>
      <p:sp>
        <p:nvSpPr>
          <p:cNvPr id="207968" name="Text Box 96" descr="Bouquet">
            <a:extLst>
              <a:ext uri="{FF2B5EF4-FFF2-40B4-BE49-F238E27FC236}">
                <a16:creationId xmlns:a16="http://schemas.microsoft.com/office/drawing/2014/main" id="{AD27E575-9711-4D5C-B2BD-5F318ADE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566988"/>
            <a:ext cx="3505200" cy="156966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</a:rPr>
              <a:t>+ Qua giảm phân 1 Tinh bào bậc 1 cho 2 tinh bào bậc 2.</a:t>
            </a:r>
          </a:p>
        </p:txBody>
      </p:sp>
      <p:sp>
        <p:nvSpPr>
          <p:cNvPr id="207969" name="Text Box 97" descr="Canvas">
            <a:extLst>
              <a:ext uri="{FF2B5EF4-FFF2-40B4-BE49-F238E27FC236}">
                <a16:creationId xmlns:a16="http://schemas.microsoft.com/office/drawing/2014/main" id="{779413C2-2B76-4516-961E-A10759986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14601"/>
            <a:ext cx="3581400" cy="255454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</a:rPr>
              <a:t>+ Qua giảm phân 2 mỗi tinh bào bậc 2 cho 2 tinh tử, các tinh  tử phát triển thành tinh trùng.</a:t>
            </a:r>
          </a:p>
        </p:txBody>
      </p:sp>
      <p:grpSp>
        <p:nvGrpSpPr>
          <p:cNvPr id="23" name="Group 101">
            <a:extLst>
              <a:ext uri="{FF2B5EF4-FFF2-40B4-BE49-F238E27FC236}">
                <a16:creationId xmlns:a16="http://schemas.microsoft.com/office/drawing/2014/main" id="{0C82C418-40E1-4232-B787-A769795EB3C9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910013"/>
            <a:ext cx="3581400" cy="2062162"/>
            <a:chOff x="96" y="3456"/>
            <a:chExt cx="2064" cy="1299"/>
          </a:xfrm>
        </p:grpSpPr>
        <p:sp>
          <p:nvSpPr>
            <p:cNvPr id="12337" name="Text Box 98" descr="Water droplets">
              <a:extLst>
                <a:ext uri="{FF2B5EF4-FFF2-40B4-BE49-F238E27FC236}">
                  <a16:creationId xmlns:a16="http://schemas.microsoft.com/office/drawing/2014/main" id="{AAE1091E-1502-49EE-8EBD-2A1F4DB69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456"/>
              <a:ext cx="2064" cy="1299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  <a:latin typeface=".VnTime" panose="020B7200000000000000" pitchFamily="34" charset="0"/>
                </a:rPr>
                <a:t>     </a:t>
              </a:r>
              <a:r>
                <a:rPr lang="en-US" altLang="en-US" sz="3200">
                  <a:solidFill>
                    <a:prstClr val="black"/>
                  </a:solidFill>
                </a:rPr>
                <a:t>Từ  mỗi tinh bào bậc1 qua giảm phân cho </a:t>
              </a:r>
              <a:r>
                <a:rPr lang="en-US" altLang="en-US" sz="3200">
                  <a:solidFill>
                    <a:srgbClr val="FF0000"/>
                  </a:solidFill>
                </a:rPr>
                <a:t>4</a:t>
              </a:r>
              <a:r>
                <a:rPr lang="en-US" altLang="en-US" sz="3200">
                  <a:solidFill>
                    <a:prstClr val="black"/>
                  </a:solidFill>
                </a:rPr>
                <a:t> tinh trùng( 4 giao tử )</a:t>
              </a:r>
            </a:p>
          </p:txBody>
        </p:sp>
        <p:sp>
          <p:nvSpPr>
            <p:cNvPr id="12338" name="Line 99">
              <a:extLst>
                <a:ext uri="{FF2B5EF4-FFF2-40B4-BE49-F238E27FC236}">
                  <a16:creationId xmlns:a16="http://schemas.microsoft.com/office/drawing/2014/main" id="{71D7A60B-2AC9-44D9-AEB6-C27155225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3648"/>
              <a:ext cx="24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7972" name="Text Box 100" descr="Parchment">
            <a:extLst>
              <a:ext uri="{FF2B5EF4-FFF2-40B4-BE49-F238E27FC236}">
                <a16:creationId xmlns:a16="http://schemas.microsoft.com/office/drawing/2014/main" id="{114A587A-86D3-429D-A2CE-520D960DE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84151"/>
            <a:ext cx="3581400" cy="255587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</a:rPr>
              <a:t>+ Tế bào mầm nguyên phân liên tiếp nhiều lần tạo ra nhiều tinh nguyên bào.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0B277E-08D7-4FCA-9B19-523F4DB96790}"/>
              </a:ext>
            </a:extLst>
          </p:cNvPr>
          <p:cNvCxnSpPr/>
          <p:nvPr/>
        </p:nvCxnSpPr>
        <p:spPr>
          <a:xfrm>
            <a:off x="5486400" y="184150"/>
            <a:ext cx="0" cy="66182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Text Box 79">
            <a:extLst>
              <a:ext uri="{FF2B5EF4-FFF2-40B4-BE49-F238E27FC236}">
                <a16:creationId xmlns:a16="http://schemas.microsoft.com/office/drawing/2014/main" id="{BDB3C41C-B392-4646-8AF1-3A9F1407B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9" y="4343400"/>
            <a:ext cx="166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62F00"/>
                </a:solidFill>
              </a:rPr>
              <a:t>Giảm phân</a:t>
            </a:r>
          </a:p>
        </p:txBody>
      </p:sp>
      <p:sp>
        <p:nvSpPr>
          <p:cNvPr id="95" name="Text Box 80">
            <a:extLst>
              <a:ext uri="{FF2B5EF4-FFF2-40B4-BE49-F238E27FC236}">
                <a16:creationId xmlns:a16="http://schemas.microsoft.com/office/drawing/2014/main" id="{92C1C83A-3D65-4E00-932B-0D7D03710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9" y="142876"/>
            <a:ext cx="18261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6A68"/>
                </a:solidFill>
              </a:rPr>
              <a:t>Tế bào mầm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       (2n)</a:t>
            </a:r>
          </a:p>
        </p:txBody>
      </p:sp>
      <p:sp>
        <p:nvSpPr>
          <p:cNvPr id="96" name="Text Box 81">
            <a:extLst>
              <a:ext uri="{FF2B5EF4-FFF2-40B4-BE49-F238E27FC236}">
                <a16:creationId xmlns:a16="http://schemas.microsoft.com/office/drawing/2014/main" id="{5459F8B9-B4BD-4FC5-B0FA-AA83AD57B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9" y="1757363"/>
            <a:ext cx="2403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990099"/>
                </a:solidFill>
              </a:rPr>
              <a:t>Tinh nguyên bào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</a:rPr>
              <a:t>        </a:t>
            </a:r>
            <a:r>
              <a:rPr lang="en-US" altLang="en-US">
                <a:solidFill>
                  <a:prstClr val="black"/>
                </a:solidFill>
              </a:rPr>
              <a:t>(2n)</a:t>
            </a:r>
          </a:p>
        </p:txBody>
      </p:sp>
      <p:sp>
        <p:nvSpPr>
          <p:cNvPr id="97" name="Text Box 82">
            <a:extLst>
              <a:ext uri="{FF2B5EF4-FFF2-40B4-BE49-F238E27FC236}">
                <a16:creationId xmlns:a16="http://schemas.microsoft.com/office/drawing/2014/main" id="{1BAE5B4B-1293-44DD-A388-2FED7CF5E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1"/>
            <a:ext cx="21435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990099"/>
                </a:solidFill>
              </a:rPr>
              <a:t>Tinh bào bậc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</a:rPr>
              <a:t>        </a:t>
            </a:r>
            <a:r>
              <a:rPr lang="en-US" altLang="en-US">
                <a:solidFill>
                  <a:prstClr val="black"/>
                </a:solidFill>
              </a:rPr>
              <a:t>(2n)</a:t>
            </a:r>
          </a:p>
        </p:txBody>
      </p:sp>
      <p:sp>
        <p:nvSpPr>
          <p:cNvPr id="98" name="Text Box 83">
            <a:extLst>
              <a:ext uri="{FF2B5EF4-FFF2-40B4-BE49-F238E27FC236}">
                <a16:creationId xmlns:a16="http://schemas.microsoft.com/office/drawing/2014/main" id="{6D52962E-E017-4F93-898B-79F5D50BD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172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E70FE7"/>
                </a:solidFill>
              </a:rPr>
              <a:t>4 tinh trùng</a:t>
            </a:r>
            <a:r>
              <a:rPr lang="en-US" altLang="en-US">
                <a:solidFill>
                  <a:prstClr val="black"/>
                </a:solidFill>
              </a:rPr>
              <a:t>    (n)</a:t>
            </a:r>
          </a:p>
        </p:txBody>
      </p:sp>
      <p:sp>
        <p:nvSpPr>
          <p:cNvPr id="99" name="Line 84">
            <a:extLst>
              <a:ext uri="{FF2B5EF4-FFF2-40B4-BE49-F238E27FC236}">
                <a16:creationId xmlns:a16="http://schemas.microsoft.com/office/drawing/2014/main" id="{66203A8F-8F2A-4C79-B4C8-51FCCC6B1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3600" y="885825"/>
            <a:ext cx="0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0" name="Line 85">
            <a:extLst>
              <a:ext uri="{FF2B5EF4-FFF2-40B4-BE49-F238E27FC236}">
                <a16:creationId xmlns:a16="http://schemas.microsoft.com/office/drawing/2014/main" id="{11AB6A06-2E37-4462-9A61-AC5574B68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0914" y="2532064"/>
            <a:ext cx="14287" cy="973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1" name="Text Box 86">
            <a:extLst>
              <a:ext uri="{FF2B5EF4-FFF2-40B4-BE49-F238E27FC236}">
                <a16:creationId xmlns:a16="http://schemas.microsoft.com/office/drawing/2014/main" id="{82E6EECB-933A-40A9-A5EE-D07547D67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4" y="865188"/>
            <a:ext cx="1323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62F00"/>
                </a:solidFill>
              </a:rPr>
              <a:t>Nguyên phân</a:t>
            </a:r>
          </a:p>
        </p:txBody>
      </p:sp>
      <p:sp>
        <p:nvSpPr>
          <p:cNvPr id="102" name="Text Box 87">
            <a:extLst>
              <a:ext uri="{FF2B5EF4-FFF2-40B4-BE49-F238E27FC236}">
                <a16:creationId xmlns:a16="http://schemas.microsoft.com/office/drawing/2014/main" id="{E09EE5B8-223E-4A3F-ABAE-2059595E8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6" y="2938463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62F00"/>
                </a:solidFill>
              </a:rPr>
              <a:t>Phát triển</a:t>
            </a:r>
          </a:p>
        </p:txBody>
      </p:sp>
      <p:sp>
        <p:nvSpPr>
          <p:cNvPr id="103" name="Line 88">
            <a:extLst>
              <a:ext uri="{FF2B5EF4-FFF2-40B4-BE49-F238E27FC236}">
                <a16:creationId xmlns:a16="http://schemas.microsoft.com/office/drawing/2014/main" id="{905F8AAE-1C80-4E1E-B8CC-82740905B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0914" y="4419600"/>
            <a:ext cx="142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82">
            <a:extLst>
              <a:ext uri="{FF2B5EF4-FFF2-40B4-BE49-F238E27FC236}">
                <a16:creationId xmlns:a16="http://schemas.microsoft.com/office/drawing/2014/main" id="{F1B33301-886F-4A6A-B5FE-27DC16397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53001"/>
            <a:ext cx="21435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990099"/>
                </a:solidFill>
              </a:rPr>
              <a:t>Tinh bào bậc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</a:rPr>
              <a:t>        </a:t>
            </a:r>
            <a:r>
              <a:rPr lang="en-US" altLang="en-US">
                <a:solidFill>
                  <a:prstClr val="black"/>
                </a:solidFill>
              </a:rPr>
              <a:t>(n)</a:t>
            </a:r>
          </a:p>
        </p:txBody>
      </p:sp>
      <p:sp>
        <p:nvSpPr>
          <p:cNvPr id="12" name="Line 88">
            <a:extLst>
              <a:ext uri="{FF2B5EF4-FFF2-40B4-BE49-F238E27FC236}">
                <a16:creationId xmlns:a16="http://schemas.microsoft.com/office/drawing/2014/main" id="{5375EE74-2EF8-4911-8B80-9B934F877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715000"/>
            <a:ext cx="142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7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0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7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7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10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0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500"/>
                                        <p:tgtEl>
                                          <p:spTgt spid="20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7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7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0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20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07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07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500"/>
                                        <p:tgtEl>
                                          <p:spTgt spid="20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7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7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0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20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207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20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07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07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/>
      <p:bldP spid="207881" grpId="0"/>
      <p:bldP spid="207882" grpId="0"/>
      <p:bldP spid="207883" grpId="0"/>
      <p:bldP spid="207889" grpId="0" animBg="1"/>
      <p:bldP spid="207890" grpId="0" animBg="1"/>
      <p:bldP spid="207896" grpId="0" animBg="1"/>
      <p:bldP spid="207901" grpId="0" animBg="1"/>
      <p:bldP spid="207958" grpId="0" animBg="1"/>
      <p:bldP spid="207964" grpId="0" animBg="1"/>
      <p:bldP spid="207965" grpId="0" animBg="1"/>
      <p:bldP spid="207966" grpId="0" animBg="1"/>
      <p:bldP spid="207967" grpId="0" animBg="1"/>
      <p:bldP spid="207967" grpId="1" animBg="1"/>
      <p:bldP spid="207968" grpId="0" animBg="1"/>
      <p:bldP spid="207968" grpId="1" animBg="1"/>
      <p:bldP spid="207969" grpId="0" animBg="1"/>
      <p:bldP spid="207969" grpId="1" animBg="1"/>
      <p:bldP spid="207972" grpId="0" animBg="1"/>
      <p:bldP spid="95" grpId="0"/>
      <p:bldP spid="96" grpId="0"/>
      <p:bldP spid="97" grpId="0"/>
      <p:bldP spid="98" grpId="0"/>
      <p:bldP spid="101" grpId="0"/>
      <p:bldP spid="10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7">
            <a:extLst>
              <a:ext uri="{FF2B5EF4-FFF2-40B4-BE49-F238E27FC236}">
                <a16:creationId xmlns:a16="http://schemas.microsoft.com/office/drawing/2014/main" id="{9AE1AA9C-076D-4E66-96AD-7946F8FAEBED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552575"/>
            <a:ext cx="457200" cy="457200"/>
            <a:chOff x="528" y="1584"/>
            <a:chExt cx="384" cy="384"/>
          </a:xfrm>
        </p:grpSpPr>
        <p:sp>
          <p:nvSpPr>
            <p:cNvPr id="14475" name="Oval 8">
              <a:extLst>
                <a:ext uri="{FF2B5EF4-FFF2-40B4-BE49-F238E27FC236}">
                  <a16:creationId xmlns:a16="http://schemas.microsoft.com/office/drawing/2014/main" id="{8EFF559E-C998-43C1-86DB-8D39AA17F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476" name="Oval 9">
              <a:extLst>
                <a:ext uri="{FF2B5EF4-FFF2-40B4-BE49-F238E27FC236}">
                  <a16:creationId xmlns:a16="http://schemas.microsoft.com/office/drawing/2014/main" id="{AE2DE784-F8D8-4525-A11E-5E26B7B3B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39" name="Text Box 10">
            <a:extLst>
              <a:ext uri="{FF2B5EF4-FFF2-40B4-BE49-F238E27FC236}">
                <a16:creationId xmlns:a16="http://schemas.microsoft.com/office/drawing/2014/main" id="{0813C13F-EE38-4A8F-BB9A-6BCB47E00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6002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2n</a:t>
            </a:r>
          </a:p>
        </p:txBody>
      </p:sp>
      <p:sp>
        <p:nvSpPr>
          <p:cNvPr id="14340" name="Line 11">
            <a:extLst>
              <a:ext uri="{FF2B5EF4-FFF2-40B4-BE49-F238E27FC236}">
                <a16:creationId xmlns:a16="http://schemas.microsoft.com/office/drawing/2014/main" id="{40FD5556-3784-4269-A742-E6F67997F8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2085975"/>
            <a:ext cx="2286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41" name="Line 12">
            <a:extLst>
              <a:ext uri="{FF2B5EF4-FFF2-40B4-BE49-F238E27FC236}">
                <a16:creationId xmlns:a16="http://schemas.microsoft.com/office/drawing/2014/main" id="{37836D36-BB95-4A8F-AD97-8E472E581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2850" y="2047875"/>
            <a:ext cx="533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342" name="Group 13">
            <a:extLst>
              <a:ext uri="{FF2B5EF4-FFF2-40B4-BE49-F238E27FC236}">
                <a16:creationId xmlns:a16="http://schemas.microsoft.com/office/drawing/2014/main" id="{CFB597A4-9D00-4266-8488-EE00A52DB495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466975"/>
            <a:ext cx="457200" cy="457200"/>
            <a:chOff x="528" y="1584"/>
            <a:chExt cx="384" cy="384"/>
          </a:xfrm>
        </p:grpSpPr>
        <p:sp>
          <p:nvSpPr>
            <p:cNvPr id="14473" name="Oval 14">
              <a:extLst>
                <a:ext uri="{FF2B5EF4-FFF2-40B4-BE49-F238E27FC236}">
                  <a16:creationId xmlns:a16="http://schemas.microsoft.com/office/drawing/2014/main" id="{20059DEB-EB4E-4E7A-8F7A-BE73BD4EE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474" name="Oval 15">
              <a:extLst>
                <a:ext uri="{FF2B5EF4-FFF2-40B4-BE49-F238E27FC236}">
                  <a16:creationId xmlns:a16="http://schemas.microsoft.com/office/drawing/2014/main" id="{AABC7E0A-0443-482E-82F5-DB86BF28E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43" name="Text Box 17">
            <a:extLst>
              <a:ext uri="{FF2B5EF4-FFF2-40B4-BE49-F238E27FC236}">
                <a16:creationId xmlns:a16="http://schemas.microsoft.com/office/drawing/2014/main" id="{9A818E34-A225-40F6-9707-A23B39487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304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2n</a:t>
            </a:r>
          </a:p>
        </p:txBody>
      </p:sp>
      <p:grpSp>
        <p:nvGrpSpPr>
          <p:cNvPr id="14344" name="Group 18">
            <a:extLst>
              <a:ext uri="{FF2B5EF4-FFF2-40B4-BE49-F238E27FC236}">
                <a16:creationId xmlns:a16="http://schemas.microsoft.com/office/drawing/2014/main" id="{D1B38078-14A8-48EF-A7ED-3DD9EB01B0D5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466975"/>
            <a:ext cx="457200" cy="457200"/>
            <a:chOff x="528" y="1584"/>
            <a:chExt cx="384" cy="384"/>
          </a:xfrm>
        </p:grpSpPr>
        <p:sp>
          <p:nvSpPr>
            <p:cNvPr id="14471" name="Oval 19">
              <a:extLst>
                <a:ext uri="{FF2B5EF4-FFF2-40B4-BE49-F238E27FC236}">
                  <a16:creationId xmlns:a16="http://schemas.microsoft.com/office/drawing/2014/main" id="{EE6828A9-B49A-4F99-B81C-9194CA562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472" name="Oval 20">
              <a:extLst>
                <a:ext uri="{FF2B5EF4-FFF2-40B4-BE49-F238E27FC236}">
                  <a16:creationId xmlns:a16="http://schemas.microsoft.com/office/drawing/2014/main" id="{83781E29-8707-4A52-BC1C-F5AF4B5AC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45" name="Text Box 21">
            <a:extLst>
              <a:ext uri="{FF2B5EF4-FFF2-40B4-BE49-F238E27FC236}">
                <a16:creationId xmlns:a16="http://schemas.microsoft.com/office/drawing/2014/main" id="{AC45C173-4535-4D31-A448-8F79E66A0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304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2n</a:t>
            </a:r>
          </a:p>
        </p:txBody>
      </p:sp>
      <p:sp>
        <p:nvSpPr>
          <p:cNvPr id="14346" name="Text Box 26">
            <a:extLst>
              <a:ext uri="{FF2B5EF4-FFF2-40B4-BE49-F238E27FC236}">
                <a16:creationId xmlns:a16="http://schemas.microsoft.com/office/drawing/2014/main" id="{3C05453A-0C08-430D-A106-587DA5C75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78075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Noãn nguyên bào</a:t>
            </a:r>
          </a:p>
        </p:txBody>
      </p:sp>
      <p:sp>
        <p:nvSpPr>
          <p:cNvPr id="14347" name="Line 27">
            <a:extLst>
              <a:ext uri="{FF2B5EF4-FFF2-40B4-BE49-F238E27FC236}">
                <a16:creationId xmlns:a16="http://schemas.microsoft.com/office/drawing/2014/main" id="{C824C9F2-0A3D-4AAB-B5B9-3767149A6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000375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348" name="Group 28">
            <a:extLst>
              <a:ext uri="{FF2B5EF4-FFF2-40B4-BE49-F238E27FC236}">
                <a16:creationId xmlns:a16="http://schemas.microsoft.com/office/drawing/2014/main" id="{AC3C5E4B-8679-4E24-AEE4-9D29ECEA58E7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381375"/>
            <a:ext cx="457200" cy="457200"/>
            <a:chOff x="528" y="1584"/>
            <a:chExt cx="384" cy="384"/>
          </a:xfrm>
        </p:grpSpPr>
        <p:sp>
          <p:nvSpPr>
            <p:cNvPr id="14469" name="Oval 29">
              <a:extLst>
                <a:ext uri="{FF2B5EF4-FFF2-40B4-BE49-F238E27FC236}">
                  <a16:creationId xmlns:a16="http://schemas.microsoft.com/office/drawing/2014/main" id="{2F7834D4-183F-4D8E-937F-86570BB68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470" name="Oval 30">
              <a:extLst>
                <a:ext uri="{FF2B5EF4-FFF2-40B4-BE49-F238E27FC236}">
                  <a16:creationId xmlns:a16="http://schemas.microsoft.com/office/drawing/2014/main" id="{0B906B2C-A75F-4253-BA8A-10104D3FE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49" name="Text Box 31">
            <a:extLst>
              <a:ext uri="{FF2B5EF4-FFF2-40B4-BE49-F238E27FC236}">
                <a16:creationId xmlns:a16="http://schemas.microsoft.com/office/drawing/2014/main" id="{59304FB1-0471-42D1-92DF-AEB9099C5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216275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Noãn bào bậc 1</a:t>
            </a:r>
          </a:p>
        </p:txBody>
      </p:sp>
      <p:sp>
        <p:nvSpPr>
          <p:cNvPr id="14350" name="Text Box 32">
            <a:extLst>
              <a:ext uri="{FF2B5EF4-FFF2-40B4-BE49-F238E27FC236}">
                <a16:creationId xmlns:a16="http://schemas.microsoft.com/office/drawing/2014/main" id="{A7218CA6-C83F-48AA-8451-33018EF2A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4575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2n</a:t>
            </a:r>
          </a:p>
        </p:txBody>
      </p:sp>
      <p:sp>
        <p:nvSpPr>
          <p:cNvPr id="14351" name="Line 34">
            <a:extLst>
              <a:ext uri="{FF2B5EF4-FFF2-40B4-BE49-F238E27FC236}">
                <a16:creationId xmlns:a16="http://schemas.microsoft.com/office/drawing/2014/main" id="{F1005982-701C-436D-8273-0F2B0FEC28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3838575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52" name="Line 35">
            <a:extLst>
              <a:ext uri="{FF2B5EF4-FFF2-40B4-BE49-F238E27FC236}">
                <a16:creationId xmlns:a16="http://schemas.microsoft.com/office/drawing/2014/main" id="{AAC94304-F4B4-416D-B67C-4B3621F3C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838575"/>
            <a:ext cx="685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353" name="Group 36">
            <a:extLst>
              <a:ext uri="{FF2B5EF4-FFF2-40B4-BE49-F238E27FC236}">
                <a16:creationId xmlns:a16="http://schemas.microsoft.com/office/drawing/2014/main" id="{331ECA45-630F-402B-95AE-D7B3F1FB3D1A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206875"/>
            <a:ext cx="228600" cy="228600"/>
            <a:chOff x="528" y="1584"/>
            <a:chExt cx="384" cy="384"/>
          </a:xfrm>
        </p:grpSpPr>
        <p:sp>
          <p:nvSpPr>
            <p:cNvPr id="14467" name="Oval 37">
              <a:extLst>
                <a:ext uri="{FF2B5EF4-FFF2-40B4-BE49-F238E27FC236}">
                  <a16:creationId xmlns:a16="http://schemas.microsoft.com/office/drawing/2014/main" id="{927B7CAB-5090-446B-B7DA-316FD8361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468" name="Oval 38">
              <a:extLst>
                <a:ext uri="{FF2B5EF4-FFF2-40B4-BE49-F238E27FC236}">
                  <a16:creationId xmlns:a16="http://schemas.microsoft.com/office/drawing/2014/main" id="{C18A8DA3-DFB4-4484-A753-35C9B1866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54" name="Text Box 39">
            <a:extLst>
              <a:ext uri="{FF2B5EF4-FFF2-40B4-BE49-F238E27FC236}">
                <a16:creationId xmlns:a16="http://schemas.microsoft.com/office/drawing/2014/main" id="{D818551E-ED69-4AC0-A630-A662B3CB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3862388"/>
            <a:ext cx="995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Thể cực thứ 1</a:t>
            </a:r>
          </a:p>
        </p:txBody>
      </p:sp>
      <p:sp>
        <p:nvSpPr>
          <p:cNvPr id="14355" name="Text Box 40">
            <a:extLst>
              <a:ext uri="{FF2B5EF4-FFF2-40B4-BE49-F238E27FC236}">
                <a16:creationId xmlns:a16="http://schemas.microsoft.com/office/drawing/2014/main" id="{83F6F95B-AE1D-4A6D-A28D-32805F14D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4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14356" name="Group 41">
            <a:extLst>
              <a:ext uri="{FF2B5EF4-FFF2-40B4-BE49-F238E27FC236}">
                <a16:creationId xmlns:a16="http://schemas.microsoft.com/office/drawing/2014/main" id="{207B5BD3-C670-4000-9EB8-DBD3D18AA7CE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4067175"/>
            <a:ext cx="609600" cy="533400"/>
            <a:chOff x="528" y="1584"/>
            <a:chExt cx="384" cy="384"/>
          </a:xfrm>
        </p:grpSpPr>
        <p:sp>
          <p:nvSpPr>
            <p:cNvPr id="14465" name="Oval 42">
              <a:extLst>
                <a:ext uri="{FF2B5EF4-FFF2-40B4-BE49-F238E27FC236}">
                  <a16:creationId xmlns:a16="http://schemas.microsoft.com/office/drawing/2014/main" id="{59E938AB-F1F6-4819-8535-204D67ABD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466" name="Oval 43">
              <a:extLst>
                <a:ext uri="{FF2B5EF4-FFF2-40B4-BE49-F238E27FC236}">
                  <a16:creationId xmlns:a16="http://schemas.microsoft.com/office/drawing/2014/main" id="{71202F3F-35EB-4653-BA71-B630C420B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57" name="Text Box 44">
            <a:extLst>
              <a:ext uri="{FF2B5EF4-FFF2-40B4-BE49-F238E27FC236}">
                <a16:creationId xmlns:a16="http://schemas.microsoft.com/office/drawing/2014/main" id="{D5AB5589-DB92-435E-9434-6584C0535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9624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Noãn bào bậc 2</a:t>
            </a:r>
          </a:p>
        </p:txBody>
      </p:sp>
      <p:sp>
        <p:nvSpPr>
          <p:cNvPr id="14358" name="Text Box 45">
            <a:extLst>
              <a:ext uri="{FF2B5EF4-FFF2-40B4-BE49-F238E27FC236}">
                <a16:creationId xmlns:a16="http://schemas.microsoft.com/office/drawing/2014/main" id="{6BBC7C6E-D7EE-42A2-A81A-476321275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1306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4359" name="Line 47">
            <a:extLst>
              <a:ext uri="{FF2B5EF4-FFF2-40B4-BE49-F238E27FC236}">
                <a16:creationId xmlns:a16="http://schemas.microsoft.com/office/drawing/2014/main" id="{306C671E-3168-443F-8B75-28C46B8472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4524375"/>
            <a:ext cx="381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360" name="Group 48">
            <a:extLst>
              <a:ext uri="{FF2B5EF4-FFF2-40B4-BE49-F238E27FC236}">
                <a16:creationId xmlns:a16="http://schemas.microsoft.com/office/drawing/2014/main" id="{4420BFAF-1FD1-41C9-9449-155AA8FF1D85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891088"/>
            <a:ext cx="228600" cy="228600"/>
            <a:chOff x="528" y="1584"/>
            <a:chExt cx="384" cy="384"/>
          </a:xfrm>
        </p:grpSpPr>
        <p:sp>
          <p:nvSpPr>
            <p:cNvPr id="14463" name="Oval 49">
              <a:extLst>
                <a:ext uri="{FF2B5EF4-FFF2-40B4-BE49-F238E27FC236}">
                  <a16:creationId xmlns:a16="http://schemas.microsoft.com/office/drawing/2014/main" id="{A0A4E0AB-40E0-4C9E-AADA-346ECAFB6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464" name="Oval 50">
              <a:extLst>
                <a:ext uri="{FF2B5EF4-FFF2-40B4-BE49-F238E27FC236}">
                  <a16:creationId xmlns:a16="http://schemas.microsoft.com/office/drawing/2014/main" id="{ECBDD738-3578-469F-BB2E-890B72BEE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61" name="Text Box 51">
            <a:extLst>
              <a:ext uri="{FF2B5EF4-FFF2-40B4-BE49-F238E27FC236}">
                <a16:creationId xmlns:a16="http://schemas.microsoft.com/office/drawing/2014/main" id="{6E174F2C-C8E3-4883-84F2-CA3E989F2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814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4362" name="Line 52">
            <a:extLst>
              <a:ext uri="{FF2B5EF4-FFF2-40B4-BE49-F238E27FC236}">
                <a16:creationId xmlns:a16="http://schemas.microsoft.com/office/drawing/2014/main" id="{FB52ABAD-E18C-4DF0-9EE5-25D70AE7C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572000"/>
            <a:ext cx="1524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363" name="Group 53">
            <a:extLst>
              <a:ext uri="{FF2B5EF4-FFF2-40B4-BE49-F238E27FC236}">
                <a16:creationId xmlns:a16="http://schemas.microsoft.com/office/drawing/2014/main" id="{EF136D93-3542-472B-884F-F7984662A1A7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4664075"/>
            <a:ext cx="762000" cy="685800"/>
            <a:chOff x="528" y="1584"/>
            <a:chExt cx="384" cy="384"/>
          </a:xfrm>
        </p:grpSpPr>
        <p:sp>
          <p:nvSpPr>
            <p:cNvPr id="14461" name="Oval 54">
              <a:extLst>
                <a:ext uri="{FF2B5EF4-FFF2-40B4-BE49-F238E27FC236}">
                  <a16:creationId xmlns:a16="http://schemas.microsoft.com/office/drawing/2014/main" id="{2451A943-55C3-43D8-8F44-8B4112098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462" name="Oval 55">
              <a:extLst>
                <a:ext uri="{FF2B5EF4-FFF2-40B4-BE49-F238E27FC236}">
                  <a16:creationId xmlns:a16="http://schemas.microsoft.com/office/drawing/2014/main" id="{9F548813-F141-46DA-B97B-074A662AA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64" name="Text Box 56">
            <a:extLst>
              <a:ext uri="{FF2B5EF4-FFF2-40B4-BE49-F238E27FC236}">
                <a16:creationId xmlns:a16="http://schemas.microsoft.com/office/drawing/2014/main" id="{2C33501A-B5AA-48A5-B616-DA1144A8D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0292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Trứng</a:t>
            </a:r>
          </a:p>
        </p:txBody>
      </p:sp>
      <p:sp>
        <p:nvSpPr>
          <p:cNvPr id="14365" name="Text Box 57">
            <a:extLst>
              <a:ext uri="{FF2B5EF4-FFF2-40B4-BE49-F238E27FC236}">
                <a16:creationId xmlns:a16="http://schemas.microsoft.com/office/drawing/2014/main" id="{2738250B-9BF4-4E73-A0D3-F9E0C3B62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8768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4366" name="Line 58">
            <a:extLst>
              <a:ext uri="{FF2B5EF4-FFF2-40B4-BE49-F238E27FC236}">
                <a16:creationId xmlns:a16="http://schemas.microsoft.com/office/drawing/2014/main" id="{F67BA47B-F2DB-4B0F-B97A-7B44703E52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76450" y="4486275"/>
            <a:ext cx="228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67" name="Line 59">
            <a:extLst>
              <a:ext uri="{FF2B5EF4-FFF2-40B4-BE49-F238E27FC236}">
                <a16:creationId xmlns:a16="http://schemas.microsoft.com/office/drawing/2014/main" id="{BBD893D0-7068-464F-BB56-51AA651131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492625"/>
            <a:ext cx="228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368" name="Group 60">
            <a:extLst>
              <a:ext uri="{FF2B5EF4-FFF2-40B4-BE49-F238E27FC236}">
                <a16:creationId xmlns:a16="http://schemas.microsoft.com/office/drawing/2014/main" id="{610A838F-A22D-4E02-8861-9F9C479B276A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891088"/>
            <a:ext cx="228600" cy="228600"/>
            <a:chOff x="528" y="1584"/>
            <a:chExt cx="384" cy="384"/>
          </a:xfrm>
        </p:grpSpPr>
        <p:sp>
          <p:nvSpPr>
            <p:cNvPr id="14459" name="Oval 61">
              <a:extLst>
                <a:ext uri="{FF2B5EF4-FFF2-40B4-BE49-F238E27FC236}">
                  <a16:creationId xmlns:a16="http://schemas.microsoft.com/office/drawing/2014/main" id="{2E03152A-2439-456F-8166-0408EEA45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460" name="Oval 62">
              <a:extLst>
                <a:ext uri="{FF2B5EF4-FFF2-40B4-BE49-F238E27FC236}">
                  <a16:creationId xmlns:a16="http://schemas.microsoft.com/office/drawing/2014/main" id="{1D808D08-4CED-4FD4-A76E-2C07A5432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69" name="Text Box 66">
            <a:extLst>
              <a:ext uri="{FF2B5EF4-FFF2-40B4-BE49-F238E27FC236}">
                <a16:creationId xmlns:a16="http://schemas.microsoft.com/office/drawing/2014/main" id="{0D81405B-EDF2-48B6-9BD9-19609C45A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8006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14370" name="Group 67">
            <a:extLst>
              <a:ext uri="{FF2B5EF4-FFF2-40B4-BE49-F238E27FC236}">
                <a16:creationId xmlns:a16="http://schemas.microsoft.com/office/drawing/2014/main" id="{734A9B9F-5955-4A46-A76A-66241C86A440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891088"/>
            <a:ext cx="228600" cy="228600"/>
            <a:chOff x="528" y="1584"/>
            <a:chExt cx="384" cy="384"/>
          </a:xfrm>
        </p:grpSpPr>
        <p:sp>
          <p:nvSpPr>
            <p:cNvPr id="14457" name="Oval 68">
              <a:extLst>
                <a:ext uri="{FF2B5EF4-FFF2-40B4-BE49-F238E27FC236}">
                  <a16:creationId xmlns:a16="http://schemas.microsoft.com/office/drawing/2014/main" id="{C225F667-D4B0-4B86-A76E-29F1B1122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458" name="Oval 69">
              <a:extLst>
                <a:ext uri="{FF2B5EF4-FFF2-40B4-BE49-F238E27FC236}">
                  <a16:creationId xmlns:a16="http://schemas.microsoft.com/office/drawing/2014/main" id="{052F64AA-78E2-41B1-A1B0-B795A848D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71" name="Text Box 70">
            <a:extLst>
              <a:ext uri="{FF2B5EF4-FFF2-40B4-BE49-F238E27FC236}">
                <a16:creationId xmlns:a16="http://schemas.microsoft.com/office/drawing/2014/main" id="{A36F3F5A-145E-4EBD-AF21-2084D0540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006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4372" name="Text Box 71">
            <a:extLst>
              <a:ext uri="{FF2B5EF4-FFF2-40B4-BE49-F238E27FC236}">
                <a16:creationId xmlns:a16="http://schemas.microsoft.com/office/drawing/2014/main" id="{3CD023FB-D056-4BAC-A6C8-5699B1A9A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0540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Thể cực thứ 2</a:t>
            </a:r>
          </a:p>
        </p:txBody>
      </p:sp>
      <p:grpSp>
        <p:nvGrpSpPr>
          <p:cNvPr id="14373" name="Group 73">
            <a:extLst>
              <a:ext uri="{FF2B5EF4-FFF2-40B4-BE49-F238E27FC236}">
                <a16:creationId xmlns:a16="http://schemas.microsoft.com/office/drawing/2014/main" id="{B5BD15FD-0633-4022-A0FC-D257240D0754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1463675"/>
            <a:ext cx="457200" cy="457200"/>
            <a:chOff x="528" y="1584"/>
            <a:chExt cx="384" cy="384"/>
          </a:xfrm>
        </p:grpSpPr>
        <p:sp>
          <p:nvSpPr>
            <p:cNvPr id="14455" name="Oval 74">
              <a:extLst>
                <a:ext uri="{FF2B5EF4-FFF2-40B4-BE49-F238E27FC236}">
                  <a16:creationId xmlns:a16="http://schemas.microsoft.com/office/drawing/2014/main" id="{20364BC2-B449-4A8E-8437-5FD2C1E8E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456" name="Oval 75">
              <a:extLst>
                <a:ext uri="{FF2B5EF4-FFF2-40B4-BE49-F238E27FC236}">
                  <a16:creationId xmlns:a16="http://schemas.microsoft.com/office/drawing/2014/main" id="{9E077952-18E1-4656-A74A-74990DD43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74" name="Text Box 76">
            <a:extLst>
              <a:ext uri="{FF2B5EF4-FFF2-40B4-BE49-F238E27FC236}">
                <a16:creationId xmlns:a16="http://schemas.microsoft.com/office/drawing/2014/main" id="{40840805-CE78-4142-906D-17918F0C4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14636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2n</a:t>
            </a:r>
          </a:p>
        </p:txBody>
      </p:sp>
      <p:sp>
        <p:nvSpPr>
          <p:cNvPr id="14375" name="Line 77">
            <a:extLst>
              <a:ext uri="{FF2B5EF4-FFF2-40B4-BE49-F238E27FC236}">
                <a16:creationId xmlns:a16="http://schemas.microsoft.com/office/drawing/2014/main" id="{5958ABE5-F980-44DE-9B7A-5F8B4E207A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0" y="1844675"/>
            <a:ext cx="381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76" name="Line 78">
            <a:extLst>
              <a:ext uri="{FF2B5EF4-FFF2-40B4-BE49-F238E27FC236}">
                <a16:creationId xmlns:a16="http://schemas.microsoft.com/office/drawing/2014/main" id="{8DFA7644-91DA-4895-B501-1A4F03982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1920875"/>
            <a:ext cx="381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377" name="Group 79">
            <a:extLst>
              <a:ext uri="{FF2B5EF4-FFF2-40B4-BE49-F238E27FC236}">
                <a16:creationId xmlns:a16="http://schemas.microsoft.com/office/drawing/2014/main" id="{309543AE-CB1B-4431-91C4-A211F3673FC4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2301875"/>
            <a:ext cx="457200" cy="457200"/>
            <a:chOff x="528" y="1584"/>
            <a:chExt cx="384" cy="384"/>
          </a:xfrm>
        </p:grpSpPr>
        <p:sp>
          <p:nvSpPr>
            <p:cNvPr id="14453" name="Oval 80">
              <a:extLst>
                <a:ext uri="{FF2B5EF4-FFF2-40B4-BE49-F238E27FC236}">
                  <a16:creationId xmlns:a16="http://schemas.microsoft.com/office/drawing/2014/main" id="{8952D7EE-2034-4329-8DEA-B7D64500A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454" name="Oval 81">
              <a:extLst>
                <a:ext uri="{FF2B5EF4-FFF2-40B4-BE49-F238E27FC236}">
                  <a16:creationId xmlns:a16="http://schemas.microsoft.com/office/drawing/2014/main" id="{854E2137-D6DD-4986-AE1A-B42EE5A14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78" name="Text Box 82">
            <a:extLst>
              <a:ext uri="{FF2B5EF4-FFF2-40B4-BE49-F238E27FC236}">
                <a16:creationId xmlns:a16="http://schemas.microsoft.com/office/drawing/2014/main" id="{7772391A-376C-454A-B5D7-3D010A9F9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2860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Tinh nguyên   bào</a:t>
            </a:r>
          </a:p>
        </p:txBody>
      </p:sp>
      <p:sp>
        <p:nvSpPr>
          <p:cNvPr id="14379" name="Text Box 83">
            <a:extLst>
              <a:ext uri="{FF2B5EF4-FFF2-40B4-BE49-F238E27FC236}">
                <a16:creationId xmlns:a16="http://schemas.microsoft.com/office/drawing/2014/main" id="{F5CC6B49-2DF5-4837-8E98-58BE2BE11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2860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2n</a:t>
            </a:r>
          </a:p>
        </p:txBody>
      </p:sp>
      <p:grpSp>
        <p:nvGrpSpPr>
          <p:cNvPr id="14380" name="Group 84">
            <a:extLst>
              <a:ext uri="{FF2B5EF4-FFF2-40B4-BE49-F238E27FC236}">
                <a16:creationId xmlns:a16="http://schemas.microsoft.com/office/drawing/2014/main" id="{5FD7F5EC-8CD4-460E-8336-60DAD4E50194}"/>
              </a:ext>
            </a:extLst>
          </p:cNvPr>
          <p:cNvGrpSpPr>
            <a:grpSpLocks/>
          </p:cNvGrpSpPr>
          <p:nvPr/>
        </p:nvGrpSpPr>
        <p:grpSpPr bwMode="auto">
          <a:xfrm>
            <a:off x="9525000" y="2301875"/>
            <a:ext cx="457200" cy="457200"/>
            <a:chOff x="528" y="1584"/>
            <a:chExt cx="384" cy="384"/>
          </a:xfrm>
        </p:grpSpPr>
        <p:sp>
          <p:nvSpPr>
            <p:cNvPr id="14451" name="Oval 85">
              <a:extLst>
                <a:ext uri="{FF2B5EF4-FFF2-40B4-BE49-F238E27FC236}">
                  <a16:creationId xmlns:a16="http://schemas.microsoft.com/office/drawing/2014/main" id="{DD3FB161-BD1D-470E-8076-B7DA72D0B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452" name="Oval 86">
              <a:extLst>
                <a:ext uri="{FF2B5EF4-FFF2-40B4-BE49-F238E27FC236}">
                  <a16:creationId xmlns:a16="http://schemas.microsoft.com/office/drawing/2014/main" id="{FA02889C-5479-4D40-B5EE-318E5943E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81" name="Text Box 87">
            <a:extLst>
              <a:ext uri="{FF2B5EF4-FFF2-40B4-BE49-F238E27FC236}">
                <a16:creationId xmlns:a16="http://schemas.microsoft.com/office/drawing/2014/main" id="{703E541F-CB77-4844-A708-2DFC02F88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3780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2n</a:t>
            </a:r>
          </a:p>
        </p:txBody>
      </p:sp>
      <p:sp>
        <p:nvSpPr>
          <p:cNvPr id="14382" name="Line 88">
            <a:extLst>
              <a:ext uri="{FF2B5EF4-FFF2-40B4-BE49-F238E27FC236}">
                <a16:creationId xmlns:a16="http://schemas.microsoft.com/office/drawing/2014/main" id="{BF79A827-AA20-439F-8130-5FC93A286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2835275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383" name="Group 89">
            <a:extLst>
              <a:ext uri="{FF2B5EF4-FFF2-40B4-BE49-F238E27FC236}">
                <a16:creationId xmlns:a16="http://schemas.microsoft.com/office/drawing/2014/main" id="{A4042A9E-8C9A-478E-B987-A0CF65CB0C9C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3216275"/>
            <a:ext cx="457200" cy="457200"/>
            <a:chOff x="528" y="1584"/>
            <a:chExt cx="384" cy="384"/>
          </a:xfrm>
        </p:grpSpPr>
        <p:sp>
          <p:nvSpPr>
            <p:cNvPr id="14449" name="Oval 90">
              <a:extLst>
                <a:ext uri="{FF2B5EF4-FFF2-40B4-BE49-F238E27FC236}">
                  <a16:creationId xmlns:a16="http://schemas.microsoft.com/office/drawing/2014/main" id="{6301E743-52FC-4BFC-B0D2-8DF8C9AF5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450" name="Oval 91">
              <a:extLst>
                <a:ext uri="{FF2B5EF4-FFF2-40B4-BE49-F238E27FC236}">
                  <a16:creationId xmlns:a16="http://schemas.microsoft.com/office/drawing/2014/main" id="{9A2F92E3-98D0-4A26-9345-9EBB804CE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84" name="Text Box 92">
            <a:extLst>
              <a:ext uri="{FF2B5EF4-FFF2-40B4-BE49-F238E27FC236}">
                <a16:creationId xmlns:a16="http://schemas.microsoft.com/office/drawing/2014/main" id="{C44E2C88-04A0-4963-96A2-481A997FA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2162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2n</a:t>
            </a:r>
          </a:p>
        </p:txBody>
      </p:sp>
      <p:sp>
        <p:nvSpPr>
          <p:cNvPr id="14385" name="Text Box 93">
            <a:extLst>
              <a:ext uri="{FF2B5EF4-FFF2-40B4-BE49-F238E27FC236}">
                <a16:creationId xmlns:a16="http://schemas.microsoft.com/office/drawing/2014/main" id="{FCBA3D8A-7A08-4EC8-9128-3A0CA77EA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292476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Tinh bào bậc 1</a:t>
            </a:r>
          </a:p>
        </p:txBody>
      </p:sp>
      <p:sp>
        <p:nvSpPr>
          <p:cNvPr id="14386" name="Line 94">
            <a:extLst>
              <a:ext uri="{FF2B5EF4-FFF2-40B4-BE49-F238E27FC236}">
                <a16:creationId xmlns:a16="http://schemas.microsoft.com/office/drawing/2014/main" id="{557CA060-B8FC-4A30-AC02-2B71E6F6E0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3673475"/>
            <a:ext cx="381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87" name="Line 95">
            <a:extLst>
              <a:ext uri="{FF2B5EF4-FFF2-40B4-BE49-F238E27FC236}">
                <a16:creationId xmlns:a16="http://schemas.microsoft.com/office/drawing/2014/main" id="{9367FF36-E075-478A-A67B-597741166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3597275"/>
            <a:ext cx="838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388" name="Group 96">
            <a:extLst>
              <a:ext uri="{FF2B5EF4-FFF2-40B4-BE49-F238E27FC236}">
                <a16:creationId xmlns:a16="http://schemas.microsoft.com/office/drawing/2014/main" id="{B8B0B094-481C-416F-B045-5F42D2948251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978275"/>
            <a:ext cx="457200" cy="457200"/>
            <a:chOff x="528" y="1584"/>
            <a:chExt cx="384" cy="384"/>
          </a:xfrm>
        </p:grpSpPr>
        <p:sp>
          <p:nvSpPr>
            <p:cNvPr id="14447" name="Oval 97">
              <a:extLst>
                <a:ext uri="{FF2B5EF4-FFF2-40B4-BE49-F238E27FC236}">
                  <a16:creationId xmlns:a16="http://schemas.microsoft.com/office/drawing/2014/main" id="{A0A4A446-8A65-4323-B83A-58B860C33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448" name="Oval 98">
              <a:extLst>
                <a:ext uri="{FF2B5EF4-FFF2-40B4-BE49-F238E27FC236}">
                  <a16:creationId xmlns:a16="http://schemas.microsoft.com/office/drawing/2014/main" id="{D3D936CF-2C4C-4A96-BF5B-AA8C02985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89" name="Text Box 99">
            <a:extLst>
              <a:ext uri="{FF2B5EF4-FFF2-40B4-BE49-F238E27FC236}">
                <a16:creationId xmlns:a16="http://schemas.microsoft.com/office/drawing/2014/main" id="{7E951C27-68CE-44BA-8D62-1FAEFEDB7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9782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14390" name="Group 100">
            <a:extLst>
              <a:ext uri="{FF2B5EF4-FFF2-40B4-BE49-F238E27FC236}">
                <a16:creationId xmlns:a16="http://schemas.microsoft.com/office/drawing/2014/main" id="{1ED3AAD0-EB66-400E-BBAD-047B1DCE9FD8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3978275"/>
            <a:ext cx="457200" cy="457200"/>
            <a:chOff x="528" y="1584"/>
            <a:chExt cx="384" cy="384"/>
          </a:xfrm>
        </p:grpSpPr>
        <p:sp>
          <p:nvSpPr>
            <p:cNvPr id="14445" name="Oval 101">
              <a:extLst>
                <a:ext uri="{FF2B5EF4-FFF2-40B4-BE49-F238E27FC236}">
                  <a16:creationId xmlns:a16="http://schemas.microsoft.com/office/drawing/2014/main" id="{1840FDBC-8809-48F5-A899-4B5ABA548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446" name="Oval 102">
              <a:extLst>
                <a:ext uri="{FF2B5EF4-FFF2-40B4-BE49-F238E27FC236}">
                  <a16:creationId xmlns:a16="http://schemas.microsoft.com/office/drawing/2014/main" id="{254A52AF-4302-4518-A78D-AF8B3F2DA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4"/>
              <a:ext cx="138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91" name="Text Box 103">
            <a:extLst>
              <a:ext uri="{FF2B5EF4-FFF2-40B4-BE49-F238E27FC236}">
                <a16:creationId xmlns:a16="http://schemas.microsoft.com/office/drawing/2014/main" id="{B45B1759-3CEF-4293-9967-E9E450657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39782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4392" name="Text Box 104">
            <a:extLst>
              <a:ext uri="{FF2B5EF4-FFF2-40B4-BE49-F238E27FC236}">
                <a16:creationId xmlns:a16="http://schemas.microsoft.com/office/drawing/2014/main" id="{66029025-3355-4A07-A47B-C05F3CE19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054476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Tinh bào bậc 2</a:t>
            </a:r>
          </a:p>
        </p:txBody>
      </p:sp>
      <p:sp>
        <p:nvSpPr>
          <p:cNvPr id="14393" name="Line 105">
            <a:extLst>
              <a:ext uri="{FF2B5EF4-FFF2-40B4-BE49-F238E27FC236}">
                <a16:creationId xmlns:a16="http://schemas.microsoft.com/office/drawing/2014/main" id="{D4222BF5-750C-4546-A581-2CF4D0BD07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435475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94" name="Line 106">
            <a:extLst>
              <a:ext uri="{FF2B5EF4-FFF2-40B4-BE49-F238E27FC236}">
                <a16:creationId xmlns:a16="http://schemas.microsoft.com/office/drawing/2014/main" id="{06502E37-3CDE-4F30-BB57-38163BAD3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35475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95" name="Line 107">
            <a:extLst>
              <a:ext uri="{FF2B5EF4-FFF2-40B4-BE49-F238E27FC236}">
                <a16:creationId xmlns:a16="http://schemas.microsoft.com/office/drawing/2014/main" id="{7ADEF417-E945-42DF-8180-5580FF42AB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20200" y="4435475"/>
            <a:ext cx="2286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96" name="Line 108">
            <a:extLst>
              <a:ext uri="{FF2B5EF4-FFF2-40B4-BE49-F238E27FC236}">
                <a16:creationId xmlns:a16="http://schemas.microsoft.com/office/drawing/2014/main" id="{DEE9D54D-BA60-4709-A5EF-8341DCDA18E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4435475"/>
            <a:ext cx="304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397" name="Group 109">
            <a:extLst>
              <a:ext uri="{FF2B5EF4-FFF2-40B4-BE49-F238E27FC236}">
                <a16:creationId xmlns:a16="http://schemas.microsoft.com/office/drawing/2014/main" id="{2986D1C4-4502-4B1C-A796-AE6FF43FAB60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816475"/>
            <a:ext cx="228600" cy="685800"/>
            <a:chOff x="3264" y="2832"/>
            <a:chExt cx="144" cy="432"/>
          </a:xfrm>
        </p:grpSpPr>
        <p:grpSp>
          <p:nvGrpSpPr>
            <p:cNvPr id="14441" name="Group 110">
              <a:extLst>
                <a:ext uri="{FF2B5EF4-FFF2-40B4-BE49-F238E27FC236}">
                  <a16:creationId xmlns:a16="http://schemas.microsoft.com/office/drawing/2014/main" id="{01BB5FF2-6976-4B06-9505-13145E1ABB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832"/>
              <a:ext cx="144" cy="144"/>
              <a:chOff x="528" y="1584"/>
              <a:chExt cx="384" cy="384"/>
            </a:xfrm>
          </p:grpSpPr>
          <p:sp>
            <p:nvSpPr>
              <p:cNvPr id="14443" name="Oval 111">
                <a:extLst>
                  <a:ext uri="{FF2B5EF4-FFF2-40B4-BE49-F238E27FC236}">
                    <a16:creationId xmlns:a16="http://schemas.microsoft.com/office/drawing/2014/main" id="{3FF2C8AC-F990-4948-9833-E50B424B4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44" name="Oval 112">
                <a:extLst>
                  <a:ext uri="{FF2B5EF4-FFF2-40B4-BE49-F238E27FC236}">
                    <a16:creationId xmlns:a16="http://schemas.microsoft.com/office/drawing/2014/main" id="{D10997A6-A2D5-48D6-BAED-47A4A991D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" y="1704"/>
                <a:ext cx="138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442" name="Freeform 113">
              <a:extLst>
                <a:ext uri="{FF2B5EF4-FFF2-40B4-BE49-F238E27FC236}">
                  <a16:creationId xmlns:a16="http://schemas.microsoft.com/office/drawing/2014/main" id="{F7423260-0CFC-4E9C-A36A-DD5614F48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976"/>
              <a:ext cx="144" cy="288"/>
            </a:xfrm>
            <a:custGeom>
              <a:avLst/>
              <a:gdLst>
                <a:gd name="T0" fmla="*/ 14 w 152"/>
                <a:gd name="T1" fmla="*/ 0 h 384"/>
                <a:gd name="T2" fmla="*/ 42 w 152"/>
                <a:gd name="T3" fmla="*/ 2 h 384"/>
                <a:gd name="T4" fmla="*/ 0 w 152"/>
                <a:gd name="T5" fmla="*/ 2 h 384"/>
                <a:gd name="T6" fmla="*/ 42 w 152"/>
                <a:gd name="T7" fmla="*/ 2 h 384"/>
                <a:gd name="T8" fmla="*/ 14 w 152"/>
                <a:gd name="T9" fmla="*/ 2 h 384"/>
                <a:gd name="T10" fmla="*/ 14 w 152"/>
                <a:gd name="T11" fmla="*/ 2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384"/>
                <a:gd name="T20" fmla="*/ 152 w 152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384">
                  <a:moveTo>
                    <a:pt x="48" y="0"/>
                  </a:moveTo>
                  <a:cubicBezTo>
                    <a:pt x="100" y="16"/>
                    <a:pt x="152" y="32"/>
                    <a:pt x="144" y="48"/>
                  </a:cubicBezTo>
                  <a:cubicBezTo>
                    <a:pt x="136" y="64"/>
                    <a:pt x="0" y="80"/>
                    <a:pt x="0" y="96"/>
                  </a:cubicBezTo>
                  <a:cubicBezTo>
                    <a:pt x="0" y="112"/>
                    <a:pt x="136" y="128"/>
                    <a:pt x="144" y="144"/>
                  </a:cubicBezTo>
                  <a:cubicBezTo>
                    <a:pt x="152" y="160"/>
                    <a:pt x="64" y="152"/>
                    <a:pt x="48" y="192"/>
                  </a:cubicBezTo>
                  <a:cubicBezTo>
                    <a:pt x="32" y="232"/>
                    <a:pt x="48" y="352"/>
                    <a:pt x="48" y="384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4398" name="Text Box 114">
            <a:extLst>
              <a:ext uri="{FF2B5EF4-FFF2-40B4-BE49-F238E27FC236}">
                <a16:creationId xmlns:a16="http://schemas.microsoft.com/office/drawing/2014/main" id="{E9A4805E-5ED4-4E06-88DF-4549F8318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75456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14399" name="Group 115">
            <a:extLst>
              <a:ext uri="{FF2B5EF4-FFF2-40B4-BE49-F238E27FC236}">
                <a16:creationId xmlns:a16="http://schemas.microsoft.com/office/drawing/2014/main" id="{AB26B800-C3AC-4BA9-A8FB-3AE5AB784116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816475"/>
            <a:ext cx="228600" cy="685800"/>
            <a:chOff x="3264" y="2832"/>
            <a:chExt cx="144" cy="432"/>
          </a:xfrm>
        </p:grpSpPr>
        <p:grpSp>
          <p:nvGrpSpPr>
            <p:cNvPr id="14437" name="Group 116">
              <a:extLst>
                <a:ext uri="{FF2B5EF4-FFF2-40B4-BE49-F238E27FC236}">
                  <a16:creationId xmlns:a16="http://schemas.microsoft.com/office/drawing/2014/main" id="{90137551-23BD-4087-ACF8-FBFF5B1034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832"/>
              <a:ext cx="144" cy="144"/>
              <a:chOff x="528" y="1584"/>
              <a:chExt cx="384" cy="384"/>
            </a:xfrm>
          </p:grpSpPr>
          <p:sp>
            <p:nvSpPr>
              <p:cNvPr id="14439" name="Oval 117">
                <a:extLst>
                  <a:ext uri="{FF2B5EF4-FFF2-40B4-BE49-F238E27FC236}">
                    <a16:creationId xmlns:a16="http://schemas.microsoft.com/office/drawing/2014/main" id="{E82FA538-4E59-4CD9-93B1-1C9A41740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40" name="Oval 118">
                <a:extLst>
                  <a:ext uri="{FF2B5EF4-FFF2-40B4-BE49-F238E27FC236}">
                    <a16:creationId xmlns:a16="http://schemas.microsoft.com/office/drawing/2014/main" id="{476132C4-0942-48E3-B5F0-EC237FE24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" y="1704"/>
                <a:ext cx="138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438" name="Freeform 119">
              <a:extLst>
                <a:ext uri="{FF2B5EF4-FFF2-40B4-BE49-F238E27FC236}">
                  <a16:creationId xmlns:a16="http://schemas.microsoft.com/office/drawing/2014/main" id="{031BE84E-FDAF-4670-97A4-0451A524D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976"/>
              <a:ext cx="144" cy="288"/>
            </a:xfrm>
            <a:custGeom>
              <a:avLst/>
              <a:gdLst>
                <a:gd name="T0" fmla="*/ 14 w 152"/>
                <a:gd name="T1" fmla="*/ 0 h 384"/>
                <a:gd name="T2" fmla="*/ 42 w 152"/>
                <a:gd name="T3" fmla="*/ 2 h 384"/>
                <a:gd name="T4" fmla="*/ 0 w 152"/>
                <a:gd name="T5" fmla="*/ 2 h 384"/>
                <a:gd name="T6" fmla="*/ 42 w 152"/>
                <a:gd name="T7" fmla="*/ 2 h 384"/>
                <a:gd name="T8" fmla="*/ 14 w 152"/>
                <a:gd name="T9" fmla="*/ 2 h 384"/>
                <a:gd name="T10" fmla="*/ 14 w 152"/>
                <a:gd name="T11" fmla="*/ 2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384"/>
                <a:gd name="T20" fmla="*/ 152 w 152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384">
                  <a:moveTo>
                    <a:pt x="48" y="0"/>
                  </a:moveTo>
                  <a:cubicBezTo>
                    <a:pt x="100" y="16"/>
                    <a:pt x="152" y="32"/>
                    <a:pt x="144" y="48"/>
                  </a:cubicBezTo>
                  <a:cubicBezTo>
                    <a:pt x="136" y="64"/>
                    <a:pt x="0" y="80"/>
                    <a:pt x="0" y="96"/>
                  </a:cubicBezTo>
                  <a:cubicBezTo>
                    <a:pt x="0" y="112"/>
                    <a:pt x="136" y="128"/>
                    <a:pt x="144" y="144"/>
                  </a:cubicBezTo>
                  <a:cubicBezTo>
                    <a:pt x="152" y="160"/>
                    <a:pt x="64" y="152"/>
                    <a:pt x="48" y="192"/>
                  </a:cubicBezTo>
                  <a:cubicBezTo>
                    <a:pt x="32" y="232"/>
                    <a:pt x="48" y="352"/>
                    <a:pt x="48" y="384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4400" name="Text Box 120">
            <a:extLst>
              <a:ext uri="{FF2B5EF4-FFF2-40B4-BE49-F238E27FC236}">
                <a16:creationId xmlns:a16="http://schemas.microsoft.com/office/drawing/2014/main" id="{63BD7BE1-FD94-4C89-BB37-35F31FD77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7402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14401" name="Group 121">
            <a:extLst>
              <a:ext uri="{FF2B5EF4-FFF2-40B4-BE49-F238E27FC236}">
                <a16:creationId xmlns:a16="http://schemas.microsoft.com/office/drawing/2014/main" id="{97DD614E-1AEB-4460-AA12-53F35C455650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4816475"/>
            <a:ext cx="228600" cy="685800"/>
            <a:chOff x="3264" y="2832"/>
            <a:chExt cx="144" cy="432"/>
          </a:xfrm>
        </p:grpSpPr>
        <p:grpSp>
          <p:nvGrpSpPr>
            <p:cNvPr id="14433" name="Group 122">
              <a:extLst>
                <a:ext uri="{FF2B5EF4-FFF2-40B4-BE49-F238E27FC236}">
                  <a16:creationId xmlns:a16="http://schemas.microsoft.com/office/drawing/2014/main" id="{F9BADD1A-C931-43BA-B53E-3AEB39FFA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832"/>
              <a:ext cx="144" cy="144"/>
              <a:chOff x="528" y="1584"/>
              <a:chExt cx="384" cy="384"/>
            </a:xfrm>
          </p:grpSpPr>
          <p:sp>
            <p:nvSpPr>
              <p:cNvPr id="14435" name="Oval 123">
                <a:extLst>
                  <a:ext uri="{FF2B5EF4-FFF2-40B4-BE49-F238E27FC236}">
                    <a16:creationId xmlns:a16="http://schemas.microsoft.com/office/drawing/2014/main" id="{BB327E1F-A2EE-45D9-A676-1AF1E17F9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6" name="Oval 124">
                <a:extLst>
                  <a:ext uri="{FF2B5EF4-FFF2-40B4-BE49-F238E27FC236}">
                    <a16:creationId xmlns:a16="http://schemas.microsoft.com/office/drawing/2014/main" id="{23F9B483-734F-4F85-9AC3-E08E13E69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" y="1704"/>
                <a:ext cx="138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434" name="Freeform 125">
              <a:extLst>
                <a:ext uri="{FF2B5EF4-FFF2-40B4-BE49-F238E27FC236}">
                  <a16:creationId xmlns:a16="http://schemas.microsoft.com/office/drawing/2014/main" id="{CD39B845-76B6-4DE9-936A-1FB32A7F2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976"/>
              <a:ext cx="144" cy="288"/>
            </a:xfrm>
            <a:custGeom>
              <a:avLst/>
              <a:gdLst>
                <a:gd name="T0" fmla="*/ 14 w 152"/>
                <a:gd name="T1" fmla="*/ 0 h 384"/>
                <a:gd name="T2" fmla="*/ 42 w 152"/>
                <a:gd name="T3" fmla="*/ 2 h 384"/>
                <a:gd name="T4" fmla="*/ 0 w 152"/>
                <a:gd name="T5" fmla="*/ 2 h 384"/>
                <a:gd name="T6" fmla="*/ 42 w 152"/>
                <a:gd name="T7" fmla="*/ 2 h 384"/>
                <a:gd name="T8" fmla="*/ 14 w 152"/>
                <a:gd name="T9" fmla="*/ 2 h 384"/>
                <a:gd name="T10" fmla="*/ 14 w 152"/>
                <a:gd name="T11" fmla="*/ 2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384"/>
                <a:gd name="T20" fmla="*/ 152 w 152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384">
                  <a:moveTo>
                    <a:pt x="48" y="0"/>
                  </a:moveTo>
                  <a:cubicBezTo>
                    <a:pt x="100" y="16"/>
                    <a:pt x="152" y="32"/>
                    <a:pt x="144" y="48"/>
                  </a:cubicBezTo>
                  <a:cubicBezTo>
                    <a:pt x="136" y="64"/>
                    <a:pt x="0" y="80"/>
                    <a:pt x="0" y="96"/>
                  </a:cubicBezTo>
                  <a:cubicBezTo>
                    <a:pt x="0" y="112"/>
                    <a:pt x="136" y="128"/>
                    <a:pt x="144" y="144"/>
                  </a:cubicBezTo>
                  <a:cubicBezTo>
                    <a:pt x="152" y="160"/>
                    <a:pt x="64" y="152"/>
                    <a:pt x="48" y="192"/>
                  </a:cubicBezTo>
                  <a:cubicBezTo>
                    <a:pt x="32" y="232"/>
                    <a:pt x="48" y="352"/>
                    <a:pt x="48" y="384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4402" name="Text Box 126">
            <a:extLst>
              <a:ext uri="{FF2B5EF4-FFF2-40B4-BE49-F238E27FC236}">
                <a16:creationId xmlns:a16="http://schemas.microsoft.com/office/drawing/2014/main" id="{6FC744E9-BD8A-4B21-B9CF-4CD975670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474027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14403" name="Group 127">
            <a:extLst>
              <a:ext uri="{FF2B5EF4-FFF2-40B4-BE49-F238E27FC236}">
                <a16:creationId xmlns:a16="http://schemas.microsoft.com/office/drawing/2014/main" id="{705DE1BC-16B6-433D-BF92-4CFAD625DC21}"/>
              </a:ext>
            </a:extLst>
          </p:cNvPr>
          <p:cNvGrpSpPr>
            <a:grpSpLocks/>
          </p:cNvGrpSpPr>
          <p:nvPr/>
        </p:nvGrpSpPr>
        <p:grpSpPr bwMode="auto">
          <a:xfrm>
            <a:off x="9906000" y="4816475"/>
            <a:ext cx="228600" cy="685800"/>
            <a:chOff x="3264" y="2832"/>
            <a:chExt cx="144" cy="432"/>
          </a:xfrm>
        </p:grpSpPr>
        <p:grpSp>
          <p:nvGrpSpPr>
            <p:cNvPr id="14429" name="Group 128">
              <a:extLst>
                <a:ext uri="{FF2B5EF4-FFF2-40B4-BE49-F238E27FC236}">
                  <a16:creationId xmlns:a16="http://schemas.microsoft.com/office/drawing/2014/main" id="{686D2D63-2F57-4435-B0F0-A687CB579D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832"/>
              <a:ext cx="144" cy="144"/>
              <a:chOff x="528" y="1584"/>
              <a:chExt cx="384" cy="384"/>
            </a:xfrm>
          </p:grpSpPr>
          <p:sp>
            <p:nvSpPr>
              <p:cNvPr id="14431" name="Oval 129">
                <a:extLst>
                  <a:ext uri="{FF2B5EF4-FFF2-40B4-BE49-F238E27FC236}">
                    <a16:creationId xmlns:a16="http://schemas.microsoft.com/office/drawing/2014/main" id="{A7ACF4F4-3D67-4971-85CD-083F73C2F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2" name="Oval 130">
                <a:extLst>
                  <a:ext uri="{FF2B5EF4-FFF2-40B4-BE49-F238E27FC236}">
                    <a16:creationId xmlns:a16="http://schemas.microsoft.com/office/drawing/2014/main" id="{D159B74C-F000-42BD-B7A5-32FCEB62C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" y="1704"/>
                <a:ext cx="138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430" name="Freeform 131">
              <a:extLst>
                <a:ext uri="{FF2B5EF4-FFF2-40B4-BE49-F238E27FC236}">
                  <a16:creationId xmlns:a16="http://schemas.microsoft.com/office/drawing/2014/main" id="{354FEA02-CFD2-4312-8F31-1A0818F4A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976"/>
              <a:ext cx="144" cy="288"/>
            </a:xfrm>
            <a:custGeom>
              <a:avLst/>
              <a:gdLst>
                <a:gd name="T0" fmla="*/ 14 w 152"/>
                <a:gd name="T1" fmla="*/ 0 h 384"/>
                <a:gd name="T2" fmla="*/ 42 w 152"/>
                <a:gd name="T3" fmla="*/ 2 h 384"/>
                <a:gd name="T4" fmla="*/ 0 w 152"/>
                <a:gd name="T5" fmla="*/ 2 h 384"/>
                <a:gd name="T6" fmla="*/ 42 w 152"/>
                <a:gd name="T7" fmla="*/ 2 h 384"/>
                <a:gd name="T8" fmla="*/ 14 w 152"/>
                <a:gd name="T9" fmla="*/ 2 h 384"/>
                <a:gd name="T10" fmla="*/ 14 w 152"/>
                <a:gd name="T11" fmla="*/ 2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384"/>
                <a:gd name="T20" fmla="*/ 152 w 152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384">
                  <a:moveTo>
                    <a:pt x="48" y="0"/>
                  </a:moveTo>
                  <a:cubicBezTo>
                    <a:pt x="100" y="16"/>
                    <a:pt x="152" y="32"/>
                    <a:pt x="144" y="48"/>
                  </a:cubicBezTo>
                  <a:cubicBezTo>
                    <a:pt x="136" y="64"/>
                    <a:pt x="0" y="80"/>
                    <a:pt x="0" y="96"/>
                  </a:cubicBezTo>
                  <a:cubicBezTo>
                    <a:pt x="0" y="112"/>
                    <a:pt x="136" y="128"/>
                    <a:pt x="144" y="144"/>
                  </a:cubicBezTo>
                  <a:cubicBezTo>
                    <a:pt x="152" y="160"/>
                    <a:pt x="64" y="152"/>
                    <a:pt x="48" y="192"/>
                  </a:cubicBezTo>
                  <a:cubicBezTo>
                    <a:pt x="32" y="232"/>
                    <a:pt x="48" y="352"/>
                    <a:pt x="48" y="384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4404" name="Text Box 132">
            <a:extLst>
              <a:ext uri="{FF2B5EF4-FFF2-40B4-BE49-F238E27FC236}">
                <a16:creationId xmlns:a16="http://schemas.microsoft.com/office/drawing/2014/main" id="{52A80E40-2301-403F-A187-9BAF2310B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0" y="48006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4405" name="Text Box 133">
            <a:extLst>
              <a:ext uri="{FF2B5EF4-FFF2-40B4-BE49-F238E27FC236}">
                <a16:creationId xmlns:a16="http://schemas.microsoft.com/office/drawing/2014/main" id="{A7D35E4C-78AD-4FF2-A1C6-CE3BE85C2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18160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Tinh trùng</a:t>
            </a:r>
          </a:p>
        </p:txBody>
      </p:sp>
      <p:grpSp>
        <p:nvGrpSpPr>
          <p:cNvPr id="14406" name="Group 134">
            <a:extLst>
              <a:ext uri="{FF2B5EF4-FFF2-40B4-BE49-F238E27FC236}">
                <a16:creationId xmlns:a16="http://schemas.microsoft.com/office/drawing/2014/main" id="{F9381682-3056-4E8E-8014-4D68E3F9B6BA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600201"/>
            <a:ext cx="304800" cy="1158875"/>
            <a:chOff x="2592" y="768"/>
            <a:chExt cx="192" cy="768"/>
          </a:xfrm>
        </p:grpSpPr>
        <p:sp>
          <p:nvSpPr>
            <p:cNvPr id="14426" name="Line 135">
              <a:extLst>
                <a:ext uri="{FF2B5EF4-FFF2-40B4-BE49-F238E27FC236}">
                  <a16:creationId xmlns:a16="http://schemas.microsoft.com/office/drawing/2014/main" id="{FBDC9C0B-185C-48D2-9C95-C6B7C91F4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7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427" name="Line 136">
              <a:extLst>
                <a:ext uri="{FF2B5EF4-FFF2-40B4-BE49-F238E27FC236}">
                  <a16:creationId xmlns:a16="http://schemas.microsoft.com/office/drawing/2014/main" id="{3D516569-4ED0-4350-8F80-1E1429325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76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428" name="Line 137">
              <a:extLst>
                <a:ext uri="{FF2B5EF4-FFF2-40B4-BE49-F238E27FC236}">
                  <a16:creationId xmlns:a16="http://schemas.microsoft.com/office/drawing/2014/main" id="{BE471B03-3D82-4266-88F1-DCBF06BBB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407" name="Group 138">
            <a:extLst>
              <a:ext uri="{FF2B5EF4-FFF2-40B4-BE49-F238E27FC236}">
                <a16:creationId xmlns:a16="http://schemas.microsoft.com/office/drawing/2014/main" id="{EDAE0DB2-FBA7-4D7C-9E36-D8FDAA30628B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368675"/>
            <a:ext cx="228600" cy="762000"/>
            <a:chOff x="2592" y="768"/>
            <a:chExt cx="192" cy="768"/>
          </a:xfrm>
        </p:grpSpPr>
        <p:sp>
          <p:nvSpPr>
            <p:cNvPr id="14423" name="Line 139">
              <a:extLst>
                <a:ext uri="{FF2B5EF4-FFF2-40B4-BE49-F238E27FC236}">
                  <a16:creationId xmlns:a16="http://schemas.microsoft.com/office/drawing/2014/main" id="{88AF796E-C3F8-45BB-A8DD-63B0FAA2E5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7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424" name="Line 140">
              <a:extLst>
                <a:ext uri="{FF2B5EF4-FFF2-40B4-BE49-F238E27FC236}">
                  <a16:creationId xmlns:a16="http://schemas.microsoft.com/office/drawing/2014/main" id="{6F1D636B-304C-4BFB-AEA9-DDA63DDC1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76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425" name="Line 141">
              <a:extLst>
                <a:ext uri="{FF2B5EF4-FFF2-40B4-BE49-F238E27FC236}">
                  <a16:creationId xmlns:a16="http://schemas.microsoft.com/office/drawing/2014/main" id="{73C0A83C-25AE-4188-81D8-65F467193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408" name="Group 142">
            <a:extLst>
              <a:ext uri="{FF2B5EF4-FFF2-40B4-BE49-F238E27FC236}">
                <a16:creationId xmlns:a16="http://schemas.microsoft.com/office/drawing/2014/main" id="{1154298B-60FA-489E-B8C9-A0E6E0C9F2CA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130675"/>
            <a:ext cx="228600" cy="914400"/>
            <a:chOff x="2592" y="768"/>
            <a:chExt cx="192" cy="768"/>
          </a:xfrm>
        </p:grpSpPr>
        <p:sp>
          <p:nvSpPr>
            <p:cNvPr id="14420" name="Line 143">
              <a:extLst>
                <a:ext uri="{FF2B5EF4-FFF2-40B4-BE49-F238E27FC236}">
                  <a16:creationId xmlns:a16="http://schemas.microsoft.com/office/drawing/2014/main" id="{D8D793F3-EC82-4A95-95CF-949B4E4B2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7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421" name="Line 144">
              <a:extLst>
                <a:ext uri="{FF2B5EF4-FFF2-40B4-BE49-F238E27FC236}">
                  <a16:creationId xmlns:a16="http://schemas.microsoft.com/office/drawing/2014/main" id="{A97EC07C-EBDE-46B8-B353-C15521961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76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422" name="Line 145">
              <a:extLst>
                <a:ext uri="{FF2B5EF4-FFF2-40B4-BE49-F238E27FC236}">
                  <a16:creationId xmlns:a16="http://schemas.microsoft.com/office/drawing/2014/main" id="{AABCAA3C-0ECF-40A2-8AE3-597BC2A1A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4409" name="Text Box 146">
            <a:extLst>
              <a:ext uri="{FF2B5EF4-FFF2-40B4-BE49-F238E27FC236}">
                <a16:creationId xmlns:a16="http://schemas.microsoft.com/office/drawing/2014/main" id="{21BE1B48-93B3-4769-A947-7B9544A64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905001"/>
            <a:ext cx="1828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66"/>
                </a:solidFill>
              </a:rPr>
              <a:t>Nguy</a:t>
            </a:r>
            <a:r>
              <a:rPr lang="en-US" altLang="en-US" sz="1800" b="1">
                <a:solidFill>
                  <a:srgbClr val="FF0066"/>
                </a:solidFill>
              </a:rPr>
              <a:t>ên phân</a:t>
            </a:r>
          </a:p>
        </p:txBody>
      </p:sp>
      <p:sp>
        <p:nvSpPr>
          <p:cNvPr id="14410" name="Text Box 147">
            <a:extLst>
              <a:ext uri="{FF2B5EF4-FFF2-40B4-BE49-F238E27FC236}">
                <a16:creationId xmlns:a16="http://schemas.microsoft.com/office/drawing/2014/main" id="{AD886DB8-140E-49E8-B38C-E337C1FC2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521076"/>
            <a:ext cx="1524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66"/>
                </a:solidFill>
              </a:rPr>
              <a:t>Gi</a:t>
            </a:r>
            <a:r>
              <a:rPr lang="en-US" altLang="en-US" sz="1800" b="1">
                <a:solidFill>
                  <a:srgbClr val="FF0066"/>
                </a:solidFill>
              </a:rPr>
              <a:t>ảm phân 1</a:t>
            </a:r>
          </a:p>
        </p:txBody>
      </p:sp>
      <p:sp>
        <p:nvSpPr>
          <p:cNvPr id="14411" name="Text Box 148">
            <a:extLst>
              <a:ext uri="{FF2B5EF4-FFF2-40B4-BE49-F238E27FC236}">
                <a16:creationId xmlns:a16="http://schemas.microsoft.com/office/drawing/2014/main" id="{3A97AC72-0AEB-4357-BAE1-3EFE1F95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283076"/>
            <a:ext cx="1524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66"/>
                </a:solidFill>
              </a:rPr>
              <a:t>Gi</a:t>
            </a:r>
            <a:r>
              <a:rPr lang="en-US" altLang="en-US" sz="1800" b="1">
                <a:solidFill>
                  <a:srgbClr val="FF0066"/>
                </a:solidFill>
              </a:rPr>
              <a:t>ảm phân 2</a:t>
            </a:r>
          </a:p>
        </p:txBody>
      </p:sp>
      <p:sp>
        <p:nvSpPr>
          <p:cNvPr id="14412" name="Text Box 151">
            <a:extLst>
              <a:ext uri="{FF2B5EF4-FFF2-40B4-BE49-F238E27FC236}">
                <a16:creationId xmlns:a16="http://schemas.microsoft.com/office/drawing/2014/main" id="{D6F4A9CD-C76C-4357-901D-4DF99736A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Tế bào mầm</a:t>
            </a:r>
          </a:p>
        </p:txBody>
      </p:sp>
      <p:sp>
        <p:nvSpPr>
          <p:cNvPr id="14413" name="Text Box 152">
            <a:extLst>
              <a:ext uri="{FF2B5EF4-FFF2-40B4-BE49-F238E27FC236}">
                <a16:creationId xmlns:a16="http://schemas.microsoft.com/office/drawing/2014/main" id="{395DB65D-BFFB-410A-B2C4-A93BF63D1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14478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000000"/>
                </a:solidFill>
              </a:rPr>
              <a:t>Tế bào mầm</a:t>
            </a:r>
          </a:p>
        </p:txBody>
      </p:sp>
      <p:sp>
        <p:nvSpPr>
          <p:cNvPr id="14414" name="WordArt 155" descr="16d76c76df64a4d74fecbe46c3d7c2c2">
            <a:extLst>
              <a:ext uri="{FF2B5EF4-FFF2-40B4-BE49-F238E27FC236}">
                <a16:creationId xmlns:a16="http://schemas.microsoft.com/office/drawing/2014/main" id="{978EA095-72D6-4511-9FBE-B5FAEE2D49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0750" y="1066800"/>
            <a:ext cx="2438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7000"/>
                  </a:blip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Sự tạo noãn</a:t>
            </a:r>
          </a:p>
        </p:txBody>
      </p:sp>
      <p:sp>
        <p:nvSpPr>
          <p:cNvPr id="14415" name="WordArt 156" descr="16d76c76df64a4d74fecbe46c3d7c2c2">
            <a:extLst>
              <a:ext uri="{FF2B5EF4-FFF2-40B4-BE49-F238E27FC236}">
                <a16:creationId xmlns:a16="http://schemas.microsoft.com/office/drawing/2014/main" id="{0C5604C7-73F4-45AC-97D6-5439C25F7E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4800" y="990600"/>
            <a:ext cx="2438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blipFill dpi="0" rotWithShape="0">
                  <a:blip r:embed="rId3">
                    <a:alphaModFix amt="97000"/>
                  </a:blip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Sự tạo tinh</a:t>
            </a:r>
          </a:p>
        </p:txBody>
      </p:sp>
      <p:sp>
        <p:nvSpPr>
          <p:cNvPr id="14416" name="TextBox 139">
            <a:extLst>
              <a:ext uri="{FF2B5EF4-FFF2-40B4-BE49-F238E27FC236}">
                <a16:creationId xmlns:a16="http://schemas.microsoft.com/office/drawing/2014/main" id="{2633F044-CE8A-4557-89A7-7A7F82015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5" y="-9525"/>
            <a:ext cx="8610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Bài 11: PHÁT SINH GIAO TỬ VÀ THỤ TINH</a:t>
            </a:r>
          </a:p>
        </p:txBody>
      </p:sp>
      <p:sp>
        <p:nvSpPr>
          <p:cNvPr id="14417" name="TextBox 140">
            <a:extLst>
              <a:ext uri="{FF2B5EF4-FFF2-40B4-BE49-F238E27FC236}">
                <a16:creationId xmlns:a16="http://schemas.microsoft.com/office/drawing/2014/main" id="{4DB116C8-DF2D-4D9B-967F-887AAF58A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4" y="457201"/>
            <a:ext cx="3830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Sự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phát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sinh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giao</a:t>
            </a:r>
            <a:r>
              <a:rPr lang="en-US" altLang="en-US" sz="2800" b="1" u="sng" dirty="0">
                <a:solidFill>
                  <a:srgbClr val="00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</a:rPr>
              <a:t>tử</a:t>
            </a:r>
            <a:r>
              <a:rPr lang="en-US" altLang="en-US" sz="28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1346" name="TextBox 18">
            <a:extLst>
              <a:ext uri="{FF2B5EF4-FFF2-40B4-BE49-F238E27FC236}">
                <a16:creationId xmlns:a16="http://schemas.microsoft.com/office/drawing/2014/main" id="{5ACCA7BF-16FE-421A-B412-E3B292A5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562600"/>
            <a:ext cx="8763000" cy="9540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</a:rPr>
              <a:t>+ Hãy so sánh tìm ra sự giống và khác nhau giữa sự tạo noãn và sự tạo tinh?</a:t>
            </a:r>
          </a:p>
        </p:txBody>
      </p:sp>
      <p:sp>
        <p:nvSpPr>
          <p:cNvPr id="14419" name="TextBox 4">
            <a:extLst>
              <a:ext uri="{FF2B5EF4-FFF2-40B4-BE49-F238E27FC236}">
                <a16:creationId xmlns:a16="http://schemas.microsoft.com/office/drawing/2014/main" id="{5238CCDC-F7E4-4883-8AC3-44A7A95A6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9" y="-9525"/>
            <a:ext cx="9018587" cy="5857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I.  PHÁT SINH GIAO TỬ VÀ THỤ TINH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67C3B5-D8E7-4E08-8FD2-22F394AA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E624A-40AA-4F7F-A862-D56894A411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3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F5E905-B421-415D-9702-611B2728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A3531-6226-45A8-A3D2-DA28C16FBD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47813"/>
      </p:ext>
    </p:extLst>
  </p:cSld>
  <p:clrMapOvr>
    <a:masterClrMapping/>
  </p:clrMapOvr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4C52"/>
      </a:dk1>
      <a:lt1>
        <a:srgbClr val="FFFFFF"/>
      </a:lt1>
      <a:dk2>
        <a:srgbClr val="788788"/>
      </a:dk2>
      <a:lt2>
        <a:srgbClr val="E6EEED"/>
      </a:lt2>
      <a:accent1>
        <a:srgbClr val="004C52"/>
      </a:accent1>
      <a:accent2>
        <a:srgbClr val="00AE9D"/>
      </a:accent2>
      <a:accent3>
        <a:srgbClr val="4BD3B0"/>
      </a:accent3>
      <a:accent4>
        <a:srgbClr val="68DD6B"/>
      </a:accent4>
      <a:accent5>
        <a:srgbClr val="ABE33F"/>
      </a:accent5>
      <a:accent6>
        <a:srgbClr val="DBEEA6"/>
      </a:accent6>
      <a:hlink>
        <a:srgbClr val="004C5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1647</Words>
  <Application>Microsoft Office PowerPoint</Application>
  <PresentationFormat>Widescreen</PresentationFormat>
  <Paragraphs>276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.VnTime</vt:lpstr>
      <vt:lpstr>Arial</vt:lpstr>
      <vt:lpstr>Calibri</vt:lpstr>
      <vt:lpstr>Calibri Light</vt:lpstr>
      <vt:lpstr>Garamond</vt:lpstr>
      <vt:lpstr>Georgia</vt:lpstr>
      <vt:lpstr>Karla</vt:lpstr>
      <vt:lpstr>Raleway</vt:lpstr>
      <vt:lpstr>Tahoma</vt:lpstr>
      <vt:lpstr>Times New Roman</vt:lpstr>
      <vt:lpstr>Trebuchet MS</vt:lpstr>
      <vt:lpstr>Escalus template</vt:lpstr>
      <vt:lpstr>Slipstream</vt:lpstr>
      <vt:lpstr>Office Theme</vt:lpstr>
      <vt:lpstr>TIẾT 26 THỤ TINH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26 THỤ TINH</dc:title>
  <dc:creator>Tài Nguyễn</dc:creator>
  <cp:lastModifiedBy>Tài Nguyễn</cp:lastModifiedBy>
  <cp:revision>6</cp:revision>
  <dcterms:created xsi:type="dcterms:W3CDTF">2021-12-02T02:46:32Z</dcterms:created>
  <dcterms:modified xsi:type="dcterms:W3CDTF">2021-12-02T03:27:08Z</dcterms:modified>
</cp:coreProperties>
</file>