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334" r:id="rId3"/>
    <p:sldId id="283" r:id="rId4"/>
    <p:sldId id="282" r:id="rId5"/>
    <p:sldId id="284" r:id="rId6"/>
    <p:sldId id="285" r:id="rId7"/>
    <p:sldId id="286" r:id="rId8"/>
    <p:sldId id="287" r:id="rId9"/>
    <p:sldId id="298" r:id="rId10"/>
    <p:sldId id="350" r:id="rId11"/>
    <p:sldId id="288" r:id="rId12"/>
    <p:sldId id="289" r:id="rId13"/>
    <p:sldId id="308" r:id="rId14"/>
    <p:sldId id="325" r:id="rId15"/>
    <p:sldId id="326" r:id="rId16"/>
    <p:sldId id="347" r:id="rId17"/>
    <p:sldId id="309" r:id="rId18"/>
    <p:sldId id="312" r:id="rId19"/>
    <p:sldId id="327" r:id="rId20"/>
    <p:sldId id="328" r:id="rId21"/>
    <p:sldId id="349" r:id="rId22"/>
    <p:sldId id="351" r:id="rId23"/>
    <p:sldId id="352" r:id="rId24"/>
    <p:sldId id="332" r:id="rId25"/>
    <p:sldId id="299" r:id="rId26"/>
    <p:sldId id="300" r:id="rId27"/>
    <p:sldId id="302" r:id="rId28"/>
    <p:sldId id="301" r:id="rId29"/>
    <p:sldId id="303" r:id="rId30"/>
    <p:sldId id="305" r:id="rId31"/>
    <p:sldId id="304" r:id="rId32"/>
    <p:sldId id="306" r:id="rId33"/>
    <p:sldId id="307" r:id="rId34"/>
    <p:sldId id="329" r:id="rId35"/>
    <p:sldId id="330" r:id="rId36"/>
    <p:sldId id="343" r:id="rId37"/>
    <p:sldId id="344" r:id="rId38"/>
    <p:sldId id="345" r:id="rId39"/>
    <p:sldId id="346" r:id="rId40"/>
    <p:sldId id="34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A2215-6EE2-460E-8B75-F615460243DC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BE2F7-1CE4-4935-8102-7B4CD63BF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6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BE2F7-1CE4-4935-8102-7B4CD63BF8C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08B3-68B9-4211-9507-0B766A4C8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B18F4-C0A7-4916-BC76-3565ECBAB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B8817-E72F-4CCD-834E-68D1A1565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4400F-DD47-4402-A2E8-1E6CDA5F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F4178-DAA6-43C8-B570-A8DF50DC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3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15E9-295B-43ED-A71E-C2104CD1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6CC31-04CF-4E29-9D6C-4190F0E5B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AF7F5-1D4F-4C68-95E7-5E671B1B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765D9-2566-4B5D-9B6A-BF25A9FD2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1F060-9219-4789-9FEB-314935FE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4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863C94-C602-4357-99F3-6A4E92821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630BE-BCF1-4084-BC4A-E5DC9E90E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44265-A310-4DE7-82E8-B01BC912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B0D15-B5D7-4E5B-9676-3EDF6A9A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FA648-CE51-444F-A161-B9150F55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29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C1700-0B61-4F0A-AC33-BA49A83BED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74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D5B65-3A4C-4A9B-A869-B6B8772E12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88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0A9C0-83E0-4906-B8D5-DBD8FB90FB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39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5F85F-4B31-4AC3-8C50-C81E83173A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07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70142-665C-4059-9CDE-11F19C19B4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97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1EE7B-8705-4D65-B5F5-52B4FBC5CA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81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372DB-6BB7-444B-ADEE-89D3B0A2B7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46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66F7B-03EF-4890-8B8E-7A478C06F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7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9FD7D-7D1C-4301-90E5-55FD7C45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4A3E0-59EB-425C-9D41-9FF86CC72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5AB5-1ACD-4FF5-BB50-2DFAD790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AE488-FB4B-4692-AEB9-6DB9181A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490CC-E94B-4AA1-A571-AEBE1718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16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15326-601E-4DCA-954F-3F6BA6C317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48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F1EE6-4D7C-482B-8374-5304ECBA24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54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F3034-5CD6-451C-A914-6AD6AAB55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20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AE042-679D-47B8-9E60-1825B01129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BA37E-7641-453F-B5CE-BF8EA6D89A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6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A436-5273-4CFA-82F0-52B54F62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0AF07-E304-4FD8-ACDD-00DCD5CBA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1CF8A-4F94-4AE8-9737-74AB90A4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38879-B198-4CFB-8A7E-3D5600A70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A99D-2252-4C46-9B46-C3C54188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2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A8ECB-6FEB-4DAD-9DC8-68B83A06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32AA2-9447-4E7E-8437-C1C96C989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DA302-4961-41EA-97D4-0AC861F60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DAA19-3740-4ED6-9A89-0117081A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F4E59-9CB2-4663-9DE3-1BB6A47D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5F6C6-69FF-4D1C-BE80-C7BB02780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59A53-7663-49E7-9DB8-A53F091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FD4FE-F4C8-41AC-9987-103C66EEF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6545-C04F-4005-8555-8854E6BB4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63AC51-F045-4855-A60E-64A48D9BD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29373-DBD5-4FEA-954B-2AF385170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F8380-1F46-4FEF-BE33-FD590859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3093D6-FA8F-4BC1-AB06-68939FA8E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B1C069-2F4F-450A-B61C-7EF162CE4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5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F6EB0-E6B9-4E7E-9415-DF0020DE7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AEF27-8439-481F-A920-15B6894B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E8272-35DF-429F-97C8-DB3FB61E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8B7CE-278C-425B-BB14-98BC9A24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0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38598-D59D-4CF5-99C0-B6A8C226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10613C-D113-41EF-B3BE-338DC398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B2131-4E4C-4791-95F5-E1988B655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9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F1EE-EE8D-4165-9675-9DC24375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8F95D-FF79-4037-844D-3978DC0FB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C44E0-DA82-471A-A048-AFA0ACB7E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5251D-21FC-4E1C-9C05-DF91F821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0E115-0EAC-426D-9AA5-8FB29671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61666-7C9D-48F1-B41E-8389947D4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5534C-8C87-46E3-9390-763DDF91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D1E05-DE75-47E0-9739-2512C7BF6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206A3-A5AD-4E2B-B0E2-88FA2EAE6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5415E-0AAB-44D4-8691-D7BFFC40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D151C-DCA8-4BE9-B23D-C120F30B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978F0-3061-48D9-942F-5DD2F3E9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8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2BB13B-7362-482A-A7E3-B4F73876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41CEE-A1F8-4079-A650-6BFD172D9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BA25D-B19B-4782-AE41-EC8BD32BE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11479-8B34-4DFC-836C-9A028839026E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46CC3-BDBF-46C1-8C9B-6BF323BE2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47D91-9D37-4D68-9292-B99A276A1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273A4-82B9-49B4-9290-974DEEB72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7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5C97C0-6245-4F16-88BF-8D7B18AA67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C5437-84E0-4F78-8360-0E006C0D3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0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F5C6E9-F2B4-4732-AB45-C30ABC085D01}"/>
              </a:ext>
            </a:extLst>
          </p:cNvPr>
          <p:cNvSpPr/>
          <p:nvPr/>
        </p:nvSpPr>
        <p:spPr>
          <a:xfrm>
            <a:off x="309489" y="0"/>
            <a:ext cx="8736037" cy="7596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56A65-6C6F-4ED7-9601-BDD55FCA85B3}"/>
              </a:ext>
            </a:extLst>
          </p:cNvPr>
          <p:cNvSpPr txBox="1"/>
          <p:nvPr/>
        </p:nvSpPr>
        <p:spPr>
          <a:xfrm>
            <a:off x="422031" y="1005840"/>
            <a:ext cx="20257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D87B9-4DBC-46C0-A86D-739E80068994}"/>
              </a:ext>
            </a:extLst>
          </p:cNvPr>
          <p:cNvSpPr txBox="1"/>
          <p:nvPr/>
        </p:nvSpPr>
        <p:spPr>
          <a:xfrm>
            <a:off x="309489" y="1645920"/>
            <a:ext cx="11268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…………………………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(2)…………………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(3)……………….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(4)…………………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F56FF-05D9-43A9-8A8B-A0C18A4EDFD7}"/>
              </a:ext>
            </a:extLst>
          </p:cNvPr>
          <p:cNvSpPr txBox="1"/>
          <p:nvPr/>
        </p:nvSpPr>
        <p:spPr>
          <a:xfrm>
            <a:off x="6096000" y="4508077"/>
            <a:ext cx="559659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F2F8B0-509F-4F51-963E-A768D8105E60}"/>
              </a:ext>
            </a:extLst>
          </p:cNvPr>
          <p:cNvSpPr txBox="1"/>
          <p:nvPr/>
        </p:nvSpPr>
        <p:spPr>
          <a:xfrm>
            <a:off x="1434905" y="3236571"/>
            <a:ext cx="34934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81231-F29A-47FE-A448-DE6E65747097}"/>
              </a:ext>
            </a:extLst>
          </p:cNvPr>
          <p:cNvSpPr txBox="1"/>
          <p:nvPr/>
        </p:nvSpPr>
        <p:spPr>
          <a:xfrm>
            <a:off x="1350499" y="4542628"/>
            <a:ext cx="34934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207A4-E4F4-43C9-8CBF-E1999E9FBB00}"/>
              </a:ext>
            </a:extLst>
          </p:cNvPr>
          <p:cNvSpPr txBox="1"/>
          <p:nvPr/>
        </p:nvSpPr>
        <p:spPr>
          <a:xfrm>
            <a:off x="6096000" y="3198167"/>
            <a:ext cx="417810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0393F4-69D0-4853-BCD4-36D35DF32640}"/>
              </a:ext>
            </a:extLst>
          </p:cNvPr>
          <p:cNvSpPr/>
          <p:nvPr/>
        </p:nvSpPr>
        <p:spPr>
          <a:xfrm>
            <a:off x="560362" y="3204246"/>
            <a:ext cx="874543" cy="46166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CA4751-546C-45C6-AFCD-66AE974507B0}"/>
              </a:ext>
            </a:extLst>
          </p:cNvPr>
          <p:cNvSpPr/>
          <p:nvPr/>
        </p:nvSpPr>
        <p:spPr>
          <a:xfrm>
            <a:off x="5221457" y="3198167"/>
            <a:ext cx="874543" cy="46166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F66CD5-2946-4CBD-A16E-A42D16EDDB9B}"/>
              </a:ext>
            </a:extLst>
          </p:cNvPr>
          <p:cNvSpPr/>
          <p:nvPr/>
        </p:nvSpPr>
        <p:spPr>
          <a:xfrm>
            <a:off x="5221457" y="4529564"/>
            <a:ext cx="874543" cy="46166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E36831C-9C9A-4B19-AABA-B4C19E567751}"/>
              </a:ext>
            </a:extLst>
          </p:cNvPr>
          <p:cNvSpPr/>
          <p:nvPr/>
        </p:nvSpPr>
        <p:spPr>
          <a:xfrm>
            <a:off x="535744" y="4554461"/>
            <a:ext cx="874543" cy="46166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pic>
        <p:nvPicPr>
          <p:cNvPr id="13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551A0CF4-CC04-4C73-98E9-A3AF31CB8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53" y="0"/>
            <a:ext cx="1416147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8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9BC3C0-8232-4A5B-B3C9-E8EE599C47B8}"/>
              </a:ext>
            </a:extLst>
          </p:cNvPr>
          <p:cNvSpPr/>
          <p:nvPr/>
        </p:nvSpPr>
        <p:spPr>
          <a:xfrm>
            <a:off x="309489" y="0"/>
            <a:ext cx="8736037" cy="7596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722387-F45F-45EE-AB15-82CEEE3C3CB5}"/>
              </a:ext>
            </a:extLst>
          </p:cNvPr>
          <p:cNvSpPr txBox="1"/>
          <p:nvPr/>
        </p:nvSpPr>
        <p:spPr>
          <a:xfrm>
            <a:off x="422031" y="1005840"/>
            <a:ext cx="557080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E01AF-57FF-42EA-B434-4727690DB700}"/>
              </a:ext>
            </a:extLst>
          </p:cNvPr>
          <p:cNvSpPr txBox="1"/>
          <p:nvPr/>
        </p:nvSpPr>
        <p:spPr>
          <a:xfrm>
            <a:off x="422031" y="1713690"/>
            <a:ext cx="10846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55D97C-7359-4269-92E4-E58FD6D7BE18}"/>
              </a:ext>
            </a:extLst>
          </p:cNvPr>
          <p:cNvSpPr txBox="1"/>
          <p:nvPr/>
        </p:nvSpPr>
        <p:spPr>
          <a:xfrm>
            <a:off x="7816951" y="4006771"/>
            <a:ext cx="326838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(gene)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961EC4-EEF5-4C04-BC7E-E1B0A618D289}"/>
              </a:ext>
            </a:extLst>
          </p:cNvPr>
          <p:cNvSpPr txBox="1"/>
          <p:nvPr/>
        </p:nvSpPr>
        <p:spPr>
          <a:xfrm>
            <a:off x="4119489" y="4006771"/>
            <a:ext cx="194134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F99D98-83CC-4963-94EA-B0DD5469FAED}"/>
              </a:ext>
            </a:extLst>
          </p:cNvPr>
          <p:cNvSpPr txBox="1"/>
          <p:nvPr/>
        </p:nvSpPr>
        <p:spPr>
          <a:xfrm>
            <a:off x="1017559" y="3995931"/>
            <a:ext cx="1828801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DD8CDF-885F-412B-8650-0FABB364DF24}"/>
              </a:ext>
            </a:extLst>
          </p:cNvPr>
          <p:cNvSpPr txBox="1"/>
          <p:nvPr/>
        </p:nvSpPr>
        <p:spPr>
          <a:xfrm>
            <a:off x="422032" y="3995931"/>
            <a:ext cx="59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0610-936A-484C-9942-8CC90343402C}"/>
              </a:ext>
            </a:extLst>
          </p:cNvPr>
          <p:cNvSpPr txBox="1"/>
          <p:nvPr/>
        </p:nvSpPr>
        <p:spPr>
          <a:xfrm>
            <a:off x="3523961" y="3993410"/>
            <a:ext cx="59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DA1175-A3C9-46CE-902F-DB0C5FB56A4F}"/>
              </a:ext>
            </a:extLst>
          </p:cNvPr>
          <p:cNvSpPr txBox="1"/>
          <p:nvPr/>
        </p:nvSpPr>
        <p:spPr>
          <a:xfrm>
            <a:off x="7221423" y="3993410"/>
            <a:ext cx="59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pic>
        <p:nvPicPr>
          <p:cNvPr id="13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89E0417F-20E6-4338-BA1E-3234A060B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53" y="0"/>
            <a:ext cx="1416147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9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8F058A-4E1F-4402-ACBC-FAF5E78B09F1}"/>
              </a:ext>
            </a:extLst>
          </p:cNvPr>
          <p:cNvSpPr txBox="1"/>
          <p:nvPr/>
        </p:nvSpPr>
        <p:spPr>
          <a:xfrm>
            <a:off x="196948" y="133643"/>
            <a:ext cx="557080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71F759-4097-42AF-97B2-C0076788B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740"/>
            <a:ext cx="11788726" cy="1732203"/>
          </a:xfrm>
          <a:prstGeom prst="rect">
            <a:avLst/>
          </a:prstGeom>
        </p:spPr>
      </p:pic>
      <p:pic>
        <p:nvPicPr>
          <p:cNvPr id="7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0058E715-286A-47E4-B430-97A1D203E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53" y="0"/>
            <a:ext cx="1416147" cy="87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397D4-20DE-461C-8149-101DE18A9000}"/>
              </a:ext>
            </a:extLst>
          </p:cNvPr>
          <p:cNvSpPr txBox="1"/>
          <p:nvPr/>
        </p:nvSpPr>
        <p:spPr>
          <a:xfrm>
            <a:off x="196948" y="2729597"/>
            <a:ext cx="4055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A2FAA1-C6A5-4B84-BA3D-AAC2413E6977}"/>
              </a:ext>
            </a:extLst>
          </p:cNvPr>
          <p:cNvSpPr txBox="1"/>
          <p:nvPr/>
        </p:nvSpPr>
        <p:spPr>
          <a:xfrm>
            <a:off x="-1" y="3171017"/>
            <a:ext cx="5261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D7977-0969-47BA-9C30-20460D640F30}"/>
              </a:ext>
            </a:extLst>
          </p:cNvPr>
          <p:cNvSpPr txBox="1"/>
          <p:nvPr/>
        </p:nvSpPr>
        <p:spPr>
          <a:xfrm>
            <a:off x="6344531" y="2744986"/>
            <a:ext cx="485335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5C2C01-4959-42B7-825F-C438C52D3559}"/>
              </a:ext>
            </a:extLst>
          </p:cNvPr>
          <p:cNvSpPr txBox="1"/>
          <p:nvPr/>
        </p:nvSpPr>
        <p:spPr>
          <a:xfrm>
            <a:off x="0" y="3798091"/>
            <a:ext cx="5392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63E5D4-E9F5-4432-B52A-15E0D369E41D}"/>
              </a:ext>
            </a:extLst>
          </p:cNvPr>
          <p:cNvSpPr txBox="1"/>
          <p:nvPr/>
        </p:nvSpPr>
        <p:spPr>
          <a:xfrm>
            <a:off x="0" y="4383855"/>
            <a:ext cx="4994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D8BC57-4DDC-48E4-A48F-590BCB9CC608}"/>
              </a:ext>
            </a:extLst>
          </p:cNvPr>
          <p:cNvSpPr txBox="1"/>
          <p:nvPr/>
        </p:nvSpPr>
        <p:spPr>
          <a:xfrm>
            <a:off x="0" y="5082332"/>
            <a:ext cx="485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28876D-2DC5-41E4-A418-701315BF7D3C}"/>
              </a:ext>
            </a:extLst>
          </p:cNvPr>
          <p:cNvCxnSpPr/>
          <p:nvPr/>
        </p:nvCxnSpPr>
        <p:spPr>
          <a:xfrm>
            <a:off x="5598942" y="2760375"/>
            <a:ext cx="0" cy="40976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5CBB00-22A6-4E3E-8C66-B235629F10FB}"/>
              </a:ext>
            </a:extLst>
          </p:cNvPr>
          <p:cNvSpPr txBox="1"/>
          <p:nvPr/>
        </p:nvSpPr>
        <p:spPr>
          <a:xfrm>
            <a:off x="5730471" y="3226972"/>
            <a:ext cx="5416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689007-67BD-4BC1-ACD1-2371ADFF0116}"/>
              </a:ext>
            </a:extLst>
          </p:cNvPr>
          <p:cNvSpPr txBox="1"/>
          <p:nvPr/>
        </p:nvSpPr>
        <p:spPr>
          <a:xfrm>
            <a:off x="7851886" y="3242121"/>
            <a:ext cx="146304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4A56F0-B47C-49DE-B32B-3AC73FDCDCE2}"/>
              </a:ext>
            </a:extLst>
          </p:cNvPr>
          <p:cNvSpPr txBox="1"/>
          <p:nvPr/>
        </p:nvSpPr>
        <p:spPr>
          <a:xfrm>
            <a:off x="7851886" y="3983745"/>
            <a:ext cx="146304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39435E-D350-4DEB-9726-56A17A4EFADA}"/>
              </a:ext>
            </a:extLst>
          </p:cNvPr>
          <p:cNvSpPr txBox="1"/>
          <p:nvPr/>
        </p:nvSpPr>
        <p:spPr>
          <a:xfrm>
            <a:off x="6109245" y="4533182"/>
            <a:ext cx="539284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A8409F-970A-46D6-8A00-2BE31FD5E66A}"/>
              </a:ext>
            </a:extLst>
          </p:cNvPr>
          <p:cNvSpPr txBox="1"/>
          <p:nvPr/>
        </p:nvSpPr>
        <p:spPr>
          <a:xfrm>
            <a:off x="6096000" y="5282387"/>
            <a:ext cx="1755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CB5EE0-52ED-43C8-9F8E-EF6AD31008F9}"/>
              </a:ext>
            </a:extLst>
          </p:cNvPr>
          <p:cNvSpPr txBox="1"/>
          <p:nvPr/>
        </p:nvSpPr>
        <p:spPr>
          <a:xfrm>
            <a:off x="6161654" y="5802719"/>
            <a:ext cx="1755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CA9EEA-602C-42B9-9897-D0C423261F90}"/>
              </a:ext>
            </a:extLst>
          </p:cNvPr>
          <p:cNvSpPr txBox="1"/>
          <p:nvPr/>
        </p:nvSpPr>
        <p:spPr>
          <a:xfrm>
            <a:off x="7342628" y="5282387"/>
            <a:ext cx="57490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37AE0B-B5E1-4618-BD4C-65527D0D80D0}"/>
              </a:ext>
            </a:extLst>
          </p:cNvPr>
          <p:cNvSpPr txBox="1"/>
          <p:nvPr/>
        </p:nvSpPr>
        <p:spPr>
          <a:xfrm>
            <a:off x="7441102" y="5831537"/>
            <a:ext cx="57490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5392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9" grpId="0"/>
      <p:bldP spid="10" grpId="0"/>
      <p:bldP spid="11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64EE6-208E-46AB-A2C3-F79317272115}"/>
              </a:ext>
            </a:extLst>
          </p:cNvPr>
          <p:cNvSpPr txBox="1"/>
          <p:nvPr/>
        </p:nvSpPr>
        <p:spPr>
          <a:xfrm>
            <a:off x="2248524" y="1790557"/>
            <a:ext cx="499403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3E094-C8FA-4F9A-849B-7F2537695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90" y="-1"/>
            <a:ext cx="12242890" cy="16256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55299-CF16-46F1-BDC5-0087F0EDB4D1}"/>
              </a:ext>
            </a:extLst>
          </p:cNvPr>
          <p:cNvSpPr txBox="1"/>
          <p:nvPr/>
        </p:nvSpPr>
        <p:spPr>
          <a:xfrm>
            <a:off x="224853" y="2518348"/>
            <a:ext cx="2923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DE0097-4165-4F54-A135-27FF38902A4C}"/>
              </a:ext>
            </a:extLst>
          </p:cNvPr>
          <p:cNvSpPr txBox="1"/>
          <p:nvPr/>
        </p:nvSpPr>
        <p:spPr>
          <a:xfrm>
            <a:off x="224853" y="3611087"/>
            <a:ext cx="3072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15AAB-846F-4EA5-8547-A89265A7F1B1}"/>
              </a:ext>
            </a:extLst>
          </p:cNvPr>
          <p:cNvSpPr txBox="1"/>
          <p:nvPr/>
        </p:nvSpPr>
        <p:spPr>
          <a:xfrm>
            <a:off x="3394934" y="2518348"/>
            <a:ext cx="57490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FF78B7-2190-4097-A8B6-8A5F1EB46A5A}"/>
              </a:ext>
            </a:extLst>
          </p:cNvPr>
          <p:cNvSpPr txBox="1"/>
          <p:nvPr/>
        </p:nvSpPr>
        <p:spPr>
          <a:xfrm>
            <a:off x="3410014" y="3689678"/>
            <a:ext cx="57490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</a:p>
        </p:txBody>
      </p:sp>
    </p:spTree>
    <p:extLst>
      <p:ext uri="{BB962C8B-B14F-4D97-AF65-F5344CB8AC3E}">
        <p14:creationId xmlns:p14="http://schemas.microsoft.com/office/powerpoint/2010/main" val="35167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570517-D032-467A-8ED9-D5CCC050C191}"/>
              </a:ext>
            </a:extLst>
          </p:cNvPr>
          <p:cNvSpPr txBox="1"/>
          <p:nvPr/>
        </p:nvSpPr>
        <p:spPr>
          <a:xfrm>
            <a:off x="3927423" y="0"/>
            <a:ext cx="485335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4352E-CD3B-4CF3-9912-8BC7EC85E353}"/>
              </a:ext>
            </a:extLst>
          </p:cNvPr>
          <p:cNvSpPr txBox="1"/>
          <p:nvPr/>
        </p:nvSpPr>
        <p:spPr>
          <a:xfrm>
            <a:off x="1316869" y="545762"/>
            <a:ext cx="497058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♂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(DD) x ♀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(dd)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8FDB6-A323-49BC-A8BA-0AFD25B245E8}"/>
              </a:ext>
            </a:extLst>
          </p:cNvPr>
          <p:cNvSpPr txBox="1"/>
          <p:nvPr/>
        </p:nvSpPr>
        <p:spPr>
          <a:xfrm>
            <a:off x="2413416" y="1916983"/>
            <a:ext cx="178698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Dd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876F7-A783-4B95-90B8-C8810E07F7FB}"/>
              </a:ext>
            </a:extLst>
          </p:cNvPr>
          <p:cNvSpPr txBox="1"/>
          <p:nvPr/>
        </p:nvSpPr>
        <p:spPr>
          <a:xfrm>
            <a:off x="1588577" y="5915106"/>
            <a:ext cx="497058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03F2E8-D413-4178-BE3E-D1DEAFB0CC11}"/>
                  </a:ext>
                </a:extLst>
              </p:cNvPr>
              <p:cNvSpPr txBox="1"/>
              <p:nvPr/>
            </p:nvSpPr>
            <p:spPr>
              <a:xfrm>
                <a:off x="91636" y="366623"/>
                <a:ext cx="5961089" cy="612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</a:t>
                </a: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b/>
                    </m:sSub>
                  </m:oMath>
                </a14:m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03F2E8-D413-4178-BE3E-D1DEAFB0C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6" y="366623"/>
                <a:ext cx="5961089" cy="6124754"/>
              </a:xfrm>
              <a:prstGeom prst="rect">
                <a:avLst/>
              </a:prstGeom>
              <a:blipFill>
                <a:blip r:embed="rId2"/>
                <a:stretch>
                  <a:fillRect l="-1534" t="-796" b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78595D3-B0B6-44AC-8FB4-7742A984381B}"/>
              </a:ext>
            </a:extLst>
          </p:cNvPr>
          <p:cNvSpPr txBox="1"/>
          <p:nvPr/>
        </p:nvSpPr>
        <p:spPr>
          <a:xfrm>
            <a:off x="1916188" y="1364151"/>
            <a:ext cx="49722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C5659B-C718-44E8-9106-1CCD8E3E4179}"/>
              </a:ext>
            </a:extLst>
          </p:cNvPr>
          <p:cNvSpPr txBox="1"/>
          <p:nvPr/>
        </p:nvSpPr>
        <p:spPr>
          <a:xfrm>
            <a:off x="4338137" y="1364151"/>
            <a:ext cx="57490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CC2278-A09D-414A-83B6-20A2171889C6}"/>
              </a:ext>
            </a:extLst>
          </p:cNvPr>
          <p:cNvSpPr txBox="1"/>
          <p:nvPr/>
        </p:nvSpPr>
        <p:spPr>
          <a:xfrm>
            <a:off x="2413416" y="2517231"/>
            <a:ext cx="178698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Dd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F46BB9-9AD3-4478-BEFA-752BB03BEF28}"/>
              </a:ext>
            </a:extLst>
          </p:cNvPr>
          <p:cNvSpPr txBox="1"/>
          <p:nvPr/>
        </p:nvSpPr>
        <p:spPr>
          <a:xfrm>
            <a:off x="2413415" y="3087737"/>
            <a:ext cx="221854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00A69C-2CB9-447B-A0C9-93AF9B26D865}"/>
              </a:ext>
            </a:extLst>
          </p:cNvPr>
          <p:cNvSpPr txBox="1"/>
          <p:nvPr/>
        </p:nvSpPr>
        <p:spPr>
          <a:xfrm>
            <a:off x="1715107" y="3648272"/>
            <a:ext cx="497058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♂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(Dd) x ♀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(Dd)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EFE90E-C706-432B-A2D5-F77743E9E502}"/>
              </a:ext>
            </a:extLst>
          </p:cNvPr>
          <p:cNvSpPr txBox="1"/>
          <p:nvPr/>
        </p:nvSpPr>
        <p:spPr>
          <a:xfrm>
            <a:off x="2194781" y="4230294"/>
            <a:ext cx="81824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4B27BC-E17B-499C-B50B-DB2DC5742AA9}"/>
              </a:ext>
            </a:extLst>
          </p:cNvPr>
          <p:cNvSpPr txBox="1"/>
          <p:nvPr/>
        </p:nvSpPr>
        <p:spPr>
          <a:xfrm>
            <a:off x="4625591" y="4200359"/>
            <a:ext cx="93576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330A94-8EEC-4633-B48B-A00BE111E1F6}"/>
              </a:ext>
            </a:extLst>
          </p:cNvPr>
          <p:cNvSpPr txBox="1"/>
          <p:nvPr/>
        </p:nvSpPr>
        <p:spPr>
          <a:xfrm>
            <a:off x="2488358" y="4801313"/>
            <a:ext cx="246965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DD: 2 Dd: 1dd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BED4C1-7461-426F-8C33-96493A134E39}"/>
              </a:ext>
            </a:extLst>
          </p:cNvPr>
          <p:cNvSpPr txBox="1"/>
          <p:nvPr/>
        </p:nvSpPr>
        <p:spPr>
          <a:xfrm>
            <a:off x="2443387" y="5433817"/>
            <a:ext cx="246965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DD: 2 Dd: 1dd</a:t>
            </a:r>
          </a:p>
        </p:txBody>
      </p:sp>
    </p:spTree>
    <p:extLst>
      <p:ext uri="{BB962C8B-B14F-4D97-AF65-F5344CB8AC3E}">
        <p14:creationId xmlns:p14="http://schemas.microsoft.com/office/powerpoint/2010/main" val="215905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C63F17-89A1-4BBA-8DDD-A973B96CBF1E}"/>
              </a:ext>
            </a:extLst>
          </p:cNvPr>
          <p:cNvSpPr txBox="1"/>
          <p:nvPr/>
        </p:nvSpPr>
        <p:spPr>
          <a:xfrm>
            <a:off x="0" y="0"/>
            <a:ext cx="9991579" cy="260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VD: Aa;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AaBb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AaBB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KG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chủng.VD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AA; AABB,…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VD: aa;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aabbb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66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1C37C3-8DD0-49B5-9A0F-E0BAF406E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2" y="245088"/>
            <a:ext cx="11597419" cy="1583712"/>
          </a:xfrm>
          <a:prstGeom prst="rect">
            <a:avLst/>
          </a:prstGeom>
        </p:spPr>
      </p:pic>
      <p:pic>
        <p:nvPicPr>
          <p:cNvPr id="6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91B2D9A9-589B-4EC4-BED3-517923DDD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53" y="5793210"/>
            <a:ext cx="1416147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E9EEA4-AB46-4E18-BB39-C864654AF40C}"/>
              </a:ext>
            </a:extLst>
          </p:cNvPr>
          <p:cNvSpPr txBox="1"/>
          <p:nvPr/>
        </p:nvSpPr>
        <p:spPr>
          <a:xfrm>
            <a:off x="483912" y="2063779"/>
            <a:ext cx="5416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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56E9E0-6DC2-4142-96BE-E9135C9C1DFB}"/>
              </a:ext>
            </a:extLst>
          </p:cNvPr>
          <p:cNvSpPr txBox="1"/>
          <p:nvPr/>
        </p:nvSpPr>
        <p:spPr>
          <a:xfrm>
            <a:off x="483912" y="3882452"/>
            <a:ext cx="479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­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gen: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H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825FC8-8173-4ED2-A434-7C5AADB03BF7}"/>
              </a:ext>
            </a:extLst>
          </p:cNvPr>
          <p:cNvSpPr txBox="1"/>
          <p:nvPr/>
        </p:nvSpPr>
        <p:spPr>
          <a:xfrm>
            <a:off x="483912" y="5413539"/>
            <a:ext cx="4792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­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HH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8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FCDA33-FACB-403E-9D16-5D215B9F79CB}"/>
                  </a:ext>
                </a:extLst>
              </p:cNvPr>
              <p:cNvSpPr txBox="1"/>
              <p:nvPr/>
            </p:nvSpPr>
            <p:spPr>
              <a:xfrm>
                <a:off x="164891" y="0"/>
                <a:ext cx="8229600" cy="7109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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lai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♂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chẻ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(HH) x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♀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H		h</a:t>
                </a:r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Hh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Hh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chẻ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♂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chẻ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x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♀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chẻ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		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H,h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H,h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1HH: 2Hh: 1hh</a:t>
                </a:r>
                <a:endPara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b/>
                    </m:sSub>
                  </m:oMath>
                </a14:m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1HH: 2Hh: 1hh</a:t>
                </a:r>
                <a:endPara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chẻ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FCDA33-FACB-403E-9D16-5D215B9F7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1" y="0"/>
                <a:ext cx="8229600" cy="7109639"/>
              </a:xfrm>
              <a:prstGeom prst="rect">
                <a:avLst/>
              </a:prstGeom>
              <a:blipFill>
                <a:blip r:embed="rId2"/>
                <a:stretch>
                  <a:fillRect l="-1111" t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14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E849D2-4EA0-4077-8546-2E86AE21CA91}"/>
              </a:ext>
            </a:extLst>
          </p:cNvPr>
          <p:cNvSpPr txBox="1"/>
          <p:nvPr/>
        </p:nvSpPr>
        <p:spPr>
          <a:xfrm>
            <a:off x="112542" y="168813"/>
            <a:ext cx="105648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Câu 3: Ở Bắp. Đem giao phấn giữa Bắp hạt vàng với Bắp hạt trắng, F1 thu được toàn Bắp hạt vàng.</a:t>
            </a:r>
            <a:endParaRPr lang="en-US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a</a:t>
            </a:r>
            <a:r>
              <a:rPr lang="en-US" sz="2400" dirty="0">
                <a:latin typeface="+mj-lt"/>
              </a:rPr>
              <a:t>)</a:t>
            </a:r>
            <a:r>
              <a:rPr lang="vi-VN" sz="2400" dirty="0">
                <a:latin typeface="+mj-lt"/>
              </a:rPr>
              <a:t> Xác định tính trạng trội, lặn của Bắp?</a:t>
            </a:r>
            <a:endParaRPr lang="en-US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b</a:t>
            </a:r>
            <a:r>
              <a:rPr lang="en-US" sz="2400" dirty="0">
                <a:latin typeface="+mj-lt"/>
              </a:rPr>
              <a:t>)</a:t>
            </a:r>
            <a:r>
              <a:rPr lang="vi-VN" sz="2400" dirty="0">
                <a:latin typeface="+mj-lt"/>
              </a:rPr>
              <a:t> Lập sơ đồ lai giải thích kết quả thu được ở F1?</a:t>
            </a:r>
            <a:endParaRPr lang="en-US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c</a:t>
            </a:r>
            <a:r>
              <a:rPr lang="en-US" sz="2400" dirty="0">
                <a:latin typeface="+mj-lt"/>
              </a:rPr>
              <a:t>)</a:t>
            </a:r>
            <a:r>
              <a:rPr lang="vi-VN" sz="2400" dirty="0">
                <a:latin typeface="+mj-lt"/>
              </a:rPr>
              <a:t> Cho Bắp lai thu được ở F1 tự thụ phấn. Xác định KG, KH thu được ở F2?</a:t>
            </a:r>
            <a:endParaRPr lang="en-US" sz="24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C35B2D-8BB2-49C7-B088-1ADCA437633E}"/>
              </a:ext>
            </a:extLst>
          </p:cNvPr>
          <p:cNvSpPr txBox="1"/>
          <p:nvPr/>
        </p:nvSpPr>
        <p:spPr>
          <a:xfrm>
            <a:off x="483912" y="2063779"/>
            <a:ext cx="5416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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FC6455-DF5B-46EB-ABE9-F41A77E2818A}"/>
              </a:ext>
            </a:extLst>
          </p:cNvPr>
          <p:cNvSpPr txBox="1"/>
          <p:nvPr/>
        </p:nvSpPr>
        <p:spPr>
          <a:xfrm>
            <a:off x="483912" y="3882452"/>
            <a:ext cx="479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­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gen: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A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0BEBA4-7655-4897-877D-7E1399006165}"/>
              </a:ext>
            </a:extLst>
          </p:cNvPr>
          <p:cNvSpPr txBox="1"/>
          <p:nvPr/>
        </p:nvSpPr>
        <p:spPr>
          <a:xfrm>
            <a:off x="483912" y="5413539"/>
            <a:ext cx="4792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­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AA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aa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28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061AFA-4D97-4C67-8623-7A029DB4143F}"/>
                  </a:ext>
                </a:extLst>
              </p:cNvPr>
              <p:cNvSpPr txBox="1"/>
              <p:nvPr/>
            </p:nvSpPr>
            <p:spPr>
              <a:xfrm>
                <a:off x="164891" y="0"/>
                <a:ext cx="8229600" cy="7109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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lai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♂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bắp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(AA) x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♀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bắp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trắng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(aa)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			a</a:t>
                </a:r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Aa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Aa</a:t>
                </a: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bắp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vàng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♂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bắp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(Aa) x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♀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bắp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(Aa)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		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A,a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1AA: 2Aa: 1aa</a:t>
                </a:r>
                <a:endPara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b/>
                    </m:sSub>
                  </m:oMath>
                </a14:m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1AA: 2Aa: 1aa</a:t>
                </a:r>
                <a:endPara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bắp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bắp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trắng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061AFA-4D97-4C67-8623-7A029DB41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1" y="0"/>
                <a:ext cx="8229600" cy="7109639"/>
              </a:xfrm>
              <a:prstGeom prst="rect">
                <a:avLst/>
              </a:prstGeom>
              <a:blipFill>
                <a:blip r:embed="rId2"/>
                <a:stretch>
                  <a:fillRect l="-1111" t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63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D2BE99-A37C-470E-900F-A187A498F85F}"/>
              </a:ext>
            </a:extLst>
          </p:cNvPr>
          <p:cNvSpPr txBox="1"/>
          <p:nvPr/>
        </p:nvSpPr>
        <p:spPr>
          <a:xfrm>
            <a:off x="450166" y="4065563"/>
            <a:ext cx="3924886" cy="187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488EB-217A-4D9C-B21C-387A020663EF}"/>
              </a:ext>
            </a:extLst>
          </p:cNvPr>
          <p:cNvSpPr txBox="1"/>
          <p:nvPr/>
        </p:nvSpPr>
        <p:spPr>
          <a:xfrm>
            <a:off x="2855741" y="28135"/>
            <a:ext cx="626012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THCS TÂN XUÂN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 KHOA HỌC TỰ NHIÊN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087FF2-1C98-450D-B6FE-668B84B72938}"/>
              </a:ext>
            </a:extLst>
          </p:cNvPr>
          <p:cNvSpPr txBox="1"/>
          <p:nvPr/>
        </p:nvSpPr>
        <p:spPr>
          <a:xfrm>
            <a:off x="42203" y="921434"/>
            <a:ext cx="12107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SINH HỌC 9- </a:t>
            </a:r>
            <a:r>
              <a:rPr kumimoji="0" lang="en-US" sz="3200" b="1" i="0" u="none" strike="noStrike" kern="120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QUY LUẬT PHÂN LY TÍNH TRẠNG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(Lai </a:t>
            </a:r>
            <a:r>
              <a:rPr kumimoji="0" lang="en-US" sz="3200" b="1" i="0" u="none" strike="noStrike" kern="120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cặp</a:t>
            </a:r>
            <a:r>
              <a:rPr kumimoji="0" lang="en-US" sz="32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2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6" name="Picture 2" descr="Tính trạng chất lượng đặc điểm di truyền tính trạng chất lượng">
            <a:extLst>
              <a:ext uri="{FF2B5EF4-FFF2-40B4-BE49-F238E27FC236}">
                <a16:creationId xmlns:a16="http://schemas.microsoft.com/office/drawing/2014/main" id="{D2C58898-2018-4B43-9EFE-2A31939E5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0" y="2665828"/>
            <a:ext cx="5621509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B270EE-1B3E-4692-A3D9-8C2CF4512BCE}"/>
              </a:ext>
            </a:extLst>
          </p:cNvPr>
          <p:cNvSpPr txBox="1"/>
          <p:nvPr/>
        </p:nvSpPr>
        <p:spPr>
          <a:xfrm>
            <a:off x="6443004" y="4677898"/>
            <a:ext cx="5036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SGK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1FD44E-08D4-4A48-9576-D967D6FCF163}"/>
              </a:ext>
            </a:extLst>
          </p:cNvPr>
          <p:cNvSpPr txBox="1"/>
          <p:nvPr/>
        </p:nvSpPr>
        <p:spPr>
          <a:xfrm>
            <a:off x="6316394" y="3015342"/>
            <a:ext cx="5036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Tài</a:t>
            </a:r>
          </a:p>
        </p:txBody>
      </p:sp>
    </p:spTree>
    <p:extLst>
      <p:ext uri="{BB962C8B-B14F-4D97-AF65-F5344CB8AC3E}">
        <p14:creationId xmlns:p14="http://schemas.microsoft.com/office/powerpoint/2010/main" val="2721337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EB87AF-0CCE-4D47-8DA5-2C585DE3365D}"/>
              </a:ext>
            </a:extLst>
          </p:cNvPr>
          <p:cNvSpPr txBox="1"/>
          <p:nvPr/>
        </p:nvSpPr>
        <p:spPr>
          <a:xfrm>
            <a:off x="192505" y="288758"/>
            <a:ext cx="11999495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BỔ SUNG 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F2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699E9-E283-449F-830E-DC6B7E4898C9}"/>
              </a:ext>
            </a:extLst>
          </p:cNvPr>
          <p:cNvSpPr txBox="1"/>
          <p:nvPr/>
        </p:nvSpPr>
        <p:spPr>
          <a:xfrm>
            <a:off x="441709" y="3229868"/>
            <a:ext cx="5416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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CA2CE3-AE74-4598-B6E0-2CC77A1FBF89}"/>
              </a:ext>
            </a:extLst>
          </p:cNvPr>
          <p:cNvSpPr txBox="1"/>
          <p:nvPr/>
        </p:nvSpPr>
        <p:spPr>
          <a:xfrm>
            <a:off x="329167" y="5186093"/>
            <a:ext cx="479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­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gen: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A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02E92-526A-445F-89E6-CB3FF0D2981B}"/>
              </a:ext>
            </a:extLst>
          </p:cNvPr>
          <p:cNvSpPr txBox="1"/>
          <p:nvPr/>
        </p:nvSpPr>
        <p:spPr>
          <a:xfrm>
            <a:off x="3461455" y="5370758"/>
            <a:ext cx="4792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­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AA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aa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1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45DC6B-C1B1-4470-A658-CAB9DCB70860}"/>
                  </a:ext>
                </a:extLst>
              </p:cNvPr>
              <p:cNvSpPr txBox="1"/>
              <p:nvPr/>
            </p:nvSpPr>
            <p:spPr>
              <a:xfrm>
                <a:off x="164891" y="0"/>
                <a:ext cx="8229600" cy="7109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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lai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♂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mắt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đen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(AA) x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♀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mắt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(aa)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			a</a:t>
                </a:r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Aa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Aa</a:t>
                </a: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mắt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đen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♂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mắt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đen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(Aa) x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♀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mắt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đen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(Aa)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		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A,a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1AA: 2Aa: 1aa</a:t>
                </a:r>
                <a:endPara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b/>
                    </m:sSub>
                  </m:oMath>
                </a14:m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1AA: 2Aa: 1aa</a:t>
                </a:r>
                <a:endPara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mắt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đen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mắt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đỏ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45DC6B-C1B1-4470-A658-CAB9DCB70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1" y="0"/>
                <a:ext cx="8229600" cy="7109639"/>
              </a:xfrm>
              <a:prstGeom prst="rect">
                <a:avLst/>
              </a:prstGeom>
              <a:blipFill>
                <a:blip r:embed="rId2"/>
                <a:stretch>
                  <a:fillRect l="-1111" t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5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5C540-6610-4104-9C58-067218778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9FD41-29A0-4676-8A6F-F077E48C5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18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D2BE99-A37C-470E-900F-A187A498F85F}"/>
              </a:ext>
            </a:extLst>
          </p:cNvPr>
          <p:cNvSpPr txBox="1"/>
          <p:nvPr/>
        </p:nvSpPr>
        <p:spPr>
          <a:xfrm>
            <a:off x="450166" y="4065563"/>
            <a:ext cx="3924886" cy="187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488EB-217A-4D9C-B21C-387A020663EF}"/>
              </a:ext>
            </a:extLst>
          </p:cNvPr>
          <p:cNvSpPr txBox="1"/>
          <p:nvPr/>
        </p:nvSpPr>
        <p:spPr>
          <a:xfrm>
            <a:off x="2855741" y="28135"/>
            <a:ext cx="626012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THCS TÂN XUÂN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 KHOA HỌC TỰ NHIÊN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087FF2-1C98-450D-B6FE-668B84B72938}"/>
              </a:ext>
            </a:extLst>
          </p:cNvPr>
          <p:cNvSpPr txBox="1"/>
          <p:nvPr/>
        </p:nvSpPr>
        <p:spPr>
          <a:xfrm>
            <a:off x="42203" y="921434"/>
            <a:ext cx="12107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SINH HỌC 9- </a:t>
            </a:r>
            <a:r>
              <a:rPr kumimoji="0" lang="en-US" sz="3200" b="1" i="0" u="none" strike="noStrike" kern="120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QUY LUẬT PHÂN LY TÍNH TRẠNG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(Lai </a:t>
            </a:r>
            <a:r>
              <a:rPr kumimoji="0" lang="en-US" sz="3200" b="1" i="0" u="none" strike="noStrike" kern="120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2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6" name="Picture 2" descr="Tính trạng chất lượng đặc điểm di truyền tính trạng chất lượng">
            <a:extLst>
              <a:ext uri="{FF2B5EF4-FFF2-40B4-BE49-F238E27FC236}">
                <a16:creationId xmlns:a16="http://schemas.microsoft.com/office/drawing/2014/main" id="{D2C58898-2018-4B43-9EFE-2A31939E5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90" y="2665828"/>
            <a:ext cx="5621509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B270EE-1B3E-4692-A3D9-8C2CF4512BCE}"/>
              </a:ext>
            </a:extLst>
          </p:cNvPr>
          <p:cNvSpPr txBox="1"/>
          <p:nvPr/>
        </p:nvSpPr>
        <p:spPr>
          <a:xfrm>
            <a:off x="6443004" y="4677898"/>
            <a:ext cx="5036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SGK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1FD44E-08D4-4A48-9576-D967D6FCF163}"/>
              </a:ext>
            </a:extLst>
          </p:cNvPr>
          <p:cNvSpPr txBox="1"/>
          <p:nvPr/>
        </p:nvSpPr>
        <p:spPr>
          <a:xfrm>
            <a:off x="6316394" y="3015342"/>
            <a:ext cx="5036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24923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3184DA-3929-48EF-B784-B41A17D13F2D}"/>
              </a:ext>
            </a:extLst>
          </p:cNvPr>
          <p:cNvSpPr/>
          <p:nvPr/>
        </p:nvSpPr>
        <p:spPr>
          <a:xfrm>
            <a:off x="309489" y="0"/>
            <a:ext cx="8736037" cy="7596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Lai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45170-6CEE-41E8-9E91-4952628795C1}"/>
              </a:ext>
            </a:extLst>
          </p:cNvPr>
          <p:cNvSpPr txBox="1"/>
          <p:nvPr/>
        </p:nvSpPr>
        <p:spPr>
          <a:xfrm>
            <a:off x="422031" y="1005840"/>
            <a:ext cx="20257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B56E1F-8F5E-4DED-8F31-9C28A20AD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1589649"/>
            <a:ext cx="10388991" cy="5268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0C5BB0-4F3E-4A43-8421-1799252E52EC}"/>
              </a:ext>
            </a:extLst>
          </p:cNvPr>
          <p:cNvSpPr txBox="1"/>
          <p:nvPr/>
        </p:nvSpPr>
        <p:spPr>
          <a:xfrm>
            <a:off x="8074855" y="3962214"/>
            <a:ext cx="1575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14C81C-68B5-4191-909B-86CDEEDC63CC}"/>
              </a:ext>
            </a:extLst>
          </p:cNvPr>
          <p:cNvSpPr txBox="1"/>
          <p:nvPr/>
        </p:nvSpPr>
        <p:spPr>
          <a:xfrm>
            <a:off x="8257735" y="5762878"/>
            <a:ext cx="1575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</a:p>
        </p:txBody>
      </p:sp>
      <p:pic>
        <p:nvPicPr>
          <p:cNvPr id="10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4D7AA3C5-84C4-467A-96BF-0503B7F88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53" y="0"/>
            <a:ext cx="1416147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35C007-FBA8-4327-9870-5752F7712780}"/>
              </a:ext>
            </a:extLst>
          </p:cNvPr>
          <p:cNvSpPr txBox="1"/>
          <p:nvPr/>
        </p:nvSpPr>
        <p:spPr>
          <a:xfrm>
            <a:off x="422031" y="0"/>
            <a:ext cx="20257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566ADB-5A9A-4DAA-B447-1674D67CB5B5}"/>
              </a:ext>
            </a:extLst>
          </p:cNvPr>
          <p:cNvSpPr txBox="1"/>
          <p:nvPr/>
        </p:nvSpPr>
        <p:spPr>
          <a:xfrm>
            <a:off x="422032" y="841493"/>
            <a:ext cx="247591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- </a:t>
            </a:r>
            <a:r>
              <a:rPr lang="vi-VN" sz="2400" dirty="0">
                <a:latin typeface="+mj-lt"/>
              </a:rPr>
              <a:t>Tính trạng trội là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1D2125A-E2EB-4565-8D62-8092556E33D7}"/>
              </a:ext>
            </a:extLst>
          </p:cNvPr>
          <p:cNvGrpSpPr/>
          <p:nvPr/>
        </p:nvGrpSpPr>
        <p:grpSpPr>
          <a:xfrm>
            <a:off x="5190978" y="0"/>
            <a:ext cx="7001021" cy="6858000"/>
            <a:chOff x="5190978" y="0"/>
            <a:chExt cx="7001021" cy="6858000"/>
          </a:xfrm>
        </p:grpSpPr>
        <p:pic>
          <p:nvPicPr>
            <p:cNvPr id="1026" name="Picture 2" descr="Picture">
              <a:extLst>
                <a:ext uri="{FF2B5EF4-FFF2-40B4-BE49-F238E27FC236}">
                  <a16:creationId xmlns:a16="http://schemas.microsoft.com/office/drawing/2014/main" id="{A482B2EE-16C6-42EC-934E-BC4F2B2A4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978" y="0"/>
              <a:ext cx="700102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9E7A02-075B-473E-837B-764079C18CB5}"/>
                </a:ext>
              </a:extLst>
            </p:cNvPr>
            <p:cNvSpPr txBox="1"/>
            <p:nvPr/>
          </p:nvSpPr>
          <p:spPr>
            <a:xfrm>
              <a:off x="5777132" y="2967335"/>
              <a:ext cx="6377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4C494D-ED69-4EA3-8560-2763D17936D0}"/>
                </a:ext>
              </a:extLst>
            </p:cNvPr>
            <p:cNvSpPr txBox="1"/>
            <p:nvPr/>
          </p:nvSpPr>
          <p:spPr>
            <a:xfrm>
              <a:off x="11029071" y="2954215"/>
              <a:ext cx="6377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F8E4AF1-5E7C-4F30-A16A-58C6C14E6E66}"/>
              </a:ext>
            </a:extLst>
          </p:cNvPr>
          <p:cNvSpPr txBox="1"/>
          <p:nvPr/>
        </p:nvSpPr>
        <p:spPr>
          <a:xfrm>
            <a:off x="422031" y="1682986"/>
            <a:ext cx="237275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- </a:t>
            </a:r>
            <a:r>
              <a:rPr lang="vi-VN" sz="2400" dirty="0">
                <a:latin typeface="+mj-lt"/>
              </a:rPr>
              <a:t>Tính trạng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vi-VN" sz="2400" dirty="0">
                <a:latin typeface="+mj-lt"/>
              </a:rPr>
              <a:t> là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3BC1D-EE32-425B-8A62-D85B82ACE7F4}"/>
              </a:ext>
            </a:extLst>
          </p:cNvPr>
          <p:cNvSpPr txBox="1"/>
          <p:nvPr/>
        </p:nvSpPr>
        <p:spPr>
          <a:xfrm>
            <a:off x="3165231" y="841493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0ECBC0-A4A4-449E-9A41-7ABCDB0D4778}"/>
              </a:ext>
            </a:extLst>
          </p:cNvPr>
          <p:cNvSpPr txBox="1"/>
          <p:nvPr/>
        </p:nvSpPr>
        <p:spPr>
          <a:xfrm>
            <a:off x="3179299" y="1682986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trắng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217DD1-0B4A-499A-83C0-54B352AA8A57}"/>
              </a:ext>
            </a:extLst>
          </p:cNvPr>
          <p:cNvSpPr txBox="1"/>
          <p:nvPr/>
        </p:nvSpPr>
        <p:spPr>
          <a:xfrm>
            <a:off x="414998" y="2518395"/>
            <a:ext cx="237275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- </a:t>
            </a:r>
            <a:r>
              <a:rPr lang="en-US" sz="2400" b="1" dirty="0" err="1">
                <a:latin typeface="+mj-lt"/>
              </a:rPr>
              <a:t>Quy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ước</a:t>
            </a:r>
            <a:r>
              <a:rPr lang="en-US" sz="2400" b="1" dirty="0">
                <a:latin typeface="+mj-lt"/>
              </a:rPr>
              <a:t> gene</a:t>
            </a:r>
            <a:endParaRPr lang="vi-VN" sz="2400" b="1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AC2208-9325-49DF-9C36-65358575A14F}"/>
              </a:ext>
            </a:extLst>
          </p:cNvPr>
          <p:cNvSpPr txBox="1"/>
          <p:nvPr/>
        </p:nvSpPr>
        <p:spPr>
          <a:xfrm>
            <a:off x="3249637" y="3360834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6B8BFD-9281-4D29-98BA-567670A57C08}"/>
              </a:ext>
            </a:extLst>
          </p:cNvPr>
          <p:cNvSpPr txBox="1"/>
          <p:nvPr/>
        </p:nvSpPr>
        <p:spPr>
          <a:xfrm>
            <a:off x="414998" y="3360835"/>
            <a:ext cx="26236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- Gene A </a:t>
            </a:r>
            <a:r>
              <a:rPr lang="en-US" sz="2400" dirty="0" err="1">
                <a:latin typeface="+mj-lt"/>
              </a:rPr>
              <a:t>quy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định</a:t>
            </a:r>
            <a:endParaRPr lang="vi-VN" sz="2400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1EC78A-2F7A-4A52-AF3E-5BF32778342E}"/>
              </a:ext>
            </a:extLst>
          </p:cNvPr>
          <p:cNvSpPr txBox="1"/>
          <p:nvPr/>
        </p:nvSpPr>
        <p:spPr>
          <a:xfrm>
            <a:off x="414998" y="4045628"/>
            <a:ext cx="26236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Gene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0C7E5E-2836-4F9A-908B-76AD9193017D}"/>
              </a:ext>
            </a:extLst>
          </p:cNvPr>
          <p:cNvSpPr txBox="1"/>
          <p:nvPr/>
        </p:nvSpPr>
        <p:spPr>
          <a:xfrm>
            <a:off x="3249637" y="4045628"/>
            <a:ext cx="173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trắng</a:t>
            </a:r>
            <a:endParaRPr lang="en-US" sz="2400" dirty="0"/>
          </a:p>
        </p:txBody>
      </p:sp>
      <p:pic>
        <p:nvPicPr>
          <p:cNvPr id="19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CE21B0ED-3F42-4012-BF3D-F723CE470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2447"/>
            <a:ext cx="1416147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02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 animBg="1"/>
      <p:bldP spid="15" grpId="0"/>
      <p:bldP spid="16" grpId="0" animBg="1"/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300D31F-EA24-453D-9F6D-45E0FB9B13D2}"/>
              </a:ext>
            </a:extLst>
          </p:cNvPr>
          <p:cNvSpPr txBox="1"/>
          <p:nvPr/>
        </p:nvSpPr>
        <p:spPr>
          <a:xfrm>
            <a:off x="422031" y="0"/>
            <a:ext cx="20257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1334F-9E56-4FFE-9D4A-F2CBD5E7C716}"/>
              </a:ext>
            </a:extLst>
          </p:cNvPr>
          <p:cNvSpPr txBox="1"/>
          <p:nvPr/>
        </p:nvSpPr>
        <p:spPr>
          <a:xfrm>
            <a:off x="295421" y="1324419"/>
            <a:ext cx="39952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AA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01E2FE-21F3-4313-BC77-68B47B060645}"/>
              </a:ext>
            </a:extLst>
          </p:cNvPr>
          <p:cNvSpPr txBox="1"/>
          <p:nvPr/>
        </p:nvSpPr>
        <p:spPr>
          <a:xfrm>
            <a:off x="295421" y="624714"/>
            <a:ext cx="488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7402043-96D2-4E5B-97E1-4120C518B59B}"/>
              </a:ext>
            </a:extLst>
          </p:cNvPr>
          <p:cNvSpPr/>
          <p:nvPr/>
        </p:nvSpPr>
        <p:spPr>
          <a:xfrm>
            <a:off x="4625339" y="1423309"/>
            <a:ext cx="2482948" cy="40011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AF43AD-2E59-4B93-A4E0-8F563223F29F}"/>
              </a:ext>
            </a:extLst>
          </p:cNvPr>
          <p:cNvSpPr txBox="1"/>
          <p:nvPr/>
        </p:nvSpPr>
        <p:spPr>
          <a:xfrm>
            <a:off x="7442980" y="1392531"/>
            <a:ext cx="186591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AEB371-E693-483F-A169-663095582ABC}"/>
              </a:ext>
            </a:extLst>
          </p:cNvPr>
          <p:cNvSpPr txBox="1"/>
          <p:nvPr/>
        </p:nvSpPr>
        <p:spPr>
          <a:xfrm>
            <a:off x="7442979" y="2036175"/>
            <a:ext cx="186591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2A09E80-D3EA-4DCA-ACB6-D0D86411C835}"/>
              </a:ext>
            </a:extLst>
          </p:cNvPr>
          <p:cNvSpPr/>
          <p:nvPr/>
        </p:nvSpPr>
        <p:spPr>
          <a:xfrm>
            <a:off x="4625339" y="1984687"/>
            <a:ext cx="2482948" cy="42768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50E1D4-A2D3-4C49-A58E-97C5904FA921}"/>
              </a:ext>
            </a:extLst>
          </p:cNvPr>
          <p:cNvSpPr txBox="1"/>
          <p:nvPr/>
        </p:nvSpPr>
        <p:spPr>
          <a:xfrm>
            <a:off x="295421" y="2689659"/>
            <a:ext cx="39952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aa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4397EBB-59D1-47F5-BC93-59880806972E}"/>
              </a:ext>
            </a:extLst>
          </p:cNvPr>
          <p:cNvSpPr/>
          <p:nvPr/>
        </p:nvSpPr>
        <p:spPr>
          <a:xfrm>
            <a:off x="4625339" y="2733682"/>
            <a:ext cx="2482948" cy="40011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E4703F-FCD3-44D7-AFE1-4306D37AF36D}"/>
              </a:ext>
            </a:extLst>
          </p:cNvPr>
          <p:cNvSpPr txBox="1"/>
          <p:nvPr/>
        </p:nvSpPr>
        <p:spPr>
          <a:xfrm>
            <a:off x="7442979" y="2746772"/>
            <a:ext cx="186591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3F3B5022-5532-4207-9448-8BDE96E56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9" y="3208437"/>
            <a:ext cx="6624638" cy="360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C21542F8-912B-4746-8C6A-FB8A38601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53" y="0"/>
            <a:ext cx="1416147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3DB279C-14EC-4E3C-AD33-61B691F396FE}"/>
              </a:ext>
            </a:extLst>
          </p:cNvPr>
          <p:cNvSpPr txBox="1"/>
          <p:nvPr/>
        </p:nvSpPr>
        <p:spPr>
          <a:xfrm>
            <a:off x="295421" y="1925611"/>
            <a:ext cx="408051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Aa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6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40129171-060F-460B-8434-8EA3AD8D6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6" y="468851"/>
            <a:ext cx="5472113" cy="299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u="sng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 TH 1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kern="0" baseline="-25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tc</a:t>
            </a:r>
            <a:endParaRPr lang="en-US" sz="2400" b="1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kern="0" baseline="-25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tc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:           ♂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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♀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400" b="1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(AA)                 (aa)                       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kern="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                A	                a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KG F</a:t>
            </a:r>
            <a:r>
              <a:rPr lang="en-US" sz="2400" b="1" kern="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:                         Aa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400" b="1" kern="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:    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gene :  100% Aa 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: 100%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AA21D1-12FF-42CB-AACB-E7A69F1EDDBC}"/>
              </a:ext>
            </a:extLst>
          </p:cNvPr>
          <p:cNvSpPr txBox="1"/>
          <p:nvPr/>
        </p:nvSpPr>
        <p:spPr>
          <a:xfrm>
            <a:off x="0" y="0"/>
            <a:ext cx="20257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8908B2-83EF-4811-A011-E6F58F9761E4}"/>
              </a:ext>
            </a:extLst>
          </p:cNvPr>
          <p:cNvGrpSpPr/>
          <p:nvPr/>
        </p:nvGrpSpPr>
        <p:grpSpPr>
          <a:xfrm>
            <a:off x="5190978" y="0"/>
            <a:ext cx="7001021" cy="6858000"/>
            <a:chOff x="5190978" y="0"/>
            <a:chExt cx="7001021" cy="6858000"/>
          </a:xfrm>
        </p:grpSpPr>
        <p:pic>
          <p:nvPicPr>
            <p:cNvPr id="8" name="Picture 2" descr="Picture">
              <a:extLst>
                <a:ext uri="{FF2B5EF4-FFF2-40B4-BE49-F238E27FC236}">
                  <a16:creationId xmlns:a16="http://schemas.microsoft.com/office/drawing/2014/main" id="{FB7C0F10-BBA7-47A9-B849-0EBA9EBCEC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978" y="0"/>
              <a:ext cx="700102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81BC6E-13E8-47A1-93B6-FAB5826D794F}"/>
                </a:ext>
              </a:extLst>
            </p:cNvPr>
            <p:cNvSpPr txBox="1"/>
            <p:nvPr/>
          </p:nvSpPr>
          <p:spPr>
            <a:xfrm>
              <a:off x="5777132" y="2967335"/>
              <a:ext cx="6377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6A82C2-6FCB-4F5B-98B6-AF681303F0C1}"/>
                </a:ext>
              </a:extLst>
            </p:cNvPr>
            <p:cNvSpPr txBox="1"/>
            <p:nvPr/>
          </p:nvSpPr>
          <p:spPr>
            <a:xfrm>
              <a:off x="11029071" y="2954215"/>
              <a:ext cx="6377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P2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DC37CCE-5C3A-45B4-BBE1-E1468DA68439}"/>
              </a:ext>
            </a:extLst>
          </p:cNvPr>
          <p:cNvSpPr txBox="1"/>
          <p:nvPr/>
        </p:nvSpPr>
        <p:spPr>
          <a:xfrm>
            <a:off x="117448" y="3871835"/>
            <a:ext cx="4859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…………….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82470-EE17-4822-9508-A7E5EF3AF87F}"/>
              </a:ext>
            </a:extLst>
          </p:cNvPr>
          <p:cNvSpPr txBox="1"/>
          <p:nvPr/>
        </p:nvSpPr>
        <p:spPr>
          <a:xfrm>
            <a:off x="117449" y="4906498"/>
            <a:ext cx="4749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917E9-CF30-492A-BB86-F5D3473CDDA9}"/>
              </a:ext>
            </a:extLst>
          </p:cNvPr>
          <p:cNvSpPr txBox="1"/>
          <p:nvPr/>
        </p:nvSpPr>
        <p:spPr>
          <a:xfrm>
            <a:off x="272194" y="6006905"/>
            <a:ext cx="159880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B95925-B035-4ED8-8B28-5E371FA106C0}"/>
              </a:ext>
            </a:extLst>
          </p:cNvPr>
          <p:cNvSpPr txBox="1"/>
          <p:nvPr/>
        </p:nvSpPr>
        <p:spPr>
          <a:xfrm>
            <a:off x="2744225" y="6006905"/>
            <a:ext cx="159880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335D832C-ACE1-4633-80FA-66D104392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034" y="0"/>
            <a:ext cx="754966" cy="54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09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6CBFBCB5-A31A-4A6C-8BE9-BC236F616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0727"/>
            <a:ext cx="654594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u="sng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TH 2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kern="0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ktc</a:t>
            </a:r>
            <a:endParaRPr lang="en-US" sz="24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kern="0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ktc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         ♂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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♀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4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(Aa)                 (aa)                       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kern="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     A, a	                a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KG F</a:t>
            </a:r>
            <a:r>
              <a:rPr lang="en-US" sz="2400" b="1" kern="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:                      Aa : aa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gene : 50%Aa : 50%aa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50%Hoa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50%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4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6B393C-480F-439F-BE23-15B3DCF7AC09}"/>
              </a:ext>
            </a:extLst>
          </p:cNvPr>
          <p:cNvSpPr txBox="1"/>
          <p:nvPr/>
        </p:nvSpPr>
        <p:spPr>
          <a:xfrm>
            <a:off x="0" y="0"/>
            <a:ext cx="20257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8D4DA4-BF99-4715-A32B-D4FAFD88CCC5}"/>
              </a:ext>
            </a:extLst>
          </p:cNvPr>
          <p:cNvGrpSpPr/>
          <p:nvPr/>
        </p:nvGrpSpPr>
        <p:grpSpPr>
          <a:xfrm>
            <a:off x="6288258" y="0"/>
            <a:ext cx="5903741" cy="6858000"/>
            <a:chOff x="5190978" y="0"/>
            <a:chExt cx="7001021" cy="6858000"/>
          </a:xfrm>
        </p:grpSpPr>
        <p:pic>
          <p:nvPicPr>
            <p:cNvPr id="7" name="Picture 2" descr="Picture">
              <a:extLst>
                <a:ext uri="{FF2B5EF4-FFF2-40B4-BE49-F238E27FC236}">
                  <a16:creationId xmlns:a16="http://schemas.microsoft.com/office/drawing/2014/main" id="{BA3ADBDF-0ACD-4A2A-866C-CD2F38D41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978" y="0"/>
              <a:ext cx="700102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7B958F-1FD6-4A0B-A4C8-A51E310F7466}"/>
                </a:ext>
              </a:extLst>
            </p:cNvPr>
            <p:cNvSpPr txBox="1"/>
            <p:nvPr/>
          </p:nvSpPr>
          <p:spPr>
            <a:xfrm>
              <a:off x="5777131" y="2967335"/>
              <a:ext cx="1048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367084-6E76-47DE-BF51-29A1E179CD78}"/>
                </a:ext>
              </a:extLst>
            </p:cNvPr>
            <p:cNvSpPr txBox="1"/>
            <p:nvPr/>
          </p:nvSpPr>
          <p:spPr>
            <a:xfrm>
              <a:off x="10987791" y="2905780"/>
              <a:ext cx="1204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5BA321-7E01-4148-87DD-2677A423A06F}"/>
              </a:ext>
            </a:extLst>
          </p:cNvPr>
          <p:cNvSpPr txBox="1"/>
          <p:nvPr/>
        </p:nvSpPr>
        <p:spPr>
          <a:xfrm>
            <a:off x="117448" y="3871835"/>
            <a:ext cx="5978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…………….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6AAEF7-C8FA-4BA8-A0D2-88DC59C48F5F}"/>
              </a:ext>
            </a:extLst>
          </p:cNvPr>
          <p:cNvSpPr txBox="1"/>
          <p:nvPr/>
        </p:nvSpPr>
        <p:spPr>
          <a:xfrm>
            <a:off x="117449" y="4906498"/>
            <a:ext cx="5978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9DF2BB-4743-494B-A21A-F3E35C07C43A}"/>
              </a:ext>
            </a:extLst>
          </p:cNvPr>
          <p:cNvSpPr txBox="1"/>
          <p:nvPr/>
        </p:nvSpPr>
        <p:spPr>
          <a:xfrm>
            <a:off x="272194" y="6006905"/>
            <a:ext cx="159880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2B0101-6E0E-4105-80F7-72E7095A8D5C}"/>
              </a:ext>
            </a:extLst>
          </p:cNvPr>
          <p:cNvSpPr txBox="1"/>
          <p:nvPr/>
        </p:nvSpPr>
        <p:spPr>
          <a:xfrm>
            <a:off x="2771446" y="6006905"/>
            <a:ext cx="159880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4AD9EB29-130E-4D8F-9D0B-56BBB2BBD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111" y="0"/>
            <a:ext cx="1416147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29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F43437-1039-4CE7-B551-03F9473A9873}"/>
              </a:ext>
            </a:extLst>
          </p:cNvPr>
          <p:cNvSpPr txBox="1"/>
          <p:nvPr/>
        </p:nvSpPr>
        <p:spPr>
          <a:xfrm>
            <a:off x="0" y="0"/>
            <a:ext cx="20257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A8D95-0FD4-4C97-8742-13D87A3000DB}"/>
              </a:ext>
            </a:extLst>
          </p:cNvPr>
          <p:cNvSpPr txBox="1"/>
          <p:nvPr/>
        </p:nvSpPr>
        <p:spPr>
          <a:xfrm>
            <a:off x="0" y="78779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A156FF-36C9-495E-9F69-37D5B765B5E9}"/>
              </a:ext>
            </a:extLst>
          </p:cNvPr>
          <p:cNvSpPr txBox="1"/>
          <p:nvPr/>
        </p:nvSpPr>
        <p:spPr>
          <a:xfrm>
            <a:off x="82062" y="1944914"/>
            <a:ext cx="509719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1…………..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FBCDDD-E307-46BE-8957-EA29DF086509}"/>
              </a:ext>
            </a:extLst>
          </p:cNvPr>
          <p:cNvSpPr txBox="1"/>
          <p:nvPr/>
        </p:nvSpPr>
        <p:spPr>
          <a:xfrm>
            <a:off x="6888482" y="1957887"/>
            <a:ext cx="509719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2230A5-9B5A-4A32-9432-72A38AC78CDD}"/>
              </a:ext>
            </a:extLst>
          </p:cNvPr>
          <p:cNvSpPr txBox="1"/>
          <p:nvPr/>
        </p:nvSpPr>
        <p:spPr>
          <a:xfrm>
            <a:off x="86747" y="3866647"/>
            <a:ext cx="521677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1……………….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3F847-8005-4A32-BC71-9F929E3881E7}"/>
              </a:ext>
            </a:extLst>
          </p:cNvPr>
          <p:cNvSpPr txBox="1"/>
          <p:nvPr/>
        </p:nvSpPr>
        <p:spPr>
          <a:xfrm>
            <a:off x="6888482" y="3866647"/>
            <a:ext cx="509719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9368B5E-3AC6-42EF-BEBC-9DD3AEFDE39A}"/>
              </a:ext>
            </a:extLst>
          </p:cNvPr>
          <p:cNvSpPr/>
          <p:nvPr/>
        </p:nvSpPr>
        <p:spPr>
          <a:xfrm>
            <a:off x="5500468" y="1957887"/>
            <a:ext cx="1111347" cy="510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F89CC1E-B99B-49A7-BE01-BDE242E4B36E}"/>
              </a:ext>
            </a:extLst>
          </p:cNvPr>
          <p:cNvSpPr/>
          <p:nvPr/>
        </p:nvSpPr>
        <p:spPr>
          <a:xfrm>
            <a:off x="5480537" y="3866647"/>
            <a:ext cx="1243820" cy="510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56A4C9-4E7D-4C2B-B5BE-BA3C9B227EF9}"/>
              </a:ext>
            </a:extLst>
          </p:cNvPr>
          <p:cNvSpPr txBox="1"/>
          <p:nvPr/>
        </p:nvSpPr>
        <p:spPr>
          <a:xfrm>
            <a:off x="3608363" y="2034831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BE159B-2356-4EB1-985A-488D860CFFCC}"/>
              </a:ext>
            </a:extLst>
          </p:cNvPr>
          <p:cNvSpPr txBox="1"/>
          <p:nvPr/>
        </p:nvSpPr>
        <p:spPr>
          <a:xfrm>
            <a:off x="3601907" y="3943591"/>
            <a:ext cx="1378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endParaRPr lang="en-US" sz="2000" dirty="0"/>
          </a:p>
        </p:txBody>
      </p:sp>
      <p:pic>
        <p:nvPicPr>
          <p:cNvPr id="14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A698B16D-EA6B-42FE-84CC-021C65521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380"/>
            <a:ext cx="1416147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93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964366-B5E1-458B-846C-D22B032AA291}"/>
              </a:ext>
            </a:extLst>
          </p:cNvPr>
          <p:cNvSpPr/>
          <p:nvPr/>
        </p:nvSpPr>
        <p:spPr>
          <a:xfrm>
            <a:off x="633044" y="1721534"/>
            <a:ext cx="8736037" cy="7596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D0DF033-FAC9-458B-A7F4-EA83BB7EFFA1}"/>
              </a:ext>
            </a:extLst>
          </p:cNvPr>
          <p:cNvSpPr/>
          <p:nvPr/>
        </p:nvSpPr>
        <p:spPr>
          <a:xfrm>
            <a:off x="633044" y="3884443"/>
            <a:ext cx="8736037" cy="7596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Lai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98795-616A-4A3F-AB44-B9B7B0EA5FFA}"/>
              </a:ext>
            </a:extLst>
          </p:cNvPr>
          <p:cNvSpPr txBox="1"/>
          <p:nvPr/>
        </p:nvSpPr>
        <p:spPr>
          <a:xfrm>
            <a:off x="0" y="0"/>
            <a:ext cx="12107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SINH HỌC 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2: QUY LUẬT PHÂN LY TÍNH TRẠNG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(Lai </a:t>
            </a:r>
            <a:r>
              <a:rPr kumimoji="0" lang="en-US" sz="3200" b="1" i="0" u="none" strike="noStrike" kern="120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cặp</a:t>
            </a:r>
            <a:r>
              <a:rPr kumimoji="0" lang="en-US" sz="32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3200" b="1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2763CA9D-A64C-4CB3-B669-0E145E965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53" y="0"/>
            <a:ext cx="1416147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ổng hợp những hình ảnh về thắc mắc đẹp nhất trong 2021 | Hình ảnh, Dấu chấm  hỏi, Hình">
            <a:extLst>
              <a:ext uri="{FF2B5EF4-FFF2-40B4-BE49-F238E27FC236}">
                <a16:creationId xmlns:a16="http://schemas.microsoft.com/office/drawing/2014/main" id="{15C9BB70-A1BF-4DCB-8D21-104A5723D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182" y="3996983"/>
            <a:ext cx="2668175" cy="314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46B43D-C2CE-475D-8D08-3D41875779D8}"/>
              </a:ext>
            </a:extLst>
          </p:cNvPr>
          <p:cNvSpPr txBox="1"/>
          <p:nvPr/>
        </p:nvSpPr>
        <p:spPr>
          <a:xfrm>
            <a:off x="-1" y="0"/>
            <a:ext cx="661181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30542-69BF-4B7C-ADC2-C91014EF9410}"/>
              </a:ext>
            </a:extLst>
          </p:cNvPr>
          <p:cNvSpPr txBox="1"/>
          <p:nvPr/>
        </p:nvSpPr>
        <p:spPr>
          <a:xfrm>
            <a:off x="267286" y="1242239"/>
            <a:ext cx="8721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……………..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8137EB-C411-45E7-BE47-A0C51734E934}"/>
              </a:ext>
            </a:extLst>
          </p:cNvPr>
          <p:cNvSpPr txBox="1"/>
          <p:nvPr/>
        </p:nvSpPr>
        <p:spPr>
          <a:xfrm>
            <a:off x="2940146" y="1234066"/>
            <a:ext cx="2152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Đáp án bài 3 trang 10 sgk sinh học 9:Kết quả thí nghiệm trên đậu Hà Lan  được Menden giải thích như thế nào">
            <a:extLst>
              <a:ext uri="{FF2B5EF4-FFF2-40B4-BE49-F238E27FC236}">
                <a16:creationId xmlns:a16="http://schemas.microsoft.com/office/drawing/2014/main" id="{D111488C-2621-47CD-BC0B-32F1232E3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4" y="2799471"/>
            <a:ext cx="7498079" cy="405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D1340222-E866-4DD9-81CA-147580F86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4" y="0"/>
            <a:ext cx="1416147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02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508DF6-7A87-463B-A14D-2A02AEA7EC1C}"/>
              </a:ext>
            </a:extLst>
          </p:cNvPr>
          <p:cNvSpPr txBox="1"/>
          <p:nvPr/>
        </p:nvSpPr>
        <p:spPr>
          <a:xfrm>
            <a:off x="94822" y="81714"/>
            <a:ext cx="557080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6310B2-8B69-4D21-804C-02C828C0B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0" y="643305"/>
            <a:ext cx="11555341" cy="1733333"/>
          </a:xfrm>
          <a:prstGeom prst="rect">
            <a:avLst/>
          </a:prstGeom>
        </p:spPr>
      </p:pic>
      <p:pic>
        <p:nvPicPr>
          <p:cNvPr id="7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2EDCA226-CF6B-4E7C-A209-55AA01DE7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494" y="2568649"/>
            <a:ext cx="1416147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58C7EA-96EA-4924-A271-DA64E7B88908}"/>
              </a:ext>
            </a:extLst>
          </p:cNvPr>
          <p:cNvSpPr txBox="1"/>
          <p:nvPr/>
        </p:nvSpPr>
        <p:spPr>
          <a:xfrm>
            <a:off x="483911" y="2312792"/>
            <a:ext cx="5416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3.1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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9CD01-3A2B-4353-9A6E-84856619A511}"/>
              </a:ext>
            </a:extLst>
          </p:cNvPr>
          <p:cNvSpPr txBox="1"/>
          <p:nvPr/>
        </p:nvSpPr>
        <p:spPr>
          <a:xfrm>
            <a:off x="483912" y="3882452"/>
            <a:ext cx="479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­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gen: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B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D33094-8885-4EC9-B0A9-D30CB54552AE}"/>
              </a:ext>
            </a:extLst>
          </p:cNvPr>
          <p:cNvSpPr txBox="1"/>
          <p:nvPr/>
        </p:nvSpPr>
        <p:spPr>
          <a:xfrm>
            <a:off x="483912" y="5413539"/>
            <a:ext cx="5416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­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AA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aa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53FF49-AD51-44D3-93F1-E62E973638CF}"/>
                  </a:ext>
                </a:extLst>
              </p:cNvPr>
              <p:cNvSpPr txBox="1"/>
              <p:nvPr/>
            </p:nvSpPr>
            <p:spPr>
              <a:xfrm>
                <a:off x="164891" y="0"/>
                <a:ext cx="8229600" cy="7109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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lai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♂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(BB) x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♀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trắng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(bb)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			b</a:t>
                </a:r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Bb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Bb</a:t>
                </a: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tía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♂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(Bb) x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♀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(Bb)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		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B,b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1BB: 2Bb: 1bb</a:t>
                </a:r>
                <a:endPara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b/>
                    </m:sSub>
                  </m:oMath>
                </a14:m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1BB: 2Bb: 1bb</a:t>
                </a:r>
                <a:endPara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trắng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53FF49-AD51-44D3-93F1-E62E97363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1" y="0"/>
                <a:ext cx="8229600" cy="7109639"/>
              </a:xfrm>
              <a:prstGeom prst="rect">
                <a:avLst/>
              </a:prstGeom>
              <a:blipFill>
                <a:blip r:embed="rId2"/>
                <a:stretch>
                  <a:fillRect l="-1111" t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5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4CB2EE-596A-4A19-A527-69BCAB0EE6A0}"/>
              </a:ext>
            </a:extLst>
          </p:cNvPr>
          <p:cNvSpPr txBox="1"/>
          <p:nvPr/>
        </p:nvSpPr>
        <p:spPr>
          <a:xfrm>
            <a:off x="194872" y="269823"/>
            <a:ext cx="10912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AEDF7E4B-A6C8-49A1-A30A-0D674E652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056" y="1100033"/>
            <a:ext cx="7147937" cy="342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u="sng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 TH 1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thuần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KG:BB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endParaRPr lang="en-US" sz="2400" b="1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kern="0" baseline="-25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tc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:          ♂ 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(BB)     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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♀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(bb)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kern="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                B	                		b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400" b="1" kern="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:                           100%Bb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KG F</a:t>
            </a:r>
            <a:r>
              <a:rPr lang="en-US" sz="2400" b="1" kern="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	          100% Bb 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 F</a:t>
            </a:r>
            <a:r>
              <a:rPr lang="en-US" sz="2400" b="1" kern="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	100%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FAC720-A953-4135-9D4F-F93B9D7F76C7}"/>
              </a:ext>
            </a:extLst>
          </p:cNvPr>
          <p:cNvSpPr txBox="1"/>
          <p:nvPr/>
        </p:nvSpPr>
        <p:spPr>
          <a:xfrm>
            <a:off x="482056" y="4347148"/>
            <a:ext cx="702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25AB0ECD-2632-4F00-BA86-3133F0E5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55" y="470446"/>
            <a:ext cx="7147937" cy="342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u="sng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 2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thuần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KG:Bb</a:t>
            </a:r>
            <a:endParaRPr lang="en-US" sz="24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endParaRPr lang="en-US" sz="24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kern="0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tc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           ♂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(Bb)     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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♀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(bb)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kern="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              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B,b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               		b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400" b="1" kern="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:                           Bb ; bb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KG F</a:t>
            </a:r>
            <a:r>
              <a:rPr lang="en-US" sz="2400" b="1" kern="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	          1 Bb : 1bb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 F</a:t>
            </a:r>
            <a:r>
              <a:rPr lang="en-US" sz="2400" b="1" kern="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	1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1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4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BE3B4-2745-4DCD-8278-682FD773F558}"/>
              </a:ext>
            </a:extLst>
          </p:cNvPr>
          <p:cNvSpPr txBox="1"/>
          <p:nvPr/>
        </p:nvSpPr>
        <p:spPr>
          <a:xfrm>
            <a:off x="482056" y="4347148"/>
            <a:ext cx="702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1:1</a:t>
            </a:r>
          </a:p>
        </p:txBody>
      </p:sp>
    </p:spTree>
    <p:extLst>
      <p:ext uri="{BB962C8B-B14F-4D97-AF65-F5344CB8AC3E}">
        <p14:creationId xmlns:p14="http://schemas.microsoft.com/office/powerpoint/2010/main" val="385742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A64360-A6F9-4E7C-8909-0F9E26F66AEE}"/>
              </a:ext>
            </a:extLst>
          </p:cNvPr>
          <p:cNvSpPr txBox="1"/>
          <p:nvPr/>
        </p:nvSpPr>
        <p:spPr>
          <a:xfrm>
            <a:off x="0" y="211015"/>
            <a:ext cx="111838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P=&gt; F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342900" indent="-342900"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91D254-063A-4F27-A28F-5411A3307502}"/>
              </a:ext>
            </a:extLst>
          </p:cNvPr>
          <p:cNvSpPr txBox="1"/>
          <p:nvPr/>
        </p:nvSpPr>
        <p:spPr>
          <a:xfrm>
            <a:off x="175848" y="2719393"/>
            <a:ext cx="5416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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ECFED-F099-4CD8-8EDB-362757BBBC6E}"/>
              </a:ext>
            </a:extLst>
          </p:cNvPr>
          <p:cNvSpPr txBox="1"/>
          <p:nvPr/>
        </p:nvSpPr>
        <p:spPr>
          <a:xfrm>
            <a:off x="175848" y="4065915"/>
            <a:ext cx="479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­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gen: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D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00D255-6919-45BF-8755-FF1866988E80}"/>
              </a:ext>
            </a:extLst>
          </p:cNvPr>
          <p:cNvSpPr txBox="1"/>
          <p:nvPr/>
        </p:nvSpPr>
        <p:spPr>
          <a:xfrm>
            <a:off x="175849" y="5597103"/>
            <a:ext cx="5416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­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 DD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dd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7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F80754-C33D-444F-9EF9-1AF405EEC5A2}"/>
                  </a:ext>
                </a:extLst>
              </p:cNvPr>
              <p:cNvSpPr txBox="1"/>
              <p:nvPr/>
            </p:nvSpPr>
            <p:spPr>
              <a:xfrm>
                <a:off x="361839" y="0"/>
                <a:ext cx="8229600" cy="7109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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lai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♂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đen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(DD) x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♀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long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trắng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(dd)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			d</a:t>
                </a:r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 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Dd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Dd</a:t>
                </a: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 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đen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♂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đen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(Dd) x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♀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đen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(Dd)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		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D,d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D,d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1DD: 2Dd: 1dd</a:t>
                </a:r>
                <a:endPara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b/>
                    </m:sSub>
                  </m:oMath>
                </a14:m>
                <a:r>
                  <a:rPr lang="en-US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1DD: 2Dd: 1dd</a:t>
                </a:r>
                <a:endPara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b/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đen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1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trắng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F80754-C33D-444F-9EF9-1AF405EEC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39" y="0"/>
                <a:ext cx="8229600" cy="7109639"/>
              </a:xfrm>
              <a:prstGeom prst="rect">
                <a:avLst/>
              </a:prstGeom>
              <a:blipFill>
                <a:blip r:embed="rId2"/>
                <a:stretch>
                  <a:fillRect l="-1111" t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8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7561D9-6E34-4847-974C-E4931DA96316}"/>
              </a:ext>
            </a:extLst>
          </p:cNvPr>
          <p:cNvSpPr txBox="1"/>
          <p:nvPr/>
        </p:nvSpPr>
        <p:spPr>
          <a:xfrm>
            <a:off x="194872" y="269823"/>
            <a:ext cx="10912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58C24AE1-14A2-4D42-9E53-4EAA05D93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056" y="1100033"/>
            <a:ext cx="8971433" cy="342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u="sng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+ TH 1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thuần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KG:DD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endParaRPr lang="en-US" sz="2400" b="1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kern="0" baseline="-25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tc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:          ♂ 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(DD)     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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♀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(dd)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kern="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                D	                		d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400" b="1" kern="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:                           100%Dd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KG F</a:t>
            </a:r>
            <a:r>
              <a:rPr lang="en-US" sz="2400" b="1" kern="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	          100% Dd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 F</a:t>
            </a:r>
            <a:r>
              <a:rPr lang="en-US" sz="2400" b="1" kern="0" baseline="-25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	100%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endParaRPr lang="en-US" sz="2400" b="1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4AFEFB-F6D8-4759-AF62-0C9814815B07}"/>
              </a:ext>
            </a:extLst>
          </p:cNvPr>
          <p:cNvSpPr txBox="1"/>
          <p:nvPr/>
        </p:nvSpPr>
        <p:spPr>
          <a:xfrm>
            <a:off x="482056" y="4347148"/>
            <a:ext cx="702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ở 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4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25AB0ECD-2632-4F00-BA86-3133F0E5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55" y="470446"/>
            <a:ext cx="8488288" cy="342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u="sng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u="sng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 2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thuần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KG:Dd</a:t>
            </a:r>
            <a:endParaRPr lang="en-US" sz="24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endParaRPr lang="en-US" sz="24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kern="0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tc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           ♂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(Bb)     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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♀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(dd)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kern="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              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D,d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               		b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400" b="1" kern="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:                           Dd ; dd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KG F</a:t>
            </a:r>
            <a:r>
              <a:rPr lang="en-US" sz="2400" b="1" kern="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	          1 Dd : 1dd 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 F</a:t>
            </a:r>
            <a:r>
              <a:rPr lang="en-US" sz="2400" b="1" kern="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	1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1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24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BE3B4-2745-4DCD-8278-682FD773F558}"/>
              </a:ext>
            </a:extLst>
          </p:cNvPr>
          <p:cNvSpPr txBox="1"/>
          <p:nvPr/>
        </p:nvSpPr>
        <p:spPr>
          <a:xfrm>
            <a:off x="482056" y="4347148"/>
            <a:ext cx="702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1:1</a:t>
            </a:r>
          </a:p>
        </p:txBody>
      </p:sp>
    </p:spTree>
    <p:extLst>
      <p:ext uri="{BB962C8B-B14F-4D97-AF65-F5344CB8AC3E}">
        <p14:creationId xmlns:p14="http://schemas.microsoft.com/office/powerpoint/2010/main" val="85405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5BEB8-1761-4CC1-B93A-BE6CB80D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241FF-A5BC-4E6B-93F8-000DE4D4C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Ảnh Động Powerpoint Tạm Biệt Đẹp Mỹ Mãn Hạt Nhãn">
            <a:extLst>
              <a:ext uri="{FF2B5EF4-FFF2-40B4-BE49-F238E27FC236}">
                <a16:creationId xmlns:a16="http://schemas.microsoft.com/office/drawing/2014/main" id="{620122CF-61C6-45EC-B57A-749A09940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2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158C2B8-0E1C-4AD6-A507-5FC32FC57ED8}"/>
              </a:ext>
            </a:extLst>
          </p:cNvPr>
          <p:cNvSpPr/>
          <p:nvPr/>
        </p:nvSpPr>
        <p:spPr>
          <a:xfrm>
            <a:off x="309489" y="0"/>
            <a:ext cx="8736037" cy="7596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ài 11: Qui luật phân li - PHƯƠNG PHÁP DẠY HỌC SINH HỌC LỚP 12">
            <a:extLst>
              <a:ext uri="{FF2B5EF4-FFF2-40B4-BE49-F238E27FC236}">
                <a16:creationId xmlns:a16="http://schemas.microsoft.com/office/drawing/2014/main" id="{F6F427A6-EF91-480C-8149-1DFC774A9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7" y="865163"/>
            <a:ext cx="5092505" cy="59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A3EE20-309C-4262-A8C8-3781D400F8F3}"/>
              </a:ext>
            </a:extLst>
          </p:cNvPr>
          <p:cNvSpPr txBox="1"/>
          <p:nvPr/>
        </p:nvSpPr>
        <p:spPr>
          <a:xfrm>
            <a:off x="5528602" y="1441436"/>
            <a:ext cx="6227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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Mendel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2E247-7D0A-4E54-8832-E53799A0FA96}"/>
              </a:ext>
            </a:extLst>
          </p:cNvPr>
          <p:cNvSpPr txBox="1"/>
          <p:nvPr/>
        </p:nvSpPr>
        <p:spPr>
          <a:xfrm>
            <a:off x="5697415" y="1856935"/>
            <a:ext cx="5809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4F5CB-37DD-4D10-99BB-4B6DB844C57D}"/>
              </a:ext>
            </a:extLst>
          </p:cNvPr>
          <p:cNvSpPr txBox="1"/>
          <p:nvPr/>
        </p:nvSpPr>
        <p:spPr>
          <a:xfrm>
            <a:off x="5697416" y="865163"/>
            <a:ext cx="20257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608EEE97-2334-4E50-85B1-A2460BEBD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53" y="0"/>
            <a:ext cx="1416147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6B83EC-B158-4931-B743-AEEC31C97BBC}"/>
              </a:ext>
            </a:extLst>
          </p:cNvPr>
          <p:cNvSpPr txBox="1"/>
          <p:nvPr/>
        </p:nvSpPr>
        <p:spPr>
          <a:xfrm>
            <a:off x="6799384" y="2393773"/>
            <a:ext cx="36857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P</a:t>
            </a:r>
            <a:r>
              <a:rPr lang="en-US" sz="2400" baseline="-25000" dirty="0" err="1"/>
              <a:t>tc</a:t>
            </a:r>
            <a:r>
              <a:rPr lang="en-US" sz="2400" dirty="0"/>
              <a:t>: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♂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♀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795B42-FF0E-4251-904D-09B0EC70DE92}"/>
                  </a:ext>
                </a:extLst>
              </p:cNvPr>
              <p:cNvSpPr txBox="1"/>
              <p:nvPr/>
            </p:nvSpPr>
            <p:spPr>
              <a:xfrm>
                <a:off x="6759525" y="3113088"/>
                <a:ext cx="3685736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4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sSub>
                      <m:sSubPr>
                        <m:ctrlPr>
                          <a:rPr lang="en-US" sz="24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b/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100%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tím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795B42-FF0E-4251-904D-09B0EC70D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525" y="3113088"/>
                <a:ext cx="3685736" cy="461665"/>
              </a:xfrm>
              <a:prstGeom prst="rect">
                <a:avLst/>
              </a:prstGeom>
              <a:blipFill>
                <a:blip r:embed="rId4"/>
                <a:stretch>
                  <a:fillRect l="-1320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A0AD02D-19A0-44B3-99B0-D17614D8C240}"/>
              </a:ext>
            </a:extLst>
          </p:cNvPr>
          <p:cNvSpPr txBox="1"/>
          <p:nvPr/>
        </p:nvSpPr>
        <p:spPr>
          <a:xfrm>
            <a:off x="6710290" y="3872719"/>
            <a:ext cx="428595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F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♂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♀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623AAB-A843-4610-A9D4-A29E6FF8C60E}"/>
                  </a:ext>
                </a:extLst>
              </p:cNvPr>
              <p:cNvSpPr txBox="1"/>
              <p:nvPr/>
            </p:nvSpPr>
            <p:spPr>
              <a:xfrm>
                <a:off x="6536790" y="5531172"/>
                <a:ext cx="4970582" cy="46166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 </a:t>
                </a:r>
                <a14:m>
                  <m:oMath xmlns:m="http://schemas.openxmlformats.org/officeDocument/2006/math">
                    <m:r>
                      <a:rPr lang="en-US" sz="2400" b="0" i="1" baseline="-250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sSub>
                      <m:sSubPr>
                        <m:ctrlPr>
                          <a:rPr lang="en-US" sz="24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b/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75%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25 %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trắng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623AAB-A843-4610-A9D4-A29E6FF8C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790" y="5531172"/>
                <a:ext cx="4970582" cy="461665"/>
              </a:xfrm>
              <a:prstGeom prst="rect">
                <a:avLst/>
              </a:prstGeom>
              <a:blipFill>
                <a:blip r:embed="rId5"/>
                <a:stretch>
                  <a:fillRect l="-856" t="-8974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4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0" grpId="0" animBg="1"/>
      <p:bldP spid="1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AD8D34-BF1F-400E-9B62-859C7C19CC4A}"/>
              </a:ext>
            </a:extLst>
          </p:cNvPr>
          <p:cNvSpPr/>
          <p:nvPr/>
        </p:nvSpPr>
        <p:spPr>
          <a:xfrm>
            <a:off x="309489" y="0"/>
            <a:ext cx="8736037" cy="7596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A311D5-B1AF-4D80-B579-73E700DD791C}"/>
              </a:ext>
            </a:extLst>
          </p:cNvPr>
          <p:cNvSpPr txBox="1"/>
          <p:nvPr/>
        </p:nvSpPr>
        <p:spPr>
          <a:xfrm>
            <a:off x="422031" y="1005840"/>
            <a:ext cx="20257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D17C22-ECCF-43B0-A9A5-C675061314F6}"/>
              </a:ext>
            </a:extLst>
          </p:cNvPr>
          <p:cNvSpPr txBox="1"/>
          <p:nvPr/>
        </p:nvSpPr>
        <p:spPr>
          <a:xfrm>
            <a:off x="422031" y="1713690"/>
            <a:ext cx="458606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- </a:t>
            </a:r>
            <a:r>
              <a:rPr lang="vi-VN" sz="2400" dirty="0">
                <a:latin typeface="+mj-lt"/>
              </a:rPr>
              <a:t>Tính trạng trội là tính trạng biểu hiện ở F1</a:t>
            </a:r>
            <a:r>
              <a:rPr lang="en-US" sz="2400" dirty="0">
                <a:latin typeface="+mj-lt"/>
              </a:rPr>
              <a:t> 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- Tính trạng lặn là tính trạng đến F2 mới được biểu hiện</a:t>
            </a:r>
            <a:r>
              <a:rPr lang="en-US" sz="2400" dirty="0">
                <a:latin typeface="+mj-lt"/>
              </a:rPr>
              <a:t> </a:t>
            </a:r>
            <a:endParaRPr lang="vi-VN" sz="2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A8CBFE-88FE-4265-B5B2-24ED5956DA41}"/>
              </a:ext>
            </a:extLst>
          </p:cNvPr>
          <p:cNvSpPr txBox="1"/>
          <p:nvPr/>
        </p:nvSpPr>
        <p:spPr>
          <a:xfrm>
            <a:off x="474784" y="3637220"/>
            <a:ext cx="511009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D8A655-F150-46A6-B386-EC82BA8EF660}"/>
              </a:ext>
            </a:extLst>
          </p:cNvPr>
          <p:cNvSpPr txBox="1"/>
          <p:nvPr/>
        </p:nvSpPr>
        <p:spPr>
          <a:xfrm>
            <a:off x="513471" y="5436661"/>
            <a:ext cx="386861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Bài 11: Qui luật phân li - PHƯƠNG PHÁP DẠY HỌC SINH HỌC LỚP 12">
            <a:extLst>
              <a:ext uri="{FF2B5EF4-FFF2-40B4-BE49-F238E27FC236}">
                <a16:creationId xmlns:a16="http://schemas.microsoft.com/office/drawing/2014/main" id="{CB79172E-2A69-40B2-A789-451BFB4B0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74" y="858129"/>
            <a:ext cx="5924842" cy="58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82829F66-7396-4E1F-8903-B70BABCDB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53" y="0"/>
            <a:ext cx="1416147" cy="85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62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24A184-15C6-41F7-B51B-A3C3802A4AE9}"/>
              </a:ext>
            </a:extLst>
          </p:cNvPr>
          <p:cNvSpPr/>
          <p:nvPr/>
        </p:nvSpPr>
        <p:spPr>
          <a:xfrm>
            <a:off x="309489" y="0"/>
            <a:ext cx="8736037" cy="7596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D141A-94C6-47F7-B872-B6637A8997C3}"/>
              </a:ext>
            </a:extLst>
          </p:cNvPr>
          <p:cNvSpPr txBox="1"/>
          <p:nvPr/>
        </p:nvSpPr>
        <p:spPr>
          <a:xfrm>
            <a:off x="422031" y="1005840"/>
            <a:ext cx="20257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11BD9-F515-46A0-BD7A-AA762871F6CB}"/>
              </a:ext>
            </a:extLst>
          </p:cNvPr>
          <p:cNvSpPr txBox="1"/>
          <p:nvPr/>
        </p:nvSpPr>
        <p:spPr>
          <a:xfrm>
            <a:off x="534573" y="1716258"/>
            <a:ext cx="4937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gene: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Bài 11: Qui luật phân li - PHƯƠNG PHÁP DẠY HỌC SINH HỌC LỚP 12">
            <a:extLst>
              <a:ext uri="{FF2B5EF4-FFF2-40B4-BE49-F238E27FC236}">
                <a16:creationId xmlns:a16="http://schemas.microsoft.com/office/drawing/2014/main" id="{1D864BA2-14AD-4EE6-949F-137778FCB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87" y="858129"/>
            <a:ext cx="5924842" cy="58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ADC057A5-5A05-4F18-8110-E18C20372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53" y="0"/>
            <a:ext cx="1416147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87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46A3E7-2C6B-4B95-9167-B82943CC469A}"/>
              </a:ext>
            </a:extLst>
          </p:cNvPr>
          <p:cNvSpPr/>
          <p:nvPr/>
        </p:nvSpPr>
        <p:spPr>
          <a:xfrm>
            <a:off x="309489" y="0"/>
            <a:ext cx="8736037" cy="7596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6624F8-7048-4AEE-AD4B-D91EDE11766E}"/>
              </a:ext>
            </a:extLst>
          </p:cNvPr>
          <p:cNvSpPr txBox="1"/>
          <p:nvPr/>
        </p:nvSpPr>
        <p:spPr>
          <a:xfrm>
            <a:off x="422031" y="1005840"/>
            <a:ext cx="20257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B2DDF-CA19-4EF7-9757-87B130328D18}"/>
              </a:ext>
            </a:extLst>
          </p:cNvPr>
          <p:cNvSpPr txBox="1"/>
          <p:nvPr/>
        </p:nvSpPr>
        <p:spPr>
          <a:xfrm>
            <a:off x="393896" y="1713690"/>
            <a:ext cx="393895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5A84DD-3FA1-4E2B-BEAE-C8BF88649984}"/>
              </a:ext>
            </a:extLst>
          </p:cNvPr>
          <p:cNvSpPr txBox="1"/>
          <p:nvPr/>
        </p:nvSpPr>
        <p:spPr>
          <a:xfrm>
            <a:off x="422032" y="2518117"/>
            <a:ext cx="39389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8802BA-0B7D-4F40-A509-D3640C96A0F4}"/>
              </a:ext>
            </a:extLst>
          </p:cNvPr>
          <p:cNvSpPr txBox="1"/>
          <p:nvPr/>
        </p:nvSpPr>
        <p:spPr>
          <a:xfrm>
            <a:off x="407964" y="3815266"/>
            <a:ext cx="419217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aa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8E7B2BD-9340-42F6-97E7-9EAD5E2C12AC}"/>
              </a:ext>
            </a:extLst>
          </p:cNvPr>
          <p:cNvSpPr/>
          <p:nvPr/>
        </p:nvSpPr>
        <p:spPr>
          <a:xfrm>
            <a:off x="5348068" y="2515940"/>
            <a:ext cx="2482948" cy="40011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E479A-D8E7-49E6-AE38-D16E4D3BC64C}"/>
              </a:ext>
            </a:extLst>
          </p:cNvPr>
          <p:cNvSpPr txBox="1"/>
          <p:nvPr/>
        </p:nvSpPr>
        <p:spPr>
          <a:xfrm>
            <a:off x="8278837" y="2456562"/>
            <a:ext cx="199057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20A5F83-9066-4DE1-A675-B3E5B0DBB058}"/>
              </a:ext>
            </a:extLst>
          </p:cNvPr>
          <p:cNvSpPr/>
          <p:nvPr/>
        </p:nvSpPr>
        <p:spPr>
          <a:xfrm>
            <a:off x="5348068" y="3798630"/>
            <a:ext cx="2482948" cy="40011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D8E699-B5AD-4786-B347-CBCF226B66C2}"/>
              </a:ext>
            </a:extLst>
          </p:cNvPr>
          <p:cNvSpPr txBox="1"/>
          <p:nvPr/>
        </p:nvSpPr>
        <p:spPr>
          <a:xfrm>
            <a:off x="8278837" y="3737075"/>
            <a:ext cx="199057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</a:t>
            </a:r>
          </a:p>
        </p:txBody>
      </p:sp>
      <p:pic>
        <p:nvPicPr>
          <p:cNvPr id="11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739EBD75-FB1C-4ED1-97B1-5A675233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53" y="0"/>
            <a:ext cx="1416147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6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  <p:bldP spid="3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0888" y="44625"/>
            <a:ext cx="654125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0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tc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30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     </a:t>
            </a:r>
            <a:r>
              <a:rPr lang="en-US" sz="30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0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endParaRPr lang="vi-VN" sz="3000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        </a:t>
            </a:r>
            <a:endParaRPr lang="vi-VN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t-BR" sz="3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                             </a:t>
            </a:r>
            <a:endParaRPr lang="vi-VN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Kiểu gen:      100% Aa </a:t>
            </a:r>
            <a:endParaRPr lang="vi-VN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Kiểu hình:      100% </a:t>
            </a:r>
            <a:r>
              <a:rPr lang="pt-BR" sz="30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 tím</a:t>
            </a:r>
            <a:endParaRPr lang="vi-VN" sz="3000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3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pt-BR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F</a:t>
            </a:r>
            <a:r>
              <a:rPr lang="pt-BR" sz="3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­:   Aa (</a:t>
            </a:r>
            <a:r>
              <a:rPr lang="pt-BR" sz="30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 tím</a:t>
            </a:r>
            <a:r>
              <a:rPr lang="pt-BR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x    Aa (</a:t>
            </a:r>
            <a:r>
              <a:rPr lang="pt-BR" sz="30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 tím</a:t>
            </a:r>
            <a:r>
              <a:rPr lang="pt-BR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t-BR" sz="3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F1</a:t>
            </a:r>
            <a:r>
              <a:rPr lang="pt-BR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        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Kiểu gen: 1AA: 2Aa: 1aa</a:t>
            </a:r>
            <a:endParaRPr lang="vi-VN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Kiểu hình: 3 </a:t>
            </a:r>
            <a:r>
              <a:rPr lang="pt-BR" sz="30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 tím </a:t>
            </a:r>
            <a:r>
              <a:rPr lang="pt-BR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pt-BR" sz="30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 trắng</a:t>
            </a:r>
            <a:endParaRPr lang="vi-VN" sz="3000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95800" y="1916832"/>
            <a:ext cx="1008112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663952" y="1916832"/>
            <a:ext cx="936104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32" idx="2"/>
          </p:cNvCxnSpPr>
          <p:nvPr/>
        </p:nvCxnSpPr>
        <p:spPr>
          <a:xfrm>
            <a:off x="4295800" y="4681012"/>
            <a:ext cx="0" cy="4761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67808" y="4581128"/>
            <a:ext cx="1951374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67808" y="4581128"/>
            <a:ext cx="720080" cy="576064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087888" y="4581128"/>
            <a:ext cx="1951374" cy="576064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943872" y="4581128"/>
            <a:ext cx="720080" cy="57606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17958" y="4581128"/>
            <a:ext cx="601224" cy="57606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943872" y="4581128"/>
            <a:ext cx="1296144" cy="72008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240016" y="4581128"/>
            <a:ext cx="864096" cy="72008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99756" y="980728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endParaRPr lang="vi-VN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4032" y="980728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endParaRPr lang="vi-VN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88088" y="4145484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59896" y="1855857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endParaRPr lang="vi-VN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99756" y="1362834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71764" y="4127014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30343" y="4127014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0016" y="4127014"/>
            <a:ext cx="64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A;</a:t>
            </a:r>
            <a:endParaRPr lang="vi-VN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19182" y="1455741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35760" y="5107250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endParaRPr lang="vi-VN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91844" y="5158944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endParaRPr lang="vi-VN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03912" y="5107250"/>
            <a:ext cx="7146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endParaRPr lang="vi-VN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23992" y="5107250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endParaRPr lang="vi-VN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783633" y="5024209"/>
            <a:ext cx="7296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3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3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418789" y="1916832"/>
            <a:ext cx="7296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30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3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3DBA97-E6D1-4D90-BA9D-E58933513B44}"/>
              </a:ext>
            </a:extLst>
          </p:cNvPr>
          <p:cNvSpPr txBox="1"/>
          <p:nvPr/>
        </p:nvSpPr>
        <p:spPr>
          <a:xfrm>
            <a:off x="611099" y="2597439"/>
            <a:ext cx="20820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F37596-9D49-43CB-98B0-E2D02431B4DC}"/>
              </a:ext>
            </a:extLst>
          </p:cNvPr>
          <p:cNvSpPr txBox="1"/>
          <p:nvPr/>
        </p:nvSpPr>
        <p:spPr>
          <a:xfrm>
            <a:off x="608870" y="5712942"/>
            <a:ext cx="20820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F2</a:t>
            </a:r>
          </a:p>
        </p:txBody>
      </p:sp>
      <p:pic>
        <p:nvPicPr>
          <p:cNvPr id="34" name="Picture 2" descr="Hình ảnh Giấy Bài Viết Bút Ghi Chép, Hồ, Sơ, Bút miễn phí tải tập tin PNG  PSDComment và Vector">
            <a:extLst>
              <a:ext uri="{FF2B5EF4-FFF2-40B4-BE49-F238E27FC236}">
                <a16:creationId xmlns:a16="http://schemas.microsoft.com/office/drawing/2014/main" id="{42288443-E975-4F4F-AA32-D89E84D0C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853" y="0"/>
            <a:ext cx="1416147" cy="106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0C7DD22-F093-4A9B-B50D-A8FC7F322F81}"/>
              </a:ext>
            </a:extLst>
          </p:cNvPr>
          <p:cNvSpPr txBox="1"/>
          <p:nvPr/>
        </p:nvSpPr>
        <p:spPr>
          <a:xfrm>
            <a:off x="3299559" y="620469"/>
            <a:ext cx="464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♂</a:t>
            </a:r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F503C8-6606-4BA3-AA21-7F5CC9D1BD05}"/>
              </a:ext>
            </a:extLst>
          </p:cNvPr>
          <p:cNvSpPr txBox="1"/>
          <p:nvPr/>
        </p:nvSpPr>
        <p:spPr>
          <a:xfrm>
            <a:off x="5852968" y="582342"/>
            <a:ext cx="526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♀</a:t>
            </a:r>
            <a:endParaRPr lang="en-US" sz="2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FB3648-AF1A-4910-8AB6-F2BB25FDDA57}"/>
              </a:ext>
            </a:extLst>
          </p:cNvPr>
          <p:cNvSpPr txBox="1"/>
          <p:nvPr/>
        </p:nvSpPr>
        <p:spPr>
          <a:xfrm>
            <a:off x="3852666" y="3713824"/>
            <a:ext cx="464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♂</a:t>
            </a:r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2D7E48-53FE-4AD3-AF1B-B164C6C68183}"/>
              </a:ext>
            </a:extLst>
          </p:cNvPr>
          <p:cNvSpPr txBox="1"/>
          <p:nvPr/>
        </p:nvSpPr>
        <p:spPr>
          <a:xfrm>
            <a:off x="6377932" y="3749598"/>
            <a:ext cx="526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♀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004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5" grpId="0"/>
      <p:bldP spid="36" grpId="0"/>
      <p:bldP spid="41" grpId="0"/>
      <p:bldP spid="47" grpId="0"/>
      <p:bldP spid="48" grpId="0"/>
      <p:bldP spid="49" grpId="0"/>
      <p:bldP spid="50" grpId="0"/>
      <p:bldP spid="51" grpId="0"/>
      <p:bldP spid="52" grpId="0"/>
      <p:bldP spid="2" grpId="0" animBg="1"/>
      <p:bldP spid="33" grpId="0" animBg="1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ài 2. Lai một cặp tính trạng - LỚP 9">
            <a:extLst>
              <a:ext uri="{FF2B5EF4-FFF2-40B4-BE49-F238E27FC236}">
                <a16:creationId xmlns:a16="http://schemas.microsoft.com/office/drawing/2014/main" id="{30884F57-028B-4D19-9197-388B031E1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873132" cy="579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662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2739</Words>
  <Application>Microsoft Office PowerPoint</Application>
  <PresentationFormat>Widescreen</PresentationFormat>
  <Paragraphs>423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Tài Nguyễn</dc:creator>
  <cp:lastModifiedBy>Tài Nguyễn</cp:lastModifiedBy>
  <cp:revision>89</cp:revision>
  <dcterms:created xsi:type="dcterms:W3CDTF">2021-08-28T07:32:22Z</dcterms:created>
  <dcterms:modified xsi:type="dcterms:W3CDTF">2022-11-26T03:13:54Z</dcterms:modified>
</cp:coreProperties>
</file>